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7" r:id="rId2"/>
    <p:sldMasterId id="2147483731" r:id="rId3"/>
  </p:sldMasterIdLst>
  <p:notesMasterIdLst>
    <p:notesMasterId r:id="rId151"/>
  </p:notesMasterIdLst>
  <p:sldIdLst>
    <p:sldId id="256" r:id="rId4"/>
    <p:sldId id="257" r:id="rId5"/>
    <p:sldId id="971" r:id="rId6"/>
    <p:sldId id="940" r:id="rId7"/>
    <p:sldId id="957" r:id="rId8"/>
    <p:sldId id="958" r:id="rId9"/>
    <p:sldId id="959" r:id="rId10"/>
    <p:sldId id="963" r:id="rId11"/>
    <p:sldId id="948" r:id="rId12"/>
    <p:sldId id="949" r:id="rId13"/>
    <p:sldId id="950" r:id="rId14"/>
    <p:sldId id="600" r:id="rId15"/>
    <p:sldId id="601" r:id="rId16"/>
    <p:sldId id="615" r:id="rId17"/>
    <p:sldId id="628" r:id="rId18"/>
    <p:sldId id="630" r:id="rId19"/>
    <p:sldId id="631" r:id="rId20"/>
    <p:sldId id="632" r:id="rId21"/>
    <p:sldId id="633" r:id="rId22"/>
    <p:sldId id="635" r:id="rId23"/>
    <p:sldId id="639" r:id="rId24"/>
    <p:sldId id="641" r:id="rId25"/>
    <p:sldId id="650" r:id="rId26"/>
    <p:sldId id="655" r:id="rId27"/>
    <p:sldId id="656" r:id="rId28"/>
    <p:sldId id="657" r:id="rId29"/>
    <p:sldId id="668" r:id="rId30"/>
    <p:sldId id="670" r:id="rId31"/>
    <p:sldId id="671" r:id="rId32"/>
    <p:sldId id="672" r:id="rId33"/>
    <p:sldId id="747" r:id="rId34"/>
    <p:sldId id="871" r:id="rId35"/>
    <p:sldId id="923" r:id="rId36"/>
    <p:sldId id="769" r:id="rId37"/>
    <p:sldId id="805" r:id="rId38"/>
    <p:sldId id="806" r:id="rId39"/>
    <p:sldId id="807" r:id="rId40"/>
    <p:sldId id="882" r:id="rId41"/>
    <p:sldId id="814" r:id="rId42"/>
    <p:sldId id="816" r:id="rId43"/>
    <p:sldId id="821" r:id="rId44"/>
    <p:sldId id="831" r:id="rId45"/>
    <p:sldId id="853" r:id="rId46"/>
    <p:sldId id="854" r:id="rId47"/>
    <p:sldId id="855" r:id="rId48"/>
    <p:sldId id="856" r:id="rId49"/>
    <p:sldId id="857" r:id="rId50"/>
    <p:sldId id="858" r:id="rId51"/>
    <p:sldId id="859" r:id="rId52"/>
    <p:sldId id="860" r:id="rId53"/>
    <p:sldId id="861" r:id="rId54"/>
    <p:sldId id="862" r:id="rId55"/>
    <p:sldId id="863" r:id="rId56"/>
    <p:sldId id="258" r:id="rId57"/>
    <p:sldId id="972" r:id="rId58"/>
    <p:sldId id="259" r:id="rId59"/>
    <p:sldId id="979" r:id="rId60"/>
    <p:sldId id="982" r:id="rId61"/>
    <p:sldId id="266" r:id="rId62"/>
    <p:sldId id="983" r:id="rId63"/>
    <p:sldId id="267" r:id="rId64"/>
    <p:sldId id="984" r:id="rId65"/>
    <p:sldId id="268" r:id="rId66"/>
    <p:sldId id="277" r:id="rId67"/>
    <p:sldId id="985" r:id="rId68"/>
    <p:sldId id="274" r:id="rId69"/>
    <p:sldId id="275" r:id="rId70"/>
    <p:sldId id="272" r:id="rId71"/>
    <p:sldId id="276" r:id="rId72"/>
    <p:sldId id="986" r:id="rId73"/>
    <p:sldId id="987" r:id="rId74"/>
    <p:sldId id="284" r:id="rId75"/>
    <p:sldId id="285" r:id="rId76"/>
    <p:sldId id="287" r:id="rId77"/>
    <p:sldId id="290" r:id="rId78"/>
    <p:sldId id="291" r:id="rId79"/>
    <p:sldId id="988" r:id="rId80"/>
    <p:sldId id="286" r:id="rId81"/>
    <p:sldId id="264" r:id="rId82"/>
    <p:sldId id="293" r:id="rId83"/>
    <p:sldId id="295" r:id="rId84"/>
    <p:sldId id="294" r:id="rId85"/>
    <p:sldId id="297" r:id="rId86"/>
    <p:sldId id="298" r:id="rId87"/>
    <p:sldId id="299" r:id="rId88"/>
    <p:sldId id="301" r:id="rId89"/>
    <p:sldId id="306" r:id="rId90"/>
    <p:sldId id="302" r:id="rId91"/>
    <p:sldId id="307" r:id="rId92"/>
    <p:sldId id="303" r:id="rId93"/>
    <p:sldId id="308" r:id="rId94"/>
    <p:sldId id="288" r:id="rId95"/>
    <p:sldId id="989" r:id="rId96"/>
    <p:sldId id="304" r:id="rId97"/>
    <p:sldId id="990" r:id="rId98"/>
    <p:sldId id="296" r:id="rId99"/>
    <p:sldId id="289" r:id="rId100"/>
    <p:sldId id="265" r:id="rId101"/>
    <p:sldId id="260" r:id="rId102"/>
    <p:sldId id="261" r:id="rId103"/>
    <p:sldId id="262" r:id="rId104"/>
    <p:sldId id="273" r:id="rId105"/>
    <p:sldId id="269" r:id="rId106"/>
    <p:sldId id="283" r:id="rId107"/>
    <p:sldId id="764" r:id="rId108"/>
    <p:sldId id="748" r:id="rId109"/>
    <p:sldId id="663" r:id="rId110"/>
    <p:sldId id="973" r:id="rId111"/>
    <p:sldId id="292" r:id="rId112"/>
    <p:sldId id="756" r:id="rId113"/>
    <p:sldId id="757" r:id="rId114"/>
    <p:sldId id="492" r:id="rId115"/>
    <p:sldId id="507" r:id="rId116"/>
    <p:sldId id="755" r:id="rId117"/>
    <p:sldId id="309" r:id="rId118"/>
    <p:sldId id="310" r:id="rId119"/>
    <p:sldId id="312" r:id="rId120"/>
    <p:sldId id="510" r:id="rId121"/>
    <p:sldId id="974" r:id="rId122"/>
    <p:sldId id="319" r:id="rId123"/>
    <p:sldId id="975" r:id="rId124"/>
    <p:sldId id="316" r:id="rId125"/>
    <p:sldId id="749" r:id="rId126"/>
    <p:sldId id="976" r:id="rId127"/>
    <p:sldId id="977" r:id="rId128"/>
    <p:sldId id="332" r:id="rId129"/>
    <p:sldId id="638" r:id="rId130"/>
    <p:sldId id="584" r:id="rId131"/>
    <p:sldId id="758" r:id="rId132"/>
    <p:sldId id="750" r:id="rId133"/>
    <p:sldId id="751" r:id="rId134"/>
    <p:sldId id="763" r:id="rId135"/>
    <p:sldId id="752" r:id="rId136"/>
    <p:sldId id="753" r:id="rId137"/>
    <p:sldId id="754" r:id="rId138"/>
    <p:sldId id="761" r:id="rId139"/>
    <p:sldId id="649" r:id="rId140"/>
    <p:sldId id="738" r:id="rId141"/>
    <p:sldId id="612" r:id="rId142"/>
    <p:sldId id="676" r:id="rId143"/>
    <p:sldId id="759" r:id="rId144"/>
    <p:sldId id="597" r:id="rId145"/>
    <p:sldId id="760" r:id="rId146"/>
    <p:sldId id="313" r:id="rId147"/>
    <p:sldId id="648" r:id="rId148"/>
    <p:sldId id="765" r:id="rId149"/>
    <p:sldId id="263" r:id="rId1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496" autoAdjust="0"/>
    <p:restoredTop sz="94660"/>
  </p:normalViewPr>
  <p:slideViewPr>
    <p:cSldViewPr snapToGrid="0">
      <p:cViewPr varScale="1">
        <p:scale>
          <a:sx n="91" d="100"/>
          <a:sy n="91" d="100"/>
        </p:scale>
        <p:origin x="-12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BA3B694-2F0B-422C-B7AF-C2E5EDE7FB87}" type="doc">
      <dgm:prSet loTypeId="urn:microsoft.com/office/officeart/2005/8/layout/hierarchy6" loCatId="hierarchy" qsTypeId="urn:microsoft.com/office/officeart/2005/8/quickstyle/simple1" qsCatId="simple" csTypeId="urn:microsoft.com/office/officeart/2005/8/colors/accent0_1" csCatId="mainScheme" phldr="1"/>
      <dgm:spPr/>
    </dgm:pt>
    <dgm:pt modelId="{EB08F6EE-24A9-46C8-AAF6-25AF678BE18C}" type="asst">
      <dgm:prSet custT="1"/>
      <dgm:spPr/>
      <dgm:t>
        <a:bodyPr/>
        <a:lstStyle/>
        <a:p>
          <a:pPr marR="0" algn="ctr" rtl="0"/>
          <a:r>
            <a:rPr lang="pt-BR" sz="1400" b="1" i="0" u="none" strike="noStrike" baseline="0" dirty="0" err="1">
              <a:latin typeface="Calibri"/>
            </a:rPr>
            <a:t>Work</a:t>
          </a:r>
          <a:r>
            <a:rPr lang="pt-BR" sz="1400" b="1" i="0" u="none" strike="noStrike" baseline="0" dirty="0">
              <a:latin typeface="Calibri"/>
            </a:rPr>
            <a:t> </a:t>
          </a:r>
          <a:r>
            <a:rPr lang="pt-BR" sz="1400" b="1" i="0" u="none" strike="noStrike" baseline="0" dirty="0" err="1">
              <a:latin typeface="Calibri"/>
            </a:rPr>
            <a:t>Control</a:t>
          </a:r>
          <a:endParaRPr lang="pt-BR" sz="1400" dirty="0"/>
        </a:p>
      </dgm:t>
    </dgm:pt>
    <dgm:pt modelId="{F493392C-3EA1-492D-A76B-F33A03CFDF68}" type="parTrans" cxnId="{9F34D823-ED17-4284-B514-0D9DF53D123C}">
      <dgm:prSet/>
      <dgm:spPr/>
      <dgm:t>
        <a:bodyPr/>
        <a:lstStyle/>
        <a:p>
          <a:endParaRPr lang="pt-BR" sz="700"/>
        </a:p>
      </dgm:t>
    </dgm:pt>
    <dgm:pt modelId="{48467A73-247A-40A3-8409-5C7AFE174ADF}" type="sibTrans" cxnId="{9F34D823-ED17-4284-B514-0D9DF53D123C}">
      <dgm:prSet/>
      <dgm:spPr/>
      <dgm:t>
        <a:bodyPr/>
        <a:lstStyle/>
        <a:p>
          <a:endParaRPr lang="pt-BR" sz="700"/>
        </a:p>
      </dgm:t>
    </dgm:pt>
    <dgm:pt modelId="{7142297A-CE1C-4126-A679-264C0657AEE0}" type="asst">
      <dgm:prSet custT="1"/>
      <dgm:spPr/>
      <dgm:t>
        <a:bodyPr/>
        <a:lstStyle/>
        <a:p>
          <a:pPr marR="0" algn="ctr" rtl="0"/>
          <a:r>
            <a:rPr lang="pt-BR" sz="1400" b="1" i="0" u="none" strike="noStrike" baseline="0" dirty="0" err="1">
              <a:latin typeface="Calibri"/>
            </a:rPr>
            <a:t>Radiation</a:t>
          </a:r>
          <a:r>
            <a:rPr lang="pt-BR" sz="1400" b="1" i="0" u="none" strike="noStrike" baseline="0" dirty="0">
              <a:latin typeface="Calibri"/>
            </a:rPr>
            <a:t> </a:t>
          </a:r>
          <a:r>
            <a:rPr lang="pt-BR" sz="1400" b="1" i="0" u="none" strike="noStrike" baseline="0" dirty="0" err="1">
              <a:latin typeface="Calibri"/>
            </a:rPr>
            <a:t>Instrum</a:t>
          </a:r>
          <a:r>
            <a:rPr lang="pt-BR" sz="1400" b="1" i="0" u="none" strike="noStrike" baseline="0" dirty="0">
              <a:latin typeface="Calibri"/>
            </a:rPr>
            <a:t>. </a:t>
          </a:r>
          <a:r>
            <a:rPr lang="pt-BR" sz="1400" b="1" i="0" u="none" strike="noStrike" baseline="0" dirty="0" err="1">
              <a:latin typeface="Calibri"/>
            </a:rPr>
            <a:t>Calibration</a:t>
          </a:r>
          <a:endParaRPr lang="pt-BR" sz="1400" dirty="0"/>
        </a:p>
      </dgm:t>
    </dgm:pt>
    <dgm:pt modelId="{75527DEA-D425-47C2-9A8E-F6EB8446F0C6}" type="parTrans" cxnId="{33F458C6-24A5-439F-BD73-7D9717CCBF47}">
      <dgm:prSet/>
      <dgm:spPr/>
      <dgm:t>
        <a:bodyPr/>
        <a:lstStyle/>
        <a:p>
          <a:endParaRPr lang="pt-BR" sz="700"/>
        </a:p>
      </dgm:t>
    </dgm:pt>
    <dgm:pt modelId="{CED8310A-857D-4087-9B52-809C1B405D3F}" type="sibTrans" cxnId="{33F458C6-24A5-439F-BD73-7D9717CCBF47}">
      <dgm:prSet/>
      <dgm:spPr/>
      <dgm:t>
        <a:bodyPr/>
        <a:lstStyle/>
        <a:p>
          <a:endParaRPr lang="pt-BR" sz="700"/>
        </a:p>
      </dgm:t>
    </dgm:pt>
    <dgm:pt modelId="{158B2C6B-397D-474A-AA1E-47B49CFDA65E}" type="asst">
      <dgm:prSet custT="1"/>
      <dgm:spPr/>
      <dgm:t>
        <a:bodyPr/>
        <a:lstStyle/>
        <a:p>
          <a:pPr marR="0" algn="ctr" rtl="0"/>
          <a:r>
            <a:rPr lang="pt-BR" sz="1400" b="1" i="0" u="none" strike="noStrike" baseline="0" dirty="0" err="1">
              <a:latin typeface="Calibri"/>
            </a:rPr>
            <a:t>Dosimetry</a:t>
          </a:r>
          <a:endParaRPr lang="pt-BR" sz="1400" dirty="0"/>
        </a:p>
      </dgm:t>
    </dgm:pt>
    <dgm:pt modelId="{53A0097E-D184-4539-BB4D-21781127D3F8}" type="parTrans" cxnId="{C718C224-D5F6-4974-9A66-35587BF1A019}">
      <dgm:prSet/>
      <dgm:spPr/>
      <dgm:t>
        <a:bodyPr/>
        <a:lstStyle/>
        <a:p>
          <a:endParaRPr lang="pt-BR" sz="700"/>
        </a:p>
      </dgm:t>
    </dgm:pt>
    <dgm:pt modelId="{6D4C59E8-0906-4BDD-8CFB-6A92F5DEE1CD}" type="sibTrans" cxnId="{C718C224-D5F6-4974-9A66-35587BF1A019}">
      <dgm:prSet/>
      <dgm:spPr/>
      <dgm:t>
        <a:bodyPr/>
        <a:lstStyle/>
        <a:p>
          <a:endParaRPr lang="pt-BR" sz="700"/>
        </a:p>
      </dgm:t>
    </dgm:pt>
    <dgm:pt modelId="{F9462D7F-BC50-41E6-82C9-4C05928F6752}">
      <dgm:prSet custT="1"/>
      <dgm:spPr/>
      <dgm:t>
        <a:bodyPr/>
        <a:lstStyle/>
        <a:p>
          <a:pPr marR="0" algn="ctr" rtl="0"/>
          <a:r>
            <a:rPr lang="pt-BR" sz="1400" dirty="0"/>
            <a:t>Training</a:t>
          </a:r>
        </a:p>
      </dgm:t>
    </dgm:pt>
    <dgm:pt modelId="{8CABDB1C-B607-4003-89C4-050AB24963DA}" type="parTrans" cxnId="{8A72DA97-437D-4C9C-8BEA-C969FBD9E9EC}">
      <dgm:prSet/>
      <dgm:spPr/>
      <dgm:t>
        <a:bodyPr/>
        <a:lstStyle/>
        <a:p>
          <a:endParaRPr lang="pt-BR" sz="700"/>
        </a:p>
      </dgm:t>
    </dgm:pt>
    <dgm:pt modelId="{52BDB6F2-8CA1-400E-9989-AC8D0E49166D}" type="sibTrans" cxnId="{8A72DA97-437D-4C9C-8BEA-C969FBD9E9EC}">
      <dgm:prSet/>
      <dgm:spPr/>
      <dgm:t>
        <a:bodyPr/>
        <a:lstStyle/>
        <a:p>
          <a:endParaRPr lang="pt-BR" sz="700"/>
        </a:p>
      </dgm:t>
    </dgm:pt>
    <dgm:pt modelId="{41A7466F-0224-4F8C-BC8B-45A83DAB32C5}">
      <dgm:prSet custT="1"/>
      <dgm:spPr/>
      <dgm:t>
        <a:bodyPr/>
        <a:lstStyle/>
        <a:p>
          <a:pPr marR="0" algn="ctr" rtl="0"/>
          <a:r>
            <a:rPr lang="pt-BR" sz="1400" b="1" i="0" u="none" strike="noStrike" baseline="0" dirty="0">
              <a:latin typeface="Calibri"/>
            </a:rPr>
            <a:t>ALARA Planning</a:t>
          </a:r>
          <a:endParaRPr lang="pt-BR" sz="1400" dirty="0"/>
        </a:p>
      </dgm:t>
    </dgm:pt>
    <dgm:pt modelId="{96B5E787-BDA4-40B2-BEBE-844B84519428}" type="parTrans" cxnId="{9E1B3A79-3376-4DF4-BA80-D04AA1748665}">
      <dgm:prSet/>
      <dgm:spPr/>
      <dgm:t>
        <a:bodyPr/>
        <a:lstStyle/>
        <a:p>
          <a:endParaRPr lang="pt-BR" sz="700"/>
        </a:p>
      </dgm:t>
    </dgm:pt>
    <dgm:pt modelId="{BF79F232-9751-4A83-BB8F-48D7FF548CCD}" type="sibTrans" cxnId="{9E1B3A79-3376-4DF4-BA80-D04AA1748665}">
      <dgm:prSet/>
      <dgm:spPr/>
      <dgm:t>
        <a:bodyPr/>
        <a:lstStyle/>
        <a:p>
          <a:endParaRPr lang="pt-BR" sz="700"/>
        </a:p>
      </dgm:t>
    </dgm:pt>
    <dgm:pt modelId="{3237FAA6-C27C-405F-9E47-D266B5A11621}">
      <dgm:prSet custT="1"/>
      <dgm:spPr/>
      <dgm:t>
        <a:bodyPr/>
        <a:lstStyle/>
        <a:p>
          <a:pPr marR="0" algn="ctr" rtl="0"/>
          <a:r>
            <a:rPr lang="pt-BR" sz="1400" b="1" i="0" u="none" strike="noStrike" baseline="0" dirty="0" err="1">
              <a:latin typeface="Calibri"/>
            </a:rPr>
            <a:t>Respiratory</a:t>
          </a:r>
          <a:r>
            <a:rPr lang="pt-BR" sz="1400" b="1" i="0" u="none" strike="noStrike" baseline="0" dirty="0">
              <a:latin typeface="Calibri"/>
            </a:rPr>
            <a:t> </a:t>
          </a:r>
          <a:r>
            <a:rPr lang="pt-BR" sz="1400" b="1" i="0" u="none" strike="noStrike" baseline="0" dirty="0" err="1">
              <a:latin typeface="Calibri"/>
            </a:rPr>
            <a:t>Protection</a:t>
          </a:r>
          <a:endParaRPr lang="pt-BR" sz="1400" dirty="0"/>
        </a:p>
      </dgm:t>
    </dgm:pt>
    <dgm:pt modelId="{036284CC-34F1-47AD-A808-37E078548D42}" type="parTrans" cxnId="{625C36DB-00ED-452C-9A35-9BA914436117}">
      <dgm:prSet/>
      <dgm:spPr/>
      <dgm:t>
        <a:bodyPr/>
        <a:lstStyle/>
        <a:p>
          <a:endParaRPr lang="pt-BR" sz="700"/>
        </a:p>
      </dgm:t>
    </dgm:pt>
    <dgm:pt modelId="{231A1B22-227C-4FBA-810B-3C2135C5B0EA}" type="sibTrans" cxnId="{625C36DB-00ED-452C-9A35-9BA914436117}">
      <dgm:prSet/>
      <dgm:spPr/>
      <dgm:t>
        <a:bodyPr/>
        <a:lstStyle/>
        <a:p>
          <a:endParaRPr lang="pt-BR" sz="700"/>
        </a:p>
      </dgm:t>
    </dgm:pt>
    <dgm:pt modelId="{D9359D1F-6F23-4B6A-B009-4FD9B25D2CC2}">
      <dgm:prSet custT="1"/>
      <dgm:spPr/>
      <dgm:t>
        <a:bodyPr/>
        <a:lstStyle/>
        <a:p>
          <a:pPr marR="0" algn="ctr" rtl="0"/>
          <a:r>
            <a:rPr lang="pt-BR" sz="1400" b="1" i="0" u="none" strike="noStrike" baseline="0" dirty="0" err="1">
              <a:latin typeface="Calibri"/>
            </a:rPr>
            <a:t>Environm</a:t>
          </a:r>
          <a:r>
            <a:rPr lang="pt-BR" sz="1400" b="1" i="0" u="none" strike="noStrike" baseline="0" dirty="0">
              <a:latin typeface="Calibri"/>
            </a:rPr>
            <a:t>.</a:t>
          </a:r>
          <a:endParaRPr lang="pt-BR" sz="1400" dirty="0"/>
        </a:p>
      </dgm:t>
    </dgm:pt>
    <dgm:pt modelId="{59397AFA-4CB6-4544-B4AB-30E4CC51D56A}" type="parTrans" cxnId="{00E07ABE-2C1B-4045-A955-64433C466E95}">
      <dgm:prSet/>
      <dgm:spPr/>
      <dgm:t>
        <a:bodyPr/>
        <a:lstStyle/>
        <a:p>
          <a:endParaRPr lang="pt-BR" sz="700"/>
        </a:p>
      </dgm:t>
    </dgm:pt>
    <dgm:pt modelId="{8947AA05-DBB2-41F9-8DA1-A257F7BE0284}" type="sibTrans" cxnId="{00E07ABE-2C1B-4045-A955-64433C466E95}">
      <dgm:prSet/>
      <dgm:spPr/>
      <dgm:t>
        <a:bodyPr/>
        <a:lstStyle/>
        <a:p>
          <a:endParaRPr lang="pt-BR" sz="700"/>
        </a:p>
      </dgm:t>
    </dgm:pt>
    <dgm:pt modelId="{901A85AF-BD0D-40C1-9AAC-01636573DA72}">
      <dgm:prSet custT="1"/>
      <dgm:spPr/>
      <dgm:t>
        <a:bodyPr/>
        <a:lstStyle/>
        <a:p>
          <a:pPr marR="0" rtl="0"/>
          <a:r>
            <a:rPr lang="pt-BR" sz="1600" b="1" i="0" u="none" strike="noStrike" baseline="0" dirty="0" err="1">
              <a:latin typeface="Calibri"/>
            </a:rPr>
            <a:t>Radiation</a:t>
          </a:r>
          <a:r>
            <a:rPr lang="pt-BR" sz="1600" b="1" i="0" u="none" strike="noStrike" baseline="0" dirty="0">
              <a:latin typeface="Calibri"/>
            </a:rPr>
            <a:t> </a:t>
          </a:r>
          <a:r>
            <a:rPr lang="pt-BR" sz="1600" b="1" i="0" u="none" strike="noStrike" baseline="0" dirty="0" err="1">
              <a:latin typeface="Calibri"/>
            </a:rPr>
            <a:t>Protection</a:t>
          </a:r>
          <a:r>
            <a:rPr lang="pt-BR" sz="1600" b="1" i="0" u="none" strike="noStrike" baseline="0" dirty="0">
              <a:latin typeface="Calibri"/>
            </a:rPr>
            <a:t> Officer</a:t>
          </a:r>
          <a:endParaRPr lang="pt-BR" sz="1600" dirty="0"/>
        </a:p>
      </dgm:t>
    </dgm:pt>
    <dgm:pt modelId="{0C915814-86F8-4BB7-8893-A6593B7AA729}" type="parTrans" cxnId="{F33A2EBF-E1ED-4707-8AA0-0D61784B198E}">
      <dgm:prSet/>
      <dgm:spPr/>
      <dgm:t>
        <a:bodyPr/>
        <a:lstStyle/>
        <a:p>
          <a:endParaRPr lang="pt-BR"/>
        </a:p>
      </dgm:t>
    </dgm:pt>
    <dgm:pt modelId="{88016E6B-7ACB-412E-B524-6DB8EBA5E55D}" type="sibTrans" cxnId="{F33A2EBF-E1ED-4707-8AA0-0D61784B198E}">
      <dgm:prSet/>
      <dgm:spPr/>
      <dgm:t>
        <a:bodyPr/>
        <a:lstStyle/>
        <a:p>
          <a:endParaRPr lang="pt-BR"/>
        </a:p>
      </dgm:t>
    </dgm:pt>
    <dgm:pt modelId="{C8D20C0D-2417-4711-887D-D1F30211DB28}">
      <dgm:prSet custT="1"/>
      <dgm:spPr/>
      <dgm:t>
        <a:bodyPr/>
        <a:lstStyle/>
        <a:p>
          <a:pPr marR="0" algn="ctr" rtl="0"/>
          <a:r>
            <a:rPr lang="pt-BR" sz="1600" b="1" dirty="0" err="1"/>
            <a:t>Plant</a:t>
          </a:r>
          <a:r>
            <a:rPr lang="pt-BR" sz="1600" b="1" dirty="0"/>
            <a:t> Manager</a:t>
          </a:r>
        </a:p>
      </dgm:t>
    </dgm:pt>
    <dgm:pt modelId="{6AFA8C5C-C89E-459C-8B33-2E4CBF883DFE}" type="parTrans" cxnId="{B9D3E9C9-7DBD-4C0E-96B8-9051B2948F2B}">
      <dgm:prSet/>
      <dgm:spPr/>
      <dgm:t>
        <a:bodyPr/>
        <a:lstStyle/>
        <a:p>
          <a:endParaRPr lang="pt-BR"/>
        </a:p>
      </dgm:t>
    </dgm:pt>
    <dgm:pt modelId="{E5929AF0-B87B-480C-B2F5-4A4C11F71954}" type="sibTrans" cxnId="{B9D3E9C9-7DBD-4C0E-96B8-9051B2948F2B}">
      <dgm:prSet/>
      <dgm:spPr/>
      <dgm:t>
        <a:bodyPr/>
        <a:lstStyle/>
        <a:p>
          <a:endParaRPr lang="pt-BR"/>
        </a:p>
      </dgm:t>
    </dgm:pt>
    <dgm:pt modelId="{9BDA6BBC-214A-4B01-859C-47E62919DE81}">
      <dgm:prSet/>
      <dgm:spPr/>
      <dgm:t>
        <a:bodyPr/>
        <a:lstStyle/>
        <a:p>
          <a:pPr marR="0" rtl="0"/>
          <a:r>
            <a:rPr lang="pt-BR" dirty="0" err="1"/>
            <a:t>Operations</a:t>
          </a:r>
          <a:endParaRPr lang="pt-BR" dirty="0"/>
        </a:p>
      </dgm:t>
    </dgm:pt>
    <dgm:pt modelId="{CDDE4D3F-6BC7-4ACC-A7FC-EFF36398790E}" type="parTrans" cxnId="{E5FE9C48-3D84-49AD-9BEC-189E28381469}">
      <dgm:prSet/>
      <dgm:spPr/>
      <dgm:t>
        <a:bodyPr/>
        <a:lstStyle/>
        <a:p>
          <a:endParaRPr lang="pt-BR"/>
        </a:p>
      </dgm:t>
    </dgm:pt>
    <dgm:pt modelId="{46307559-BC66-468E-9309-B936CA2484E0}" type="sibTrans" cxnId="{E5FE9C48-3D84-49AD-9BEC-189E28381469}">
      <dgm:prSet/>
      <dgm:spPr/>
      <dgm:t>
        <a:bodyPr/>
        <a:lstStyle/>
        <a:p>
          <a:endParaRPr lang="pt-BR"/>
        </a:p>
      </dgm:t>
    </dgm:pt>
    <dgm:pt modelId="{FE752A37-F7C0-495F-83F1-5F9F949BB1A4}">
      <dgm:prSet/>
      <dgm:spPr/>
      <dgm:t>
        <a:bodyPr/>
        <a:lstStyle/>
        <a:p>
          <a:pPr marR="0" rtl="0"/>
          <a:r>
            <a:rPr lang="pt-BR" dirty="0" err="1"/>
            <a:t>Maintenance</a:t>
          </a:r>
          <a:endParaRPr lang="pt-BR" dirty="0"/>
        </a:p>
      </dgm:t>
    </dgm:pt>
    <dgm:pt modelId="{8B7DEF30-2CC1-4013-A689-9C20BFF93B84}" type="parTrans" cxnId="{7FBD5B50-3BC1-41E7-8147-E16E0618EBF9}">
      <dgm:prSet/>
      <dgm:spPr/>
      <dgm:t>
        <a:bodyPr/>
        <a:lstStyle/>
        <a:p>
          <a:endParaRPr lang="pt-BR"/>
        </a:p>
      </dgm:t>
    </dgm:pt>
    <dgm:pt modelId="{6C6F8F3F-E07D-499D-8E3D-5915A726D88F}" type="sibTrans" cxnId="{7FBD5B50-3BC1-41E7-8147-E16E0618EBF9}">
      <dgm:prSet/>
      <dgm:spPr/>
      <dgm:t>
        <a:bodyPr/>
        <a:lstStyle/>
        <a:p>
          <a:endParaRPr lang="pt-BR"/>
        </a:p>
      </dgm:t>
    </dgm:pt>
    <dgm:pt modelId="{4CED423B-81D9-42FA-BCB2-3F8BF066CB8D}">
      <dgm:prSet/>
      <dgm:spPr/>
      <dgm:t>
        <a:bodyPr/>
        <a:lstStyle/>
        <a:p>
          <a:pPr marR="0" rtl="0"/>
          <a:r>
            <a:rPr lang="pt-BR" dirty="0"/>
            <a:t>Engineering</a:t>
          </a:r>
        </a:p>
      </dgm:t>
    </dgm:pt>
    <dgm:pt modelId="{6BCC2D87-88E0-4D2E-956B-45FC78E7FAF5}" type="parTrans" cxnId="{C79E6B00-9C35-4F78-846C-A34ACD6F1EF2}">
      <dgm:prSet/>
      <dgm:spPr/>
      <dgm:t>
        <a:bodyPr/>
        <a:lstStyle/>
        <a:p>
          <a:endParaRPr lang="pt-BR"/>
        </a:p>
      </dgm:t>
    </dgm:pt>
    <dgm:pt modelId="{61BCEE35-67FD-4EE7-AEF0-F98CDF5F21F7}" type="sibTrans" cxnId="{C79E6B00-9C35-4F78-846C-A34ACD6F1EF2}">
      <dgm:prSet/>
      <dgm:spPr/>
      <dgm:t>
        <a:bodyPr/>
        <a:lstStyle/>
        <a:p>
          <a:endParaRPr lang="pt-BR"/>
        </a:p>
      </dgm:t>
    </dgm:pt>
    <dgm:pt modelId="{0285FE7C-4277-4AF4-B88E-49CA1CE029EC}">
      <dgm:prSet/>
      <dgm:spPr/>
      <dgm:t>
        <a:bodyPr/>
        <a:lstStyle/>
        <a:p>
          <a:pPr marR="0" rtl="0"/>
          <a:r>
            <a:rPr lang="pt-BR" dirty="0" err="1"/>
            <a:t>Other</a:t>
          </a:r>
          <a:endParaRPr lang="pt-BR" dirty="0"/>
        </a:p>
        <a:p>
          <a:pPr marR="0" rtl="0"/>
          <a:endParaRPr lang="pt-BR" dirty="0"/>
        </a:p>
      </dgm:t>
    </dgm:pt>
    <dgm:pt modelId="{7F43A623-2689-4FF5-954D-E2C44CCDEE00}" type="parTrans" cxnId="{DA9554A6-AFAF-4592-A999-839E6E97E2FF}">
      <dgm:prSet/>
      <dgm:spPr/>
      <dgm:t>
        <a:bodyPr/>
        <a:lstStyle/>
        <a:p>
          <a:endParaRPr lang="pt-BR"/>
        </a:p>
      </dgm:t>
    </dgm:pt>
    <dgm:pt modelId="{97CC780C-572E-4085-93F0-C85130F0280F}" type="sibTrans" cxnId="{DA9554A6-AFAF-4592-A999-839E6E97E2FF}">
      <dgm:prSet/>
      <dgm:spPr/>
      <dgm:t>
        <a:bodyPr/>
        <a:lstStyle/>
        <a:p>
          <a:endParaRPr lang="pt-BR"/>
        </a:p>
      </dgm:t>
    </dgm:pt>
    <dgm:pt modelId="{80E29016-6264-4F92-942A-CC66E7C1E2A5}" type="asst">
      <dgm:prSet custT="1"/>
      <dgm:spPr/>
      <dgm:t>
        <a:bodyPr/>
        <a:lstStyle/>
        <a:p>
          <a:pPr marR="0" algn="ctr" rtl="0"/>
          <a:r>
            <a:rPr lang="pt-BR" sz="1400" b="1" i="0" u="none" strike="noStrike" baseline="0" dirty="0" err="1">
              <a:latin typeface="Calibri"/>
            </a:rPr>
            <a:t>Radwaste</a:t>
          </a:r>
          <a:r>
            <a:rPr lang="pt-BR" sz="1400" b="1" i="0" u="none" strike="noStrike" baseline="0" dirty="0">
              <a:latin typeface="Calibri"/>
            </a:rPr>
            <a:t> &amp; Transp.</a:t>
          </a:r>
          <a:endParaRPr lang="pt-BR" sz="1400" dirty="0"/>
        </a:p>
      </dgm:t>
    </dgm:pt>
    <dgm:pt modelId="{93C331AC-DE4A-40AA-89F0-2A1A32CD171E}" type="parTrans" cxnId="{80C40A0D-90F6-4D1B-BD96-E8460C4A875C}">
      <dgm:prSet/>
      <dgm:spPr/>
      <dgm:t>
        <a:bodyPr/>
        <a:lstStyle/>
        <a:p>
          <a:endParaRPr lang="pt-BR"/>
        </a:p>
      </dgm:t>
    </dgm:pt>
    <dgm:pt modelId="{E2EC5220-A241-417D-A905-ECAC29C6B183}" type="sibTrans" cxnId="{80C40A0D-90F6-4D1B-BD96-E8460C4A875C}">
      <dgm:prSet/>
      <dgm:spPr/>
      <dgm:t>
        <a:bodyPr/>
        <a:lstStyle/>
        <a:p>
          <a:endParaRPr lang="pt-BR"/>
        </a:p>
      </dgm:t>
    </dgm:pt>
    <dgm:pt modelId="{74EDDE1E-5F3C-4EB2-AEA9-482441ABB6A3}">
      <dgm:prSet custT="1"/>
      <dgm:spPr/>
      <dgm:t>
        <a:bodyPr/>
        <a:lstStyle/>
        <a:p>
          <a:pPr marR="0" algn="ctr" rtl="0"/>
          <a:r>
            <a:rPr lang="pt-BR" sz="1400" b="1" i="0" u="none" strike="noStrike" baseline="0" dirty="0">
              <a:latin typeface="Calibri"/>
            </a:rPr>
            <a:t>EPR</a:t>
          </a:r>
          <a:endParaRPr lang="pt-BR" sz="1400" dirty="0"/>
        </a:p>
      </dgm:t>
    </dgm:pt>
    <dgm:pt modelId="{24046FE3-0F67-433F-A072-1CA1E418BB2D}" type="sibTrans" cxnId="{6E4D728F-2F84-4EE0-A24C-DB19BF89A824}">
      <dgm:prSet/>
      <dgm:spPr/>
      <dgm:t>
        <a:bodyPr/>
        <a:lstStyle/>
        <a:p>
          <a:endParaRPr lang="pt-BR" sz="700"/>
        </a:p>
      </dgm:t>
    </dgm:pt>
    <dgm:pt modelId="{91FB8A04-ABF0-49AB-B6F4-4995B96C47F2}" type="parTrans" cxnId="{6E4D728F-2F84-4EE0-A24C-DB19BF89A824}">
      <dgm:prSet/>
      <dgm:spPr/>
      <dgm:t>
        <a:bodyPr/>
        <a:lstStyle/>
        <a:p>
          <a:endParaRPr lang="pt-BR" sz="700"/>
        </a:p>
      </dgm:t>
    </dgm:pt>
    <dgm:pt modelId="{661D27A0-C723-430F-8AC7-DC9C7F0EE894}" type="pres">
      <dgm:prSet presAssocID="{9BA3B694-2F0B-422C-B7AF-C2E5EDE7FB87}" presName="mainComposite" presStyleCnt="0">
        <dgm:presLayoutVars>
          <dgm:chPref val="1"/>
          <dgm:dir/>
          <dgm:animOne val="branch"/>
          <dgm:animLvl val="lvl"/>
          <dgm:resizeHandles val="exact"/>
        </dgm:presLayoutVars>
      </dgm:prSet>
      <dgm:spPr/>
    </dgm:pt>
    <dgm:pt modelId="{193C6256-7E96-4572-A214-27510FE9037A}" type="pres">
      <dgm:prSet presAssocID="{9BA3B694-2F0B-422C-B7AF-C2E5EDE7FB87}" presName="hierFlow" presStyleCnt="0"/>
      <dgm:spPr/>
    </dgm:pt>
    <dgm:pt modelId="{EBD273C9-396D-46BF-A9AC-7F43D9043EF6}" type="pres">
      <dgm:prSet presAssocID="{9BA3B694-2F0B-422C-B7AF-C2E5EDE7FB87}" presName="hierChild1" presStyleCnt="0">
        <dgm:presLayoutVars>
          <dgm:chPref val="1"/>
          <dgm:animOne val="branch"/>
          <dgm:animLvl val="lvl"/>
        </dgm:presLayoutVars>
      </dgm:prSet>
      <dgm:spPr/>
    </dgm:pt>
    <dgm:pt modelId="{43C09CB2-3479-47FE-AA00-3A5576720FB2}" type="pres">
      <dgm:prSet presAssocID="{C8D20C0D-2417-4711-887D-D1F30211DB28}" presName="Name14" presStyleCnt="0"/>
      <dgm:spPr/>
    </dgm:pt>
    <dgm:pt modelId="{2EE21D8D-5B2A-4818-90C4-F067C7285F73}" type="pres">
      <dgm:prSet presAssocID="{C8D20C0D-2417-4711-887D-D1F30211DB28}" presName="level1Shape" presStyleLbl="node0" presStyleIdx="0" presStyleCnt="1" custLinFactX="88853" custLinFactY="-63854" custLinFactNeighborX="100000" custLinFactNeighborY="-100000">
        <dgm:presLayoutVars>
          <dgm:chPref val="3"/>
        </dgm:presLayoutVars>
      </dgm:prSet>
      <dgm:spPr/>
      <dgm:t>
        <a:bodyPr/>
        <a:lstStyle/>
        <a:p>
          <a:endParaRPr lang="pt-BR"/>
        </a:p>
      </dgm:t>
    </dgm:pt>
    <dgm:pt modelId="{689370FD-8313-489E-A1EF-8AAD74B6165F}" type="pres">
      <dgm:prSet presAssocID="{C8D20C0D-2417-4711-887D-D1F30211DB28}" presName="hierChild2" presStyleCnt="0"/>
      <dgm:spPr/>
    </dgm:pt>
    <dgm:pt modelId="{CC330431-175A-4812-9707-6245314CB2DF}" type="pres">
      <dgm:prSet presAssocID="{CDDE4D3F-6BC7-4ACC-A7FC-EFF36398790E}" presName="Name19" presStyleLbl="parChTrans1D2" presStyleIdx="0" presStyleCnt="5"/>
      <dgm:spPr/>
      <dgm:t>
        <a:bodyPr/>
        <a:lstStyle/>
        <a:p>
          <a:endParaRPr lang="pt-BR"/>
        </a:p>
      </dgm:t>
    </dgm:pt>
    <dgm:pt modelId="{CC0BA14B-675F-4530-8FF2-0AD16B2410E2}" type="pres">
      <dgm:prSet presAssocID="{9BDA6BBC-214A-4B01-859C-47E62919DE81}" presName="Name21" presStyleCnt="0"/>
      <dgm:spPr/>
    </dgm:pt>
    <dgm:pt modelId="{E866CE67-D858-4CD9-9FE7-181A43A38C95}" type="pres">
      <dgm:prSet presAssocID="{9BDA6BBC-214A-4B01-859C-47E62919DE81}" presName="level2Shape" presStyleLbl="node2" presStyleIdx="0" presStyleCnt="5" custLinFactX="74121" custLinFactNeighborX="100000" custLinFactNeighborY="-42507"/>
      <dgm:spPr/>
      <dgm:t>
        <a:bodyPr/>
        <a:lstStyle/>
        <a:p>
          <a:endParaRPr lang="pt-BR"/>
        </a:p>
      </dgm:t>
    </dgm:pt>
    <dgm:pt modelId="{E9B0AB07-8A9C-4C5D-8C3B-238833A45F75}" type="pres">
      <dgm:prSet presAssocID="{9BDA6BBC-214A-4B01-859C-47E62919DE81}" presName="hierChild3" presStyleCnt="0"/>
      <dgm:spPr/>
    </dgm:pt>
    <dgm:pt modelId="{9C81B0AF-8DA1-49A4-A106-4C86E62161C2}" type="pres">
      <dgm:prSet presAssocID="{8B7DEF30-2CC1-4013-A689-9C20BFF93B84}" presName="Name19" presStyleLbl="parChTrans1D2" presStyleIdx="1" presStyleCnt="5"/>
      <dgm:spPr/>
      <dgm:t>
        <a:bodyPr/>
        <a:lstStyle/>
        <a:p>
          <a:endParaRPr lang="pt-BR"/>
        </a:p>
      </dgm:t>
    </dgm:pt>
    <dgm:pt modelId="{2AD3EF61-C1A5-41F1-A7CE-ED6D09BBB303}" type="pres">
      <dgm:prSet presAssocID="{FE752A37-F7C0-495F-83F1-5F9F949BB1A4}" presName="Name21" presStyleCnt="0"/>
      <dgm:spPr/>
    </dgm:pt>
    <dgm:pt modelId="{799EE248-2538-4D01-BF4C-5A60702924F0}" type="pres">
      <dgm:prSet presAssocID="{FE752A37-F7C0-495F-83F1-5F9F949BB1A4}" presName="level2Shape" presStyleLbl="node2" presStyleIdx="1" presStyleCnt="5" custLinFactX="347495" custLinFactY="-36629" custLinFactNeighborX="400000" custLinFactNeighborY="-100000"/>
      <dgm:spPr/>
      <dgm:t>
        <a:bodyPr/>
        <a:lstStyle/>
        <a:p>
          <a:endParaRPr lang="pt-BR"/>
        </a:p>
      </dgm:t>
    </dgm:pt>
    <dgm:pt modelId="{3FE18279-2235-40B6-A613-9AD87962ECCF}" type="pres">
      <dgm:prSet presAssocID="{FE752A37-F7C0-495F-83F1-5F9F949BB1A4}" presName="hierChild3" presStyleCnt="0"/>
      <dgm:spPr/>
    </dgm:pt>
    <dgm:pt modelId="{D5A9F348-0F35-47EA-9BEA-D1D9B98468BA}" type="pres">
      <dgm:prSet presAssocID="{6BCC2D87-88E0-4D2E-956B-45FC78E7FAF5}" presName="Name19" presStyleLbl="parChTrans1D2" presStyleIdx="2" presStyleCnt="5"/>
      <dgm:spPr/>
      <dgm:t>
        <a:bodyPr/>
        <a:lstStyle/>
        <a:p>
          <a:endParaRPr lang="pt-BR"/>
        </a:p>
      </dgm:t>
    </dgm:pt>
    <dgm:pt modelId="{0F5BBE75-C83F-4B58-A069-2F977932AA83}" type="pres">
      <dgm:prSet presAssocID="{4CED423B-81D9-42FA-BCB2-3F8BF066CB8D}" presName="Name21" presStyleCnt="0"/>
      <dgm:spPr/>
    </dgm:pt>
    <dgm:pt modelId="{E3BA70C4-C436-4D27-B252-AB5FDCE86CF4}" type="pres">
      <dgm:prSet presAssocID="{4CED423B-81D9-42FA-BCB2-3F8BF066CB8D}" presName="level2Shape" presStyleLbl="node2" presStyleIdx="2" presStyleCnt="5" custScaleX="108177" custLinFactX="200000" custLinFactNeighborX="292744" custLinFactNeighborY="-42507"/>
      <dgm:spPr/>
      <dgm:t>
        <a:bodyPr/>
        <a:lstStyle/>
        <a:p>
          <a:endParaRPr lang="pt-BR"/>
        </a:p>
      </dgm:t>
    </dgm:pt>
    <dgm:pt modelId="{7A0689A6-A831-47D2-8159-2758155E1EEE}" type="pres">
      <dgm:prSet presAssocID="{4CED423B-81D9-42FA-BCB2-3F8BF066CB8D}" presName="hierChild3" presStyleCnt="0"/>
      <dgm:spPr/>
    </dgm:pt>
    <dgm:pt modelId="{B2726F60-7D37-4408-86A1-0CB70DFB84A1}" type="pres">
      <dgm:prSet presAssocID="{7F43A623-2689-4FF5-954D-E2C44CCDEE00}" presName="Name19" presStyleLbl="parChTrans1D2" presStyleIdx="3" presStyleCnt="5"/>
      <dgm:spPr/>
      <dgm:t>
        <a:bodyPr/>
        <a:lstStyle/>
        <a:p>
          <a:endParaRPr lang="pt-BR"/>
        </a:p>
      </dgm:t>
    </dgm:pt>
    <dgm:pt modelId="{1E51C2DC-3E10-4890-BBEA-A84CCD2DA3A6}" type="pres">
      <dgm:prSet presAssocID="{0285FE7C-4277-4AF4-B88E-49CA1CE029EC}" presName="Name21" presStyleCnt="0"/>
      <dgm:spPr/>
    </dgm:pt>
    <dgm:pt modelId="{F8D0AB61-F754-4010-BF84-471347568EB4}" type="pres">
      <dgm:prSet presAssocID="{0285FE7C-4277-4AF4-B88E-49CA1CE029EC}" presName="level2Shape" presStyleLbl="node2" presStyleIdx="3" presStyleCnt="5" custLinFactX="-176331" custLinFactY="-39520" custLinFactNeighborX="-200000" custLinFactNeighborY="-100000"/>
      <dgm:spPr/>
      <dgm:t>
        <a:bodyPr/>
        <a:lstStyle/>
        <a:p>
          <a:endParaRPr lang="pt-BR"/>
        </a:p>
      </dgm:t>
    </dgm:pt>
    <dgm:pt modelId="{5F78D6F5-681E-45AF-AA00-1A94A454DA0B}" type="pres">
      <dgm:prSet presAssocID="{0285FE7C-4277-4AF4-B88E-49CA1CE029EC}" presName="hierChild3" presStyleCnt="0"/>
      <dgm:spPr/>
    </dgm:pt>
    <dgm:pt modelId="{1C102D4A-2D78-49C4-9FA7-CB4DDEEEA924}" type="pres">
      <dgm:prSet presAssocID="{0C915814-86F8-4BB7-8893-A6593B7AA729}" presName="Name19" presStyleLbl="parChTrans1D2" presStyleIdx="4" presStyleCnt="5"/>
      <dgm:spPr/>
      <dgm:t>
        <a:bodyPr/>
        <a:lstStyle/>
        <a:p>
          <a:endParaRPr lang="pt-BR"/>
        </a:p>
      </dgm:t>
    </dgm:pt>
    <dgm:pt modelId="{ECF94413-F235-43EA-8A87-AF7BE3A2827A}" type="pres">
      <dgm:prSet presAssocID="{901A85AF-BD0D-40C1-9AAC-01636573DA72}" presName="Name21" presStyleCnt="0"/>
      <dgm:spPr/>
    </dgm:pt>
    <dgm:pt modelId="{066B9D32-E24B-4202-90DD-5F4790953277}" type="pres">
      <dgm:prSet presAssocID="{901A85AF-BD0D-40C1-9AAC-01636573DA72}" presName="level2Shape" presStyleLbl="node2" presStyleIdx="4" presStyleCnt="5" custScaleX="170380" custScaleY="132306" custLinFactNeighborX="-86769" custLinFactNeighborY="-42507"/>
      <dgm:spPr/>
      <dgm:t>
        <a:bodyPr/>
        <a:lstStyle/>
        <a:p>
          <a:endParaRPr lang="pt-BR"/>
        </a:p>
      </dgm:t>
    </dgm:pt>
    <dgm:pt modelId="{8369A4A2-466E-47A2-B1CB-DC56A206970F}" type="pres">
      <dgm:prSet presAssocID="{901A85AF-BD0D-40C1-9AAC-01636573DA72}" presName="hierChild3" presStyleCnt="0"/>
      <dgm:spPr/>
    </dgm:pt>
    <dgm:pt modelId="{07A21ED2-A82E-49AF-AD2A-F8B6D2A5F07C}" type="pres">
      <dgm:prSet presAssocID="{F493392C-3EA1-492D-A76B-F33A03CFDF68}" presName="Name19" presStyleLbl="parChTrans1D3" presStyleIdx="0" presStyleCnt="9"/>
      <dgm:spPr/>
      <dgm:t>
        <a:bodyPr/>
        <a:lstStyle/>
        <a:p>
          <a:endParaRPr lang="pt-BR"/>
        </a:p>
      </dgm:t>
    </dgm:pt>
    <dgm:pt modelId="{758AAFB3-6888-4C16-AC01-1BFF81A405E5}" type="pres">
      <dgm:prSet presAssocID="{EB08F6EE-24A9-46C8-AAF6-25AF678BE18C}" presName="Name21" presStyleCnt="0"/>
      <dgm:spPr/>
    </dgm:pt>
    <dgm:pt modelId="{C0D03031-4DCF-470A-85DD-D60E4463A0E1}" type="pres">
      <dgm:prSet presAssocID="{EB08F6EE-24A9-46C8-AAF6-25AF678BE18C}" presName="level2Shape" presStyleLbl="asst2" presStyleIdx="0" presStyleCnt="4"/>
      <dgm:spPr/>
      <dgm:t>
        <a:bodyPr/>
        <a:lstStyle/>
        <a:p>
          <a:endParaRPr lang="pt-BR"/>
        </a:p>
      </dgm:t>
    </dgm:pt>
    <dgm:pt modelId="{D61A7C4D-82BC-4027-81B2-D668351FA409}" type="pres">
      <dgm:prSet presAssocID="{EB08F6EE-24A9-46C8-AAF6-25AF678BE18C}" presName="hierChild3" presStyleCnt="0"/>
      <dgm:spPr/>
    </dgm:pt>
    <dgm:pt modelId="{A1B5E4E9-5DE4-4E9E-B96B-107B4F185EE8}" type="pres">
      <dgm:prSet presAssocID="{75527DEA-D425-47C2-9A8E-F6EB8446F0C6}" presName="Name19" presStyleLbl="parChTrans1D3" presStyleIdx="1" presStyleCnt="9"/>
      <dgm:spPr/>
      <dgm:t>
        <a:bodyPr/>
        <a:lstStyle/>
        <a:p>
          <a:endParaRPr lang="pt-BR"/>
        </a:p>
      </dgm:t>
    </dgm:pt>
    <dgm:pt modelId="{7A8B00BF-5FBC-48A9-B601-05242A7408D0}" type="pres">
      <dgm:prSet presAssocID="{7142297A-CE1C-4126-A679-264C0657AEE0}" presName="Name21" presStyleCnt="0"/>
      <dgm:spPr/>
    </dgm:pt>
    <dgm:pt modelId="{7DA1747B-4C12-4C77-B730-99CF8EB886C1}" type="pres">
      <dgm:prSet presAssocID="{7142297A-CE1C-4126-A679-264C0657AEE0}" presName="level2Shape" presStyleLbl="asst2" presStyleIdx="1" presStyleCnt="4" custScaleX="120475" custScaleY="115717"/>
      <dgm:spPr/>
      <dgm:t>
        <a:bodyPr/>
        <a:lstStyle/>
        <a:p>
          <a:endParaRPr lang="pt-BR"/>
        </a:p>
      </dgm:t>
    </dgm:pt>
    <dgm:pt modelId="{D7CB4CB3-9282-4FAD-877E-A1302E7B025E}" type="pres">
      <dgm:prSet presAssocID="{7142297A-CE1C-4126-A679-264C0657AEE0}" presName="hierChild3" presStyleCnt="0"/>
      <dgm:spPr/>
    </dgm:pt>
    <dgm:pt modelId="{F4B7EC94-AEDD-49D6-ACFA-4748481E0D58}" type="pres">
      <dgm:prSet presAssocID="{53A0097E-D184-4539-BB4D-21781127D3F8}" presName="Name19" presStyleLbl="parChTrans1D3" presStyleIdx="2" presStyleCnt="9"/>
      <dgm:spPr/>
      <dgm:t>
        <a:bodyPr/>
        <a:lstStyle/>
        <a:p>
          <a:endParaRPr lang="pt-BR"/>
        </a:p>
      </dgm:t>
    </dgm:pt>
    <dgm:pt modelId="{8E264367-7CA8-4114-8AE2-CDBA90660B98}" type="pres">
      <dgm:prSet presAssocID="{158B2C6B-397D-474A-AA1E-47B49CFDA65E}" presName="Name21" presStyleCnt="0"/>
      <dgm:spPr/>
    </dgm:pt>
    <dgm:pt modelId="{DB4B749F-8502-4A12-93FC-36A0ADB66F74}" type="pres">
      <dgm:prSet presAssocID="{158B2C6B-397D-474A-AA1E-47B49CFDA65E}" presName="level2Shape" presStyleLbl="asst2" presStyleIdx="2" presStyleCnt="4" custScaleY="100000"/>
      <dgm:spPr/>
      <dgm:t>
        <a:bodyPr/>
        <a:lstStyle/>
        <a:p>
          <a:endParaRPr lang="pt-BR"/>
        </a:p>
      </dgm:t>
    </dgm:pt>
    <dgm:pt modelId="{9CE108D8-53B3-45D0-A053-16B85C8DADA9}" type="pres">
      <dgm:prSet presAssocID="{158B2C6B-397D-474A-AA1E-47B49CFDA65E}" presName="hierChild3" presStyleCnt="0"/>
      <dgm:spPr/>
    </dgm:pt>
    <dgm:pt modelId="{CA95B347-4317-437E-973E-4A716CD4311E}" type="pres">
      <dgm:prSet presAssocID="{93C331AC-DE4A-40AA-89F0-2A1A32CD171E}" presName="Name19" presStyleLbl="parChTrans1D3" presStyleIdx="3" presStyleCnt="9"/>
      <dgm:spPr/>
      <dgm:t>
        <a:bodyPr/>
        <a:lstStyle/>
        <a:p>
          <a:endParaRPr lang="pt-BR"/>
        </a:p>
      </dgm:t>
    </dgm:pt>
    <dgm:pt modelId="{B45D23F7-3824-40D8-A1F6-D902D7EA4F6E}" type="pres">
      <dgm:prSet presAssocID="{80E29016-6264-4F92-942A-CC66E7C1E2A5}" presName="Name21" presStyleCnt="0"/>
      <dgm:spPr/>
    </dgm:pt>
    <dgm:pt modelId="{552FB824-7DAB-4212-B1CE-C0D3A3535E1D}" type="pres">
      <dgm:prSet presAssocID="{80E29016-6264-4F92-942A-CC66E7C1E2A5}" presName="level2Shape" presStyleLbl="asst2" presStyleIdx="3" presStyleCnt="4"/>
      <dgm:spPr/>
      <dgm:t>
        <a:bodyPr/>
        <a:lstStyle/>
        <a:p>
          <a:endParaRPr lang="pt-BR"/>
        </a:p>
      </dgm:t>
    </dgm:pt>
    <dgm:pt modelId="{F8F018F8-1288-4719-86DD-B215539E7E38}" type="pres">
      <dgm:prSet presAssocID="{80E29016-6264-4F92-942A-CC66E7C1E2A5}" presName="hierChild3" presStyleCnt="0"/>
      <dgm:spPr/>
    </dgm:pt>
    <dgm:pt modelId="{E75CF3FB-3EC5-4CE2-8233-448140B65010}" type="pres">
      <dgm:prSet presAssocID="{8CABDB1C-B607-4003-89C4-050AB24963DA}" presName="Name19" presStyleLbl="parChTrans1D3" presStyleIdx="4" presStyleCnt="9"/>
      <dgm:spPr/>
      <dgm:t>
        <a:bodyPr/>
        <a:lstStyle/>
        <a:p>
          <a:endParaRPr lang="pt-BR"/>
        </a:p>
      </dgm:t>
    </dgm:pt>
    <dgm:pt modelId="{80B34D7C-8DF4-4C56-AA54-4ABB26484B7D}" type="pres">
      <dgm:prSet presAssocID="{F9462D7F-BC50-41E6-82C9-4C05928F6752}" presName="Name21" presStyleCnt="0"/>
      <dgm:spPr/>
    </dgm:pt>
    <dgm:pt modelId="{6C79EFB7-A64B-4998-B0F6-58BB8420F8EA}" type="pres">
      <dgm:prSet presAssocID="{F9462D7F-BC50-41E6-82C9-4C05928F6752}" presName="level2Shape" presStyleLbl="node3" presStyleIdx="0" presStyleCnt="5"/>
      <dgm:spPr/>
      <dgm:t>
        <a:bodyPr/>
        <a:lstStyle/>
        <a:p>
          <a:endParaRPr lang="pt-BR"/>
        </a:p>
      </dgm:t>
    </dgm:pt>
    <dgm:pt modelId="{BBE38F36-3702-490C-965F-C636A0BEFD24}" type="pres">
      <dgm:prSet presAssocID="{F9462D7F-BC50-41E6-82C9-4C05928F6752}" presName="hierChild3" presStyleCnt="0"/>
      <dgm:spPr/>
    </dgm:pt>
    <dgm:pt modelId="{4F78ACE1-9963-411B-8522-AFD0D756AAD4}" type="pres">
      <dgm:prSet presAssocID="{96B5E787-BDA4-40B2-BEBE-844B84519428}" presName="Name19" presStyleLbl="parChTrans1D3" presStyleIdx="5" presStyleCnt="9"/>
      <dgm:spPr/>
      <dgm:t>
        <a:bodyPr/>
        <a:lstStyle/>
        <a:p>
          <a:endParaRPr lang="pt-BR"/>
        </a:p>
      </dgm:t>
    </dgm:pt>
    <dgm:pt modelId="{C91C1970-6E2C-475B-ADE4-A37EA1192326}" type="pres">
      <dgm:prSet presAssocID="{41A7466F-0224-4F8C-BC8B-45A83DAB32C5}" presName="Name21" presStyleCnt="0"/>
      <dgm:spPr/>
    </dgm:pt>
    <dgm:pt modelId="{2C490947-AC2D-44EF-8744-C547AD4D174C}" type="pres">
      <dgm:prSet presAssocID="{41A7466F-0224-4F8C-BC8B-45A83DAB32C5}" presName="level2Shape" presStyleLbl="node3" presStyleIdx="1" presStyleCnt="5"/>
      <dgm:spPr/>
      <dgm:t>
        <a:bodyPr/>
        <a:lstStyle/>
        <a:p>
          <a:endParaRPr lang="pt-BR"/>
        </a:p>
      </dgm:t>
    </dgm:pt>
    <dgm:pt modelId="{7D0F18DB-2EE2-4639-AC1A-6C6C7EE8A70C}" type="pres">
      <dgm:prSet presAssocID="{41A7466F-0224-4F8C-BC8B-45A83DAB32C5}" presName="hierChild3" presStyleCnt="0"/>
      <dgm:spPr/>
    </dgm:pt>
    <dgm:pt modelId="{BCF86FD0-E08E-4A49-B805-514A295E52AC}" type="pres">
      <dgm:prSet presAssocID="{036284CC-34F1-47AD-A808-37E078548D42}" presName="Name19" presStyleLbl="parChTrans1D3" presStyleIdx="6" presStyleCnt="9"/>
      <dgm:spPr/>
      <dgm:t>
        <a:bodyPr/>
        <a:lstStyle/>
        <a:p>
          <a:endParaRPr lang="pt-BR"/>
        </a:p>
      </dgm:t>
    </dgm:pt>
    <dgm:pt modelId="{1CACB0E1-54BC-4DBD-847F-39380A6760F0}" type="pres">
      <dgm:prSet presAssocID="{3237FAA6-C27C-405F-9E47-D266B5A11621}" presName="Name21" presStyleCnt="0"/>
      <dgm:spPr/>
    </dgm:pt>
    <dgm:pt modelId="{EEEA2A30-3A59-47A3-A080-89ABCEC14B3C}" type="pres">
      <dgm:prSet presAssocID="{3237FAA6-C27C-405F-9E47-D266B5A11621}" presName="level2Shape" presStyleLbl="node3" presStyleIdx="2" presStyleCnt="5" custScaleX="114190"/>
      <dgm:spPr/>
      <dgm:t>
        <a:bodyPr/>
        <a:lstStyle/>
        <a:p>
          <a:endParaRPr lang="pt-BR"/>
        </a:p>
      </dgm:t>
    </dgm:pt>
    <dgm:pt modelId="{B2F079F8-3A68-41CC-83E1-8813B7378D71}" type="pres">
      <dgm:prSet presAssocID="{3237FAA6-C27C-405F-9E47-D266B5A11621}" presName="hierChild3" presStyleCnt="0"/>
      <dgm:spPr/>
    </dgm:pt>
    <dgm:pt modelId="{0F555175-0454-4D12-AD9B-B98934F5980B}" type="pres">
      <dgm:prSet presAssocID="{91FB8A04-ABF0-49AB-B6F4-4995B96C47F2}" presName="Name19" presStyleLbl="parChTrans1D3" presStyleIdx="7" presStyleCnt="9"/>
      <dgm:spPr/>
      <dgm:t>
        <a:bodyPr/>
        <a:lstStyle/>
        <a:p>
          <a:endParaRPr lang="pt-BR"/>
        </a:p>
      </dgm:t>
    </dgm:pt>
    <dgm:pt modelId="{9CAF4450-BB22-4411-A70F-FA334603143C}" type="pres">
      <dgm:prSet presAssocID="{74EDDE1E-5F3C-4EB2-AEA9-482441ABB6A3}" presName="Name21" presStyleCnt="0"/>
      <dgm:spPr/>
    </dgm:pt>
    <dgm:pt modelId="{3D3E4A85-91A9-4D88-AF93-467B435736FC}" type="pres">
      <dgm:prSet presAssocID="{74EDDE1E-5F3C-4EB2-AEA9-482441ABB6A3}" presName="level2Shape" presStyleLbl="node3" presStyleIdx="3" presStyleCnt="5" custScaleX="105878"/>
      <dgm:spPr/>
      <dgm:t>
        <a:bodyPr/>
        <a:lstStyle/>
        <a:p>
          <a:endParaRPr lang="pt-BR"/>
        </a:p>
      </dgm:t>
    </dgm:pt>
    <dgm:pt modelId="{1EC3D06F-F0BD-4EC6-8790-50F2FE073B12}" type="pres">
      <dgm:prSet presAssocID="{74EDDE1E-5F3C-4EB2-AEA9-482441ABB6A3}" presName="hierChild3" presStyleCnt="0"/>
      <dgm:spPr/>
    </dgm:pt>
    <dgm:pt modelId="{82332DA8-059B-46B5-A0A0-2D330BC560FD}" type="pres">
      <dgm:prSet presAssocID="{59397AFA-4CB6-4544-B4AB-30E4CC51D56A}" presName="Name19" presStyleLbl="parChTrans1D3" presStyleIdx="8" presStyleCnt="9"/>
      <dgm:spPr/>
      <dgm:t>
        <a:bodyPr/>
        <a:lstStyle/>
        <a:p>
          <a:endParaRPr lang="pt-BR"/>
        </a:p>
      </dgm:t>
    </dgm:pt>
    <dgm:pt modelId="{AB6831D2-FFA9-4A44-80A8-FADACB4A8D99}" type="pres">
      <dgm:prSet presAssocID="{D9359D1F-6F23-4B6A-B009-4FD9B25D2CC2}" presName="Name21" presStyleCnt="0"/>
      <dgm:spPr/>
    </dgm:pt>
    <dgm:pt modelId="{D692E547-8DA7-4FF6-B646-A22C3D18934F}" type="pres">
      <dgm:prSet presAssocID="{D9359D1F-6F23-4B6A-B009-4FD9B25D2CC2}" presName="level2Shape" presStyleLbl="node3" presStyleIdx="4" presStyleCnt="5"/>
      <dgm:spPr/>
      <dgm:t>
        <a:bodyPr/>
        <a:lstStyle/>
        <a:p>
          <a:endParaRPr lang="pt-BR"/>
        </a:p>
      </dgm:t>
    </dgm:pt>
    <dgm:pt modelId="{5C60CA3B-3E10-4A03-8D47-AC9DCC1ADCA2}" type="pres">
      <dgm:prSet presAssocID="{D9359D1F-6F23-4B6A-B009-4FD9B25D2CC2}" presName="hierChild3" presStyleCnt="0"/>
      <dgm:spPr/>
    </dgm:pt>
    <dgm:pt modelId="{97BD8C00-DDEC-4928-93BF-9D23E903B0D2}" type="pres">
      <dgm:prSet presAssocID="{9BA3B694-2F0B-422C-B7AF-C2E5EDE7FB87}" presName="bgShapesFlow" presStyleCnt="0"/>
      <dgm:spPr/>
    </dgm:pt>
  </dgm:ptLst>
  <dgm:cxnLst>
    <dgm:cxn modelId="{5E0DA111-22ED-43BA-9C8D-1500C0EA583E}" type="presOf" srcId="{8B7DEF30-2CC1-4013-A689-9C20BFF93B84}" destId="{9C81B0AF-8DA1-49A4-A106-4C86E62161C2}" srcOrd="0" destOrd="0" presId="urn:microsoft.com/office/officeart/2005/8/layout/hierarchy6"/>
    <dgm:cxn modelId="{7FBD5B50-3BC1-41E7-8147-E16E0618EBF9}" srcId="{C8D20C0D-2417-4711-887D-D1F30211DB28}" destId="{FE752A37-F7C0-495F-83F1-5F9F949BB1A4}" srcOrd="1" destOrd="0" parTransId="{8B7DEF30-2CC1-4013-A689-9C20BFF93B84}" sibTransId="{6C6F8F3F-E07D-499D-8E3D-5915A726D88F}"/>
    <dgm:cxn modelId="{DA9554A6-AFAF-4592-A999-839E6E97E2FF}" srcId="{C8D20C0D-2417-4711-887D-D1F30211DB28}" destId="{0285FE7C-4277-4AF4-B88E-49CA1CE029EC}" srcOrd="3" destOrd="0" parTransId="{7F43A623-2689-4FF5-954D-E2C44CCDEE00}" sibTransId="{97CC780C-572E-4085-93F0-C85130F0280F}"/>
    <dgm:cxn modelId="{22D65377-BEA3-4FF1-8AEC-786A5CBF6A96}" type="presOf" srcId="{93C331AC-DE4A-40AA-89F0-2A1A32CD171E}" destId="{CA95B347-4317-437E-973E-4A716CD4311E}" srcOrd="0" destOrd="0" presId="urn:microsoft.com/office/officeart/2005/8/layout/hierarchy6"/>
    <dgm:cxn modelId="{FF6CC649-1E9B-48EA-B96D-DC1C0E1AC563}" type="presOf" srcId="{F493392C-3EA1-492D-A76B-F33A03CFDF68}" destId="{07A21ED2-A82E-49AF-AD2A-F8B6D2A5F07C}" srcOrd="0" destOrd="0" presId="urn:microsoft.com/office/officeart/2005/8/layout/hierarchy6"/>
    <dgm:cxn modelId="{14DCD255-1836-4AAB-8D1E-FC350D51705B}" type="presOf" srcId="{4CED423B-81D9-42FA-BCB2-3F8BF066CB8D}" destId="{E3BA70C4-C436-4D27-B252-AB5FDCE86CF4}" srcOrd="0" destOrd="0" presId="urn:microsoft.com/office/officeart/2005/8/layout/hierarchy6"/>
    <dgm:cxn modelId="{C79E6B00-9C35-4F78-846C-A34ACD6F1EF2}" srcId="{C8D20C0D-2417-4711-887D-D1F30211DB28}" destId="{4CED423B-81D9-42FA-BCB2-3F8BF066CB8D}" srcOrd="2" destOrd="0" parTransId="{6BCC2D87-88E0-4D2E-956B-45FC78E7FAF5}" sibTransId="{61BCEE35-67FD-4EE7-AEF0-F98CDF5F21F7}"/>
    <dgm:cxn modelId="{6E4D728F-2F84-4EE0-A24C-DB19BF89A824}" srcId="{901A85AF-BD0D-40C1-9AAC-01636573DA72}" destId="{74EDDE1E-5F3C-4EB2-AEA9-482441ABB6A3}" srcOrd="7" destOrd="0" parTransId="{91FB8A04-ABF0-49AB-B6F4-4995B96C47F2}" sibTransId="{24046FE3-0F67-433F-A072-1CA1E418BB2D}"/>
    <dgm:cxn modelId="{03469B38-F03E-44EB-A60F-01CE07E796D0}" type="presOf" srcId="{3237FAA6-C27C-405F-9E47-D266B5A11621}" destId="{EEEA2A30-3A59-47A3-A080-89ABCEC14B3C}" srcOrd="0" destOrd="0" presId="urn:microsoft.com/office/officeart/2005/8/layout/hierarchy6"/>
    <dgm:cxn modelId="{8E8E4269-A336-4A8F-8C9C-439C85E80BD7}" type="presOf" srcId="{9BA3B694-2F0B-422C-B7AF-C2E5EDE7FB87}" destId="{661D27A0-C723-430F-8AC7-DC9C7F0EE894}" srcOrd="0" destOrd="0" presId="urn:microsoft.com/office/officeart/2005/8/layout/hierarchy6"/>
    <dgm:cxn modelId="{B5E4D4AE-C847-4727-ADBA-8A37B4D64E23}" type="presOf" srcId="{0C915814-86F8-4BB7-8893-A6593B7AA729}" destId="{1C102D4A-2D78-49C4-9FA7-CB4DDEEEA924}" srcOrd="0" destOrd="0" presId="urn:microsoft.com/office/officeart/2005/8/layout/hierarchy6"/>
    <dgm:cxn modelId="{66F3EBC1-8520-48B0-BD38-E8677AF9817E}" type="presOf" srcId="{F9462D7F-BC50-41E6-82C9-4C05928F6752}" destId="{6C79EFB7-A64B-4998-B0F6-58BB8420F8EA}" srcOrd="0" destOrd="0" presId="urn:microsoft.com/office/officeart/2005/8/layout/hierarchy6"/>
    <dgm:cxn modelId="{9F34D823-ED17-4284-B514-0D9DF53D123C}" srcId="{901A85AF-BD0D-40C1-9AAC-01636573DA72}" destId="{EB08F6EE-24A9-46C8-AAF6-25AF678BE18C}" srcOrd="0" destOrd="0" parTransId="{F493392C-3EA1-492D-A76B-F33A03CFDF68}" sibTransId="{48467A73-247A-40A3-8409-5C7AFE174ADF}"/>
    <dgm:cxn modelId="{F33A2EBF-E1ED-4707-8AA0-0D61784B198E}" srcId="{C8D20C0D-2417-4711-887D-D1F30211DB28}" destId="{901A85AF-BD0D-40C1-9AAC-01636573DA72}" srcOrd="4" destOrd="0" parTransId="{0C915814-86F8-4BB7-8893-A6593B7AA729}" sibTransId="{88016E6B-7ACB-412E-B524-6DB8EBA5E55D}"/>
    <dgm:cxn modelId="{E5FE9C48-3D84-49AD-9BEC-189E28381469}" srcId="{C8D20C0D-2417-4711-887D-D1F30211DB28}" destId="{9BDA6BBC-214A-4B01-859C-47E62919DE81}" srcOrd="0" destOrd="0" parTransId="{CDDE4D3F-6BC7-4ACC-A7FC-EFF36398790E}" sibTransId="{46307559-BC66-468E-9309-B936CA2484E0}"/>
    <dgm:cxn modelId="{00E07ABE-2C1B-4045-A955-64433C466E95}" srcId="{901A85AF-BD0D-40C1-9AAC-01636573DA72}" destId="{D9359D1F-6F23-4B6A-B009-4FD9B25D2CC2}" srcOrd="8" destOrd="0" parTransId="{59397AFA-4CB6-4544-B4AB-30E4CC51D56A}" sibTransId="{8947AA05-DBB2-41F9-8DA1-A257F7BE0284}"/>
    <dgm:cxn modelId="{A213EFF2-31B4-4D14-AB8A-DC442539AD6E}" type="presOf" srcId="{53A0097E-D184-4539-BB4D-21781127D3F8}" destId="{F4B7EC94-AEDD-49D6-ACFA-4748481E0D58}" srcOrd="0" destOrd="0" presId="urn:microsoft.com/office/officeart/2005/8/layout/hierarchy6"/>
    <dgm:cxn modelId="{80C40A0D-90F6-4D1B-BD96-E8460C4A875C}" srcId="{901A85AF-BD0D-40C1-9AAC-01636573DA72}" destId="{80E29016-6264-4F92-942A-CC66E7C1E2A5}" srcOrd="3" destOrd="0" parTransId="{93C331AC-DE4A-40AA-89F0-2A1A32CD171E}" sibTransId="{E2EC5220-A241-417D-A905-ECAC29C6B183}"/>
    <dgm:cxn modelId="{3E36BDF5-8C57-4FAD-9F4E-E417F9546A6A}" type="presOf" srcId="{FE752A37-F7C0-495F-83F1-5F9F949BB1A4}" destId="{799EE248-2538-4D01-BF4C-5A60702924F0}" srcOrd="0" destOrd="0" presId="urn:microsoft.com/office/officeart/2005/8/layout/hierarchy6"/>
    <dgm:cxn modelId="{B9D3E9C9-7DBD-4C0E-96B8-9051B2948F2B}" srcId="{9BA3B694-2F0B-422C-B7AF-C2E5EDE7FB87}" destId="{C8D20C0D-2417-4711-887D-D1F30211DB28}" srcOrd="0" destOrd="0" parTransId="{6AFA8C5C-C89E-459C-8B33-2E4CBF883DFE}" sibTransId="{E5929AF0-B87B-480C-B2F5-4A4C11F71954}"/>
    <dgm:cxn modelId="{37D19496-2761-42C3-AA85-44CD80A42D2E}" type="presOf" srcId="{901A85AF-BD0D-40C1-9AAC-01636573DA72}" destId="{066B9D32-E24B-4202-90DD-5F4790953277}" srcOrd="0" destOrd="0" presId="urn:microsoft.com/office/officeart/2005/8/layout/hierarchy6"/>
    <dgm:cxn modelId="{3F52E92C-E1F5-4C22-B248-1768D0EF09EF}" type="presOf" srcId="{59397AFA-4CB6-4544-B4AB-30E4CC51D56A}" destId="{82332DA8-059B-46B5-A0A0-2D330BC560FD}" srcOrd="0" destOrd="0" presId="urn:microsoft.com/office/officeart/2005/8/layout/hierarchy6"/>
    <dgm:cxn modelId="{C43EB23B-A2ED-437A-BF2F-8261E9EADA7F}" type="presOf" srcId="{7142297A-CE1C-4126-A679-264C0657AEE0}" destId="{7DA1747B-4C12-4C77-B730-99CF8EB886C1}" srcOrd="0" destOrd="0" presId="urn:microsoft.com/office/officeart/2005/8/layout/hierarchy6"/>
    <dgm:cxn modelId="{7421674E-578C-4C70-BACE-8AE146CA62BC}" type="presOf" srcId="{158B2C6B-397D-474A-AA1E-47B49CFDA65E}" destId="{DB4B749F-8502-4A12-93FC-36A0ADB66F74}" srcOrd="0" destOrd="0" presId="urn:microsoft.com/office/officeart/2005/8/layout/hierarchy6"/>
    <dgm:cxn modelId="{1F11D9D8-198C-4A41-B22A-F2F0ED6CE35C}" type="presOf" srcId="{036284CC-34F1-47AD-A808-37E078548D42}" destId="{BCF86FD0-E08E-4A49-B805-514A295E52AC}" srcOrd="0" destOrd="0" presId="urn:microsoft.com/office/officeart/2005/8/layout/hierarchy6"/>
    <dgm:cxn modelId="{71441DF2-B76F-4684-9100-6960B6EC38B4}" type="presOf" srcId="{96B5E787-BDA4-40B2-BEBE-844B84519428}" destId="{4F78ACE1-9963-411B-8522-AFD0D756AAD4}" srcOrd="0" destOrd="0" presId="urn:microsoft.com/office/officeart/2005/8/layout/hierarchy6"/>
    <dgm:cxn modelId="{C718C224-D5F6-4974-9A66-35587BF1A019}" srcId="{901A85AF-BD0D-40C1-9AAC-01636573DA72}" destId="{158B2C6B-397D-474A-AA1E-47B49CFDA65E}" srcOrd="2" destOrd="0" parTransId="{53A0097E-D184-4539-BB4D-21781127D3F8}" sibTransId="{6D4C59E8-0906-4BDD-8CFB-6A92F5DEE1CD}"/>
    <dgm:cxn modelId="{625C36DB-00ED-452C-9A35-9BA914436117}" srcId="{901A85AF-BD0D-40C1-9AAC-01636573DA72}" destId="{3237FAA6-C27C-405F-9E47-D266B5A11621}" srcOrd="6" destOrd="0" parTransId="{036284CC-34F1-47AD-A808-37E078548D42}" sibTransId="{231A1B22-227C-4FBA-810B-3C2135C5B0EA}"/>
    <dgm:cxn modelId="{FB309284-DB4D-446B-A769-9D43E2C6557E}" type="presOf" srcId="{7F43A623-2689-4FF5-954D-E2C44CCDEE00}" destId="{B2726F60-7D37-4408-86A1-0CB70DFB84A1}" srcOrd="0" destOrd="0" presId="urn:microsoft.com/office/officeart/2005/8/layout/hierarchy6"/>
    <dgm:cxn modelId="{FFEA8FFC-E66A-4ABA-9C9A-F2C101661D9E}" type="presOf" srcId="{9BDA6BBC-214A-4B01-859C-47E62919DE81}" destId="{E866CE67-D858-4CD9-9FE7-181A43A38C95}" srcOrd="0" destOrd="0" presId="urn:microsoft.com/office/officeart/2005/8/layout/hierarchy6"/>
    <dgm:cxn modelId="{9E1B3A79-3376-4DF4-BA80-D04AA1748665}" srcId="{901A85AF-BD0D-40C1-9AAC-01636573DA72}" destId="{41A7466F-0224-4F8C-BC8B-45A83DAB32C5}" srcOrd="5" destOrd="0" parTransId="{96B5E787-BDA4-40B2-BEBE-844B84519428}" sibTransId="{BF79F232-9751-4A83-BB8F-48D7FF548CCD}"/>
    <dgm:cxn modelId="{0A6AB377-1381-42D8-84BA-8E03DFE60416}" type="presOf" srcId="{0285FE7C-4277-4AF4-B88E-49CA1CE029EC}" destId="{F8D0AB61-F754-4010-BF84-471347568EB4}" srcOrd="0" destOrd="0" presId="urn:microsoft.com/office/officeart/2005/8/layout/hierarchy6"/>
    <dgm:cxn modelId="{23D8DF9B-FE37-43A2-8CC7-C9B7732FF5F0}" type="presOf" srcId="{8CABDB1C-B607-4003-89C4-050AB24963DA}" destId="{E75CF3FB-3EC5-4CE2-8233-448140B65010}" srcOrd="0" destOrd="0" presId="urn:microsoft.com/office/officeart/2005/8/layout/hierarchy6"/>
    <dgm:cxn modelId="{6982A8B6-3718-4CEF-BA2C-73FE9419C570}" type="presOf" srcId="{80E29016-6264-4F92-942A-CC66E7C1E2A5}" destId="{552FB824-7DAB-4212-B1CE-C0D3A3535E1D}" srcOrd="0" destOrd="0" presId="urn:microsoft.com/office/officeart/2005/8/layout/hierarchy6"/>
    <dgm:cxn modelId="{8B38BD27-AE91-4E78-B670-CAF96A2CC5D7}" type="presOf" srcId="{D9359D1F-6F23-4B6A-B009-4FD9B25D2CC2}" destId="{D692E547-8DA7-4FF6-B646-A22C3D18934F}" srcOrd="0" destOrd="0" presId="urn:microsoft.com/office/officeart/2005/8/layout/hierarchy6"/>
    <dgm:cxn modelId="{E97E7F97-707A-4DDC-B7E4-260E5F7DCEF7}" type="presOf" srcId="{75527DEA-D425-47C2-9A8E-F6EB8446F0C6}" destId="{A1B5E4E9-5DE4-4E9E-B96B-107B4F185EE8}" srcOrd="0" destOrd="0" presId="urn:microsoft.com/office/officeart/2005/8/layout/hierarchy6"/>
    <dgm:cxn modelId="{D507CEF8-D98E-42C5-ABCC-1FF286C1E8A2}" type="presOf" srcId="{CDDE4D3F-6BC7-4ACC-A7FC-EFF36398790E}" destId="{CC330431-175A-4812-9707-6245314CB2DF}" srcOrd="0" destOrd="0" presId="urn:microsoft.com/office/officeart/2005/8/layout/hierarchy6"/>
    <dgm:cxn modelId="{33F458C6-24A5-439F-BD73-7D9717CCBF47}" srcId="{901A85AF-BD0D-40C1-9AAC-01636573DA72}" destId="{7142297A-CE1C-4126-A679-264C0657AEE0}" srcOrd="1" destOrd="0" parTransId="{75527DEA-D425-47C2-9A8E-F6EB8446F0C6}" sibTransId="{CED8310A-857D-4087-9B52-809C1B405D3F}"/>
    <dgm:cxn modelId="{842630CA-5B3A-48D7-A1C5-859D8211222E}" type="presOf" srcId="{EB08F6EE-24A9-46C8-AAF6-25AF678BE18C}" destId="{C0D03031-4DCF-470A-85DD-D60E4463A0E1}" srcOrd="0" destOrd="0" presId="urn:microsoft.com/office/officeart/2005/8/layout/hierarchy6"/>
    <dgm:cxn modelId="{68EE475B-E053-4E3D-9620-2DE9F5DADBB7}" type="presOf" srcId="{41A7466F-0224-4F8C-BC8B-45A83DAB32C5}" destId="{2C490947-AC2D-44EF-8744-C547AD4D174C}" srcOrd="0" destOrd="0" presId="urn:microsoft.com/office/officeart/2005/8/layout/hierarchy6"/>
    <dgm:cxn modelId="{7D10FB47-57D7-4738-B47D-B9E39D3ADA2B}" type="presOf" srcId="{74EDDE1E-5F3C-4EB2-AEA9-482441ABB6A3}" destId="{3D3E4A85-91A9-4D88-AF93-467B435736FC}" srcOrd="0" destOrd="0" presId="urn:microsoft.com/office/officeart/2005/8/layout/hierarchy6"/>
    <dgm:cxn modelId="{FD8AA581-64CE-494E-8923-17D02471FC30}" type="presOf" srcId="{C8D20C0D-2417-4711-887D-D1F30211DB28}" destId="{2EE21D8D-5B2A-4818-90C4-F067C7285F73}" srcOrd="0" destOrd="0" presId="urn:microsoft.com/office/officeart/2005/8/layout/hierarchy6"/>
    <dgm:cxn modelId="{8A72DA97-437D-4C9C-8BEA-C969FBD9E9EC}" srcId="{901A85AF-BD0D-40C1-9AAC-01636573DA72}" destId="{F9462D7F-BC50-41E6-82C9-4C05928F6752}" srcOrd="4" destOrd="0" parTransId="{8CABDB1C-B607-4003-89C4-050AB24963DA}" sibTransId="{52BDB6F2-8CA1-400E-9989-AC8D0E49166D}"/>
    <dgm:cxn modelId="{B89FF2C1-381C-44B7-B5D1-A087E14C0A02}" type="presOf" srcId="{91FB8A04-ABF0-49AB-B6F4-4995B96C47F2}" destId="{0F555175-0454-4D12-AD9B-B98934F5980B}" srcOrd="0" destOrd="0" presId="urn:microsoft.com/office/officeart/2005/8/layout/hierarchy6"/>
    <dgm:cxn modelId="{A3A28D31-4954-4DF4-A892-B86A029B76C1}" type="presOf" srcId="{6BCC2D87-88E0-4D2E-956B-45FC78E7FAF5}" destId="{D5A9F348-0F35-47EA-9BEA-D1D9B98468BA}" srcOrd="0" destOrd="0" presId="urn:microsoft.com/office/officeart/2005/8/layout/hierarchy6"/>
    <dgm:cxn modelId="{DECB9F58-48BC-4925-A422-0934481DAA13}" type="presParOf" srcId="{661D27A0-C723-430F-8AC7-DC9C7F0EE894}" destId="{193C6256-7E96-4572-A214-27510FE9037A}" srcOrd="0" destOrd="0" presId="urn:microsoft.com/office/officeart/2005/8/layout/hierarchy6"/>
    <dgm:cxn modelId="{05894FFC-E087-452F-A26D-DFB2BB6BF9E8}" type="presParOf" srcId="{193C6256-7E96-4572-A214-27510FE9037A}" destId="{EBD273C9-396D-46BF-A9AC-7F43D9043EF6}" srcOrd="0" destOrd="0" presId="urn:microsoft.com/office/officeart/2005/8/layout/hierarchy6"/>
    <dgm:cxn modelId="{65E9CBFF-D3BA-49BF-8891-469607BD2575}" type="presParOf" srcId="{EBD273C9-396D-46BF-A9AC-7F43D9043EF6}" destId="{43C09CB2-3479-47FE-AA00-3A5576720FB2}" srcOrd="0" destOrd="0" presId="urn:microsoft.com/office/officeart/2005/8/layout/hierarchy6"/>
    <dgm:cxn modelId="{D5B406F3-35DD-47D4-9FEC-980068D432E7}" type="presParOf" srcId="{43C09CB2-3479-47FE-AA00-3A5576720FB2}" destId="{2EE21D8D-5B2A-4818-90C4-F067C7285F73}" srcOrd="0" destOrd="0" presId="urn:microsoft.com/office/officeart/2005/8/layout/hierarchy6"/>
    <dgm:cxn modelId="{07A4002C-A774-43FE-9BE0-B00C0D729492}" type="presParOf" srcId="{43C09CB2-3479-47FE-AA00-3A5576720FB2}" destId="{689370FD-8313-489E-A1EF-8AAD74B6165F}" srcOrd="1" destOrd="0" presId="urn:microsoft.com/office/officeart/2005/8/layout/hierarchy6"/>
    <dgm:cxn modelId="{8371F6BF-620A-4595-9189-181E45A1A5F8}" type="presParOf" srcId="{689370FD-8313-489E-A1EF-8AAD74B6165F}" destId="{CC330431-175A-4812-9707-6245314CB2DF}" srcOrd="0" destOrd="0" presId="urn:microsoft.com/office/officeart/2005/8/layout/hierarchy6"/>
    <dgm:cxn modelId="{53BDD553-E57F-4FC9-BA1E-E109D53C30A1}" type="presParOf" srcId="{689370FD-8313-489E-A1EF-8AAD74B6165F}" destId="{CC0BA14B-675F-4530-8FF2-0AD16B2410E2}" srcOrd="1" destOrd="0" presId="urn:microsoft.com/office/officeart/2005/8/layout/hierarchy6"/>
    <dgm:cxn modelId="{7A0D2200-CDD3-4C31-852D-14CAE2BB6036}" type="presParOf" srcId="{CC0BA14B-675F-4530-8FF2-0AD16B2410E2}" destId="{E866CE67-D858-4CD9-9FE7-181A43A38C95}" srcOrd="0" destOrd="0" presId="urn:microsoft.com/office/officeart/2005/8/layout/hierarchy6"/>
    <dgm:cxn modelId="{16EA5CBE-F62D-49C7-B4EE-28721EAC1567}" type="presParOf" srcId="{CC0BA14B-675F-4530-8FF2-0AD16B2410E2}" destId="{E9B0AB07-8A9C-4C5D-8C3B-238833A45F75}" srcOrd="1" destOrd="0" presId="urn:microsoft.com/office/officeart/2005/8/layout/hierarchy6"/>
    <dgm:cxn modelId="{85FA4DB1-4DB9-4601-A2C3-8824647AFD5E}" type="presParOf" srcId="{689370FD-8313-489E-A1EF-8AAD74B6165F}" destId="{9C81B0AF-8DA1-49A4-A106-4C86E62161C2}" srcOrd="2" destOrd="0" presId="urn:microsoft.com/office/officeart/2005/8/layout/hierarchy6"/>
    <dgm:cxn modelId="{8EA7FA5E-2B7D-41F8-BD17-7985FC7C0D40}" type="presParOf" srcId="{689370FD-8313-489E-A1EF-8AAD74B6165F}" destId="{2AD3EF61-C1A5-41F1-A7CE-ED6D09BBB303}" srcOrd="3" destOrd="0" presId="urn:microsoft.com/office/officeart/2005/8/layout/hierarchy6"/>
    <dgm:cxn modelId="{F019F477-60A1-41D3-9E06-53FE81CA90B0}" type="presParOf" srcId="{2AD3EF61-C1A5-41F1-A7CE-ED6D09BBB303}" destId="{799EE248-2538-4D01-BF4C-5A60702924F0}" srcOrd="0" destOrd="0" presId="urn:microsoft.com/office/officeart/2005/8/layout/hierarchy6"/>
    <dgm:cxn modelId="{13828204-F103-43DA-96AB-BD48BBE870C3}" type="presParOf" srcId="{2AD3EF61-C1A5-41F1-A7CE-ED6D09BBB303}" destId="{3FE18279-2235-40B6-A613-9AD87962ECCF}" srcOrd="1" destOrd="0" presId="urn:microsoft.com/office/officeart/2005/8/layout/hierarchy6"/>
    <dgm:cxn modelId="{FD8CFB33-B288-4A4F-8D56-9F600BDAEBD9}" type="presParOf" srcId="{689370FD-8313-489E-A1EF-8AAD74B6165F}" destId="{D5A9F348-0F35-47EA-9BEA-D1D9B98468BA}" srcOrd="4" destOrd="0" presId="urn:microsoft.com/office/officeart/2005/8/layout/hierarchy6"/>
    <dgm:cxn modelId="{F2719C98-44B6-4F5E-A892-EADD5D5B000A}" type="presParOf" srcId="{689370FD-8313-489E-A1EF-8AAD74B6165F}" destId="{0F5BBE75-C83F-4B58-A069-2F977932AA83}" srcOrd="5" destOrd="0" presId="urn:microsoft.com/office/officeart/2005/8/layout/hierarchy6"/>
    <dgm:cxn modelId="{550FD575-1FCA-447C-8115-039D80A5D8AC}" type="presParOf" srcId="{0F5BBE75-C83F-4B58-A069-2F977932AA83}" destId="{E3BA70C4-C436-4D27-B252-AB5FDCE86CF4}" srcOrd="0" destOrd="0" presId="urn:microsoft.com/office/officeart/2005/8/layout/hierarchy6"/>
    <dgm:cxn modelId="{5266E6B0-E112-4BD1-9B68-8D0E738ED582}" type="presParOf" srcId="{0F5BBE75-C83F-4B58-A069-2F977932AA83}" destId="{7A0689A6-A831-47D2-8159-2758155E1EEE}" srcOrd="1" destOrd="0" presId="urn:microsoft.com/office/officeart/2005/8/layout/hierarchy6"/>
    <dgm:cxn modelId="{8F3015E8-77D4-404F-A838-0E29014CA2FB}" type="presParOf" srcId="{689370FD-8313-489E-A1EF-8AAD74B6165F}" destId="{B2726F60-7D37-4408-86A1-0CB70DFB84A1}" srcOrd="6" destOrd="0" presId="urn:microsoft.com/office/officeart/2005/8/layout/hierarchy6"/>
    <dgm:cxn modelId="{09D55835-76A9-4221-9FA9-FFF3270B9357}" type="presParOf" srcId="{689370FD-8313-489E-A1EF-8AAD74B6165F}" destId="{1E51C2DC-3E10-4890-BBEA-A84CCD2DA3A6}" srcOrd="7" destOrd="0" presId="urn:microsoft.com/office/officeart/2005/8/layout/hierarchy6"/>
    <dgm:cxn modelId="{2BECEB93-2308-43B0-ABF2-379B5DDF6076}" type="presParOf" srcId="{1E51C2DC-3E10-4890-BBEA-A84CCD2DA3A6}" destId="{F8D0AB61-F754-4010-BF84-471347568EB4}" srcOrd="0" destOrd="0" presId="urn:microsoft.com/office/officeart/2005/8/layout/hierarchy6"/>
    <dgm:cxn modelId="{270B2FB9-A4BF-4AD2-BB6D-9C2D23EFA9CE}" type="presParOf" srcId="{1E51C2DC-3E10-4890-BBEA-A84CCD2DA3A6}" destId="{5F78D6F5-681E-45AF-AA00-1A94A454DA0B}" srcOrd="1" destOrd="0" presId="urn:microsoft.com/office/officeart/2005/8/layout/hierarchy6"/>
    <dgm:cxn modelId="{A09F60B1-A219-4C43-94C3-F89423B82EA8}" type="presParOf" srcId="{689370FD-8313-489E-A1EF-8AAD74B6165F}" destId="{1C102D4A-2D78-49C4-9FA7-CB4DDEEEA924}" srcOrd="8" destOrd="0" presId="urn:microsoft.com/office/officeart/2005/8/layout/hierarchy6"/>
    <dgm:cxn modelId="{106BB065-01DC-4DFD-B8EE-AB848EB15391}" type="presParOf" srcId="{689370FD-8313-489E-A1EF-8AAD74B6165F}" destId="{ECF94413-F235-43EA-8A87-AF7BE3A2827A}" srcOrd="9" destOrd="0" presId="urn:microsoft.com/office/officeart/2005/8/layout/hierarchy6"/>
    <dgm:cxn modelId="{8D7B92BE-99DF-4BB0-9CF4-2B1B5E56B914}" type="presParOf" srcId="{ECF94413-F235-43EA-8A87-AF7BE3A2827A}" destId="{066B9D32-E24B-4202-90DD-5F4790953277}" srcOrd="0" destOrd="0" presId="urn:microsoft.com/office/officeart/2005/8/layout/hierarchy6"/>
    <dgm:cxn modelId="{657E1B19-BC2A-4F71-8DC7-81F206B6F733}" type="presParOf" srcId="{ECF94413-F235-43EA-8A87-AF7BE3A2827A}" destId="{8369A4A2-466E-47A2-B1CB-DC56A206970F}" srcOrd="1" destOrd="0" presId="urn:microsoft.com/office/officeart/2005/8/layout/hierarchy6"/>
    <dgm:cxn modelId="{8E61BEB2-4CAA-458F-8C2B-FDDC69FC6D7B}" type="presParOf" srcId="{8369A4A2-466E-47A2-B1CB-DC56A206970F}" destId="{07A21ED2-A82E-49AF-AD2A-F8B6D2A5F07C}" srcOrd="0" destOrd="0" presId="urn:microsoft.com/office/officeart/2005/8/layout/hierarchy6"/>
    <dgm:cxn modelId="{ADE57FCC-A73A-4503-B2D8-1D7CD1F7D06D}" type="presParOf" srcId="{8369A4A2-466E-47A2-B1CB-DC56A206970F}" destId="{758AAFB3-6888-4C16-AC01-1BFF81A405E5}" srcOrd="1" destOrd="0" presId="urn:microsoft.com/office/officeart/2005/8/layout/hierarchy6"/>
    <dgm:cxn modelId="{4700F72D-BAF3-4825-9D28-8AB1B9CBCC50}" type="presParOf" srcId="{758AAFB3-6888-4C16-AC01-1BFF81A405E5}" destId="{C0D03031-4DCF-470A-85DD-D60E4463A0E1}" srcOrd="0" destOrd="0" presId="urn:microsoft.com/office/officeart/2005/8/layout/hierarchy6"/>
    <dgm:cxn modelId="{117FC866-2C31-4662-ACC9-5C7C15C4ABFD}" type="presParOf" srcId="{758AAFB3-6888-4C16-AC01-1BFF81A405E5}" destId="{D61A7C4D-82BC-4027-81B2-D668351FA409}" srcOrd="1" destOrd="0" presId="urn:microsoft.com/office/officeart/2005/8/layout/hierarchy6"/>
    <dgm:cxn modelId="{D2EBF218-D143-435A-B6A1-CF2DC5578D3B}" type="presParOf" srcId="{8369A4A2-466E-47A2-B1CB-DC56A206970F}" destId="{A1B5E4E9-5DE4-4E9E-B96B-107B4F185EE8}" srcOrd="2" destOrd="0" presId="urn:microsoft.com/office/officeart/2005/8/layout/hierarchy6"/>
    <dgm:cxn modelId="{2C349BF5-6000-4238-923C-3836E61E8D06}" type="presParOf" srcId="{8369A4A2-466E-47A2-B1CB-DC56A206970F}" destId="{7A8B00BF-5FBC-48A9-B601-05242A7408D0}" srcOrd="3" destOrd="0" presId="urn:microsoft.com/office/officeart/2005/8/layout/hierarchy6"/>
    <dgm:cxn modelId="{9A6AEBF1-6D46-49BA-AC66-CE2286D3B1DB}" type="presParOf" srcId="{7A8B00BF-5FBC-48A9-B601-05242A7408D0}" destId="{7DA1747B-4C12-4C77-B730-99CF8EB886C1}" srcOrd="0" destOrd="0" presId="urn:microsoft.com/office/officeart/2005/8/layout/hierarchy6"/>
    <dgm:cxn modelId="{14587AB3-814B-4A60-B911-67D59407B784}" type="presParOf" srcId="{7A8B00BF-5FBC-48A9-B601-05242A7408D0}" destId="{D7CB4CB3-9282-4FAD-877E-A1302E7B025E}" srcOrd="1" destOrd="0" presId="urn:microsoft.com/office/officeart/2005/8/layout/hierarchy6"/>
    <dgm:cxn modelId="{E574328C-6B39-47FE-BC0E-46E5339E5488}" type="presParOf" srcId="{8369A4A2-466E-47A2-B1CB-DC56A206970F}" destId="{F4B7EC94-AEDD-49D6-ACFA-4748481E0D58}" srcOrd="4" destOrd="0" presId="urn:microsoft.com/office/officeart/2005/8/layout/hierarchy6"/>
    <dgm:cxn modelId="{1BCE991E-71CC-43E4-B5B3-E6F0FCD48ED3}" type="presParOf" srcId="{8369A4A2-466E-47A2-B1CB-DC56A206970F}" destId="{8E264367-7CA8-4114-8AE2-CDBA90660B98}" srcOrd="5" destOrd="0" presId="urn:microsoft.com/office/officeart/2005/8/layout/hierarchy6"/>
    <dgm:cxn modelId="{5CEB1885-C48C-4B03-A292-7C7671F9A5DA}" type="presParOf" srcId="{8E264367-7CA8-4114-8AE2-CDBA90660B98}" destId="{DB4B749F-8502-4A12-93FC-36A0ADB66F74}" srcOrd="0" destOrd="0" presId="urn:microsoft.com/office/officeart/2005/8/layout/hierarchy6"/>
    <dgm:cxn modelId="{9D8CE004-2E5D-49FF-9AA0-FC877CB75540}" type="presParOf" srcId="{8E264367-7CA8-4114-8AE2-CDBA90660B98}" destId="{9CE108D8-53B3-45D0-A053-16B85C8DADA9}" srcOrd="1" destOrd="0" presId="urn:microsoft.com/office/officeart/2005/8/layout/hierarchy6"/>
    <dgm:cxn modelId="{62A9C1C7-23B2-4C35-8E6F-23E74CA25183}" type="presParOf" srcId="{8369A4A2-466E-47A2-B1CB-DC56A206970F}" destId="{CA95B347-4317-437E-973E-4A716CD4311E}" srcOrd="6" destOrd="0" presId="urn:microsoft.com/office/officeart/2005/8/layout/hierarchy6"/>
    <dgm:cxn modelId="{CCE13577-89BB-4468-8DEB-A1A4587F5029}" type="presParOf" srcId="{8369A4A2-466E-47A2-B1CB-DC56A206970F}" destId="{B45D23F7-3824-40D8-A1F6-D902D7EA4F6E}" srcOrd="7" destOrd="0" presId="urn:microsoft.com/office/officeart/2005/8/layout/hierarchy6"/>
    <dgm:cxn modelId="{61A64161-948C-4F17-8E3B-D57436AAAA9C}" type="presParOf" srcId="{B45D23F7-3824-40D8-A1F6-D902D7EA4F6E}" destId="{552FB824-7DAB-4212-B1CE-C0D3A3535E1D}" srcOrd="0" destOrd="0" presId="urn:microsoft.com/office/officeart/2005/8/layout/hierarchy6"/>
    <dgm:cxn modelId="{495BBC49-28D5-492A-B0CE-CC9FAF527B32}" type="presParOf" srcId="{B45D23F7-3824-40D8-A1F6-D902D7EA4F6E}" destId="{F8F018F8-1288-4719-86DD-B215539E7E38}" srcOrd="1" destOrd="0" presId="urn:microsoft.com/office/officeart/2005/8/layout/hierarchy6"/>
    <dgm:cxn modelId="{2205F0A9-047D-4084-A8DD-827EDDA9AC52}" type="presParOf" srcId="{8369A4A2-466E-47A2-B1CB-DC56A206970F}" destId="{E75CF3FB-3EC5-4CE2-8233-448140B65010}" srcOrd="8" destOrd="0" presId="urn:microsoft.com/office/officeart/2005/8/layout/hierarchy6"/>
    <dgm:cxn modelId="{575D8252-AB63-4573-92FC-900188F24C62}" type="presParOf" srcId="{8369A4A2-466E-47A2-B1CB-DC56A206970F}" destId="{80B34D7C-8DF4-4C56-AA54-4ABB26484B7D}" srcOrd="9" destOrd="0" presId="urn:microsoft.com/office/officeart/2005/8/layout/hierarchy6"/>
    <dgm:cxn modelId="{ADEDF3E7-62AA-4316-9CCC-C9E5D3512407}" type="presParOf" srcId="{80B34D7C-8DF4-4C56-AA54-4ABB26484B7D}" destId="{6C79EFB7-A64B-4998-B0F6-58BB8420F8EA}" srcOrd="0" destOrd="0" presId="urn:microsoft.com/office/officeart/2005/8/layout/hierarchy6"/>
    <dgm:cxn modelId="{D9409FFB-06D4-4CED-991D-C83D7DB326C9}" type="presParOf" srcId="{80B34D7C-8DF4-4C56-AA54-4ABB26484B7D}" destId="{BBE38F36-3702-490C-965F-C636A0BEFD24}" srcOrd="1" destOrd="0" presId="urn:microsoft.com/office/officeart/2005/8/layout/hierarchy6"/>
    <dgm:cxn modelId="{D232CF23-8B05-4A03-80A7-BE0EFFDA65EC}" type="presParOf" srcId="{8369A4A2-466E-47A2-B1CB-DC56A206970F}" destId="{4F78ACE1-9963-411B-8522-AFD0D756AAD4}" srcOrd="10" destOrd="0" presId="urn:microsoft.com/office/officeart/2005/8/layout/hierarchy6"/>
    <dgm:cxn modelId="{7BCF6612-6382-44EA-BD8A-EC3EFFD4C38F}" type="presParOf" srcId="{8369A4A2-466E-47A2-B1CB-DC56A206970F}" destId="{C91C1970-6E2C-475B-ADE4-A37EA1192326}" srcOrd="11" destOrd="0" presId="urn:microsoft.com/office/officeart/2005/8/layout/hierarchy6"/>
    <dgm:cxn modelId="{EE31A7F0-EEBC-4368-98E3-5EF66A562E86}" type="presParOf" srcId="{C91C1970-6E2C-475B-ADE4-A37EA1192326}" destId="{2C490947-AC2D-44EF-8744-C547AD4D174C}" srcOrd="0" destOrd="0" presId="urn:microsoft.com/office/officeart/2005/8/layout/hierarchy6"/>
    <dgm:cxn modelId="{8FA25F6E-1C88-4CF6-AB73-81006935F1BD}" type="presParOf" srcId="{C91C1970-6E2C-475B-ADE4-A37EA1192326}" destId="{7D0F18DB-2EE2-4639-AC1A-6C6C7EE8A70C}" srcOrd="1" destOrd="0" presId="urn:microsoft.com/office/officeart/2005/8/layout/hierarchy6"/>
    <dgm:cxn modelId="{47BD86EA-9DE2-4412-8664-86C2FA479B40}" type="presParOf" srcId="{8369A4A2-466E-47A2-B1CB-DC56A206970F}" destId="{BCF86FD0-E08E-4A49-B805-514A295E52AC}" srcOrd="12" destOrd="0" presId="urn:microsoft.com/office/officeart/2005/8/layout/hierarchy6"/>
    <dgm:cxn modelId="{27319E42-62C2-4B27-A58E-EFD72A73C764}" type="presParOf" srcId="{8369A4A2-466E-47A2-B1CB-DC56A206970F}" destId="{1CACB0E1-54BC-4DBD-847F-39380A6760F0}" srcOrd="13" destOrd="0" presId="urn:microsoft.com/office/officeart/2005/8/layout/hierarchy6"/>
    <dgm:cxn modelId="{6E6FA222-E4AD-427B-9CA4-5766C6BA9660}" type="presParOf" srcId="{1CACB0E1-54BC-4DBD-847F-39380A6760F0}" destId="{EEEA2A30-3A59-47A3-A080-89ABCEC14B3C}" srcOrd="0" destOrd="0" presId="urn:microsoft.com/office/officeart/2005/8/layout/hierarchy6"/>
    <dgm:cxn modelId="{F6667790-6ADD-4555-A9A6-BA047142D3FC}" type="presParOf" srcId="{1CACB0E1-54BC-4DBD-847F-39380A6760F0}" destId="{B2F079F8-3A68-41CC-83E1-8813B7378D71}" srcOrd="1" destOrd="0" presId="urn:microsoft.com/office/officeart/2005/8/layout/hierarchy6"/>
    <dgm:cxn modelId="{9831C886-359B-490A-AD1E-F5B4F7561726}" type="presParOf" srcId="{8369A4A2-466E-47A2-B1CB-DC56A206970F}" destId="{0F555175-0454-4D12-AD9B-B98934F5980B}" srcOrd="14" destOrd="0" presId="urn:microsoft.com/office/officeart/2005/8/layout/hierarchy6"/>
    <dgm:cxn modelId="{8C315597-84F2-43D6-BC01-780CD4360BC5}" type="presParOf" srcId="{8369A4A2-466E-47A2-B1CB-DC56A206970F}" destId="{9CAF4450-BB22-4411-A70F-FA334603143C}" srcOrd="15" destOrd="0" presId="urn:microsoft.com/office/officeart/2005/8/layout/hierarchy6"/>
    <dgm:cxn modelId="{19D344B6-BBC3-466B-9A4A-7D464DB1AB56}" type="presParOf" srcId="{9CAF4450-BB22-4411-A70F-FA334603143C}" destId="{3D3E4A85-91A9-4D88-AF93-467B435736FC}" srcOrd="0" destOrd="0" presId="urn:microsoft.com/office/officeart/2005/8/layout/hierarchy6"/>
    <dgm:cxn modelId="{1A79AA4C-A6E0-478E-A080-1E765305DF02}" type="presParOf" srcId="{9CAF4450-BB22-4411-A70F-FA334603143C}" destId="{1EC3D06F-F0BD-4EC6-8790-50F2FE073B12}" srcOrd="1" destOrd="0" presId="urn:microsoft.com/office/officeart/2005/8/layout/hierarchy6"/>
    <dgm:cxn modelId="{2CF30E83-5A32-4753-9CE3-D0B26F9ED1B2}" type="presParOf" srcId="{8369A4A2-466E-47A2-B1CB-DC56A206970F}" destId="{82332DA8-059B-46B5-A0A0-2D330BC560FD}" srcOrd="16" destOrd="0" presId="urn:microsoft.com/office/officeart/2005/8/layout/hierarchy6"/>
    <dgm:cxn modelId="{0462CBC5-8FC7-4450-B79A-ADB1816176BB}" type="presParOf" srcId="{8369A4A2-466E-47A2-B1CB-DC56A206970F}" destId="{AB6831D2-FFA9-4A44-80A8-FADACB4A8D99}" srcOrd="17" destOrd="0" presId="urn:microsoft.com/office/officeart/2005/8/layout/hierarchy6"/>
    <dgm:cxn modelId="{02308C1F-F5AF-439B-8754-BD727DA9FF6B}" type="presParOf" srcId="{AB6831D2-FFA9-4A44-80A8-FADACB4A8D99}" destId="{D692E547-8DA7-4FF6-B646-A22C3D18934F}" srcOrd="0" destOrd="0" presId="urn:microsoft.com/office/officeart/2005/8/layout/hierarchy6"/>
    <dgm:cxn modelId="{B27D4181-BABD-4BDE-AE0D-CF61731BC9F0}" type="presParOf" srcId="{AB6831D2-FFA9-4A44-80A8-FADACB4A8D99}" destId="{5C60CA3B-3E10-4A03-8D47-AC9DCC1ADCA2}" srcOrd="1" destOrd="0" presId="urn:microsoft.com/office/officeart/2005/8/layout/hierarchy6"/>
    <dgm:cxn modelId="{1EF9F988-B333-4FDB-8A62-D893169841C9}" type="presParOf" srcId="{661D27A0-C723-430F-8AC7-DC9C7F0EE894}" destId="{97BD8C00-DDEC-4928-93BF-9D23E903B0D2}"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49B80-A8E9-47A1-B020-F8CAA30512CD}" type="doc">
      <dgm:prSet loTypeId="urn:microsoft.com/office/officeart/2018/2/layout/IconVerticalSolidList" loCatId="icon" qsTypeId="urn:microsoft.com/office/officeart/2005/8/quickstyle/simple4" qsCatId="simple" csTypeId="urn:microsoft.com/office/officeart/2018/5/colors/Iconchunking_neutralicontext_accent2_2" csCatId="accent2" phldr="1"/>
      <dgm:spPr/>
      <dgm:t>
        <a:bodyPr/>
        <a:lstStyle/>
        <a:p>
          <a:endParaRPr lang="en-US"/>
        </a:p>
      </dgm:t>
    </dgm:pt>
    <dgm:pt modelId="{92890610-C739-4321-A25D-DBBB6F7220A6}">
      <dgm:prSet/>
      <dgm:spPr/>
      <dgm:t>
        <a:bodyPr/>
        <a:lstStyle/>
        <a:p>
          <a:pPr>
            <a:lnSpc>
              <a:spcPct val="100000"/>
            </a:lnSpc>
          </a:pPr>
          <a:r>
            <a:rPr lang="en-US" dirty="0"/>
            <a:t>FORNECER AOS LÍDERES E GESTORES NOÇÕES SOBRE OS FUNDAMENTOS DA PERFORMANCE DAS</a:t>
          </a:r>
        </a:p>
      </dgm:t>
    </dgm:pt>
    <dgm:pt modelId="{9F06C5EF-28A3-4D5A-A938-ABE1C4EA6064}" type="parTrans" cxnId="{1E0B0F16-C1CF-4A69-8E96-C301441E6527}">
      <dgm:prSet/>
      <dgm:spPr/>
      <dgm:t>
        <a:bodyPr/>
        <a:lstStyle/>
        <a:p>
          <a:endParaRPr lang="en-US"/>
        </a:p>
      </dgm:t>
    </dgm:pt>
    <dgm:pt modelId="{DAF755E6-7101-4D7C-AC49-9911A57AF5B7}" type="sibTrans" cxnId="{1E0B0F16-C1CF-4A69-8E96-C301441E6527}">
      <dgm:prSet/>
      <dgm:spPr/>
      <dgm:t>
        <a:bodyPr/>
        <a:lstStyle/>
        <a:p>
          <a:endParaRPr lang="en-US"/>
        </a:p>
      </dgm:t>
    </dgm:pt>
    <dgm:pt modelId="{4F1A0A58-3935-48A4-9F4A-35A28228C226}">
      <dgm:prSet/>
      <dgm:spPr/>
      <dgm:t>
        <a:bodyPr/>
        <a:lstStyle/>
        <a:p>
          <a:pPr>
            <a:lnSpc>
              <a:spcPct val="100000"/>
            </a:lnSpc>
          </a:pPr>
          <a:r>
            <a:rPr lang="en-US" dirty="0"/>
            <a:t>PREVENIR, DE FORMA PROATIVA, EVENTUAIS FALHAS &amp; ACIDENTES INICIADOS POR ERROS HUMANOS.</a:t>
          </a:r>
        </a:p>
      </dgm:t>
    </dgm:pt>
    <dgm:pt modelId="{FD032579-A08A-4304-B911-555E0FCA773B}" type="parTrans" cxnId="{45033D90-D26F-42D8-897C-6D450A72CDDD}">
      <dgm:prSet/>
      <dgm:spPr/>
      <dgm:t>
        <a:bodyPr/>
        <a:lstStyle/>
        <a:p>
          <a:endParaRPr lang="en-US"/>
        </a:p>
      </dgm:t>
    </dgm:pt>
    <dgm:pt modelId="{69E5BD32-111C-4BB9-BDB3-47EE290B64B8}" type="sibTrans" cxnId="{45033D90-D26F-42D8-897C-6D450A72CDDD}">
      <dgm:prSet/>
      <dgm:spPr/>
      <dgm:t>
        <a:bodyPr/>
        <a:lstStyle/>
        <a:p>
          <a:endParaRPr lang="en-US"/>
        </a:p>
      </dgm:t>
    </dgm:pt>
    <dgm:pt modelId="{352DF9D2-CD57-426D-B9E2-A76B642F1011}" type="pres">
      <dgm:prSet presAssocID="{DC549B80-A8E9-47A1-B020-F8CAA30512CD}" presName="root" presStyleCnt="0">
        <dgm:presLayoutVars>
          <dgm:dir/>
          <dgm:resizeHandles val="exact"/>
        </dgm:presLayoutVars>
      </dgm:prSet>
      <dgm:spPr/>
      <dgm:t>
        <a:bodyPr/>
        <a:lstStyle/>
        <a:p>
          <a:endParaRPr lang="pt-BR"/>
        </a:p>
      </dgm:t>
    </dgm:pt>
    <dgm:pt modelId="{BCF4D453-5FEB-4C55-8120-BE64CF32B4D4}" type="pres">
      <dgm:prSet presAssocID="{92890610-C739-4321-A25D-DBBB6F7220A6}" presName="compNode" presStyleCnt="0"/>
      <dgm:spPr/>
    </dgm:pt>
    <dgm:pt modelId="{DC83193C-1090-409A-9B14-4D52ECCEB028}" type="pres">
      <dgm:prSet presAssocID="{92890610-C739-4321-A25D-DBBB6F7220A6}" presName="bgRect" presStyleLbl="bgShp" presStyleIdx="0" presStyleCnt="2"/>
      <dgm:spPr>
        <a:solidFill>
          <a:schemeClr val="accent6"/>
        </a:solidFill>
      </dgm:spPr>
    </dgm:pt>
    <dgm:pt modelId="{917D811F-835D-4C12-8735-DA4CE8976B3D}" type="pres">
      <dgm:prSet presAssocID="{92890610-C739-4321-A25D-DBBB6F7220A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Play"/>
        </a:ext>
      </dgm:extLst>
    </dgm:pt>
    <dgm:pt modelId="{9B921851-EFC7-4E3F-8D29-C8361DCA5B23}" type="pres">
      <dgm:prSet presAssocID="{92890610-C739-4321-A25D-DBBB6F7220A6}" presName="spaceRect" presStyleCnt="0"/>
      <dgm:spPr/>
    </dgm:pt>
    <dgm:pt modelId="{835E2FA1-08CE-412E-9BC3-3AB77A2CF31E}" type="pres">
      <dgm:prSet presAssocID="{92890610-C739-4321-A25D-DBBB6F7220A6}" presName="parTx" presStyleLbl="revTx" presStyleIdx="0" presStyleCnt="2">
        <dgm:presLayoutVars>
          <dgm:chMax val="0"/>
          <dgm:chPref val="0"/>
        </dgm:presLayoutVars>
      </dgm:prSet>
      <dgm:spPr/>
      <dgm:t>
        <a:bodyPr/>
        <a:lstStyle/>
        <a:p>
          <a:endParaRPr lang="pt-BR"/>
        </a:p>
      </dgm:t>
    </dgm:pt>
    <dgm:pt modelId="{4D063D74-A790-43CF-992C-20F0134E3BC2}" type="pres">
      <dgm:prSet presAssocID="{DAF755E6-7101-4D7C-AC49-9911A57AF5B7}" presName="sibTrans" presStyleCnt="0"/>
      <dgm:spPr/>
    </dgm:pt>
    <dgm:pt modelId="{E3DD0223-5A95-43B4-81A4-28CB915E35F8}" type="pres">
      <dgm:prSet presAssocID="{4F1A0A58-3935-48A4-9F4A-35A28228C226}" presName="compNode" presStyleCnt="0"/>
      <dgm:spPr/>
    </dgm:pt>
    <dgm:pt modelId="{ED5AB476-9D42-4E02-9F5F-66CB950AD094}" type="pres">
      <dgm:prSet presAssocID="{4F1A0A58-3935-48A4-9F4A-35A28228C226}" presName="bgRect" presStyleLbl="bgShp" presStyleIdx="1" presStyleCnt="2"/>
      <dgm:spPr>
        <a:solidFill>
          <a:schemeClr val="accent6"/>
        </a:solidFill>
      </dgm:spPr>
    </dgm:pt>
    <dgm:pt modelId="{E45CBFE8-C516-48CB-AE47-547BEC989C7C}" type="pres">
      <dgm:prSet presAssocID="{4F1A0A58-3935-48A4-9F4A-35A28228C22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Smiling Face with No Fill"/>
        </a:ext>
      </dgm:extLst>
    </dgm:pt>
    <dgm:pt modelId="{A2596447-DFBE-4CAE-9A6A-D2773B21D383}" type="pres">
      <dgm:prSet presAssocID="{4F1A0A58-3935-48A4-9F4A-35A28228C226}" presName="spaceRect" presStyleCnt="0"/>
      <dgm:spPr/>
    </dgm:pt>
    <dgm:pt modelId="{03A648E6-F367-4072-8FCF-1B491B02FF80}" type="pres">
      <dgm:prSet presAssocID="{4F1A0A58-3935-48A4-9F4A-35A28228C226}" presName="parTx" presStyleLbl="revTx" presStyleIdx="1" presStyleCnt="2">
        <dgm:presLayoutVars>
          <dgm:chMax val="0"/>
          <dgm:chPref val="0"/>
        </dgm:presLayoutVars>
      </dgm:prSet>
      <dgm:spPr/>
      <dgm:t>
        <a:bodyPr/>
        <a:lstStyle/>
        <a:p>
          <a:endParaRPr lang="pt-BR"/>
        </a:p>
      </dgm:t>
    </dgm:pt>
  </dgm:ptLst>
  <dgm:cxnLst>
    <dgm:cxn modelId="{2D76ABB2-5E27-48E5-B5EC-59F29E89F73D}" type="presOf" srcId="{92890610-C739-4321-A25D-DBBB6F7220A6}" destId="{835E2FA1-08CE-412E-9BC3-3AB77A2CF31E}" srcOrd="0" destOrd="0" presId="urn:microsoft.com/office/officeart/2018/2/layout/IconVerticalSolidList"/>
    <dgm:cxn modelId="{45033D90-D26F-42D8-897C-6D450A72CDDD}" srcId="{DC549B80-A8E9-47A1-B020-F8CAA30512CD}" destId="{4F1A0A58-3935-48A4-9F4A-35A28228C226}" srcOrd="1" destOrd="0" parTransId="{FD032579-A08A-4304-B911-555E0FCA773B}" sibTransId="{69E5BD32-111C-4BB9-BDB3-47EE290B64B8}"/>
    <dgm:cxn modelId="{3907B41D-2F92-49EE-84E4-F42246CB67A1}" type="presOf" srcId="{4F1A0A58-3935-48A4-9F4A-35A28228C226}" destId="{03A648E6-F367-4072-8FCF-1B491B02FF80}" srcOrd="0" destOrd="0" presId="urn:microsoft.com/office/officeart/2018/2/layout/IconVerticalSolidList"/>
    <dgm:cxn modelId="{1E0B0F16-C1CF-4A69-8E96-C301441E6527}" srcId="{DC549B80-A8E9-47A1-B020-F8CAA30512CD}" destId="{92890610-C739-4321-A25D-DBBB6F7220A6}" srcOrd="0" destOrd="0" parTransId="{9F06C5EF-28A3-4D5A-A938-ABE1C4EA6064}" sibTransId="{DAF755E6-7101-4D7C-AC49-9911A57AF5B7}"/>
    <dgm:cxn modelId="{8FB33233-2058-4974-931F-0EAC95B12F07}" type="presOf" srcId="{DC549B80-A8E9-47A1-B020-F8CAA30512CD}" destId="{352DF9D2-CD57-426D-B9E2-A76B642F1011}" srcOrd="0" destOrd="0" presId="urn:microsoft.com/office/officeart/2018/2/layout/IconVerticalSolidList"/>
    <dgm:cxn modelId="{41F56251-0E68-44E5-A9BF-FF9AA8B71E0A}" type="presParOf" srcId="{352DF9D2-CD57-426D-B9E2-A76B642F1011}" destId="{BCF4D453-5FEB-4C55-8120-BE64CF32B4D4}" srcOrd="0" destOrd="0" presId="urn:microsoft.com/office/officeart/2018/2/layout/IconVerticalSolidList"/>
    <dgm:cxn modelId="{12CA7D80-14AB-491C-B87A-1EDF4942AE06}" type="presParOf" srcId="{BCF4D453-5FEB-4C55-8120-BE64CF32B4D4}" destId="{DC83193C-1090-409A-9B14-4D52ECCEB028}" srcOrd="0" destOrd="0" presId="urn:microsoft.com/office/officeart/2018/2/layout/IconVerticalSolidList"/>
    <dgm:cxn modelId="{03B0460E-6428-4923-9E0C-26E5E1D19DB7}" type="presParOf" srcId="{BCF4D453-5FEB-4C55-8120-BE64CF32B4D4}" destId="{917D811F-835D-4C12-8735-DA4CE8976B3D}" srcOrd="1" destOrd="0" presId="urn:microsoft.com/office/officeart/2018/2/layout/IconVerticalSolidList"/>
    <dgm:cxn modelId="{60DB91FF-1833-4EAA-8ADB-5E44A34760E8}" type="presParOf" srcId="{BCF4D453-5FEB-4C55-8120-BE64CF32B4D4}" destId="{9B921851-EFC7-4E3F-8D29-C8361DCA5B23}" srcOrd="2" destOrd="0" presId="urn:microsoft.com/office/officeart/2018/2/layout/IconVerticalSolidList"/>
    <dgm:cxn modelId="{D999A33F-BA6E-4F40-A479-6590CA066919}" type="presParOf" srcId="{BCF4D453-5FEB-4C55-8120-BE64CF32B4D4}" destId="{835E2FA1-08CE-412E-9BC3-3AB77A2CF31E}" srcOrd="3" destOrd="0" presId="urn:microsoft.com/office/officeart/2018/2/layout/IconVerticalSolidList"/>
    <dgm:cxn modelId="{9203F0C0-7777-451D-A986-4C524B923174}" type="presParOf" srcId="{352DF9D2-CD57-426D-B9E2-A76B642F1011}" destId="{4D063D74-A790-43CF-992C-20F0134E3BC2}" srcOrd="1" destOrd="0" presId="urn:microsoft.com/office/officeart/2018/2/layout/IconVerticalSolidList"/>
    <dgm:cxn modelId="{682290C4-E9AC-4AF5-8CC7-F06F15A5486C}" type="presParOf" srcId="{352DF9D2-CD57-426D-B9E2-A76B642F1011}" destId="{E3DD0223-5A95-43B4-81A4-28CB915E35F8}" srcOrd="2" destOrd="0" presId="urn:microsoft.com/office/officeart/2018/2/layout/IconVerticalSolidList"/>
    <dgm:cxn modelId="{C8897191-FD75-4658-A839-5C7D9D45D2A8}" type="presParOf" srcId="{E3DD0223-5A95-43B4-81A4-28CB915E35F8}" destId="{ED5AB476-9D42-4E02-9F5F-66CB950AD094}" srcOrd="0" destOrd="0" presId="urn:microsoft.com/office/officeart/2018/2/layout/IconVerticalSolidList"/>
    <dgm:cxn modelId="{63CF6554-F7D5-400A-8244-AC0B5A6C8222}" type="presParOf" srcId="{E3DD0223-5A95-43B4-81A4-28CB915E35F8}" destId="{E45CBFE8-C516-48CB-AE47-547BEC989C7C}" srcOrd="1" destOrd="0" presId="urn:microsoft.com/office/officeart/2018/2/layout/IconVerticalSolidList"/>
    <dgm:cxn modelId="{DECF0B47-F255-43A2-96EA-E8CA114C7134}" type="presParOf" srcId="{E3DD0223-5A95-43B4-81A4-28CB915E35F8}" destId="{A2596447-DFBE-4CAE-9A6A-D2773B21D383}" srcOrd="2" destOrd="0" presId="urn:microsoft.com/office/officeart/2018/2/layout/IconVerticalSolidList"/>
    <dgm:cxn modelId="{4D049AB3-FDF4-444F-BF7E-7EAA1B81248B}" type="presParOf" srcId="{E3DD0223-5A95-43B4-81A4-28CB915E35F8}" destId="{03A648E6-F367-4072-8FCF-1B491B02FF80}"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68982-D952-45BF-9A3D-366B8DB37406}" type="datetimeFigureOut">
              <a:rPr lang="en-US" smtClean="0"/>
              <a:pPr/>
              <a:t>6/27/2019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7C5F4-557A-4165-9143-07346EB03160}" type="slidenum">
              <a:rPr lang="en-US" smtClean="0"/>
              <a:pPr/>
              <a:t>‹nº›</a:t>
            </a:fld>
            <a:endParaRPr lang="en-US"/>
          </a:p>
        </p:txBody>
      </p:sp>
    </p:spTree>
    <p:extLst>
      <p:ext uri="{BB962C8B-B14F-4D97-AF65-F5344CB8AC3E}">
        <p14:creationId xmlns:p14="http://schemas.microsoft.com/office/powerpoint/2010/main" xmlns="" val="2830020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28B78EBA-7E02-4054-B1A3-DAE32EB7A394}"/>
              </a:ext>
            </a:extLst>
          </p:cNvPr>
          <p:cNvSpPr>
            <a:spLocks noGrp="1" noChangeArrowheads="1"/>
          </p:cNvSpPr>
          <p:nvPr>
            <p:ph type="sldNum" sz="quarter" idx="5"/>
          </p:nvPr>
        </p:nvSpPr>
        <p:spPr>
          <a:ln/>
        </p:spPr>
        <p:txBody>
          <a:bodyPr/>
          <a:lstStyle/>
          <a:p>
            <a:fld id="{6E8AC97D-8309-4FAA-B9AC-5A806E5593F2}" type="slidenum">
              <a:rPr lang="en-US" altLang="en-US"/>
              <a:pPr/>
              <a:t>4</a:t>
            </a:fld>
            <a:endParaRPr lang="en-US" altLang="en-US"/>
          </a:p>
        </p:txBody>
      </p:sp>
      <p:sp>
        <p:nvSpPr>
          <p:cNvPr id="2063362" name="Rectangle 2">
            <a:extLst>
              <a:ext uri="{FF2B5EF4-FFF2-40B4-BE49-F238E27FC236}">
                <a16:creationId xmlns:a16="http://schemas.microsoft.com/office/drawing/2014/main" xmlns="" id="{5381AC1E-2F8A-4ACA-890C-E120AA29F1D4}"/>
              </a:ext>
            </a:extLst>
          </p:cNvPr>
          <p:cNvSpPr>
            <a:spLocks noGrp="1" noRot="1" noChangeAspect="1" noChangeArrowheads="1" noTextEdit="1"/>
          </p:cNvSpPr>
          <p:nvPr>
            <p:ph type="sldImg"/>
          </p:nvPr>
        </p:nvSpPr>
        <p:spPr>
          <a:xfrm>
            <a:off x="150813" y="774700"/>
            <a:ext cx="6797675" cy="3824288"/>
          </a:xfrm>
          <a:ln/>
        </p:spPr>
      </p:sp>
      <p:sp>
        <p:nvSpPr>
          <p:cNvPr id="2063363" name="Rectangle 3">
            <a:extLst>
              <a:ext uri="{FF2B5EF4-FFF2-40B4-BE49-F238E27FC236}">
                <a16:creationId xmlns:a16="http://schemas.microsoft.com/office/drawing/2014/main" xmlns="" id="{4D75D0E2-5A5B-4E0E-A9C2-0F77DDC72AC3}"/>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494A17F1-10D8-4F6E-89C3-25B5F0A4ABE1}"/>
              </a:ext>
            </a:extLst>
          </p:cNvPr>
          <p:cNvSpPr>
            <a:spLocks noGrp="1" noChangeArrowheads="1"/>
          </p:cNvSpPr>
          <p:nvPr>
            <p:ph type="sldNum" sz="quarter" idx="5"/>
          </p:nvPr>
        </p:nvSpPr>
        <p:spPr>
          <a:ln/>
        </p:spPr>
        <p:txBody>
          <a:bodyPr/>
          <a:lstStyle/>
          <a:p>
            <a:fld id="{4465AF49-2ED9-4709-99F6-38E4C3AF18A6}" type="slidenum">
              <a:rPr lang="en-US" altLang="en-US"/>
              <a:pPr/>
              <a:t>22</a:t>
            </a:fld>
            <a:endParaRPr lang="en-US" altLang="en-US"/>
          </a:p>
        </p:txBody>
      </p:sp>
      <p:sp>
        <p:nvSpPr>
          <p:cNvPr id="1144834" name="Rectangle 2">
            <a:extLst>
              <a:ext uri="{FF2B5EF4-FFF2-40B4-BE49-F238E27FC236}">
                <a16:creationId xmlns:a16="http://schemas.microsoft.com/office/drawing/2014/main" xmlns="" id="{3C18C3FE-CAA5-4429-8CCC-68C2CB53AB3C}"/>
              </a:ext>
            </a:extLst>
          </p:cNvPr>
          <p:cNvSpPr>
            <a:spLocks noGrp="1" noRot="1" noChangeAspect="1" noChangeArrowheads="1" noTextEdit="1"/>
          </p:cNvSpPr>
          <p:nvPr>
            <p:ph type="sldImg"/>
          </p:nvPr>
        </p:nvSpPr>
        <p:spPr>
          <a:xfrm>
            <a:off x="150813" y="774700"/>
            <a:ext cx="6797675" cy="3824288"/>
          </a:xfrm>
          <a:ln/>
        </p:spPr>
      </p:sp>
      <p:sp>
        <p:nvSpPr>
          <p:cNvPr id="1144835" name="Rectangle 3">
            <a:extLst>
              <a:ext uri="{FF2B5EF4-FFF2-40B4-BE49-F238E27FC236}">
                <a16:creationId xmlns:a16="http://schemas.microsoft.com/office/drawing/2014/main" xmlns="" id="{B58CC66F-E13A-486A-B057-96DD5BA77378}"/>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7913854E-70D1-4503-A0BF-CEE54E933365}"/>
              </a:ext>
            </a:extLst>
          </p:cNvPr>
          <p:cNvSpPr>
            <a:spLocks noGrp="1" noChangeArrowheads="1"/>
          </p:cNvSpPr>
          <p:nvPr>
            <p:ph type="sldNum" sz="quarter" idx="5"/>
          </p:nvPr>
        </p:nvSpPr>
        <p:spPr>
          <a:ln/>
        </p:spPr>
        <p:txBody>
          <a:bodyPr/>
          <a:lstStyle/>
          <a:p>
            <a:fld id="{FA018A99-4902-4362-B343-2FDCB7BD3C0C}" type="slidenum">
              <a:rPr lang="en-US" altLang="en-US"/>
              <a:pPr/>
              <a:t>27</a:t>
            </a:fld>
            <a:endParaRPr lang="en-US" altLang="en-US"/>
          </a:p>
        </p:txBody>
      </p:sp>
      <p:sp>
        <p:nvSpPr>
          <p:cNvPr id="1182722" name="Rectangle 2">
            <a:extLst>
              <a:ext uri="{FF2B5EF4-FFF2-40B4-BE49-F238E27FC236}">
                <a16:creationId xmlns:a16="http://schemas.microsoft.com/office/drawing/2014/main" xmlns="" id="{B52C642E-C7DF-4403-9968-E7508C864021}"/>
              </a:ext>
            </a:extLst>
          </p:cNvPr>
          <p:cNvSpPr>
            <a:spLocks noGrp="1" noRot="1" noChangeAspect="1" noChangeArrowheads="1" noTextEdit="1"/>
          </p:cNvSpPr>
          <p:nvPr>
            <p:ph type="sldImg"/>
          </p:nvPr>
        </p:nvSpPr>
        <p:spPr>
          <a:xfrm>
            <a:off x="150813" y="774700"/>
            <a:ext cx="6797675" cy="3824288"/>
          </a:xfrm>
          <a:ln/>
        </p:spPr>
      </p:sp>
      <p:sp>
        <p:nvSpPr>
          <p:cNvPr id="1182723" name="Rectangle 3">
            <a:extLst>
              <a:ext uri="{FF2B5EF4-FFF2-40B4-BE49-F238E27FC236}">
                <a16:creationId xmlns:a16="http://schemas.microsoft.com/office/drawing/2014/main" xmlns="" id="{2E99C850-8F61-4392-BA25-4ED818B2212E}"/>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EE992D69-BFCF-4DE8-A23E-236DDFF1F4B8}"/>
              </a:ext>
            </a:extLst>
          </p:cNvPr>
          <p:cNvSpPr>
            <a:spLocks noGrp="1" noChangeArrowheads="1"/>
          </p:cNvSpPr>
          <p:nvPr>
            <p:ph type="sldNum" sz="quarter" idx="5"/>
          </p:nvPr>
        </p:nvSpPr>
        <p:spPr>
          <a:ln/>
        </p:spPr>
        <p:txBody>
          <a:bodyPr/>
          <a:lstStyle/>
          <a:p>
            <a:fld id="{2B84EB70-96AE-4EE9-9AFC-ACD5E95226DB}" type="slidenum">
              <a:rPr lang="en-US" altLang="en-US"/>
              <a:pPr/>
              <a:t>28</a:t>
            </a:fld>
            <a:endParaRPr lang="en-US" altLang="en-US"/>
          </a:p>
        </p:txBody>
      </p:sp>
      <p:sp>
        <p:nvSpPr>
          <p:cNvPr id="1186818" name="Rectangle 2">
            <a:extLst>
              <a:ext uri="{FF2B5EF4-FFF2-40B4-BE49-F238E27FC236}">
                <a16:creationId xmlns:a16="http://schemas.microsoft.com/office/drawing/2014/main" xmlns="" id="{1F16F84E-B392-4956-847E-5E56F6EF40BE}"/>
              </a:ext>
            </a:extLst>
          </p:cNvPr>
          <p:cNvSpPr>
            <a:spLocks noGrp="1" noRot="1" noChangeAspect="1" noChangeArrowheads="1" noTextEdit="1"/>
          </p:cNvSpPr>
          <p:nvPr>
            <p:ph type="sldImg"/>
          </p:nvPr>
        </p:nvSpPr>
        <p:spPr>
          <a:xfrm>
            <a:off x="150813" y="774700"/>
            <a:ext cx="6797675" cy="3824288"/>
          </a:xfrm>
          <a:ln/>
        </p:spPr>
      </p:sp>
      <p:sp>
        <p:nvSpPr>
          <p:cNvPr id="1186819" name="Rectangle 3">
            <a:extLst>
              <a:ext uri="{FF2B5EF4-FFF2-40B4-BE49-F238E27FC236}">
                <a16:creationId xmlns:a16="http://schemas.microsoft.com/office/drawing/2014/main" xmlns="" id="{6A15B89E-69E6-4AF7-9105-31A428BAC216}"/>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CB6AD758-A108-41A4-B453-33588E1B1C90}"/>
              </a:ext>
            </a:extLst>
          </p:cNvPr>
          <p:cNvSpPr>
            <a:spLocks noGrp="1" noChangeArrowheads="1"/>
          </p:cNvSpPr>
          <p:nvPr>
            <p:ph type="sldNum" sz="quarter" idx="5"/>
          </p:nvPr>
        </p:nvSpPr>
        <p:spPr>
          <a:ln/>
        </p:spPr>
        <p:txBody>
          <a:bodyPr/>
          <a:lstStyle/>
          <a:p>
            <a:fld id="{78EA3AFD-0FA3-46B1-BF20-EFAE574F6864}" type="slidenum">
              <a:rPr lang="en-US" altLang="en-US"/>
              <a:pPr/>
              <a:t>29</a:t>
            </a:fld>
            <a:endParaRPr lang="en-US" altLang="en-US"/>
          </a:p>
        </p:txBody>
      </p:sp>
      <p:sp>
        <p:nvSpPr>
          <p:cNvPr id="1188866" name="Rectangle 2">
            <a:extLst>
              <a:ext uri="{FF2B5EF4-FFF2-40B4-BE49-F238E27FC236}">
                <a16:creationId xmlns:a16="http://schemas.microsoft.com/office/drawing/2014/main" xmlns="" id="{9A5B4C3F-8CEF-446E-B63F-1E7800A95BF7}"/>
              </a:ext>
            </a:extLst>
          </p:cNvPr>
          <p:cNvSpPr>
            <a:spLocks noGrp="1" noRot="1" noChangeAspect="1" noChangeArrowheads="1" noTextEdit="1"/>
          </p:cNvSpPr>
          <p:nvPr>
            <p:ph type="sldImg"/>
          </p:nvPr>
        </p:nvSpPr>
        <p:spPr>
          <a:xfrm>
            <a:off x="150813" y="774700"/>
            <a:ext cx="6797675" cy="3824288"/>
          </a:xfrm>
          <a:ln/>
        </p:spPr>
      </p:sp>
      <p:sp>
        <p:nvSpPr>
          <p:cNvPr id="1188867" name="Rectangle 3">
            <a:extLst>
              <a:ext uri="{FF2B5EF4-FFF2-40B4-BE49-F238E27FC236}">
                <a16:creationId xmlns:a16="http://schemas.microsoft.com/office/drawing/2014/main" xmlns="" id="{3D20ED2A-D908-49FD-AF2A-F6137ADE56A5}"/>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D345DD-D3E6-46F3-8520-720DF9D30C22}"/>
              </a:ext>
            </a:extLst>
          </p:cNvPr>
          <p:cNvSpPr>
            <a:spLocks noGrp="1" noChangeArrowheads="1"/>
          </p:cNvSpPr>
          <p:nvPr>
            <p:ph type="sldNum" sz="quarter" idx="5"/>
          </p:nvPr>
        </p:nvSpPr>
        <p:spPr>
          <a:ln/>
        </p:spPr>
        <p:txBody>
          <a:bodyPr/>
          <a:lstStyle/>
          <a:p>
            <a:fld id="{C530EF10-B094-4AE5-95DC-4DACF3A5BA30}" type="slidenum">
              <a:rPr lang="en-US" altLang="en-US"/>
              <a:pPr/>
              <a:t>30</a:t>
            </a:fld>
            <a:endParaRPr lang="en-US" altLang="en-US"/>
          </a:p>
        </p:txBody>
      </p:sp>
      <p:sp>
        <p:nvSpPr>
          <p:cNvPr id="1190914" name="Rectangle 2">
            <a:extLst>
              <a:ext uri="{FF2B5EF4-FFF2-40B4-BE49-F238E27FC236}">
                <a16:creationId xmlns:a16="http://schemas.microsoft.com/office/drawing/2014/main" xmlns="" id="{13B72E06-939F-441E-B5DB-ACCE7DE14773}"/>
              </a:ext>
            </a:extLst>
          </p:cNvPr>
          <p:cNvSpPr>
            <a:spLocks noGrp="1" noRot="1" noChangeAspect="1" noChangeArrowheads="1" noTextEdit="1"/>
          </p:cNvSpPr>
          <p:nvPr>
            <p:ph type="sldImg"/>
          </p:nvPr>
        </p:nvSpPr>
        <p:spPr>
          <a:xfrm>
            <a:off x="150813" y="774700"/>
            <a:ext cx="6797675" cy="3824288"/>
          </a:xfrm>
          <a:ln/>
        </p:spPr>
      </p:sp>
      <p:sp>
        <p:nvSpPr>
          <p:cNvPr id="1190915" name="Rectangle 3">
            <a:extLst>
              <a:ext uri="{FF2B5EF4-FFF2-40B4-BE49-F238E27FC236}">
                <a16:creationId xmlns:a16="http://schemas.microsoft.com/office/drawing/2014/main" xmlns="" id="{10B26502-21BF-4983-9A7F-B02F511A0ACD}"/>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88117FF-F31D-4CB2-A69F-0F0E1A3C29D2}"/>
              </a:ext>
            </a:extLst>
          </p:cNvPr>
          <p:cNvSpPr>
            <a:spLocks noGrp="1" noChangeArrowheads="1"/>
          </p:cNvSpPr>
          <p:nvPr>
            <p:ph type="sldNum" sz="quarter" idx="5"/>
          </p:nvPr>
        </p:nvSpPr>
        <p:spPr>
          <a:ln/>
        </p:spPr>
        <p:txBody>
          <a:bodyPr/>
          <a:lstStyle/>
          <a:p>
            <a:fld id="{0ABA898F-CDA9-4A52-9260-46278318C59B}" type="slidenum">
              <a:rPr lang="en-US" altLang="en-US"/>
              <a:pPr/>
              <a:t>31</a:t>
            </a:fld>
            <a:endParaRPr lang="en-US" altLang="en-US"/>
          </a:p>
        </p:txBody>
      </p:sp>
      <p:sp>
        <p:nvSpPr>
          <p:cNvPr id="1635330" name="Rectangle 2">
            <a:extLst>
              <a:ext uri="{FF2B5EF4-FFF2-40B4-BE49-F238E27FC236}">
                <a16:creationId xmlns:a16="http://schemas.microsoft.com/office/drawing/2014/main" xmlns="" id="{BB0B4A27-87A1-4E78-BD69-6359BC015C9A}"/>
              </a:ext>
            </a:extLst>
          </p:cNvPr>
          <p:cNvSpPr>
            <a:spLocks noGrp="1" noRot="1" noChangeAspect="1" noChangeArrowheads="1" noTextEdit="1"/>
          </p:cNvSpPr>
          <p:nvPr>
            <p:ph type="sldImg"/>
          </p:nvPr>
        </p:nvSpPr>
        <p:spPr>
          <a:xfrm>
            <a:off x="139700" y="768350"/>
            <a:ext cx="6819900" cy="3836988"/>
          </a:xfrm>
          <a:ln/>
        </p:spPr>
      </p:sp>
      <p:sp>
        <p:nvSpPr>
          <p:cNvPr id="1635331" name="Rectangle 3">
            <a:extLst>
              <a:ext uri="{FF2B5EF4-FFF2-40B4-BE49-F238E27FC236}">
                <a16:creationId xmlns:a16="http://schemas.microsoft.com/office/drawing/2014/main" xmlns="" id="{8CB54C2C-5A2B-4C92-A069-DBFA05F15F21}"/>
              </a:ext>
            </a:extLst>
          </p:cNvPr>
          <p:cNvSpPr>
            <a:spLocks noGrp="1" noChangeArrowheads="1"/>
          </p:cNvSpPr>
          <p:nvPr>
            <p:ph type="body" idx="1"/>
          </p:nvPr>
        </p:nvSpPr>
        <p:spPr/>
        <p:txBody>
          <a:bodyPr/>
          <a:lstStyle/>
          <a:p>
            <a:endParaRPr lang="en-GB" altLang="es-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E290D0D-D05E-4CD7-883F-BF99E89CD984}"/>
              </a:ext>
            </a:extLst>
          </p:cNvPr>
          <p:cNvSpPr>
            <a:spLocks noGrp="1" noChangeArrowheads="1"/>
          </p:cNvSpPr>
          <p:nvPr>
            <p:ph type="sldNum" sz="quarter" idx="5"/>
          </p:nvPr>
        </p:nvSpPr>
        <p:spPr>
          <a:ln/>
        </p:spPr>
        <p:txBody>
          <a:bodyPr/>
          <a:lstStyle/>
          <a:p>
            <a:fld id="{9E6DC696-4956-48DA-96CA-259AF2D375FD}" type="slidenum">
              <a:rPr lang="en-US" altLang="en-US"/>
              <a:pPr/>
              <a:t>32</a:t>
            </a:fld>
            <a:endParaRPr lang="en-US" altLang="en-US"/>
          </a:p>
        </p:txBody>
      </p:sp>
      <p:sp>
        <p:nvSpPr>
          <p:cNvPr id="1871874" name="1 Marcador de imagen de diapositiva">
            <a:extLst>
              <a:ext uri="{FF2B5EF4-FFF2-40B4-BE49-F238E27FC236}">
                <a16:creationId xmlns:a16="http://schemas.microsoft.com/office/drawing/2014/main" xmlns="" id="{2E26EB32-6BC5-4C21-9844-546B59A387C8}"/>
              </a:ext>
            </a:extLst>
          </p:cNvPr>
          <p:cNvSpPr>
            <a:spLocks noGrp="1" noRot="1" noChangeAspect="1" noTextEdit="1"/>
          </p:cNvSpPr>
          <p:nvPr>
            <p:ph type="sldImg"/>
          </p:nvPr>
        </p:nvSpPr>
        <p:spPr>
          <a:xfrm>
            <a:off x="138113" y="769938"/>
            <a:ext cx="6837362" cy="3846512"/>
          </a:xfrm>
          <a:ln/>
        </p:spPr>
      </p:sp>
      <p:sp>
        <p:nvSpPr>
          <p:cNvPr id="1871875" name="2 Marcador de notas">
            <a:extLst>
              <a:ext uri="{FF2B5EF4-FFF2-40B4-BE49-F238E27FC236}">
                <a16:creationId xmlns:a16="http://schemas.microsoft.com/office/drawing/2014/main" xmlns="" id="{BFE38EF7-FE85-47BD-9C3F-470FA59D7F7D}"/>
              </a:ext>
            </a:extLst>
          </p:cNvPr>
          <p:cNvSpPr>
            <a:spLocks noGrp="1"/>
          </p:cNvSpPr>
          <p:nvPr>
            <p:ph type="body" idx="1"/>
          </p:nvPr>
        </p:nvSpPr>
        <p:spPr>
          <a:xfrm>
            <a:off x="969963" y="4873625"/>
            <a:ext cx="5173662" cy="4618038"/>
          </a:xfrm>
        </p:spPr>
        <p:txBody>
          <a:bodyPr lIns="95857" tIns="47928" rIns="95857" bIns="47928"/>
          <a:lstStyle/>
          <a:p>
            <a:endParaRPr lang="es-ES_tradnl" altLang="en-US"/>
          </a:p>
        </p:txBody>
      </p:sp>
      <p:sp>
        <p:nvSpPr>
          <p:cNvPr id="1871876" name="3 Marcador de número de diapositiva">
            <a:extLst>
              <a:ext uri="{FF2B5EF4-FFF2-40B4-BE49-F238E27FC236}">
                <a16:creationId xmlns:a16="http://schemas.microsoft.com/office/drawing/2014/main" xmlns="" id="{B8D4ABC9-1168-4DF8-8C8A-02954EEDAC8B}"/>
              </a:ext>
            </a:extLst>
          </p:cNvPr>
          <p:cNvSpPr txBox="1">
            <a:spLocks noGrp="1"/>
          </p:cNvSpPr>
          <p:nvPr/>
        </p:nvSpPr>
        <p:spPr bwMode="auto">
          <a:xfrm>
            <a:off x="4041775" y="9747250"/>
            <a:ext cx="307022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857" tIns="47928" rIns="95857" bIns="47928" anchor="b"/>
          <a:lstStyle>
            <a:lvl1pPr>
              <a:defRPr>
                <a:solidFill>
                  <a:schemeClr val="tx1"/>
                </a:solidFill>
                <a:latin typeface="Arial" panose="020B0604020202020204" pitchFamily="34" charset="0"/>
                <a:cs typeface="Arial" panose="020B0604020202020204" pitchFamily="34" charset="0"/>
              </a:defRPr>
            </a:lvl1pPr>
            <a:lvl2pPr marL="804863" indent="-309563">
              <a:defRPr>
                <a:solidFill>
                  <a:schemeClr val="tx1"/>
                </a:solidFill>
                <a:latin typeface="Arial" panose="020B0604020202020204" pitchFamily="34" charset="0"/>
                <a:cs typeface="Arial" panose="020B0604020202020204" pitchFamily="34" charset="0"/>
              </a:defRPr>
            </a:lvl2pPr>
            <a:lvl3pPr marL="1238250" indent="-247650">
              <a:defRPr>
                <a:solidFill>
                  <a:schemeClr val="tx1"/>
                </a:solidFill>
                <a:latin typeface="Arial" panose="020B0604020202020204" pitchFamily="34" charset="0"/>
                <a:cs typeface="Arial" panose="020B0604020202020204" pitchFamily="34" charset="0"/>
              </a:defRPr>
            </a:lvl3pPr>
            <a:lvl4pPr marL="1733550" indent="-247650">
              <a:defRPr>
                <a:solidFill>
                  <a:schemeClr val="tx1"/>
                </a:solidFill>
                <a:latin typeface="Arial" panose="020B0604020202020204" pitchFamily="34" charset="0"/>
                <a:cs typeface="Arial" panose="020B0604020202020204" pitchFamily="34" charset="0"/>
              </a:defRPr>
            </a:lvl4pPr>
            <a:lvl5pPr marL="2228850" indent="-247650">
              <a:defRPr>
                <a:solidFill>
                  <a:schemeClr val="tx1"/>
                </a:solidFill>
                <a:latin typeface="Arial" panose="020B0604020202020204" pitchFamily="34" charset="0"/>
                <a:cs typeface="Arial" panose="020B0604020202020204" pitchFamily="34" charset="0"/>
              </a:defRPr>
            </a:lvl5pPr>
            <a:lvl6pPr marL="2686050" indent="-24765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3C25352-9360-4B1B-92E8-8537DCE8B483}" type="slidenum">
              <a:rPr lang="es-ES_tradnl" altLang="en-US" sz="1300" baseline="-25000">
                <a:solidFill>
                  <a:srgbClr val="000000"/>
                </a:solidFill>
                <a:latin typeface="Tahoma" panose="020B0604030504040204" pitchFamily="34" charset="0"/>
                <a:sym typeface="Symbol" panose="05050102010706020507" pitchFamily="18" charset="2"/>
              </a:rPr>
              <a:pPr algn="r"/>
              <a:t>32</a:t>
            </a:fld>
            <a:endParaRPr lang="es-ES_tradnl" altLang="en-US" sz="1300" baseline="-25000">
              <a:solidFill>
                <a:srgbClr val="000000"/>
              </a:solidFill>
              <a:latin typeface="Tahoma" panose="020B0604030504040204" pitchFamily="34" charset="0"/>
              <a:sym typeface="Symbol" panose="05050102010706020507" pitchFamily="18" charset="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D195BF-0A16-476A-8C8F-C8612A8A4F3D}"/>
              </a:ext>
            </a:extLst>
          </p:cNvPr>
          <p:cNvSpPr>
            <a:spLocks noGrp="1" noChangeArrowheads="1"/>
          </p:cNvSpPr>
          <p:nvPr>
            <p:ph type="sldNum" sz="quarter" idx="5"/>
          </p:nvPr>
        </p:nvSpPr>
        <p:spPr>
          <a:ln/>
        </p:spPr>
        <p:txBody>
          <a:bodyPr/>
          <a:lstStyle/>
          <a:p>
            <a:fld id="{1C289403-F68C-40F6-9D4A-0FD2BF76E9FD}" type="slidenum">
              <a:rPr lang="en-US" altLang="en-US"/>
              <a:pPr/>
              <a:t>37</a:t>
            </a:fld>
            <a:endParaRPr lang="en-US" altLang="en-US"/>
          </a:p>
        </p:txBody>
      </p:sp>
      <p:sp>
        <p:nvSpPr>
          <p:cNvPr id="1747970" name="Rectangle 7">
            <a:extLst>
              <a:ext uri="{FF2B5EF4-FFF2-40B4-BE49-F238E27FC236}">
                <a16:creationId xmlns:a16="http://schemas.microsoft.com/office/drawing/2014/main" xmlns="" id="{DB13C8C9-DCFC-4F8F-AD18-194E8CDBC574}"/>
              </a:ext>
            </a:extLst>
          </p:cNvPr>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685800" indent="-263525">
              <a:spcBef>
                <a:spcPct val="30000"/>
              </a:spcBef>
              <a:defRPr sz="1200">
                <a:solidFill>
                  <a:schemeClr val="tx1"/>
                </a:solidFill>
                <a:latin typeface="Arial" panose="020B0604020202020204" pitchFamily="34" charset="0"/>
                <a:cs typeface="Arial" panose="020B0604020202020204" pitchFamily="34" charset="0"/>
              </a:defRPr>
            </a:lvl2pPr>
            <a:lvl3pPr marL="1054100" indent="-209550">
              <a:spcBef>
                <a:spcPct val="30000"/>
              </a:spcBef>
              <a:defRPr sz="1200">
                <a:solidFill>
                  <a:schemeClr val="tx1"/>
                </a:solidFill>
                <a:latin typeface="Arial" panose="020B0604020202020204" pitchFamily="34" charset="0"/>
                <a:cs typeface="Arial" panose="020B0604020202020204" pitchFamily="34" charset="0"/>
              </a:defRPr>
            </a:lvl3pPr>
            <a:lvl4pPr marL="1476375" indent="-209550">
              <a:spcBef>
                <a:spcPct val="30000"/>
              </a:spcBef>
              <a:defRPr sz="1200">
                <a:solidFill>
                  <a:schemeClr val="tx1"/>
                </a:solidFill>
                <a:latin typeface="Arial" panose="020B0604020202020204" pitchFamily="34" charset="0"/>
                <a:cs typeface="Arial" panose="020B0604020202020204" pitchFamily="34" charset="0"/>
              </a:defRPr>
            </a:lvl4pPr>
            <a:lvl5pPr marL="1898650" indent="-209550">
              <a:spcBef>
                <a:spcPct val="30000"/>
              </a:spcBef>
              <a:defRPr sz="1200">
                <a:solidFill>
                  <a:schemeClr val="tx1"/>
                </a:solidFill>
                <a:latin typeface="Arial" panose="020B0604020202020204" pitchFamily="34" charset="0"/>
                <a:cs typeface="Arial" panose="020B0604020202020204" pitchFamily="34" charset="0"/>
              </a:defRPr>
            </a:lvl5pPr>
            <a:lvl6pPr marL="2355850" indent="-20955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13050" indent="-20955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270250" indent="-20955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27450" indent="-20955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1B9FFA16-FC86-4E41-91BE-4839C81AED2A}" type="slidenum">
              <a:rPr lang="en-GB" altLang="es-AR" sz="1000">
                <a:solidFill>
                  <a:srgbClr val="000000"/>
                </a:solidFill>
                <a:latin typeface="Times New Roman" panose="02020603050405020304" pitchFamily="18" charset="0"/>
                <a:sym typeface="Symbol" panose="05050102010706020507" pitchFamily="18" charset="2"/>
              </a:rPr>
              <a:pPr algn="r">
                <a:spcBef>
                  <a:spcPct val="0"/>
                </a:spcBef>
              </a:pPr>
              <a:t>37</a:t>
            </a:fld>
            <a:endParaRPr lang="en-GB" altLang="es-AR" sz="1000">
              <a:solidFill>
                <a:srgbClr val="000000"/>
              </a:solidFill>
              <a:latin typeface="Times New Roman" panose="02020603050405020304" pitchFamily="18" charset="0"/>
              <a:sym typeface="Symbol" panose="05050102010706020507" pitchFamily="18" charset="2"/>
            </a:endParaRPr>
          </a:p>
        </p:txBody>
      </p:sp>
      <p:sp>
        <p:nvSpPr>
          <p:cNvPr id="1747971" name="Rectangle 2">
            <a:extLst>
              <a:ext uri="{FF2B5EF4-FFF2-40B4-BE49-F238E27FC236}">
                <a16:creationId xmlns:a16="http://schemas.microsoft.com/office/drawing/2014/main" xmlns="" id="{E6798B1F-877C-4E7B-9A5F-8DA37F44F4B9}"/>
              </a:ext>
            </a:extLst>
          </p:cNvPr>
          <p:cNvSpPr>
            <a:spLocks noGrp="1" noRot="1" noChangeAspect="1" noChangeArrowheads="1" noTextEdit="1"/>
          </p:cNvSpPr>
          <p:nvPr>
            <p:ph type="sldImg"/>
          </p:nvPr>
        </p:nvSpPr>
        <p:spPr>
          <a:xfrm>
            <a:off x="139700" y="768350"/>
            <a:ext cx="6819900" cy="3836988"/>
          </a:xfrm>
          <a:ln/>
        </p:spPr>
      </p:sp>
      <p:sp>
        <p:nvSpPr>
          <p:cNvPr id="1747972" name="Rectangle 3">
            <a:extLst>
              <a:ext uri="{FF2B5EF4-FFF2-40B4-BE49-F238E27FC236}">
                <a16:creationId xmlns:a16="http://schemas.microsoft.com/office/drawing/2014/main" xmlns="" id="{CDFC3A94-C3D7-420F-B3BA-35A9D94349D0}"/>
              </a:ext>
            </a:extLst>
          </p:cNvPr>
          <p:cNvSpPr>
            <a:spLocks noGrp="1" noChangeArrowheads="1"/>
          </p:cNvSpPr>
          <p:nvPr>
            <p:ph type="body" idx="1"/>
          </p:nvPr>
        </p:nvSpPr>
        <p:spPr>
          <a:noFill/>
        </p:spPr>
        <p:txBody>
          <a:bodyPr/>
          <a:lstStyle/>
          <a:p>
            <a:endParaRPr lang="en-US" altLang="es-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3EF0B86A-1D9E-4B26-BE56-0599B9C606B2}"/>
              </a:ext>
            </a:extLst>
          </p:cNvPr>
          <p:cNvSpPr>
            <a:spLocks noGrp="1" noChangeArrowheads="1"/>
          </p:cNvSpPr>
          <p:nvPr>
            <p:ph type="sldNum" sz="quarter" idx="5"/>
          </p:nvPr>
        </p:nvSpPr>
        <p:spPr>
          <a:ln/>
        </p:spPr>
        <p:txBody>
          <a:bodyPr/>
          <a:lstStyle/>
          <a:p>
            <a:fld id="{DDD6AA90-BF11-4F14-9BE4-E39E3B702E13}" type="slidenum">
              <a:rPr lang="en-US" altLang="en-US"/>
              <a:pPr/>
              <a:t>38</a:t>
            </a:fld>
            <a:endParaRPr lang="en-US" altLang="en-US"/>
          </a:p>
        </p:txBody>
      </p:sp>
      <p:sp>
        <p:nvSpPr>
          <p:cNvPr id="1904642" name="Rectangle 2">
            <a:extLst>
              <a:ext uri="{FF2B5EF4-FFF2-40B4-BE49-F238E27FC236}">
                <a16:creationId xmlns:a16="http://schemas.microsoft.com/office/drawing/2014/main" xmlns="" id="{605CE2C1-D268-402C-A313-1CB295D69B36}"/>
              </a:ext>
            </a:extLst>
          </p:cNvPr>
          <p:cNvSpPr>
            <a:spLocks noGrp="1" noRot="1" noChangeAspect="1" noChangeArrowheads="1" noTextEdit="1"/>
          </p:cNvSpPr>
          <p:nvPr>
            <p:ph type="sldImg"/>
          </p:nvPr>
        </p:nvSpPr>
        <p:spPr>
          <a:xfrm>
            <a:off x="150813" y="774700"/>
            <a:ext cx="6797675" cy="3824288"/>
          </a:xfrm>
          <a:ln/>
        </p:spPr>
      </p:sp>
      <p:sp>
        <p:nvSpPr>
          <p:cNvPr id="1904643" name="Rectangle 3">
            <a:extLst>
              <a:ext uri="{FF2B5EF4-FFF2-40B4-BE49-F238E27FC236}">
                <a16:creationId xmlns:a16="http://schemas.microsoft.com/office/drawing/2014/main" xmlns="" id="{8530A5E7-4988-40FC-89D0-4691871B2211}"/>
              </a:ext>
            </a:extLst>
          </p:cNvPr>
          <p:cNvSpPr>
            <a:spLocks noGrp="1" noChangeArrowheads="1"/>
          </p:cNvSpPr>
          <p:nvPr>
            <p:ph type="body" idx="1"/>
          </p:nvPr>
        </p:nvSpPr>
        <p:spPr>
          <a:xfrm>
            <a:off x="946150" y="4860925"/>
            <a:ext cx="5207000" cy="4605338"/>
          </a:xfrm>
        </p:spPr>
        <p:txBody>
          <a:bodyPr lIns="99736" tIns="49868" rIns="99736" bIns="49868"/>
          <a:lstStyle/>
          <a:p>
            <a:endParaRPr lang="en-US" altLang="ja-JP">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46A921-3FBC-4BEB-A805-52C76405A781}"/>
              </a:ext>
            </a:extLst>
          </p:cNvPr>
          <p:cNvSpPr>
            <a:spLocks noGrp="1" noChangeArrowheads="1"/>
          </p:cNvSpPr>
          <p:nvPr>
            <p:ph type="sldNum" sz="quarter" idx="5"/>
          </p:nvPr>
        </p:nvSpPr>
        <p:spPr>
          <a:ln/>
        </p:spPr>
        <p:txBody>
          <a:bodyPr/>
          <a:lstStyle/>
          <a:p>
            <a:fld id="{F700805D-A56C-461A-8552-4EBA0F57BD4A}" type="slidenum">
              <a:rPr lang="en-US" altLang="en-US"/>
              <a:pPr/>
              <a:t>40</a:t>
            </a:fld>
            <a:endParaRPr lang="en-US" altLang="en-US"/>
          </a:p>
        </p:txBody>
      </p:sp>
      <p:sp>
        <p:nvSpPr>
          <p:cNvPr id="1764354" name="Rectangle 7">
            <a:extLst>
              <a:ext uri="{FF2B5EF4-FFF2-40B4-BE49-F238E27FC236}">
                <a16:creationId xmlns:a16="http://schemas.microsoft.com/office/drawing/2014/main" xmlns="" id="{D7A15E4A-D331-47F1-B2DB-0DB4E1E9DC97}"/>
              </a:ext>
            </a:extLst>
          </p:cNvPr>
          <p:cNvSpPr txBox="1">
            <a:spLocks noGrp="1" noChangeArrowheads="1"/>
          </p:cNvSpPr>
          <p:nvPr/>
        </p:nvSpPr>
        <p:spPr bwMode="auto">
          <a:xfrm>
            <a:off x="4022725" y="9723438"/>
            <a:ext cx="3076575"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20635" tIns="0" rIns="20635" bIns="0"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EC72D038-9EDD-42C5-B058-4D903F4382AE}" type="slidenum">
              <a:rPr lang="es-ES_tradnl" altLang="es-AR" sz="1000" i="1">
                <a:solidFill>
                  <a:srgbClr val="000000"/>
                </a:solidFill>
                <a:latin typeface="Times New Roman" panose="02020603050405020304" pitchFamily="18" charset="0"/>
                <a:sym typeface="Symbol" panose="05050102010706020507" pitchFamily="18" charset="2"/>
              </a:rPr>
              <a:pPr algn="r">
                <a:spcBef>
                  <a:spcPct val="0"/>
                </a:spcBef>
              </a:pPr>
              <a:t>40</a:t>
            </a:fld>
            <a:endParaRPr lang="es-ES_tradnl" altLang="es-AR" sz="1000" i="1">
              <a:solidFill>
                <a:srgbClr val="000000"/>
              </a:solidFill>
              <a:latin typeface="Times New Roman" panose="02020603050405020304" pitchFamily="18" charset="0"/>
              <a:sym typeface="Symbol" panose="05050102010706020507" pitchFamily="18" charset="2"/>
            </a:endParaRPr>
          </a:p>
        </p:txBody>
      </p:sp>
      <p:sp>
        <p:nvSpPr>
          <p:cNvPr id="1764355" name="Rectangle 2">
            <a:extLst>
              <a:ext uri="{FF2B5EF4-FFF2-40B4-BE49-F238E27FC236}">
                <a16:creationId xmlns:a16="http://schemas.microsoft.com/office/drawing/2014/main" xmlns="" id="{D08FF482-7400-4444-B632-782549467230}"/>
              </a:ext>
            </a:extLst>
          </p:cNvPr>
          <p:cNvSpPr>
            <a:spLocks noGrp="1" noRot="1" noChangeAspect="1" noChangeArrowheads="1" noTextEdit="1"/>
          </p:cNvSpPr>
          <p:nvPr>
            <p:ph type="sldImg"/>
          </p:nvPr>
        </p:nvSpPr>
        <p:spPr>
          <a:xfrm>
            <a:off x="150813" y="774700"/>
            <a:ext cx="6797675" cy="3824288"/>
          </a:xfrm>
          <a:ln cap="flat"/>
        </p:spPr>
      </p:sp>
      <p:sp>
        <p:nvSpPr>
          <p:cNvPr id="1764356" name="Rectangle 3">
            <a:extLst>
              <a:ext uri="{FF2B5EF4-FFF2-40B4-BE49-F238E27FC236}">
                <a16:creationId xmlns:a16="http://schemas.microsoft.com/office/drawing/2014/main" xmlns="" id="{F39F5CD2-1BC4-4701-98F0-662502B94185}"/>
              </a:ext>
            </a:extLst>
          </p:cNvPr>
          <p:cNvSpPr>
            <a:spLocks noGrp="1" noChangeArrowheads="1"/>
          </p:cNvSpPr>
          <p:nvPr>
            <p:ph type="body" idx="1"/>
          </p:nvPr>
        </p:nvSpPr>
        <p:spPr>
          <a:xfrm>
            <a:off x="946150" y="4860925"/>
            <a:ext cx="5207000" cy="4605338"/>
          </a:xfrm>
        </p:spPr>
        <p:txBody>
          <a:bodyPr lIns="99736" tIns="49868" rIns="99736" bIns="49868"/>
          <a:lstStyle/>
          <a:p>
            <a:endParaRPr lang="es-ES_tradnl" alt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E8B8AC7B-A90C-43C3-99AB-1E850B5440A7}"/>
              </a:ext>
            </a:extLst>
          </p:cNvPr>
          <p:cNvSpPr>
            <a:spLocks noGrp="1" noChangeArrowheads="1"/>
          </p:cNvSpPr>
          <p:nvPr>
            <p:ph type="sldNum" sz="quarter" idx="5"/>
          </p:nvPr>
        </p:nvSpPr>
        <p:spPr>
          <a:ln/>
        </p:spPr>
        <p:txBody>
          <a:bodyPr/>
          <a:lstStyle/>
          <a:p>
            <a:fld id="{2BF4D9FF-A59E-4CF5-8BF9-70EF4C8374B0}" type="slidenum">
              <a:rPr lang="en-US" altLang="en-US"/>
              <a:pPr/>
              <a:t>9</a:t>
            </a:fld>
            <a:endParaRPr lang="en-US" altLang="en-US"/>
          </a:p>
        </p:txBody>
      </p:sp>
      <p:sp>
        <p:nvSpPr>
          <p:cNvPr id="2077698" name="Rectangle 2">
            <a:extLst>
              <a:ext uri="{FF2B5EF4-FFF2-40B4-BE49-F238E27FC236}">
                <a16:creationId xmlns:a16="http://schemas.microsoft.com/office/drawing/2014/main" xmlns="" id="{EA6104D0-08ED-47E9-8F45-3858A5EF9080}"/>
              </a:ext>
            </a:extLst>
          </p:cNvPr>
          <p:cNvSpPr>
            <a:spLocks noGrp="1" noRot="1" noChangeAspect="1" noChangeArrowheads="1" noTextEdit="1"/>
          </p:cNvSpPr>
          <p:nvPr>
            <p:ph type="sldImg"/>
          </p:nvPr>
        </p:nvSpPr>
        <p:spPr>
          <a:xfrm>
            <a:off x="150813" y="774700"/>
            <a:ext cx="6797675" cy="3824288"/>
          </a:xfrm>
          <a:ln/>
        </p:spPr>
      </p:sp>
      <p:sp>
        <p:nvSpPr>
          <p:cNvPr id="2077699" name="Rectangle 3">
            <a:extLst>
              <a:ext uri="{FF2B5EF4-FFF2-40B4-BE49-F238E27FC236}">
                <a16:creationId xmlns:a16="http://schemas.microsoft.com/office/drawing/2014/main" xmlns="" id="{FFFAD7C9-7855-4FED-809B-21053D4AC629}"/>
              </a:ext>
            </a:extLst>
          </p:cNvPr>
          <p:cNvSpPr>
            <a:spLocks noGrp="1" noChangeArrowheads="1"/>
          </p:cNvSpPr>
          <p:nvPr>
            <p:ph type="body" idx="1"/>
          </p:nvPr>
        </p:nvSpPr>
        <p:spPr>
          <a:xfrm>
            <a:off x="946150" y="4860925"/>
            <a:ext cx="5207000" cy="4605338"/>
          </a:xfrm>
        </p:spPr>
        <p:txBody>
          <a:bodyPr/>
          <a:lstStyle/>
          <a:p>
            <a:endParaRPr lang="es-E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a:extLst>
              <a:ext uri="{FF2B5EF4-FFF2-40B4-BE49-F238E27FC236}">
                <a16:creationId xmlns:a16="http://schemas.microsoft.com/office/drawing/2014/main" xmlns="" id="{54555563-70C8-4D15-9404-A46B6202B6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3" name="Espaço Reservado para Anotações 2">
            <a:extLst>
              <a:ext uri="{FF2B5EF4-FFF2-40B4-BE49-F238E27FC236}">
                <a16:creationId xmlns:a16="http://schemas.microsoft.com/office/drawing/2014/main" xmlns="" id="{83036C98-7C2B-4C6B-9C03-E552DA51582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2.1. This fundamental safety objective of protecting people — individually and collectively — and the environment has to be achieved without unduly limiting the operation of facilities or the conduct of activities that give rise to radiation risks. To ensure that facilities are operated and activities conducted so as to achieve the highest standards of safety that can reasonably be achieved, measures have to be taken:</a:t>
            </a:r>
          </a:p>
          <a:p>
            <a:pPr>
              <a:spcBef>
                <a:spcPct val="0"/>
              </a:spcBef>
            </a:pPr>
            <a:endParaRPr lang="pt-BR" altLang="en-US"/>
          </a:p>
        </p:txBody>
      </p:sp>
      <p:sp>
        <p:nvSpPr>
          <p:cNvPr id="10244" name="Espaço Reservado para Número de Slide 3">
            <a:extLst>
              <a:ext uri="{FF2B5EF4-FFF2-40B4-BE49-F238E27FC236}">
                <a16:creationId xmlns:a16="http://schemas.microsoft.com/office/drawing/2014/main" xmlns="" id="{CDEA7565-698D-4BB8-91BE-A325FC417AD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D55E9-3373-4DD9-876F-9D1680446ED0}" type="slidenum">
              <a:rPr kumimoji="0" lang="pt-B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pt-B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Imagem de Slide 1">
            <a:extLst>
              <a:ext uri="{FF2B5EF4-FFF2-40B4-BE49-F238E27FC236}">
                <a16:creationId xmlns:a16="http://schemas.microsoft.com/office/drawing/2014/main" xmlns="" id="{AEC63F3F-4AD4-4C50-A9CA-2AC8F51540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Espaço Reservado para Anotações 2">
            <a:extLst>
              <a:ext uri="{FF2B5EF4-FFF2-40B4-BE49-F238E27FC236}">
                <a16:creationId xmlns:a16="http://schemas.microsoft.com/office/drawing/2014/main" xmlns="" id="{498C74B9-A1C2-41B5-8AD9-49B173A235AF}"/>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2.2. The fundamental safety objective applies for all facilities and activities,</a:t>
            </a:r>
          </a:p>
          <a:p>
            <a:pPr>
              <a:spcBef>
                <a:spcPct val="0"/>
              </a:spcBef>
            </a:pPr>
            <a:r>
              <a:rPr lang="en-US" altLang="en-US"/>
              <a:t>and for all stages over the lifetime of a facility or radiation source, including</a:t>
            </a:r>
          </a:p>
          <a:p>
            <a:pPr>
              <a:spcBef>
                <a:spcPct val="0"/>
              </a:spcBef>
            </a:pPr>
            <a:r>
              <a:rPr lang="en-US" altLang="en-US"/>
              <a:t>planning, siting, design, manufacturing, construction, commissioning and operation, as well as decommissioning and closure. This includes the associated transport of radioactive material and management of radioactive waste</a:t>
            </a:r>
            <a:endParaRPr lang="pt-BR" altLang="en-US"/>
          </a:p>
        </p:txBody>
      </p:sp>
      <p:sp>
        <p:nvSpPr>
          <p:cNvPr id="12292" name="Espaço Reservado para Número de Slide 3">
            <a:extLst>
              <a:ext uri="{FF2B5EF4-FFF2-40B4-BE49-F238E27FC236}">
                <a16:creationId xmlns:a16="http://schemas.microsoft.com/office/drawing/2014/main" xmlns="" id="{E53E852F-FA80-4BA6-9FF3-AF69F446013E}"/>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2B67E-D3CE-424E-AA46-8F2F9931472A}" type="slidenum">
              <a:rPr kumimoji="0" lang="pt-B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pt-B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Imagem de Slide 1">
            <a:extLst>
              <a:ext uri="{FF2B5EF4-FFF2-40B4-BE49-F238E27FC236}">
                <a16:creationId xmlns:a16="http://schemas.microsoft.com/office/drawing/2014/main" xmlns="" id="{14FEAA65-1472-4EF2-A303-9BB2B257B3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Espaço Reservado para Anotações 2">
            <a:extLst>
              <a:ext uri="{FF2B5EF4-FFF2-40B4-BE49-F238E27FC236}">
                <a16:creationId xmlns:a16="http://schemas.microsoft.com/office/drawing/2014/main" xmlns="" id="{66D551E8-2B5D-475C-80AF-0D4AACFD94EA}"/>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SSR-2.1</a:t>
            </a:r>
          </a:p>
          <a:p>
            <a:pPr>
              <a:spcBef>
                <a:spcPct val="0"/>
              </a:spcBef>
            </a:pPr>
            <a:r>
              <a:rPr lang="en-US" altLang="en-US"/>
              <a:t>2.6. In order to satisfy the safety principles, it is required to ensure that for all operational states of a nuclear power plant and for any associated activities, doses from exposure to radiation within the installation or exposure due to any planned radioactive release from the installation are kept below the dose limits and kept as low as reasonably achievable. In addition, it is required to implement measures for mitigating the radiological consequences of any accidents, were they to occur.</a:t>
            </a:r>
            <a:endParaRPr lang="pt-BR" altLang="en-US"/>
          </a:p>
          <a:p>
            <a:pPr>
              <a:spcBef>
                <a:spcPct val="0"/>
              </a:spcBef>
            </a:pPr>
            <a:r>
              <a:rPr lang="en-US" altLang="en-US"/>
              <a:t>2.7. To apply the safety principles, it is also required that nuclear power plants be designed and operated so as to keep all sources of radiation under strict technical and administrative control. However, this principle does not preclude limited exposures or the release of authorized amounts of radioactive substances to the environment from nuclear power plants in operational states. Such exposures and radioactive releases are required to be strictly controlled and to be kept as low as reasonably achievable, in compliance with regulatory and operational limits as well as radiation protection requirements [4].</a:t>
            </a:r>
            <a:endParaRPr lang="pt-BR" altLang="en-US"/>
          </a:p>
          <a:p>
            <a:pPr>
              <a:spcBef>
                <a:spcPct val="0"/>
              </a:spcBef>
            </a:pPr>
            <a:endParaRPr lang="pt-BR" altLang="en-US"/>
          </a:p>
        </p:txBody>
      </p:sp>
      <p:sp>
        <p:nvSpPr>
          <p:cNvPr id="14340" name="Espaço Reservado para Número de Slide 3">
            <a:extLst>
              <a:ext uri="{FF2B5EF4-FFF2-40B4-BE49-F238E27FC236}">
                <a16:creationId xmlns:a16="http://schemas.microsoft.com/office/drawing/2014/main" xmlns="" id="{E49C8AAA-9208-4DCE-895D-0D2585D39FA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04C5AB-9D0B-4078-95D7-5183FBD9E888}" type="slidenum">
              <a:rPr kumimoji="0" lang="pt-B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pt-B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Imagem de Slide 1">
            <a:extLst>
              <a:ext uri="{FF2B5EF4-FFF2-40B4-BE49-F238E27FC236}">
                <a16:creationId xmlns:a16="http://schemas.microsoft.com/office/drawing/2014/main" xmlns="" id="{50D1EBB0-9FC1-48DE-83EA-4BEA2AEB5C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Espaço Reservado para Anotações 2">
            <a:extLst>
              <a:ext uri="{FF2B5EF4-FFF2-40B4-BE49-F238E27FC236}">
                <a16:creationId xmlns:a16="http://schemas.microsoft.com/office/drawing/2014/main" xmlns="" id="{A29726F8-A73A-4B43-AB95-2E5EA9B3142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2.13. Application of the concept of defence in depth in the design of a nuclear power plant provides several levels of defence (inherent features, equipment and procedures) aimed at preventing harmful effects of radiation on people and the environment, and ensuring adequate protection from harmful effects and mitigation of the consequences in the event that prevention fails. The independent</a:t>
            </a:r>
          </a:p>
          <a:p>
            <a:pPr>
              <a:spcBef>
                <a:spcPct val="0"/>
              </a:spcBef>
            </a:pPr>
            <a:r>
              <a:rPr lang="en-US" altLang="en-US"/>
              <a:t>effectiveness of each of the different levels of defence is an essential element of defence in depth at the plant and this is achieved by incorporating measures to avoid the failure of one level of defence causing the failure of other levels. There are five levels of defence:</a:t>
            </a:r>
          </a:p>
          <a:p>
            <a:pPr>
              <a:spcBef>
                <a:spcPct val="0"/>
              </a:spcBef>
            </a:pPr>
            <a:r>
              <a:rPr lang="en-US" altLang="en-US"/>
              <a:t>(1) The purpose of the first level of defence is to prevent deviations from normal operation and the failure of items important to safety. This leads to requirements that the plant be soundly and conservatively sited, designed, constructed, maintained and operated in accordance with quality management and appropriate and proven engineering practices. To meet</a:t>
            </a:r>
          </a:p>
          <a:p>
            <a:pPr>
              <a:spcBef>
                <a:spcPct val="0"/>
              </a:spcBef>
            </a:pPr>
            <a:r>
              <a:rPr lang="en-US" altLang="en-US"/>
              <a:t>these objectives, careful attention is paid to the selection of appropriate design codes and materials, and to the quality control of the manufacture of components and construction of the plant, as well as to its commissioning.</a:t>
            </a:r>
          </a:p>
          <a:p>
            <a:pPr>
              <a:spcBef>
                <a:spcPct val="0"/>
              </a:spcBef>
            </a:pPr>
            <a:r>
              <a:rPr lang="en-US" altLang="en-US"/>
              <a:t>Design options that reduce the potential for internal hazards contribute to the prevention of accidents at this level of defence. Attention is also paid to the processes and procedures involved in design, manufacture, construction and in-service inspection, maintenance and testing, to the ease of access for these activities, and to the way the plant is operated and to how operating</a:t>
            </a:r>
          </a:p>
          <a:p>
            <a:pPr>
              <a:spcBef>
                <a:spcPct val="0"/>
              </a:spcBef>
            </a:pPr>
            <a:r>
              <a:rPr lang="en-US" altLang="en-US"/>
              <a:t>experience is utilized. This process is supported by a detailed analysis that determines the requirements for operation and maintenance of the plant and the requirements for quality management for operational and maintenance </a:t>
            </a:r>
            <a:r>
              <a:rPr lang="pt-BR" altLang="en-US"/>
              <a:t>practices.</a:t>
            </a:r>
          </a:p>
          <a:p>
            <a:pPr>
              <a:spcBef>
                <a:spcPct val="0"/>
              </a:spcBef>
            </a:pPr>
            <a:r>
              <a:rPr lang="en-US" altLang="en-US"/>
              <a:t>(2) The purpose of the second level of defence is to detect and control deviations from normal operational states in order to prevent anticipated operational occurrences at the plant from escalating to accident conditions. This is in recognition of the fact that postulated initiating events are likely to occur over the operating lifetime of a nuclear power plant, despite the care taken to prevent them. This second level of defence necessitates the provision of specific systems and features in the design, the confirmation of their effectiveness through safety analysis, and the establishment of operating procedures to prevent such initiating events, or else to minimize their consequences, and to return the plant to a safe state.</a:t>
            </a:r>
          </a:p>
          <a:p>
            <a:pPr>
              <a:spcBef>
                <a:spcPct val="0"/>
              </a:spcBef>
            </a:pPr>
            <a:r>
              <a:rPr lang="en-US" altLang="en-US"/>
              <a:t>(3) For the third level of defence, it is assumed that, although very unlikely, the escalation of certain anticipated operational occurrences or postulated initiating events might not be controlled at a preceding level and that an accident could develop. In the design of the plant, such accidents are postulated to occur. This leads to the requirement that inherent and/or engineered safety features, safety systems and procedures be provided that are capable of preventing damage to the reactor core or significant off-sitereleases and returning the plant to a safe state. </a:t>
            </a:r>
          </a:p>
          <a:p>
            <a:pPr>
              <a:spcBef>
                <a:spcPct val="0"/>
              </a:spcBef>
            </a:pPr>
            <a:r>
              <a:rPr lang="en-US" altLang="en-US"/>
              <a:t>(4) The purpose of the fourth level of defence is to mitigate the consequences of accidents that result from failure of the third level of defence in depth. The most important objective for this level is to ensure the confinement function, thus ensuring that radioactive releases are kept as low as </a:t>
            </a:r>
            <a:r>
              <a:rPr lang="pt-BR" altLang="en-US"/>
              <a:t>reasonably achievable.</a:t>
            </a:r>
          </a:p>
          <a:p>
            <a:pPr>
              <a:spcBef>
                <a:spcPct val="0"/>
              </a:spcBef>
            </a:pPr>
            <a:r>
              <a:rPr lang="en-US" altLang="en-US"/>
              <a:t>(5) The purpose of the fifth and final level of defence is to mitigate the radiological consequences of radioactive releases that could potentially result from accident conditions. This requires the provision of an adequately equipped emergency control centre and emergency plans and emergency procedures for on-site and off-site emergency response.</a:t>
            </a:r>
            <a:endParaRPr lang="pt-BR" altLang="en-US"/>
          </a:p>
        </p:txBody>
      </p:sp>
      <p:sp>
        <p:nvSpPr>
          <p:cNvPr id="16388" name="Espaço Reservado para Número de Slide 3">
            <a:extLst>
              <a:ext uri="{FF2B5EF4-FFF2-40B4-BE49-F238E27FC236}">
                <a16:creationId xmlns:a16="http://schemas.microsoft.com/office/drawing/2014/main" xmlns="" id="{C849D5CC-79D7-479B-ABDB-832F0A1AC1D4}"/>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18745A-5AFB-4582-9053-4089FEDCAEB4}" type="slidenum">
              <a:rPr kumimoji="0" lang="pt-B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pt-B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a:extLst>
              <a:ext uri="{FF2B5EF4-FFF2-40B4-BE49-F238E27FC236}">
                <a16:creationId xmlns:a16="http://schemas.microsoft.com/office/drawing/2014/main" xmlns="" id="{3D0B2626-32E4-4277-B368-9A35CA956F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Espaço Reservado para Anotações 2">
            <a:extLst>
              <a:ext uri="{FF2B5EF4-FFF2-40B4-BE49-F238E27FC236}">
                <a16:creationId xmlns:a16="http://schemas.microsoft.com/office/drawing/2014/main" xmlns="" id="{41A8F919-BD60-4764-B4B0-D1C4008DC7A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2.13. Application of the concept of defence in depth in the design of a nuclear power plant provides several levels of defence (inherent features, equipment and procedures) aimed at preventing harmful effects of radiation on people and the environment, and ensuring adequate protection from harmful effects and mitigation of the consequences in the event that prevention fails. The independent</a:t>
            </a:r>
          </a:p>
          <a:p>
            <a:pPr>
              <a:spcBef>
                <a:spcPct val="0"/>
              </a:spcBef>
            </a:pPr>
            <a:r>
              <a:rPr lang="en-US" altLang="en-US"/>
              <a:t>effectiveness of each of the different levels of defence is an essential element of defence in depth at the plant and this is achieved by incorporating measures to avoid the failure of one level of defence causing the failure of other levels. There are five levels of defence:</a:t>
            </a:r>
          </a:p>
          <a:p>
            <a:pPr>
              <a:spcBef>
                <a:spcPct val="0"/>
              </a:spcBef>
            </a:pPr>
            <a:r>
              <a:rPr lang="en-US" altLang="en-US"/>
              <a:t>(1) The purpose of the first level of defence is to prevent deviations from normal operation and the failure of items important to safety. This leads to requirements that the plant be soundly and conservatively sited, designed, constructed, maintained and operated in accordance with quality management and appropriate and proven engineering practices. To meet</a:t>
            </a:r>
          </a:p>
          <a:p>
            <a:pPr>
              <a:spcBef>
                <a:spcPct val="0"/>
              </a:spcBef>
            </a:pPr>
            <a:r>
              <a:rPr lang="en-US" altLang="en-US"/>
              <a:t>these objectives, careful attention is paid to the selection of appropriate design codes and materials, and to the quality control of the manufacture of components and construction of the plant, as well as to its commissioning.</a:t>
            </a:r>
          </a:p>
          <a:p>
            <a:pPr>
              <a:spcBef>
                <a:spcPct val="0"/>
              </a:spcBef>
            </a:pPr>
            <a:r>
              <a:rPr lang="en-US" altLang="en-US"/>
              <a:t>Design options that reduce the potential for internal hazards contribute to the prevention of accidents at this level of defence. Attention is also paid to the processes and procedures involved in design, manufacture, construction and in-service inspection, maintenance and testing, to the ease of access for these activities, and to the way the plant is operated and to how operating</a:t>
            </a:r>
          </a:p>
          <a:p>
            <a:pPr>
              <a:spcBef>
                <a:spcPct val="0"/>
              </a:spcBef>
            </a:pPr>
            <a:r>
              <a:rPr lang="en-US" altLang="en-US"/>
              <a:t>experience is utilized. This process is supported by a detailed analysis that determines the requirements for operation and maintenance of the plant and the requirements for quality management for operational and maintenance </a:t>
            </a:r>
            <a:r>
              <a:rPr lang="pt-BR" altLang="en-US"/>
              <a:t>practices.</a:t>
            </a:r>
          </a:p>
          <a:p>
            <a:pPr>
              <a:spcBef>
                <a:spcPct val="0"/>
              </a:spcBef>
            </a:pPr>
            <a:r>
              <a:rPr lang="en-US" altLang="en-US"/>
              <a:t>(2) The purpose of the second level of defence is to detect and control deviations from normal operational states in order to prevent anticipated operational occurrences at the plant from escalating to accident conditions. This is in recognition of the fact that postulated initiating events are likely to occur over the operating lifetime of a nuclear power plant, despite the care taken to prevent them. This second level of defence necessitates the provision of specific systems and features in the design, the confirmation of their effectiveness through safety analysis, and the establishment of operating procedures to prevent such initiating events, or else to minimize their consequences, and to return the plant to a safe state.</a:t>
            </a:r>
          </a:p>
          <a:p>
            <a:pPr>
              <a:spcBef>
                <a:spcPct val="0"/>
              </a:spcBef>
            </a:pPr>
            <a:r>
              <a:rPr lang="en-US" altLang="en-US"/>
              <a:t>(3) For the third level of defence, it is assumed that, although very unlikely, the escalation of certain anticipated operational occurrences or postulated initiating events might not be controlled at a preceding level and that an accident could develop. In the design of the plant, such accidents are postulated to occur. This leads to the requirement that inherent and/or engineered safety features, safety systems and procedures be provided that are capable of preventing damage to the reactor core or significant off-sitereleases and returning the plant to a safe state. </a:t>
            </a:r>
          </a:p>
          <a:p>
            <a:pPr>
              <a:spcBef>
                <a:spcPct val="0"/>
              </a:spcBef>
            </a:pPr>
            <a:r>
              <a:rPr lang="en-US" altLang="en-US"/>
              <a:t>(4) The purpose of the fourth level of defence is to mitigate the consequences of accidents that result from failure of the third level of defence in depth. The most important objective for this level is to ensure the confinement function, thus ensuring that radioactive releases are kept as low as </a:t>
            </a:r>
            <a:r>
              <a:rPr lang="pt-BR" altLang="en-US"/>
              <a:t>reasonably achievable.</a:t>
            </a:r>
          </a:p>
          <a:p>
            <a:pPr>
              <a:spcBef>
                <a:spcPct val="0"/>
              </a:spcBef>
            </a:pPr>
            <a:r>
              <a:rPr lang="en-US" altLang="en-US"/>
              <a:t>(5) The purpose of the fifth and final level of defence is to mitigate the radiological consequences of radioactive releases that could potentially result from accident conditions. This requires the provision of an adequately equipped emergency control centre and emergency plans and emergency procedures for on-site and off-site emergency response.</a:t>
            </a:r>
            <a:endParaRPr lang="pt-BR" altLang="en-US"/>
          </a:p>
        </p:txBody>
      </p:sp>
      <p:sp>
        <p:nvSpPr>
          <p:cNvPr id="18436" name="Espaço Reservado para Número de Slide 3">
            <a:extLst>
              <a:ext uri="{FF2B5EF4-FFF2-40B4-BE49-F238E27FC236}">
                <a16:creationId xmlns:a16="http://schemas.microsoft.com/office/drawing/2014/main" xmlns="" id="{00208392-2B00-487C-8591-FEE425C657A6}"/>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2B67B-C253-46D7-A712-04672798E90F}" type="slidenum">
              <a:rPr kumimoji="0" lang="pt-B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pt-B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a:extLst>
              <a:ext uri="{FF2B5EF4-FFF2-40B4-BE49-F238E27FC236}">
                <a16:creationId xmlns:a16="http://schemas.microsoft.com/office/drawing/2014/main" xmlns="" id="{C71C6C6A-41DA-47BC-8E55-100F58B642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Espaço Reservado para Anotações 2">
            <a:extLst>
              <a:ext uri="{FF2B5EF4-FFF2-40B4-BE49-F238E27FC236}">
                <a16:creationId xmlns:a16="http://schemas.microsoft.com/office/drawing/2014/main" xmlns="" id="{C5CA21E4-1B16-404B-88D6-8100C31DE64F}"/>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3796" name="Espaço Reservado para Número de Slide 3">
            <a:extLst>
              <a:ext uri="{FF2B5EF4-FFF2-40B4-BE49-F238E27FC236}">
                <a16:creationId xmlns:a16="http://schemas.microsoft.com/office/drawing/2014/main" xmlns="" id="{C2B2614A-E0BF-4A08-AF5D-84B7CBD706AE}"/>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E1D244-1A35-4A8D-A190-6740A7FF3795}" type="slidenum">
              <a:rPr kumimoji="0" lang="pt-B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pt-B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xmlns="" id="{4E38669E-6C2C-402A-8E24-189B1AC5ED18}"/>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8F8BB63A-7C73-4350-8A4F-A9758446B4C3}"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102</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123" name="Rectangle 2">
            <a:extLst>
              <a:ext uri="{FF2B5EF4-FFF2-40B4-BE49-F238E27FC236}">
                <a16:creationId xmlns:a16="http://schemas.microsoft.com/office/drawing/2014/main" xmlns="" id="{C1DE1C63-15D1-4216-BC63-FE67B1BDDD45}"/>
              </a:ext>
            </a:extLst>
          </p:cNvPr>
          <p:cNvSpPr>
            <a:spLocks noGrp="1" noRot="1" noChangeAspect="1" noChangeArrowheads="1" noTextEdit="1"/>
          </p:cNvSpPr>
          <p:nvPr>
            <p:ph type="sldImg"/>
          </p:nvPr>
        </p:nvSpPr>
        <p:spPr>
          <a:xfrm>
            <a:off x="623888" y="935038"/>
            <a:ext cx="5416550" cy="3048000"/>
          </a:xfrm>
          <a:ln/>
        </p:spPr>
      </p:sp>
      <p:sp>
        <p:nvSpPr>
          <p:cNvPr id="5124" name="Rectangle 4">
            <a:extLst>
              <a:ext uri="{FF2B5EF4-FFF2-40B4-BE49-F238E27FC236}">
                <a16:creationId xmlns:a16="http://schemas.microsoft.com/office/drawing/2014/main" xmlns="" id="{E9EA1453-F19E-4EF5-9F24-E2CE9A566E96}"/>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xmlns="" id="{E2D84C45-9250-473F-973F-8D1B75246EE3}"/>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66B3CDAB-77D1-47F7-8E7A-FEC7128E90DA}"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103</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171" name="Rectangle 2">
            <a:extLst>
              <a:ext uri="{FF2B5EF4-FFF2-40B4-BE49-F238E27FC236}">
                <a16:creationId xmlns:a16="http://schemas.microsoft.com/office/drawing/2014/main" xmlns="" id="{B100C51C-F606-40D6-85D8-304A0820171E}"/>
              </a:ext>
            </a:extLst>
          </p:cNvPr>
          <p:cNvSpPr>
            <a:spLocks noGrp="1" noRot="1" noChangeAspect="1" noChangeArrowheads="1" noTextEdit="1"/>
          </p:cNvSpPr>
          <p:nvPr>
            <p:ph type="sldImg"/>
          </p:nvPr>
        </p:nvSpPr>
        <p:spPr>
          <a:ln cap="flat"/>
        </p:spPr>
      </p:sp>
      <p:sp>
        <p:nvSpPr>
          <p:cNvPr id="7172" name="Rectangle 4">
            <a:extLst>
              <a:ext uri="{FF2B5EF4-FFF2-40B4-BE49-F238E27FC236}">
                <a16:creationId xmlns:a16="http://schemas.microsoft.com/office/drawing/2014/main" xmlns="" id="{B99118A5-07AF-4FB8-BBEC-780E3DEAD215}"/>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xmlns="" id="{9CF4910C-A564-4FE2-A0CD-CEB2F02A1162}"/>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4C9DF5A9-C3BA-45C4-A073-55BA0BB87186}"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104</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219" name="Rectangle 2">
            <a:extLst>
              <a:ext uri="{FF2B5EF4-FFF2-40B4-BE49-F238E27FC236}">
                <a16:creationId xmlns:a16="http://schemas.microsoft.com/office/drawing/2014/main" xmlns="" id="{DB343604-BA06-4E8F-909D-C48193F06466}"/>
              </a:ext>
            </a:extLst>
          </p:cNvPr>
          <p:cNvSpPr>
            <a:spLocks noGrp="1" noRot="1" noChangeAspect="1" noChangeArrowheads="1" noTextEdit="1"/>
          </p:cNvSpPr>
          <p:nvPr>
            <p:ph type="sldImg"/>
          </p:nvPr>
        </p:nvSpPr>
        <p:spPr>
          <a:xfrm>
            <a:off x="558800" y="781050"/>
            <a:ext cx="5919788" cy="3330575"/>
          </a:xfrm>
          <a:solidFill>
            <a:srgbClr val="FFFFFF"/>
          </a:solidFill>
          <a:ln/>
        </p:spPr>
      </p:sp>
      <p:sp>
        <p:nvSpPr>
          <p:cNvPr id="9220" name="Text Box 4">
            <a:extLst>
              <a:ext uri="{FF2B5EF4-FFF2-40B4-BE49-F238E27FC236}">
                <a16:creationId xmlns:a16="http://schemas.microsoft.com/office/drawing/2014/main" xmlns="" id="{6B73E0AF-E1FD-4890-895F-80354B142D65}"/>
              </a:ext>
            </a:extLst>
          </p:cNvPr>
          <p:cNvSpPr txBox="1">
            <a:spLocks noChangeArrowheads="1"/>
          </p:cNvSpPr>
          <p:nvPr/>
        </p:nvSpPr>
        <p:spPr bwMode="auto">
          <a:xfrm>
            <a:off x="155575" y="849313"/>
            <a:ext cx="1889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09" tIns="46655" rIns="93309" bIns="46655">
            <a:spAutoFit/>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33450" rtl="0" eaLnBrk="1" fontAlgn="auto" latinLnBrk="0" hangingPunct="1">
              <a:lnSpc>
                <a:spcPct val="100000"/>
              </a:lnSpc>
              <a:spcBef>
                <a:spcPts val="0"/>
              </a:spcBef>
              <a:spcAft>
                <a:spcPts val="0"/>
              </a:spcAft>
              <a:buClrTx/>
              <a:buSzTx/>
              <a:buFontTx/>
              <a:buNone/>
              <a:tabLst/>
              <a:defRPr/>
            </a:pPr>
            <a:endParaRPr kumimoji="0" lang="pt-BR" altLang="pt-BR"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21" name="Rectangle 5">
            <a:extLst>
              <a:ext uri="{FF2B5EF4-FFF2-40B4-BE49-F238E27FC236}">
                <a16:creationId xmlns:a16="http://schemas.microsoft.com/office/drawing/2014/main" xmlns="" id="{D8459C60-368A-42D7-8DC2-B07CAE5A827F}"/>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xmlns="" id="{D0144EDF-52E6-4CB8-8C37-53F057BCD008}"/>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237E7C9E-1EE7-4D53-9DBA-B701FC7A8204}"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105</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67" name="Rectangle 2">
            <a:extLst>
              <a:ext uri="{FF2B5EF4-FFF2-40B4-BE49-F238E27FC236}">
                <a16:creationId xmlns:a16="http://schemas.microsoft.com/office/drawing/2014/main" xmlns="" id="{92883F9F-47FA-492E-A7DE-3CABC8870214}"/>
              </a:ext>
            </a:extLst>
          </p:cNvPr>
          <p:cNvSpPr>
            <a:spLocks noGrp="1" noRot="1" noChangeAspect="1" noChangeArrowheads="1" noTextEdit="1"/>
          </p:cNvSpPr>
          <p:nvPr>
            <p:ph type="sldImg"/>
          </p:nvPr>
        </p:nvSpPr>
        <p:spPr>
          <a:xfrm>
            <a:off x="558800" y="781050"/>
            <a:ext cx="5919788" cy="3330575"/>
          </a:xfrm>
          <a:solidFill>
            <a:srgbClr val="FFFFFF"/>
          </a:solidFill>
          <a:ln/>
        </p:spPr>
      </p:sp>
      <p:sp>
        <p:nvSpPr>
          <p:cNvPr id="11268" name="Text Box 3">
            <a:extLst>
              <a:ext uri="{FF2B5EF4-FFF2-40B4-BE49-F238E27FC236}">
                <a16:creationId xmlns:a16="http://schemas.microsoft.com/office/drawing/2014/main" xmlns="" id="{8ABCDBDB-F530-4C71-B126-22DF3BF46AA2}"/>
              </a:ext>
            </a:extLst>
          </p:cNvPr>
          <p:cNvSpPr txBox="1">
            <a:spLocks noChangeArrowheads="1"/>
          </p:cNvSpPr>
          <p:nvPr/>
        </p:nvSpPr>
        <p:spPr bwMode="auto">
          <a:xfrm>
            <a:off x="155575" y="849313"/>
            <a:ext cx="1889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09" tIns="46655" rIns="93309" bIns="46655">
            <a:spAutoFit/>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33450" rtl="0" eaLnBrk="1" fontAlgn="auto" latinLnBrk="0" hangingPunct="1">
              <a:lnSpc>
                <a:spcPct val="100000"/>
              </a:lnSpc>
              <a:spcBef>
                <a:spcPts val="0"/>
              </a:spcBef>
              <a:spcAft>
                <a:spcPts val="0"/>
              </a:spcAft>
              <a:buClrTx/>
              <a:buSzTx/>
              <a:buFontTx/>
              <a:buNone/>
              <a:tabLst/>
              <a:defRPr/>
            </a:pPr>
            <a:endParaRPr kumimoji="0" lang="pt-BR" altLang="pt-BR"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69" name="Rectangle 4">
            <a:extLst>
              <a:ext uri="{FF2B5EF4-FFF2-40B4-BE49-F238E27FC236}">
                <a16:creationId xmlns:a16="http://schemas.microsoft.com/office/drawing/2014/main" xmlns="" id="{A506F346-E05B-4C26-8BF0-876E0625DCE0}"/>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CBA0A202-4CE6-4232-A373-507B0D858EFF}"/>
              </a:ext>
            </a:extLst>
          </p:cNvPr>
          <p:cNvSpPr>
            <a:spLocks noGrp="1" noChangeArrowheads="1"/>
          </p:cNvSpPr>
          <p:nvPr>
            <p:ph type="sldNum" sz="quarter" idx="5"/>
          </p:nvPr>
        </p:nvSpPr>
        <p:spPr>
          <a:ln/>
        </p:spPr>
        <p:txBody>
          <a:bodyPr/>
          <a:lstStyle/>
          <a:p>
            <a:fld id="{0CC0A1F9-ACF9-4A61-8AB9-664EC8060F6B}" type="slidenum">
              <a:rPr lang="en-US" altLang="en-US"/>
              <a:pPr/>
              <a:t>10</a:t>
            </a:fld>
            <a:endParaRPr lang="en-US" altLang="en-US"/>
          </a:p>
        </p:txBody>
      </p:sp>
      <p:sp>
        <p:nvSpPr>
          <p:cNvPr id="2079746" name="Rectangle 2">
            <a:extLst>
              <a:ext uri="{FF2B5EF4-FFF2-40B4-BE49-F238E27FC236}">
                <a16:creationId xmlns:a16="http://schemas.microsoft.com/office/drawing/2014/main" xmlns="" id="{E2CF0550-7248-411D-86F2-C5FF894C5EA1}"/>
              </a:ext>
            </a:extLst>
          </p:cNvPr>
          <p:cNvSpPr>
            <a:spLocks noGrp="1" noRot="1" noChangeAspect="1" noChangeArrowheads="1" noTextEdit="1"/>
          </p:cNvSpPr>
          <p:nvPr>
            <p:ph type="sldImg"/>
          </p:nvPr>
        </p:nvSpPr>
        <p:spPr>
          <a:xfrm>
            <a:off x="150813" y="774700"/>
            <a:ext cx="6797675" cy="3824288"/>
          </a:xfrm>
          <a:ln/>
        </p:spPr>
      </p:sp>
      <p:sp>
        <p:nvSpPr>
          <p:cNvPr id="2079747" name="Rectangle 3">
            <a:extLst>
              <a:ext uri="{FF2B5EF4-FFF2-40B4-BE49-F238E27FC236}">
                <a16:creationId xmlns:a16="http://schemas.microsoft.com/office/drawing/2014/main" xmlns="" id="{B32D8E76-D360-49A9-8288-7C7EFD5F3A17}"/>
              </a:ext>
            </a:extLst>
          </p:cNvPr>
          <p:cNvSpPr>
            <a:spLocks noGrp="1" noChangeArrowheads="1"/>
          </p:cNvSpPr>
          <p:nvPr>
            <p:ph type="body" idx="1"/>
          </p:nvPr>
        </p:nvSpPr>
        <p:spPr>
          <a:xfrm>
            <a:off x="946150" y="4860925"/>
            <a:ext cx="5207000" cy="4605338"/>
          </a:xfrm>
        </p:spPr>
        <p:txBody>
          <a:bodyPr/>
          <a:lstStyle/>
          <a:p>
            <a:endParaRPr lang="es-E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xmlns="" id="{270F51DC-3F36-4BB5-A9BB-BDAA8DA544E5}"/>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14F1E3AB-5A34-4AD3-930F-F5A37D4E5D07}"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106</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xmlns="" id="{FB07DB02-41EC-4BC6-9BE1-343E7207A990}"/>
              </a:ext>
            </a:extLst>
          </p:cNvPr>
          <p:cNvSpPr>
            <a:spLocks noGrp="1" noRot="1" noChangeAspect="1" noChangeArrowheads="1" noTextEdit="1"/>
          </p:cNvSpPr>
          <p:nvPr>
            <p:ph type="sldImg"/>
          </p:nvPr>
        </p:nvSpPr>
        <p:spPr>
          <a:xfrm>
            <a:off x="530225" y="622300"/>
            <a:ext cx="6092825" cy="3427413"/>
          </a:xfrm>
          <a:ln cap="flat"/>
        </p:spPr>
      </p:sp>
      <p:sp>
        <p:nvSpPr>
          <p:cNvPr id="13316" name="Rectangle 4">
            <a:extLst>
              <a:ext uri="{FF2B5EF4-FFF2-40B4-BE49-F238E27FC236}">
                <a16:creationId xmlns:a16="http://schemas.microsoft.com/office/drawing/2014/main" xmlns="" id="{0C3C06AA-7209-4DDA-8BF8-7D82D7A82391}"/>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xmlns="" id="{99906020-3685-431C-B917-A937A7410AD5}"/>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683F478D-6B24-4A21-BDBB-31D2DFC0B70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107</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3" name="Rectangle 2">
            <a:extLst>
              <a:ext uri="{FF2B5EF4-FFF2-40B4-BE49-F238E27FC236}">
                <a16:creationId xmlns:a16="http://schemas.microsoft.com/office/drawing/2014/main" xmlns="" id="{C67D261A-0015-42BE-BE5D-AFF970E4D8D7}"/>
              </a:ext>
            </a:extLst>
          </p:cNvPr>
          <p:cNvSpPr>
            <a:spLocks noGrp="1" noRot="1" noChangeAspect="1" noChangeArrowheads="1" noTextEdit="1"/>
          </p:cNvSpPr>
          <p:nvPr>
            <p:ph type="sldImg"/>
          </p:nvPr>
        </p:nvSpPr>
        <p:spPr>
          <a:xfrm>
            <a:off x="468313" y="704850"/>
            <a:ext cx="6121400" cy="3443288"/>
          </a:xfrm>
          <a:ln/>
        </p:spPr>
      </p:sp>
      <p:sp>
        <p:nvSpPr>
          <p:cNvPr id="15364" name="Rectangle 5">
            <a:extLst>
              <a:ext uri="{FF2B5EF4-FFF2-40B4-BE49-F238E27FC236}">
                <a16:creationId xmlns:a16="http://schemas.microsoft.com/office/drawing/2014/main" xmlns="" id="{BEC0772D-BB4C-4F29-A9A0-29FFFF2ADC60}"/>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xmlns="" id="{147D2575-AD55-4E43-A263-A5EDC0373FA2}"/>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AA459BFB-C243-4658-8197-7350D8B981A4}"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108</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7411" name="Rectangle 2">
            <a:extLst>
              <a:ext uri="{FF2B5EF4-FFF2-40B4-BE49-F238E27FC236}">
                <a16:creationId xmlns:a16="http://schemas.microsoft.com/office/drawing/2014/main" xmlns="" id="{A4D55A14-C785-4ED3-A208-06D46ABF7CC5}"/>
              </a:ext>
            </a:extLst>
          </p:cNvPr>
          <p:cNvSpPr>
            <a:spLocks noGrp="1" noRot="1" noChangeAspect="1" noChangeArrowheads="1" noTextEdit="1"/>
          </p:cNvSpPr>
          <p:nvPr>
            <p:ph type="sldImg"/>
          </p:nvPr>
        </p:nvSpPr>
        <p:spPr>
          <a:xfrm>
            <a:off x="612775" y="720725"/>
            <a:ext cx="5970588" cy="3359150"/>
          </a:xfrm>
          <a:ln cap="flat"/>
        </p:spPr>
      </p:sp>
      <p:sp>
        <p:nvSpPr>
          <p:cNvPr id="17412" name="Rectangle 3">
            <a:extLst>
              <a:ext uri="{FF2B5EF4-FFF2-40B4-BE49-F238E27FC236}">
                <a16:creationId xmlns:a16="http://schemas.microsoft.com/office/drawing/2014/main" xmlns="" id="{607A0C18-EC06-4BF5-8C76-A4B415B1DBE4}"/>
              </a:ext>
            </a:extLst>
          </p:cNvPr>
          <p:cNvSpPr>
            <a:spLocks noGrp="1" noChangeArrowheads="1"/>
          </p:cNvSpPr>
          <p:nvPr>
            <p:ph type="body" idx="1"/>
          </p:nvPr>
        </p:nvSpPr>
        <p:spPr>
          <a:xfrm>
            <a:off x="569913" y="4338638"/>
            <a:ext cx="6037262" cy="4295775"/>
          </a:xfrm>
          <a:noFill/>
        </p:spPr>
        <p:txBody>
          <a:bodyPr lIns="94639" tIns="47321" rIns="94639" bIns="47321"/>
          <a:lstStyle/>
          <a:p>
            <a:endParaRPr lang="pt-BR" alt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xmlns="" id="{E60847BD-A3E8-482D-BF45-D135057C9936}"/>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859DF6DF-07F4-453D-AF81-CF1197C95DF6}"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109</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9" name="Rectangle 2">
            <a:extLst>
              <a:ext uri="{FF2B5EF4-FFF2-40B4-BE49-F238E27FC236}">
                <a16:creationId xmlns:a16="http://schemas.microsoft.com/office/drawing/2014/main" xmlns="" id="{B52EA58C-A9FA-4E8B-AA0C-79E956D602C2}"/>
              </a:ext>
            </a:extLst>
          </p:cNvPr>
          <p:cNvSpPr>
            <a:spLocks noGrp="1" noRot="1" noChangeAspect="1" noChangeArrowheads="1" noTextEdit="1"/>
          </p:cNvSpPr>
          <p:nvPr>
            <p:ph type="sldImg"/>
          </p:nvPr>
        </p:nvSpPr>
        <p:spPr>
          <a:xfrm>
            <a:off x="388938" y="573088"/>
            <a:ext cx="6229350" cy="3505200"/>
          </a:xfrm>
          <a:solidFill>
            <a:srgbClr val="FFFFFF"/>
          </a:solidFill>
          <a:ln/>
        </p:spPr>
      </p:sp>
      <p:sp>
        <p:nvSpPr>
          <p:cNvPr id="19460" name="Rectangle 3">
            <a:extLst>
              <a:ext uri="{FF2B5EF4-FFF2-40B4-BE49-F238E27FC236}">
                <a16:creationId xmlns:a16="http://schemas.microsoft.com/office/drawing/2014/main" xmlns="" id="{5FF843EC-AB1B-4AC8-A222-B61F8E80E749}"/>
              </a:ext>
            </a:extLst>
          </p:cNvPr>
          <p:cNvSpPr>
            <a:spLocks noChangeArrowheads="1"/>
          </p:cNvSpPr>
          <p:nvPr/>
        </p:nvSpPr>
        <p:spPr bwMode="auto">
          <a:xfrm>
            <a:off x="233363" y="6080125"/>
            <a:ext cx="6638925" cy="29241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defTabSz="1941513">
              <a:defRPr sz="4800">
                <a:solidFill>
                  <a:srgbClr val="00279F"/>
                </a:solidFill>
                <a:latin typeface="Arial" panose="020B0604020202020204" pitchFamily="34" charset="0"/>
              </a:defRPr>
            </a:lvl1pPr>
            <a:lvl2pPr marL="742950" indent="-285750" defTabSz="1941513">
              <a:defRPr sz="4800">
                <a:solidFill>
                  <a:srgbClr val="00279F"/>
                </a:solidFill>
                <a:latin typeface="Arial" panose="020B0604020202020204" pitchFamily="34" charset="0"/>
              </a:defRPr>
            </a:lvl2pPr>
            <a:lvl3pPr marL="1143000" indent="-228600" defTabSz="1941513">
              <a:defRPr sz="4800">
                <a:solidFill>
                  <a:srgbClr val="00279F"/>
                </a:solidFill>
                <a:latin typeface="Arial" panose="020B0604020202020204" pitchFamily="34" charset="0"/>
              </a:defRPr>
            </a:lvl3pPr>
            <a:lvl4pPr marL="1600200" indent="-228600" defTabSz="1941513">
              <a:defRPr sz="4800">
                <a:solidFill>
                  <a:srgbClr val="00279F"/>
                </a:solidFill>
                <a:latin typeface="Arial" panose="020B0604020202020204" pitchFamily="34" charset="0"/>
              </a:defRPr>
            </a:lvl4pPr>
            <a:lvl5pPr marL="2057400" indent="-228600" defTabSz="1941513">
              <a:defRPr sz="4800">
                <a:solidFill>
                  <a:srgbClr val="00279F"/>
                </a:solidFill>
                <a:latin typeface="Arial" panose="020B0604020202020204" pitchFamily="34" charset="0"/>
              </a:defRPr>
            </a:lvl5pPr>
            <a:lvl6pPr marL="2514600" indent="-228600" defTabSz="19415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19415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19415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19415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1941513" rtl="0" eaLnBrk="1" fontAlgn="auto" latinLnBrk="0" hangingPunct="1">
              <a:lnSpc>
                <a:spcPct val="100000"/>
              </a:lnSpc>
              <a:spcBef>
                <a:spcPct val="30000"/>
              </a:spcBef>
              <a:spcAft>
                <a:spcPct val="24000"/>
              </a:spcAft>
              <a:buClrTx/>
              <a:buSzTx/>
              <a:buFontTx/>
              <a:buNone/>
              <a:tabLst/>
              <a:defRPr/>
            </a:pPr>
            <a:r>
              <a:rPr kumimoji="0" lang="en-US" altLang="pt-BR" sz="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Ask</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will time pressure ever go away?</a:t>
            </a:r>
            <a:endParaRPr kumimoji="0" lang="en-US" altLang="pt-BR" sz="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l" defTabSz="1941513" rtl="0" eaLnBrk="1" fontAlgn="auto" latinLnBrk="0" hangingPunct="1">
              <a:lnSpc>
                <a:spcPct val="100000"/>
              </a:lnSpc>
              <a:spcBef>
                <a:spcPct val="30000"/>
              </a:spcBef>
              <a:spcAft>
                <a:spcPct val="24000"/>
              </a:spcAft>
              <a:buClrTx/>
              <a:buSzTx/>
              <a:buFontTx/>
              <a:buNone/>
              <a:tabLst/>
              <a:defRPr/>
            </a:pPr>
            <a:r>
              <a:rPr kumimoji="0" lang="en-US" altLang="pt-BR" sz="8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Event</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 an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undesirable consequence</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(change in state of structures, systems, and components) to the plant generally in terms of reduced safety margin;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Other definitions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an outcome that must be undone; any plant condition that does not achieve its goals; a difference between what is and what ought to be </a:t>
            </a:r>
          </a:p>
          <a:p>
            <a:pPr marL="0" marR="0" lvl="0" indent="0" algn="l" defTabSz="1941513" rtl="0" eaLnBrk="1" fontAlgn="auto" latinLnBrk="0" hangingPunct="1">
              <a:lnSpc>
                <a:spcPct val="100000"/>
              </a:lnSpc>
              <a:spcBef>
                <a:spcPct val="30000"/>
              </a:spcBef>
              <a:spcAft>
                <a:spcPct val="24000"/>
              </a:spcAft>
              <a:buClrTx/>
              <a:buSzTx/>
              <a:buFontTx/>
              <a:buNone/>
              <a:tabLst/>
              <a:defRPr/>
            </a:pPr>
            <a:r>
              <a:rPr kumimoji="0" lang="en-US" altLang="pt-BR" sz="8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Initiating Action</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 an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action</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(behavior) by an individual, either correct or in error, that results in a plant event (includes active errors that have immediate, observable, undesirable outcomes in the physical plant)</a:t>
            </a:r>
          </a:p>
          <a:p>
            <a:pPr marL="0" marR="0" lvl="0" indent="0" algn="l" defTabSz="1941513" rtl="0" eaLnBrk="1" fontAlgn="auto" latinLnBrk="0" hangingPunct="1">
              <a:lnSpc>
                <a:spcPct val="100000"/>
              </a:lnSpc>
              <a:spcBef>
                <a:spcPct val="30000"/>
              </a:spcBef>
              <a:spcAft>
                <a:spcPct val="24000"/>
              </a:spcAft>
              <a:buClrTx/>
              <a:buSzTx/>
              <a:buFontTx/>
              <a:buNone/>
              <a:tabLst/>
              <a:defRPr/>
            </a:pPr>
            <a:r>
              <a:rPr kumimoji="0" lang="en-US" altLang="pt-BR" sz="8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Error Precursors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 (direct attention to yellow cards) undesirable conditions, prior to the action, that reduce the opportunity for successful behavior at the jobsite, prompting behavior different than intended or required, i.e.,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provoke or drive</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errant behaviors; usually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embedded</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in task demands, work environment, individual capabilities, and human nature. </a:t>
            </a:r>
            <a:r>
              <a:rPr kumimoji="0" lang="en-US" altLang="pt-BR" sz="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Ask</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which of these can we effect or change?</a:t>
            </a:r>
          </a:p>
          <a:p>
            <a:pPr marL="0" marR="0" lvl="0" indent="0" algn="l" defTabSz="1941513" rtl="0" eaLnBrk="1" fontAlgn="auto" latinLnBrk="0" hangingPunct="1">
              <a:lnSpc>
                <a:spcPct val="100000"/>
              </a:lnSpc>
              <a:spcBef>
                <a:spcPct val="30000"/>
              </a:spcBef>
              <a:spcAft>
                <a:spcPct val="24000"/>
              </a:spcAft>
              <a:buClrTx/>
              <a:buSzTx/>
              <a:buFontTx/>
              <a:buNone/>
              <a:tabLst/>
              <a:defRPr/>
            </a:pPr>
            <a:r>
              <a:rPr kumimoji="0" lang="en-US" altLang="pt-BR" sz="8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Flawed Defenses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 defects with defensive measures that, under the right circumstances, may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fail to protect</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plant equipment or people against hazards, and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fail to prevent</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the occurrence of active errors, violations, or at-risk behaviors.</a:t>
            </a:r>
          </a:p>
          <a:p>
            <a:pPr marL="0" marR="0" lvl="0" indent="0" algn="l" defTabSz="1941513" rtl="0" eaLnBrk="1" fontAlgn="auto" latinLnBrk="0" hangingPunct="1">
              <a:lnSpc>
                <a:spcPct val="100000"/>
              </a:lnSpc>
              <a:spcBef>
                <a:spcPct val="30000"/>
              </a:spcBef>
              <a:spcAft>
                <a:spcPct val="48000"/>
              </a:spcAft>
              <a:buClrTx/>
              <a:buSzTx/>
              <a:buFontTx/>
              <a:buNone/>
              <a:tabLst/>
              <a:defRPr/>
            </a:pPr>
            <a:r>
              <a:rPr kumimoji="0" lang="en-US" altLang="pt-BR" sz="8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Latent Organizational Weaknesses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 undetected deficiencies in the management control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processes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(e.g., strategy, policies, work control, training, and resource allocation) or </a:t>
            </a:r>
            <a:r>
              <a:rPr kumimoji="0" lang="en-US" altLang="pt-BR" sz="800" b="0" i="0" u="sng" strike="noStrike" kern="1200" cap="none" spc="0" normalizeH="0" baseline="0" noProof="0">
                <a:ln>
                  <a:noFill/>
                </a:ln>
                <a:solidFill>
                  <a:prstClr val="black"/>
                </a:solidFill>
                <a:effectLst/>
                <a:uLnTx/>
                <a:uFillTx/>
                <a:latin typeface="Arial Narrow" panose="020B0606020202030204" pitchFamily="34" charset="0"/>
                <a:ea typeface="+mn-ea"/>
                <a:cs typeface="+mn-cs"/>
              </a:rPr>
              <a:t>values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(shared beliefs, attitudes, norms, and assumptions) creating workplace conditions that either provoke error (precursors) or degrade the integrity of defenses (flawed defenses)</a:t>
            </a:r>
          </a:p>
          <a:p>
            <a:pPr marL="0" marR="0" lvl="0" indent="0" algn="l" defTabSz="1941513" rtl="0" eaLnBrk="1" fontAlgn="auto" latinLnBrk="0" hangingPunct="1">
              <a:lnSpc>
                <a:spcPct val="100000"/>
              </a:lnSpc>
              <a:spcBef>
                <a:spcPct val="30000"/>
              </a:spcBef>
              <a:spcAft>
                <a:spcPts val="0"/>
              </a:spcAft>
              <a:buClrTx/>
              <a:buSzTx/>
              <a:buFontTx/>
              <a:buNone/>
              <a:tabLst/>
              <a:defRPr/>
            </a:pPr>
            <a:r>
              <a:rPr kumimoji="0" lang="en-US" altLang="pt-BR" sz="8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Dual Strategy</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p>
          <a:p>
            <a:pPr marL="0" marR="0" lvl="0" indent="0" algn="l" defTabSz="1941513" rtl="0" eaLnBrk="1" fontAlgn="auto" latinLnBrk="0" hangingPunct="1">
              <a:lnSpc>
                <a:spcPct val="100000"/>
              </a:lnSpc>
              <a:spcBef>
                <a:spcPct val="30000"/>
              </a:spcBef>
              <a:spcAft>
                <a:spcPts val="0"/>
              </a:spcAft>
              <a:buClrTx/>
              <a:buSzTx/>
              <a:buFontTx/>
              <a:buNone/>
              <a:tabLst/>
              <a:defRPr/>
            </a:pP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Anticipate and prevent </a:t>
            </a:r>
            <a:r>
              <a:rPr kumimoji="0" lang="en-US" altLang="pt-BR" sz="800" b="0" i="1" u="sng" strike="noStrike" kern="1200" cap="none" spc="0" normalizeH="0" baseline="0" noProof="0">
                <a:ln>
                  <a:noFill/>
                </a:ln>
                <a:solidFill>
                  <a:prstClr val="black"/>
                </a:solidFill>
                <a:effectLst/>
                <a:uLnTx/>
                <a:uFillTx/>
                <a:latin typeface="Arial Narrow" panose="020B0606020202030204" pitchFamily="34" charset="0"/>
                <a:ea typeface="+mn-ea"/>
                <a:cs typeface="+mn-cs"/>
              </a:rPr>
              <a:t>active errors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(reduce number of shots on goal). (Prevents one event)</a:t>
            </a:r>
            <a:b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b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2) Discover and eliminate </a:t>
            </a:r>
            <a:r>
              <a:rPr kumimoji="0" lang="en-US" altLang="pt-BR" sz="800" b="0" i="1" u="sng" strike="noStrike" kern="1200" cap="none" spc="0" normalizeH="0" baseline="0" noProof="0">
                <a:ln>
                  <a:noFill/>
                </a:ln>
                <a:solidFill>
                  <a:prstClr val="black"/>
                </a:solidFill>
                <a:effectLst/>
                <a:uLnTx/>
                <a:uFillTx/>
                <a:latin typeface="Arial Narrow" panose="020B0606020202030204" pitchFamily="34" charset="0"/>
                <a:ea typeface="+mn-ea"/>
                <a:cs typeface="+mn-cs"/>
              </a:rPr>
              <a:t>latent organizational weaknesses</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(proactive and offensive). (May prevent many events)</a:t>
            </a:r>
          </a:p>
          <a:p>
            <a:pPr marL="0" marR="0" lvl="0" indent="0" algn="l" defTabSz="1941513" rtl="0" eaLnBrk="1" fontAlgn="auto" latinLnBrk="0" hangingPunct="1">
              <a:lnSpc>
                <a:spcPct val="100000"/>
              </a:lnSpc>
              <a:spcBef>
                <a:spcPct val="30000"/>
              </a:spcBef>
              <a:spcAft>
                <a:spcPct val="48000"/>
              </a:spcAft>
              <a:buClrTx/>
              <a:buSzTx/>
              <a:buFontTx/>
              <a:buNone/>
              <a:tabLst/>
              <a:defRPr/>
            </a:pPr>
            <a:r>
              <a:rPr kumimoji="0" lang="en-US" altLang="pt-BR" sz="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What’s manageable</a:t>
            </a: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(occur before the error and event in time)</a:t>
            </a:r>
            <a:b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br>
            <a:r>
              <a:rPr kumimoji="0" lang="en-US" altLang="pt-BR" sz="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“Events are not typically the outcome of one person’s action.  More commonly, it is the result of a combination of faults in management and organizational activities.” (Turner &amp; Pidgeon, Man-Made Disasters, p.89)</a:t>
            </a:r>
          </a:p>
        </p:txBody>
      </p:sp>
      <p:sp>
        <p:nvSpPr>
          <p:cNvPr id="19461" name="Rectangle 20">
            <a:extLst>
              <a:ext uri="{FF2B5EF4-FFF2-40B4-BE49-F238E27FC236}">
                <a16:creationId xmlns:a16="http://schemas.microsoft.com/office/drawing/2014/main" xmlns="" id="{08FF0F5B-705E-404A-9622-B04EA93D8301}"/>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xmlns="" id="{04896100-3C18-4471-998C-97DF92DB7DB9}"/>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6643E2DF-1A55-4667-A4C2-B0D9CBD57F89}"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110</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507" name="Rectangle 2">
            <a:extLst>
              <a:ext uri="{FF2B5EF4-FFF2-40B4-BE49-F238E27FC236}">
                <a16:creationId xmlns:a16="http://schemas.microsoft.com/office/drawing/2014/main" xmlns="" id="{474F115D-C735-4217-99D9-60B3C507F78B}"/>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xmlns="" id="{FD89FC2B-7BE9-4D4C-9A02-4CD29D30200D}"/>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xmlns="" id="{3F9F3589-1230-4614-B36C-EE2B0914A8F5}"/>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085037CE-7D1E-43A5-81B8-3F57D0F201C4}"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111</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5" name="Rectangle 2">
            <a:extLst>
              <a:ext uri="{FF2B5EF4-FFF2-40B4-BE49-F238E27FC236}">
                <a16:creationId xmlns:a16="http://schemas.microsoft.com/office/drawing/2014/main" xmlns="" id="{02C0B939-8861-462F-9099-6A25C973BF46}"/>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xmlns="" id="{77A5312D-D8E0-41BB-B3D4-5FC397F239C7}"/>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xmlns="" id="{C3FCB8FD-BE0D-4D2C-AACE-84ECA013D30E}"/>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ABA34599-DA88-4985-B727-E120E1A69E49}"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112</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03" name="Rectangle 2">
            <a:extLst>
              <a:ext uri="{FF2B5EF4-FFF2-40B4-BE49-F238E27FC236}">
                <a16:creationId xmlns:a16="http://schemas.microsoft.com/office/drawing/2014/main" xmlns="" id="{518E456E-BB13-4AE0-BD65-47393620693F}"/>
              </a:ext>
            </a:extLst>
          </p:cNvPr>
          <p:cNvSpPr>
            <a:spLocks noGrp="1" noRot="1" noChangeAspect="1" noChangeArrowheads="1" noTextEdit="1"/>
          </p:cNvSpPr>
          <p:nvPr>
            <p:ph type="sldImg"/>
          </p:nvPr>
        </p:nvSpPr>
        <p:spPr>
          <a:xfrm>
            <a:off x="239713" y="504825"/>
            <a:ext cx="6608762" cy="3717925"/>
          </a:xfrm>
          <a:ln cap="flat"/>
        </p:spPr>
      </p:sp>
      <p:sp>
        <p:nvSpPr>
          <p:cNvPr id="25604" name="Rectangle 4">
            <a:extLst>
              <a:ext uri="{FF2B5EF4-FFF2-40B4-BE49-F238E27FC236}">
                <a16:creationId xmlns:a16="http://schemas.microsoft.com/office/drawing/2014/main" xmlns="" id="{8D7A11EF-5111-4AD8-8B27-85C7ECEA0963}"/>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xmlns="" id="{2C646454-2E7A-46E4-AF96-46E139785C40}"/>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38D49EAF-C4BB-48E7-A5FF-90C112B80CA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113</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651" name="Rectangle 2">
            <a:extLst>
              <a:ext uri="{FF2B5EF4-FFF2-40B4-BE49-F238E27FC236}">
                <a16:creationId xmlns:a16="http://schemas.microsoft.com/office/drawing/2014/main" xmlns="" id="{BA7FC83B-8F79-443F-B623-918D18D1D3F5}"/>
              </a:ext>
            </a:extLst>
          </p:cNvPr>
          <p:cNvSpPr>
            <a:spLocks noChangeArrowheads="1"/>
          </p:cNvSpPr>
          <p:nvPr/>
        </p:nvSpPr>
        <p:spPr bwMode="auto">
          <a:xfrm>
            <a:off x="3979863" y="-1588"/>
            <a:ext cx="3046412"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27652" name="Rectangle 3">
            <a:extLst>
              <a:ext uri="{FF2B5EF4-FFF2-40B4-BE49-F238E27FC236}">
                <a16:creationId xmlns:a16="http://schemas.microsoft.com/office/drawing/2014/main" xmlns="" id="{C418639B-93A4-4771-9BB4-B085D9B74ABD}"/>
              </a:ext>
            </a:extLst>
          </p:cNvPr>
          <p:cNvSpPr>
            <a:spLocks noChangeArrowheads="1"/>
          </p:cNvSpPr>
          <p:nvPr/>
        </p:nvSpPr>
        <p:spPr bwMode="auto">
          <a:xfrm>
            <a:off x="3979863" y="8843963"/>
            <a:ext cx="3046412" cy="46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9256" tIns="0" rIns="19256" bIns="0" anchor="b"/>
          <a:lstStyle>
            <a:lvl1pPr defTabSz="925513">
              <a:defRPr sz="4800">
                <a:solidFill>
                  <a:srgbClr val="00279F"/>
                </a:solidFill>
                <a:latin typeface="Arial" panose="020B0604020202020204" pitchFamily="34" charset="0"/>
              </a:defRPr>
            </a:lvl1pPr>
            <a:lvl2pPr marL="742950" indent="-285750" defTabSz="925513">
              <a:defRPr sz="4800">
                <a:solidFill>
                  <a:srgbClr val="00279F"/>
                </a:solidFill>
                <a:latin typeface="Arial" panose="020B0604020202020204" pitchFamily="34" charset="0"/>
              </a:defRPr>
            </a:lvl2pPr>
            <a:lvl3pPr marL="1143000" indent="-228600" defTabSz="925513">
              <a:defRPr sz="4800">
                <a:solidFill>
                  <a:srgbClr val="00279F"/>
                </a:solidFill>
                <a:latin typeface="Arial" panose="020B0604020202020204" pitchFamily="34" charset="0"/>
              </a:defRPr>
            </a:lvl3pPr>
            <a:lvl4pPr marL="1600200" indent="-228600" defTabSz="925513">
              <a:defRPr sz="4800">
                <a:solidFill>
                  <a:srgbClr val="00279F"/>
                </a:solidFill>
                <a:latin typeface="Arial" panose="020B0604020202020204" pitchFamily="34" charset="0"/>
              </a:defRPr>
            </a:lvl4pPr>
            <a:lvl5pPr marL="2057400" indent="-228600" defTabSz="925513">
              <a:defRPr sz="4800">
                <a:solidFill>
                  <a:srgbClr val="00279F"/>
                </a:solidFill>
                <a:latin typeface="Arial" panose="020B0604020202020204" pitchFamily="34" charset="0"/>
              </a:defRPr>
            </a:lvl5pPr>
            <a:lvl6pPr marL="2514600" indent="-228600" defTabSz="9255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255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255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255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r>
              <a:rPr kumimoji="0" lang="en-US" altLang="pt-BR"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9</a:t>
            </a:r>
          </a:p>
        </p:txBody>
      </p:sp>
      <p:sp>
        <p:nvSpPr>
          <p:cNvPr id="27653" name="Rectangle 4">
            <a:extLst>
              <a:ext uri="{FF2B5EF4-FFF2-40B4-BE49-F238E27FC236}">
                <a16:creationId xmlns:a16="http://schemas.microsoft.com/office/drawing/2014/main" xmlns="" id="{0F93E192-389F-4EB7-BDBC-E23363AE99AF}"/>
              </a:ext>
            </a:extLst>
          </p:cNvPr>
          <p:cNvSpPr>
            <a:spLocks noChangeArrowheads="1"/>
          </p:cNvSpPr>
          <p:nvPr/>
        </p:nvSpPr>
        <p:spPr bwMode="auto">
          <a:xfrm>
            <a:off x="0" y="8843963"/>
            <a:ext cx="3046413" cy="46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27654" name="Rectangle 5">
            <a:extLst>
              <a:ext uri="{FF2B5EF4-FFF2-40B4-BE49-F238E27FC236}">
                <a16:creationId xmlns:a16="http://schemas.microsoft.com/office/drawing/2014/main" xmlns="" id="{E5D13F17-C31D-4695-B418-477FA19D0115}"/>
              </a:ext>
            </a:extLst>
          </p:cNvPr>
          <p:cNvSpPr>
            <a:spLocks noChangeArrowheads="1"/>
          </p:cNvSpPr>
          <p:nvPr/>
        </p:nvSpPr>
        <p:spPr bwMode="auto">
          <a:xfrm>
            <a:off x="0" y="-1588"/>
            <a:ext cx="3046413"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27655" name="Rectangle 6">
            <a:extLst>
              <a:ext uri="{FF2B5EF4-FFF2-40B4-BE49-F238E27FC236}">
                <a16:creationId xmlns:a16="http://schemas.microsoft.com/office/drawing/2014/main" xmlns="" id="{10C38C5D-91DA-41CB-86D9-395E91F54359}"/>
              </a:ext>
            </a:extLst>
          </p:cNvPr>
          <p:cNvSpPr>
            <a:spLocks noGrp="1" noRot="1" noChangeAspect="1" noChangeArrowheads="1" noTextEdit="1"/>
          </p:cNvSpPr>
          <p:nvPr>
            <p:ph type="sldImg"/>
          </p:nvPr>
        </p:nvSpPr>
        <p:spPr>
          <a:xfrm>
            <a:off x="198438" y="504825"/>
            <a:ext cx="6635750" cy="3733800"/>
          </a:xfrm>
          <a:ln cap="flat"/>
        </p:spPr>
      </p:sp>
      <p:sp>
        <p:nvSpPr>
          <p:cNvPr id="27656" name="Rectangle 8">
            <a:extLst>
              <a:ext uri="{FF2B5EF4-FFF2-40B4-BE49-F238E27FC236}">
                <a16:creationId xmlns:a16="http://schemas.microsoft.com/office/drawing/2014/main" xmlns="" id="{883BCD73-4C1D-4A3B-8BB1-C36C9FE87546}"/>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xmlns="" id="{A648F2C1-2678-4635-9EB0-6FC352639BDC}"/>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EA1CB836-57BE-4260-B2A0-6CEDD5E68584}"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114</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xmlns="" id="{1FB28D6A-E7B0-4A89-9D62-177D442889EA}"/>
              </a:ext>
            </a:extLst>
          </p:cNvPr>
          <p:cNvSpPr>
            <a:spLocks noGrp="1" noRot="1" noChangeAspect="1" noChangeArrowheads="1" noTextEdit="1"/>
          </p:cNvSpPr>
          <p:nvPr>
            <p:ph type="sldImg"/>
          </p:nvPr>
        </p:nvSpPr>
        <p:spPr>
          <a:ln/>
        </p:spPr>
      </p:sp>
      <p:sp>
        <p:nvSpPr>
          <p:cNvPr id="29700" name="Rectangle 4">
            <a:extLst>
              <a:ext uri="{FF2B5EF4-FFF2-40B4-BE49-F238E27FC236}">
                <a16:creationId xmlns:a16="http://schemas.microsoft.com/office/drawing/2014/main" xmlns="" id="{326D3F8E-3F56-4F3A-A884-1F4B4944B235}"/>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xmlns="" id="{EFE8EA7F-9AC1-4F8F-8EA7-647913B8A051}"/>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7ABD8EEC-73C9-427D-8768-6CA9FC484527}"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115</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xmlns="" id="{EE55EE85-D4D6-45B2-A877-569E3FF32EAA}"/>
              </a:ext>
            </a:extLst>
          </p:cNvPr>
          <p:cNvSpPr>
            <a:spLocks noGrp="1" noRot="1" noChangeAspect="1" noChangeArrowheads="1" noTextEdit="1"/>
          </p:cNvSpPr>
          <p:nvPr>
            <p:ph type="sldImg"/>
          </p:nvPr>
        </p:nvSpPr>
        <p:spPr>
          <a:xfrm>
            <a:off x="447675" y="582613"/>
            <a:ext cx="6196013" cy="3486150"/>
          </a:xfrm>
          <a:noFill/>
          <a:ln cap="flat"/>
        </p:spPr>
      </p:sp>
      <p:sp>
        <p:nvSpPr>
          <p:cNvPr id="31748" name="Rectangle 4">
            <a:extLst>
              <a:ext uri="{FF2B5EF4-FFF2-40B4-BE49-F238E27FC236}">
                <a16:creationId xmlns:a16="http://schemas.microsoft.com/office/drawing/2014/main" xmlns="" id="{D39CC60B-B206-4094-83EF-BB473974CB38}"/>
              </a:ext>
            </a:extLst>
          </p:cNvPr>
          <p:cNvSpPr>
            <a:spLocks noChangeArrowheads="1"/>
          </p:cNvSpPr>
          <p:nvPr/>
        </p:nvSpPr>
        <p:spPr bwMode="auto">
          <a:xfrm>
            <a:off x="460375" y="738188"/>
            <a:ext cx="18891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070" tIns="46535" rIns="93070" bIns="46535">
            <a:spAutoFit/>
          </a:bodyPr>
          <a:lstStyle>
            <a:lvl1pPr defTabSz="925513">
              <a:defRPr sz="4800">
                <a:solidFill>
                  <a:srgbClr val="00279F"/>
                </a:solidFill>
                <a:latin typeface="Arial" panose="020B0604020202020204" pitchFamily="34" charset="0"/>
              </a:defRPr>
            </a:lvl1pPr>
            <a:lvl2pPr marL="742950" indent="-285750" defTabSz="925513">
              <a:defRPr sz="4800">
                <a:solidFill>
                  <a:srgbClr val="00279F"/>
                </a:solidFill>
                <a:latin typeface="Arial" panose="020B0604020202020204" pitchFamily="34" charset="0"/>
              </a:defRPr>
            </a:lvl2pPr>
            <a:lvl3pPr marL="1143000" indent="-228600" defTabSz="925513">
              <a:defRPr sz="4800">
                <a:solidFill>
                  <a:srgbClr val="00279F"/>
                </a:solidFill>
                <a:latin typeface="Arial" panose="020B0604020202020204" pitchFamily="34" charset="0"/>
              </a:defRPr>
            </a:lvl3pPr>
            <a:lvl4pPr marL="1600200" indent="-228600" defTabSz="925513">
              <a:defRPr sz="4800">
                <a:solidFill>
                  <a:srgbClr val="00279F"/>
                </a:solidFill>
                <a:latin typeface="Arial" panose="020B0604020202020204" pitchFamily="34" charset="0"/>
              </a:defRPr>
            </a:lvl4pPr>
            <a:lvl5pPr marL="2057400" indent="-228600" defTabSz="925513">
              <a:defRPr sz="4800">
                <a:solidFill>
                  <a:srgbClr val="00279F"/>
                </a:solidFill>
                <a:latin typeface="Arial" panose="020B0604020202020204" pitchFamily="34" charset="0"/>
              </a:defRPr>
            </a:lvl5pPr>
            <a:lvl6pPr marL="2514600" indent="-228600" defTabSz="9255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255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255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255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25513" rtl="0" eaLnBrk="1" fontAlgn="auto" latinLnBrk="0" hangingPunct="1">
              <a:lnSpc>
                <a:spcPct val="100000"/>
              </a:lnSpc>
              <a:spcBef>
                <a:spcPts val="0"/>
              </a:spcBef>
              <a:spcAft>
                <a:spcPts val="0"/>
              </a:spcAft>
              <a:buClrTx/>
              <a:buSzTx/>
              <a:buFontTx/>
              <a:buNone/>
              <a:tabLst/>
              <a:defRPr/>
            </a:pPr>
            <a:endParaRPr kumimoji="0" lang="pt-BR" altLang="pt-B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9" name="Rectangle 20">
            <a:extLst>
              <a:ext uri="{FF2B5EF4-FFF2-40B4-BE49-F238E27FC236}">
                <a16:creationId xmlns:a16="http://schemas.microsoft.com/office/drawing/2014/main" xmlns="" id="{F72D8CFC-CA93-4CA0-A1C8-083A721B2900}"/>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E9D3487-24C3-418F-9E60-284D3DB7F4E4}"/>
              </a:ext>
            </a:extLst>
          </p:cNvPr>
          <p:cNvSpPr>
            <a:spLocks noGrp="1" noChangeArrowheads="1"/>
          </p:cNvSpPr>
          <p:nvPr>
            <p:ph type="sldNum" sz="quarter" idx="5"/>
          </p:nvPr>
        </p:nvSpPr>
        <p:spPr>
          <a:ln/>
        </p:spPr>
        <p:txBody>
          <a:bodyPr/>
          <a:lstStyle/>
          <a:p>
            <a:fld id="{288CFDD6-7F74-4080-8A01-BA0B2FD61D4E}" type="slidenum">
              <a:rPr lang="en-US" altLang="en-US"/>
              <a:pPr/>
              <a:t>12</a:t>
            </a:fld>
            <a:endParaRPr lang="en-US" altLang="en-US"/>
          </a:p>
        </p:txBody>
      </p:sp>
      <p:sp>
        <p:nvSpPr>
          <p:cNvPr id="1076226" name="Rectangle 2">
            <a:extLst>
              <a:ext uri="{FF2B5EF4-FFF2-40B4-BE49-F238E27FC236}">
                <a16:creationId xmlns:a16="http://schemas.microsoft.com/office/drawing/2014/main" xmlns="" id="{917D670F-EECD-4BF3-9DB2-2115202D5F10}"/>
              </a:ext>
            </a:extLst>
          </p:cNvPr>
          <p:cNvSpPr>
            <a:spLocks noGrp="1" noRot="1" noChangeAspect="1" noChangeArrowheads="1" noTextEdit="1"/>
          </p:cNvSpPr>
          <p:nvPr>
            <p:ph type="sldImg"/>
          </p:nvPr>
        </p:nvSpPr>
        <p:spPr>
          <a:xfrm>
            <a:off x="150813" y="774700"/>
            <a:ext cx="6797675" cy="3824288"/>
          </a:xfrm>
          <a:ln/>
        </p:spPr>
      </p:sp>
      <p:sp>
        <p:nvSpPr>
          <p:cNvPr id="1076227" name="Rectangle 3">
            <a:extLst>
              <a:ext uri="{FF2B5EF4-FFF2-40B4-BE49-F238E27FC236}">
                <a16:creationId xmlns:a16="http://schemas.microsoft.com/office/drawing/2014/main" xmlns="" id="{DEB1B2AC-5F8F-4B8E-94FE-FD6468C8C428}"/>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a:extLst>
              <a:ext uri="{FF2B5EF4-FFF2-40B4-BE49-F238E27FC236}">
                <a16:creationId xmlns:a16="http://schemas.microsoft.com/office/drawing/2014/main" xmlns="" id="{9AFDA908-BFC3-4BA0-BA66-E04234F38BE1}"/>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BAED3E02-397E-45E2-BBE9-C07463A9E10F}"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116</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3795" name="Rectangle 10">
            <a:extLst>
              <a:ext uri="{FF2B5EF4-FFF2-40B4-BE49-F238E27FC236}">
                <a16:creationId xmlns:a16="http://schemas.microsoft.com/office/drawing/2014/main" xmlns="" id="{FBFDE83B-3965-41C9-A5AD-29823FCC9866}"/>
              </a:ext>
            </a:extLst>
          </p:cNvPr>
          <p:cNvSpPr>
            <a:spLocks noGrp="1" noChangeArrowheads="1"/>
          </p:cNvSpPr>
          <p:nvPr>
            <p:ph type="body" idx="1"/>
          </p:nvPr>
        </p:nvSpPr>
        <p:spPr>
          <a:noFill/>
        </p:spPr>
        <p:txBody>
          <a:bodyPr/>
          <a:lstStyle/>
          <a:p>
            <a:endParaRPr lang="pt-BR" altLang="pt-BR"/>
          </a:p>
        </p:txBody>
      </p:sp>
      <p:sp>
        <p:nvSpPr>
          <p:cNvPr id="33796" name="Rectangle 2">
            <a:extLst>
              <a:ext uri="{FF2B5EF4-FFF2-40B4-BE49-F238E27FC236}">
                <a16:creationId xmlns:a16="http://schemas.microsoft.com/office/drawing/2014/main" xmlns="" id="{14FAE20D-5F39-4FCF-9A41-C0FC2801731F}"/>
              </a:ext>
            </a:extLst>
          </p:cNvPr>
          <p:cNvSpPr>
            <a:spLocks noChangeArrowheads="1"/>
          </p:cNvSpPr>
          <p:nvPr/>
        </p:nvSpPr>
        <p:spPr bwMode="auto">
          <a:xfrm>
            <a:off x="3979863" y="-1588"/>
            <a:ext cx="3046412"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33797" name="Rectangle 3">
            <a:extLst>
              <a:ext uri="{FF2B5EF4-FFF2-40B4-BE49-F238E27FC236}">
                <a16:creationId xmlns:a16="http://schemas.microsoft.com/office/drawing/2014/main" xmlns="" id="{F4B695F2-07E8-4254-84DD-5499FF2C3CF6}"/>
              </a:ext>
            </a:extLst>
          </p:cNvPr>
          <p:cNvSpPr>
            <a:spLocks noChangeArrowheads="1"/>
          </p:cNvSpPr>
          <p:nvPr/>
        </p:nvSpPr>
        <p:spPr bwMode="auto">
          <a:xfrm>
            <a:off x="3979863" y="8843963"/>
            <a:ext cx="3046412" cy="46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9256" tIns="0" rIns="19256" bIns="0" anchor="b"/>
          <a:lstStyle>
            <a:lvl1pPr defTabSz="925513">
              <a:defRPr sz="4800">
                <a:solidFill>
                  <a:srgbClr val="00279F"/>
                </a:solidFill>
                <a:latin typeface="Arial" panose="020B0604020202020204" pitchFamily="34" charset="0"/>
              </a:defRPr>
            </a:lvl1pPr>
            <a:lvl2pPr marL="742950" indent="-285750" defTabSz="925513">
              <a:defRPr sz="4800">
                <a:solidFill>
                  <a:srgbClr val="00279F"/>
                </a:solidFill>
                <a:latin typeface="Arial" panose="020B0604020202020204" pitchFamily="34" charset="0"/>
              </a:defRPr>
            </a:lvl2pPr>
            <a:lvl3pPr marL="1143000" indent="-228600" defTabSz="925513">
              <a:defRPr sz="4800">
                <a:solidFill>
                  <a:srgbClr val="00279F"/>
                </a:solidFill>
                <a:latin typeface="Arial" panose="020B0604020202020204" pitchFamily="34" charset="0"/>
              </a:defRPr>
            </a:lvl3pPr>
            <a:lvl4pPr marL="1600200" indent="-228600" defTabSz="925513">
              <a:defRPr sz="4800">
                <a:solidFill>
                  <a:srgbClr val="00279F"/>
                </a:solidFill>
                <a:latin typeface="Arial" panose="020B0604020202020204" pitchFamily="34" charset="0"/>
              </a:defRPr>
            </a:lvl4pPr>
            <a:lvl5pPr marL="2057400" indent="-228600" defTabSz="925513">
              <a:defRPr sz="4800">
                <a:solidFill>
                  <a:srgbClr val="00279F"/>
                </a:solidFill>
                <a:latin typeface="Arial" panose="020B0604020202020204" pitchFamily="34" charset="0"/>
              </a:defRPr>
            </a:lvl5pPr>
            <a:lvl6pPr marL="2514600" indent="-228600" defTabSz="9255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255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255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255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r>
              <a:rPr kumimoji="0" lang="en-US" altLang="pt-BR"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a:t>
            </a:r>
          </a:p>
        </p:txBody>
      </p:sp>
      <p:sp>
        <p:nvSpPr>
          <p:cNvPr id="33798" name="Rectangle 4">
            <a:extLst>
              <a:ext uri="{FF2B5EF4-FFF2-40B4-BE49-F238E27FC236}">
                <a16:creationId xmlns:a16="http://schemas.microsoft.com/office/drawing/2014/main" xmlns="" id="{AFCAF2B2-A2F2-420D-A40A-21EF9357E008}"/>
              </a:ext>
            </a:extLst>
          </p:cNvPr>
          <p:cNvSpPr>
            <a:spLocks noChangeArrowheads="1"/>
          </p:cNvSpPr>
          <p:nvPr/>
        </p:nvSpPr>
        <p:spPr bwMode="auto">
          <a:xfrm>
            <a:off x="0" y="8843963"/>
            <a:ext cx="3046413" cy="46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33799" name="Rectangle 5">
            <a:extLst>
              <a:ext uri="{FF2B5EF4-FFF2-40B4-BE49-F238E27FC236}">
                <a16:creationId xmlns:a16="http://schemas.microsoft.com/office/drawing/2014/main" xmlns="" id="{F35158EA-EFB8-47F6-8D11-354836A4E7E9}"/>
              </a:ext>
            </a:extLst>
          </p:cNvPr>
          <p:cNvSpPr>
            <a:spLocks noChangeArrowheads="1"/>
          </p:cNvSpPr>
          <p:nvPr/>
        </p:nvSpPr>
        <p:spPr bwMode="auto">
          <a:xfrm>
            <a:off x="0" y="-1588"/>
            <a:ext cx="3046413"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33800" name="Rectangle 6">
            <a:extLst>
              <a:ext uri="{FF2B5EF4-FFF2-40B4-BE49-F238E27FC236}">
                <a16:creationId xmlns:a16="http://schemas.microsoft.com/office/drawing/2014/main" xmlns="" id="{CE4C24F3-94C3-4153-BCE9-7208A162F01C}"/>
              </a:ext>
            </a:extLst>
          </p:cNvPr>
          <p:cNvSpPr>
            <a:spLocks noGrp="1" noRot="1" noChangeAspect="1" noChangeArrowheads="1" noTextEdit="1"/>
          </p:cNvSpPr>
          <p:nvPr>
            <p:ph type="sldImg"/>
          </p:nvPr>
        </p:nvSpPr>
        <p:spPr>
          <a:xfrm>
            <a:off x="588963" y="723900"/>
            <a:ext cx="6030912" cy="3392488"/>
          </a:xfrm>
          <a:noFill/>
          <a:ln cap="fla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xmlns="" id="{17948524-B21E-49A7-9CB8-87D9745CF128}"/>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6BC19536-0683-4E02-9690-E39305D237D4}"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117</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5843" name="Rectangle 2">
            <a:extLst>
              <a:ext uri="{FF2B5EF4-FFF2-40B4-BE49-F238E27FC236}">
                <a16:creationId xmlns:a16="http://schemas.microsoft.com/office/drawing/2014/main" xmlns="" id="{F6B3C2E8-1790-4BC4-884B-47043B24DD48}"/>
              </a:ext>
            </a:extLst>
          </p:cNvPr>
          <p:cNvSpPr>
            <a:spLocks noGrp="1" noRot="1" noChangeAspect="1" noChangeArrowheads="1" noTextEdit="1"/>
          </p:cNvSpPr>
          <p:nvPr>
            <p:ph type="sldImg"/>
          </p:nvPr>
        </p:nvSpPr>
        <p:spPr>
          <a:xfrm>
            <a:off x="504825" y="708025"/>
            <a:ext cx="6076950" cy="3419475"/>
          </a:xfrm>
          <a:solidFill>
            <a:srgbClr val="FFFFFF"/>
          </a:solidFill>
          <a:ln/>
        </p:spPr>
      </p:sp>
      <p:sp>
        <p:nvSpPr>
          <p:cNvPr id="35844" name="Rectangle 5">
            <a:extLst>
              <a:ext uri="{FF2B5EF4-FFF2-40B4-BE49-F238E27FC236}">
                <a16:creationId xmlns:a16="http://schemas.microsoft.com/office/drawing/2014/main" xmlns="" id="{87A50D0D-3724-42AC-9909-09F3389982AD}"/>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xmlns="" id="{AFF13FC2-131B-4BCF-8C3D-750218ACF81F}"/>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C0CAD97A-6B62-47E2-92AC-E6E91CF81765}"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118</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7891" name="Rectangle 2">
            <a:extLst>
              <a:ext uri="{FF2B5EF4-FFF2-40B4-BE49-F238E27FC236}">
                <a16:creationId xmlns:a16="http://schemas.microsoft.com/office/drawing/2014/main" xmlns="" id="{FC951622-CFD3-44AF-B21B-B910BCC3766B}"/>
              </a:ext>
            </a:extLst>
          </p:cNvPr>
          <p:cNvSpPr>
            <a:spLocks noGrp="1" noRot="1" noChangeAspect="1" noChangeArrowheads="1" noTextEdit="1"/>
          </p:cNvSpPr>
          <p:nvPr>
            <p:ph type="sldImg"/>
          </p:nvPr>
        </p:nvSpPr>
        <p:spPr>
          <a:xfrm>
            <a:off x="528638" y="736600"/>
            <a:ext cx="6072187" cy="3416300"/>
          </a:xfrm>
          <a:ln cap="flat"/>
        </p:spPr>
      </p:sp>
      <p:sp>
        <p:nvSpPr>
          <p:cNvPr id="37892" name="Rectangle 11">
            <a:extLst>
              <a:ext uri="{FF2B5EF4-FFF2-40B4-BE49-F238E27FC236}">
                <a16:creationId xmlns:a16="http://schemas.microsoft.com/office/drawing/2014/main" xmlns="" id="{7F664BEF-FD07-42D9-9FB4-26DD9EFDB44C}"/>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xmlns="" id="{67D136B7-8510-4412-9311-080C5F94D0F5}"/>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F48219E4-CF27-45BF-9A15-4CE1A6366F07}"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119</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9939" name="Rectangle 2">
            <a:extLst>
              <a:ext uri="{FF2B5EF4-FFF2-40B4-BE49-F238E27FC236}">
                <a16:creationId xmlns:a16="http://schemas.microsoft.com/office/drawing/2014/main" xmlns="" id="{F7A93C1B-9D1A-457C-9F38-963AD34217E5}"/>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xmlns="" id="{EB2EEE44-09FC-4D58-8A1E-D7DFDA1BE111}"/>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xmlns="" id="{436EB04E-725E-4E47-BD90-A642B2DCAF74}"/>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44B09565-8C98-414B-9923-0884D1369C72}"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120</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987" name="Rectangle 2">
            <a:extLst>
              <a:ext uri="{FF2B5EF4-FFF2-40B4-BE49-F238E27FC236}">
                <a16:creationId xmlns:a16="http://schemas.microsoft.com/office/drawing/2014/main" xmlns="" id="{5615639C-80EB-4BBB-97A0-7A72FA9E348F}"/>
              </a:ext>
            </a:extLst>
          </p:cNvPr>
          <p:cNvSpPr>
            <a:spLocks noGrp="1" noRot="1" noChangeAspect="1" noChangeArrowheads="1" noTextEdit="1"/>
          </p:cNvSpPr>
          <p:nvPr>
            <p:ph type="sldImg"/>
          </p:nvPr>
        </p:nvSpPr>
        <p:spPr>
          <a:xfrm>
            <a:off x="425450" y="706438"/>
            <a:ext cx="6178550" cy="3476625"/>
          </a:xfrm>
          <a:solidFill>
            <a:srgbClr val="FFFFFF"/>
          </a:solidFill>
          <a:ln/>
        </p:spPr>
      </p:sp>
      <p:sp>
        <p:nvSpPr>
          <p:cNvPr id="41988" name="Rectangle 4">
            <a:extLst>
              <a:ext uri="{FF2B5EF4-FFF2-40B4-BE49-F238E27FC236}">
                <a16:creationId xmlns:a16="http://schemas.microsoft.com/office/drawing/2014/main" xmlns="" id="{7CD707B4-66B3-48FD-9F4E-7BBDCCD91737}"/>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Efeito Halo</a:t>
            </a:r>
            <a:r>
              <a:rPr lang="pt-BR" sz="1200" kern="1200" dirty="0">
                <a:solidFill>
                  <a:schemeClr val="tx1"/>
                </a:solidFill>
                <a:effectLst/>
                <a:latin typeface="+mn-lt"/>
                <a:ea typeface="+mn-ea"/>
                <a:cs typeface="+mn-cs"/>
              </a:rPr>
              <a:t> – oculta a verdade da competência de indivíduos específicos devido sua experiência ou educação (como se fosse um “santo”) — Consequentemente, outras pessoas abaixam sua guarda contra erros do indivíduo competente, e a vigilância para checar as ações da pessoa respeitada enfraquecem ou cessam completamente.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Piloto/</a:t>
            </a:r>
            <a:r>
              <a:rPr lang="pt-BR" sz="1200" b="1" kern="1200" dirty="0" err="1">
                <a:solidFill>
                  <a:schemeClr val="tx1"/>
                </a:solidFill>
                <a:effectLst/>
                <a:latin typeface="+mn-lt"/>
                <a:ea typeface="+mn-ea"/>
                <a:cs typeface="+mn-cs"/>
              </a:rPr>
              <a:t>Co-Piloto</a:t>
            </a:r>
            <a:r>
              <a:rPr lang="pt-BR" sz="1200" kern="1200" dirty="0">
                <a:solidFill>
                  <a:schemeClr val="tx1"/>
                </a:solidFill>
                <a:effectLst/>
                <a:latin typeface="+mn-lt"/>
                <a:ea typeface="+mn-ea"/>
                <a:cs typeface="+mn-cs"/>
              </a:rPr>
              <a:t> – relutância de uma pessoa subordinada (</a:t>
            </a:r>
            <a:r>
              <a:rPr lang="pt-BR" sz="1200" kern="1200" dirty="0" err="1">
                <a:solidFill>
                  <a:schemeClr val="tx1"/>
                </a:solidFill>
                <a:effectLst/>
                <a:latin typeface="+mn-lt"/>
                <a:ea typeface="+mn-ea"/>
                <a:cs typeface="+mn-cs"/>
              </a:rPr>
              <a:t>co-piloto</a:t>
            </a:r>
            <a:r>
              <a:rPr lang="pt-BR" sz="1200" kern="1200" dirty="0">
                <a:solidFill>
                  <a:schemeClr val="tx1"/>
                </a:solidFill>
                <a:effectLst/>
                <a:latin typeface="+mn-lt"/>
                <a:ea typeface="+mn-ea"/>
                <a:cs typeface="+mn-cs"/>
              </a:rPr>
              <a:t>) para desafiar opiniões, decisões ou ações de uma pessoa sênior (piloto), devido à posição da pessoa em um grupo ou uma organização—Os subordinados podem expressar “excessiva cortesia profissional” quando interagem com gerentes seniores, inadvertidamente aceitando algo que o chefe diz, sem pensar criticamente sobre isto ou desafiar as ações ou conclusões da pessoa.</a:t>
            </a:r>
            <a:endParaRPr lang="pt-BR"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Movimento Inercial</a:t>
            </a:r>
            <a:r>
              <a:rPr lang="pt-BR" sz="1200" kern="1200" dirty="0">
                <a:solidFill>
                  <a:schemeClr val="tx1"/>
                </a:solidFill>
                <a:effectLst/>
                <a:latin typeface="+mn-lt"/>
                <a:ea typeface="+mn-ea"/>
                <a:cs typeface="+mn-cs"/>
              </a:rPr>
              <a:t> – a tendência para “rotular tudo” sem escrutinar ativamente a intenção e ações das pessoas que fazem o trabalho ou tomam a iniciativa — Uma outra pessoa toma a iniciativa para executar a tarefa, enquanto o indivíduo inerte assume um papel passivo na atividade.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Preocupação com o Grupo</a:t>
            </a:r>
            <a:r>
              <a:rPr lang="pt-BR" sz="1200" kern="1200" dirty="0">
                <a:solidFill>
                  <a:schemeClr val="tx1"/>
                </a:solidFill>
                <a:effectLst/>
                <a:latin typeface="+mn-lt"/>
                <a:ea typeface="+mn-ea"/>
                <a:cs typeface="+mn-cs"/>
              </a:rPr>
              <a:t> – relutância em compartilhar informação contraditória com outros membros do grupo sobre um problema, com o propósito de manter a harmonia do grupo—Isto é prejudicial para a solução de problemas críticos.  Grupos altamente coesivos são susceptíveis a este tipo de erros da equipe. Usualmente, isso é piorado por um ou mais membros dominantes da equipe, que possuem considerável influência sobre o pensamento do colegiado (piloto/</a:t>
            </a:r>
            <a:r>
              <a:rPr lang="pt-BR" sz="1200" kern="1200" dirty="0" err="1">
                <a:solidFill>
                  <a:schemeClr val="tx1"/>
                </a:solidFill>
                <a:effectLst/>
                <a:latin typeface="+mn-lt"/>
                <a:ea typeface="+mn-ea"/>
                <a:cs typeface="+mn-cs"/>
              </a:rPr>
              <a:t>co-piloto</a:t>
            </a:r>
            <a:r>
              <a:rPr lang="pt-BR" sz="1200" kern="1200" dirty="0">
                <a:solidFill>
                  <a:schemeClr val="tx1"/>
                </a:solidFill>
                <a:effectLst/>
                <a:latin typeface="+mn-lt"/>
                <a:ea typeface="+mn-ea"/>
                <a:cs typeface="+mn-cs"/>
              </a:rPr>
              <a:t> ou efeito halo).  Consequentemente, informações críticas conhecidas por indivíduos no grupo podem remanescer ocultas dos outros membros da equipe. O pensamento colegiado pode também resultar de excessiva “cortesia profissional”—subordinados somente informam boas notícias ou filtram informações negativas para não irritar seus chefes ou gerentes de nível mais alto.</a:t>
            </a:r>
          </a:p>
          <a:p>
            <a:r>
              <a:rPr lang="pt-BR" sz="1200" b="1" kern="1200" dirty="0">
                <a:solidFill>
                  <a:schemeClr val="tx1"/>
                </a:solidFill>
                <a:effectLst/>
                <a:latin typeface="+mn-lt"/>
                <a:ea typeface="+mn-ea"/>
                <a:cs typeface="+mn-cs"/>
              </a:rPr>
              <a:t>Grupo de Risco</a:t>
            </a:r>
            <a:r>
              <a:rPr lang="pt-BR" sz="1200" kern="1200" dirty="0">
                <a:solidFill>
                  <a:schemeClr val="tx1"/>
                </a:solidFill>
                <a:effectLst/>
                <a:latin typeface="+mn-lt"/>
                <a:ea typeface="+mn-ea"/>
                <a:cs typeface="+mn-cs"/>
              </a:rPr>
              <a:t> – tendência a jogar com decisões mais como um grupo que se cada membro do grupo tomasse a decisão individualmente—A responsabilidade é difusa em um grupo. É como dizer “existe segurança nos números”. Se duas ou mais pessoas concordam que conhecem um jeito melhor para fazer algo, provavelmente irão assumir o risco de descumprir o procedimento estabelecido ou a política. Isto tem sido referido como “mentalidade de rebanho” e, no pior caso, pode ocorrer um motim.</a:t>
            </a:r>
            <a:endParaRPr lang="pt-BR" altLang="pt-B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xmlns="" id="{F924F28C-D489-4B24-A3D1-143ED0740B2B}"/>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EDAA66E7-3001-47A4-8410-AE0AF2DDE498}"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121</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5" name="Rectangle 2">
            <a:extLst>
              <a:ext uri="{FF2B5EF4-FFF2-40B4-BE49-F238E27FC236}">
                <a16:creationId xmlns:a16="http://schemas.microsoft.com/office/drawing/2014/main" xmlns="" id="{3D05EDF9-8E9F-454B-A77F-DF34AA73E32C}"/>
              </a:ext>
            </a:extLst>
          </p:cNvPr>
          <p:cNvSpPr>
            <a:spLocks noGrp="1" noRot="1" noChangeAspect="1" noChangeArrowheads="1" noTextEdit="1"/>
          </p:cNvSpPr>
          <p:nvPr>
            <p:ph type="sldImg"/>
          </p:nvPr>
        </p:nvSpPr>
        <p:spPr>
          <a:ln/>
        </p:spPr>
      </p:sp>
      <p:sp>
        <p:nvSpPr>
          <p:cNvPr id="44036" name="Rectangle 4">
            <a:extLst>
              <a:ext uri="{FF2B5EF4-FFF2-40B4-BE49-F238E27FC236}">
                <a16:creationId xmlns:a16="http://schemas.microsoft.com/office/drawing/2014/main" xmlns="" id="{C3D27DD7-8F87-4D51-8AFE-27BCE0AF02E4}"/>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a:extLst>
              <a:ext uri="{FF2B5EF4-FFF2-40B4-BE49-F238E27FC236}">
                <a16:creationId xmlns:a16="http://schemas.microsoft.com/office/drawing/2014/main" xmlns="" id="{0992251A-9FF2-441F-9261-CD5DBE82B17E}"/>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D7037AC3-521E-43CE-AC23-4286FA10561A}"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122</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6083" name="Rectangle 2">
            <a:extLst>
              <a:ext uri="{FF2B5EF4-FFF2-40B4-BE49-F238E27FC236}">
                <a16:creationId xmlns:a16="http://schemas.microsoft.com/office/drawing/2014/main" xmlns="" id="{ACAEBFA7-6E35-4D87-96B2-19C25B4E107F}"/>
              </a:ext>
            </a:extLst>
          </p:cNvPr>
          <p:cNvSpPr>
            <a:spLocks noGrp="1" noRot="1" noChangeAspect="1" noChangeArrowheads="1" noTextEdit="1"/>
          </p:cNvSpPr>
          <p:nvPr>
            <p:ph type="sldImg"/>
          </p:nvPr>
        </p:nvSpPr>
        <p:spPr>
          <a:xfrm>
            <a:off x="425450" y="706438"/>
            <a:ext cx="6178550" cy="3476625"/>
          </a:xfrm>
          <a:solidFill>
            <a:srgbClr val="FFFFFF"/>
          </a:solidFill>
          <a:ln/>
        </p:spPr>
      </p:sp>
      <p:sp>
        <p:nvSpPr>
          <p:cNvPr id="46084" name="Rectangle 4">
            <a:extLst>
              <a:ext uri="{FF2B5EF4-FFF2-40B4-BE49-F238E27FC236}">
                <a16:creationId xmlns:a16="http://schemas.microsoft.com/office/drawing/2014/main" xmlns="" id="{A1983942-F0CE-4D6F-BED6-5BA7C60A53F3}"/>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xmlns="" id="{8B920AE6-87BA-4CBF-A439-E61D62FD8D64}"/>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F0F651CB-CC3E-4040-98E1-3F7CB2BF6871}"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123</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8131" name="Rectangle 2">
            <a:extLst>
              <a:ext uri="{FF2B5EF4-FFF2-40B4-BE49-F238E27FC236}">
                <a16:creationId xmlns:a16="http://schemas.microsoft.com/office/drawing/2014/main" xmlns="" id="{D28E47A6-8737-4DAE-B337-F2CE46175668}"/>
              </a:ext>
            </a:extLst>
          </p:cNvPr>
          <p:cNvSpPr>
            <a:spLocks noGrp="1" noRot="1" noChangeAspect="1" noChangeArrowheads="1" noTextEdit="1"/>
          </p:cNvSpPr>
          <p:nvPr>
            <p:ph type="sldImg"/>
          </p:nvPr>
        </p:nvSpPr>
        <p:spPr>
          <a:xfrm>
            <a:off x="425450" y="706438"/>
            <a:ext cx="6178550" cy="3476625"/>
          </a:xfrm>
          <a:ln/>
        </p:spPr>
      </p:sp>
      <p:sp>
        <p:nvSpPr>
          <p:cNvPr id="48132" name="Rectangle 4">
            <a:extLst>
              <a:ext uri="{FF2B5EF4-FFF2-40B4-BE49-F238E27FC236}">
                <a16:creationId xmlns:a16="http://schemas.microsoft.com/office/drawing/2014/main" xmlns="" id="{840DDC25-92B4-4376-A477-B630A9422DF3}"/>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xmlns="" id="{DC1507E9-3013-4D91-BAEB-C541BD7C5FD1}"/>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A689CE9D-F973-4A50-85B4-DCF0ECFC491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124</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0179" name="Rectangle 2">
            <a:extLst>
              <a:ext uri="{FF2B5EF4-FFF2-40B4-BE49-F238E27FC236}">
                <a16:creationId xmlns:a16="http://schemas.microsoft.com/office/drawing/2014/main" xmlns="" id="{83C3DEE6-A21F-4990-BB25-88D3B85A05B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xmlns="" id="{26B9CDBB-8015-43E9-BB51-DA8762318918}"/>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xmlns="" id="{CF9036D3-5CE7-4678-9A91-9C9DB24470BE}"/>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C4C2B769-76E9-46F1-BD71-AF4F73577C9B}"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125</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2227" name="Rectangle 2">
            <a:extLst>
              <a:ext uri="{FF2B5EF4-FFF2-40B4-BE49-F238E27FC236}">
                <a16:creationId xmlns:a16="http://schemas.microsoft.com/office/drawing/2014/main" xmlns="" id="{C3527571-380B-4DF9-B7BA-0DA6CF658CC4}"/>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xmlns="" id="{B53F9419-E9A8-40DC-AC2A-AEB8858A3A52}"/>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8527F4E-4D0A-43D9-8EF8-42769D3197D9}"/>
              </a:ext>
            </a:extLst>
          </p:cNvPr>
          <p:cNvSpPr>
            <a:spLocks noGrp="1" noChangeArrowheads="1"/>
          </p:cNvSpPr>
          <p:nvPr>
            <p:ph type="sldNum" sz="quarter" idx="5"/>
          </p:nvPr>
        </p:nvSpPr>
        <p:spPr>
          <a:ln/>
        </p:spPr>
        <p:txBody>
          <a:bodyPr/>
          <a:lstStyle/>
          <a:p>
            <a:fld id="{37F74367-0DC3-4B47-9D8A-075417502019}" type="slidenum">
              <a:rPr lang="en-US" altLang="en-US"/>
              <a:pPr/>
              <a:t>13</a:t>
            </a:fld>
            <a:endParaRPr lang="en-US" altLang="en-US"/>
          </a:p>
        </p:txBody>
      </p:sp>
      <p:sp>
        <p:nvSpPr>
          <p:cNvPr id="1078274" name="Rectangle 2">
            <a:extLst>
              <a:ext uri="{FF2B5EF4-FFF2-40B4-BE49-F238E27FC236}">
                <a16:creationId xmlns:a16="http://schemas.microsoft.com/office/drawing/2014/main" xmlns="" id="{C612964D-D27B-4BFF-8659-9D99DD14410C}"/>
              </a:ext>
            </a:extLst>
          </p:cNvPr>
          <p:cNvSpPr>
            <a:spLocks noGrp="1" noRot="1" noChangeAspect="1" noChangeArrowheads="1" noTextEdit="1"/>
          </p:cNvSpPr>
          <p:nvPr>
            <p:ph type="sldImg"/>
          </p:nvPr>
        </p:nvSpPr>
        <p:spPr>
          <a:xfrm>
            <a:off x="150813" y="774700"/>
            <a:ext cx="6797675" cy="3824288"/>
          </a:xfrm>
          <a:ln/>
        </p:spPr>
      </p:sp>
      <p:sp>
        <p:nvSpPr>
          <p:cNvPr id="1078275" name="Rectangle 3">
            <a:extLst>
              <a:ext uri="{FF2B5EF4-FFF2-40B4-BE49-F238E27FC236}">
                <a16:creationId xmlns:a16="http://schemas.microsoft.com/office/drawing/2014/main" xmlns="" id="{545A42DA-8B0E-4877-A928-A18B201698F5}"/>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xmlns="" id="{74746492-4A29-4467-B69A-DA0D79082126}"/>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C40F8C62-B27C-4136-B980-D75CC4666B21}"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126</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6323" name="Rectangle 2">
            <a:extLst>
              <a:ext uri="{FF2B5EF4-FFF2-40B4-BE49-F238E27FC236}">
                <a16:creationId xmlns:a16="http://schemas.microsoft.com/office/drawing/2014/main" xmlns="" id="{ACAA5FA2-BA59-4925-8330-B1E62B820FDE}"/>
              </a:ext>
            </a:extLst>
          </p:cNvPr>
          <p:cNvSpPr>
            <a:spLocks noGrp="1" noRot="1" noChangeAspect="1" noChangeArrowheads="1" noTextEdit="1"/>
          </p:cNvSpPr>
          <p:nvPr>
            <p:ph type="sldImg"/>
          </p:nvPr>
        </p:nvSpPr>
        <p:spPr>
          <a:xfrm>
            <a:off x="419100" y="703263"/>
            <a:ext cx="6189663" cy="3482975"/>
          </a:xfrm>
          <a:solidFill>
            <a:srgbClr val="FFFFFF"/>
          </a:solidFill>
          <a:ln/>
        </p:spPr>
      </p:sp>
      <p:sp>
        <p:nvSpPr>
          <p:cNvPr id="56324" name="Rectangle 4">
            <a:extLst>
              <a:ext uri="{FF2B5EF4-FFF2-40B4-BE49-F238E27FC236}">
                <a16:creationId xmlns:a16="http://schemas.microsoft.com/office/drawing/2014/main" xmlns="" id="{F6045519-5AB9-4DF3-B789-9B7DA33C77A7}"/>
              </a:ext>
            </a:extLst>
          </p:cNvPr>
          <p:cNvSpPr>
            <a:spLocks noGrp="1" noChangeArrowheads="1"/>
          </p:cNvSpPr>
          <p:nvPr>
            <p:ph type="body" idx="1"/>
          </p:nvPr>
        </p:nvSpPr>
        <p:spPr>
          <a:noFill/>
        </p:spPr>
        <p:txBody>
          <a:bodyPr/>
          <a:lstStyle/>
          <a:p>
            <a:pPr lvl="0"/>
            <a:r>
              <a:rPr lang="pt-BR" sz="1200" b="1" kern="1200" dirty="0">
                <a:solidFill>
                  <a:schemeClr val="tx1"/>
                </a:solidFill>
                <a:effectLst/>
                <a:latin typeface="+mn-lt"/>
                <a:ea typeface="+mn-ea"/>
                <a:cs typeface="+mn-cs"/>
              </a:rPr>
              <a:t>Criam prontidão</a:t>
            </a:r>
            <a:r>
              <a:rPr lang="pt-BR" sz="1200" kern="1200" dirty="0">
                <a:solidFill>
                  <a:schemeClr val="tx1"/>
                </a:solidFill>
                <a:effectLst/>
                <a:latin typeface="+mn-lt"/>
                <a:ea typeface="+mn-ea"/>
                <a:cs typeface="+mn-cs"/>
              </a:rPr>
              <a:t> – entendendo os riscos e reconhecendo a presença de perigos; exemplos: </a:t>
            </a:r>
            <a:r>
              <a:rPr lang="pt-BR" sz="1200" kern="1200" dirty="0" err="1">
                <a:solidFill>
                  <a:schemeClr val="tx1"/>
                </a:solidFill>
                <a:effectLst/>
                <a:latin typeface="+mn-lt"/>
                <a:ea typeface="+mn-ea"/>
                <a:cs typeface="+mn-cs"/>
              </a:rPr>
              <a:t>prejob</a:t>
            </a:r>
            <a:r>
              <a:rPr lang="pt-BR" sz="1200" kern="1200" dirty="0">
                <a:solidFill>
                  <a:schemeClr val="tx1"/>
                </a:solidFill>
                <a:effectLst/>
                <a:latin typeface="+mn-lt"/>
                <a:ea typeface="+mn-ea"/>
                <a:cs typeface="+mn-cs"/>
              </a:rPr>
              <a:t> briefing, revisão pós-trabalho, avaliação de risco, procedimentos, identificação de componentes, codificação em cores, </a:t>
            </a:r>
            <a:r>
              <a:rPr lang="pt-BR" sz="1200" kern="1200" dirty="0" err="1">
                <a:solidFill>
                  <a:schemeClr val="tx1"/>
                </a:solidFill>
                <a:effectLst/>
                <a:latin typeface="+mn-lt"/>
                <a:ea typeface="+mn-ea"/>
                <a:cs typeface="+mn-cs"/>
              </a:rPr>
              <a:t>autochecagem</a:t>
            </a:r>
            <a:r>
              <a:rPr lang="pt-BR" sz="1200" kern="1200" dirty="0">
                <a:solidFill>
                  <a:schemeClr val="tx1"/>
                </a:solidFill>
                <a:effectLst/>
                <a:latin typeface="+mn-lt"/>
                <a:ea typeface="+mn-ea"/>
                <a:cs typeface="+mn-cs"/>
              </a:rPr>
              <a:t>, layout da tela de computador, registros, reuniões, práticas de comunicação, cartões de aviso, sinalização radiológica.</a:t>
            </a:r>
          </a:p>
          <a:p>
            <a:pPr lvl="0"/>
            <a:r>
              <a:rPr lang="pt-BR" sz="1200" b="1" kern="1200" dirty="0">
                <a:solidFill>
                  <a:schemeClr val="tx1"/>
                </a:solidFill>
                <a:effectLst/>
                <a:latin typeface="+mn-lt"/>
                <a:ea typeface="+mn-ea"/>
                <a:cs typeface="+mn-cs"/>
              </a:rPr>
              <a:t>Detectam e avisam</a:t>
            </a:r>
            <a:r>
              <a:rPr lang="pt-BR" sz="1200" kern="1200" dirty="0">
                <a:solidFill>
                  <a:schemeClr val="tx1"/>
                </a:solidFill>
                <a:effectLst/>
                <a:latin typeface="+mn-lt"/>
                <a:ea typeface="+mn-ea"/>
                <a:cs typeface="+mn-cs"/>
              </a:rPr>
              <a:t> – alertam para a presença de condições ou perigos iminentes; exemplos: alarmes e anunciadores, rondas do operador em equipamentos, verificação concorrente, </a:t>
            </a:r>
            <a:r>
              <a:rPr lang="pt-BR" sz="1200" kern="1200" dirty="0" err="1">
                <a:solidFill>
                  <a:schemeClr val="tx1"/>
                </a:solidFill>
                <a:effectLst/>
                <a:latin typeface="+mn-lt"/>
                <a:ea typeface="+mn-ea"/>
                <a:cs typeface="+mn-cs"/>
              </a:rPr>
              <a:t>peer-checking</a:t>
            </a:r>
            <a:r>
              <a:rPr lang="pt-BR" sz="1200" kern="1200" dirty="0">
                <a:solidFill>
                  <a:schemeClr val="tx1"/>
                </a:solidFill>
                <a:effectLst/>
                <a:latin typeface="+mn-lt"/>
                <a:ea typeface="+mn-ea"/>
                <a:cs typeface="+mn-cs"/>
              </a:rPr>
              <a:t>, supervisão, metodologia de solução de problemas, requisitos de acesso para entrar em espaços confinados, </a:t>
            </a:r>
            <a:r>
              <a:rPr lang="pt-BR" sz="1200" kern="1200" dirty="0" err="1">
                <a:solidFill>
                  <a:schemeClr val="tx1"/>
                </a:solidFill>
                <a:effectLst/>
                <a:latin typeface="+mn-lt"/>
                <a:ea typeface="+mn-ea"/>
                <a:cs typeface="+mn-cs"/>
              </a:rPr>
              <a:t>autochecagem</a:t>
            </a:r>
            <a:r>
              <a:rPr lang="pt-BR" sz="1200" kern="1200" dirty="0">
                <a:solidFill>
                  <a:schemeClr val="tx1"/>
                </a:solidFill>
                <a:effectLst/>
                <a:latin typeface="+mn-lt"/>
                <a:ea typeface="+mn-ea"/>
                <a:cs typeface="+mn-cs"/>
              </a:rPr>
              <a:t>.</a:t>
            </a:r>
          </a:p>
          <a:p>
            <a:pPr lvl="0"/>
            <a:r>
              <a:rPr lang="pt-BR" sz="1200" b="1" kern="1200" dirty="0">
                <a:solidFill>
                  <a:schemeClr val="tx1"/>
                </a:solidFill>
                <a:effectLst/>
                <a:latin typeface="+mn-lt"/>
                <a:ea typeface="+mn-ea"/>
                <a:cs typeface="+mn-cs"/>
              </a:rPr>
              <a:t>Protegem</a:t>
            </a:r>
            <a:r>
              <a:rPr lang="pt-BR" sz="1200" kern="1200" dirty="0">
                <a:solidFill>
                  <a:schemeClr val="tx1"/>
                </a:solidFill>
                <a:effectLst/>
                <a:latin typeface="+mn-lt"/>
                <a:ea typeface="+mn-ea"/>
                <a:cs typeface="+mn-cs"/>
              </a:rPr>
              <a:t> – guardando pessoas, equipamentos e o ambiente dos erros e ameaças; exemplos: equipamento de proteção individual, sistema de remoção de calor residual, supervisão, bloqueio de equipamentos, intertravamentos.</a:t>
            </a:r>
          </a:p>
          <a:p>
            <a:pPr lvl="0"/>
            <a:r>
              <a:rPr lang="pt-BR" sz="1200" b="1" kern="1200" dirty="0">
                <a:solidFill>
                  <a:schemeClr val="tx1"/>
                </a:solidFill>
                <a:effectLst/>
                <a:latin typeface="+mn-lt"/>
                <a:ea typeface="+mn-ea"/>
                <a:cs typeface="+mn-cs"/>
              </a:rPr>
              <a:t>Recuperam</a:t>
            </a:r>
            <a:r>
              <a:rPr lang="pt-BR" sz="1200" kern="1200" dirty="0">
                <a:solidFill>
                  <a:schemeClr val="tx1"/>
                </a:solidFill>
                <a:effectLst/>
                <a:latin typeface="+mn-lt"/>
                <a:ea typeface="+mn-ea"/>
                <a:cs typeface="+mn-cs"/>
              </a:rPr>
              <a:t> – restauração de situações anormais e recuperação do estado seguro do sistema; exemplos:  desligamento do reator, desarme da turbina, sistema de desvio de vapor, procedimentos de emergência para lavagem de olhos, verificação independente</a:t>
            </a:r>
          </a:p>
          <a:p>
            <a:pPr lvl="0"/>
            <a:r>
              <a:rPr lang="pt-BR" sz="1200" b="1" kern="1200" dirty="0">
                <a:solidFill>
                  <a:schemeClr val="tx1"/>
                </a:solidFill>
                <a:effectLst/>
                <a:latin typeface="+mn-lt"/>
                <a:ea typeface="+mn-ea"/>
                <a:cs typeface="+mn-cs"/>
              </a:rPr>
              <a:t>Contêm</a:t>
            </a:r>
            <a:r>
              <a:rPr lang="pt-BR" sz="1200" kern="1200" dirty="0">
                <a:solidFill>
                  <a:schemeClr val="tx1"/>
                </a:solidFill>
                <a:effectLst/>
                <a:latin typeface="+mn-lt"/>
                <a:ea typeface="+mn-ea"/>
                <a:cs typeface="+mn-cs"/>
              </a:rPr>
              <a:t> – restringem ou limita </a:t>
            </a:r>
            <a:r>
              <a:rPr lang="pt-BR" sz="1200" kern="1200" dirty="0" err="1">
                <a:solidFill>
                  <a:schemeClr val="tx1"/>
                </a:solidFill>
                <a:effectLst/>
                <a:latin typeface="+mn-lt"/>
                <a:ea typeface="+mn-ea"/>
                <a:cs typeface="+mn-cs"/>
              </a:rPr>
              <a:t>am</a:t>
            </a:r>
            <a:r>
              <a:rPr lang="pt-BR" sz="1200" kern="1200" dirty="0">
                <a:solidFill>
                  <a:schemeClr val="tx1"/>
                </a:solidFill>
                <a:effectLst/>
                <a:latin typeface="+mn-lt"/>
                <a:ea typeface="+mn-ea"/>
                <a:cs typeface="+mn-cs"/>
              </a:rPr>
              <a:t> liberação acidental de energia ou substâncias perigosas; exemplos: contenção, barreiras de contenção de tanques, tubulações e válvulas.</a:t>
            </a:r>
          </a:p>
          <a:p>
            <a:pPr lvl="0"/>
            <a:r>
              <a:rPr lang="pt-BR" sz="1200" b="1" kern="1200" dirty="0">
                <a:solidFill>
                  <a:schemeClr val="tx1"/>
                </a:solidFill>
                <a:effectLst/>
                <a:latin typeface="+mn-lt"/>
                <a:ea typeface="+mn-ea"/>
                <a:cs typeface="+mn-cs"/>
              </a:rPr>
              <a:t>Permitem escapar</a:t>
            </a:r>
            <a:r>
              <a:rPr lang="pt-BR" sz="1200" kern="1200" dirty="0">
                <a:solidFill>
                  <a:schemeClr val="tx1"/>
                </a:solidFill>
                <a:effectLst/>
                <a:latin typeface="+mn-lt"/>
                <a:ea typeface="+mn-ea"/>
                <a:cs typeface="+mn-cs"/>
              </a:rPr>
              <a:t> – fornecem os meios para fugir de ameaças descontroladas; exemplos: plano de emergência, travas de bloqueio em portas, luvas de iluminação.</a:t>
            </a:r>
          </a:p>
          <a:p>
            <a:endParaRPr lang="pt-BR" altLang="pt-B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xmlns="" id="{4E34333A-B355-4CF5-B7D7-A8E408C20DD0}"/>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B1B737C8-2A06-45D4-A9EA-D815F07080D5}"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127</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8371" name="Rectangle 2">
            <a:extLst>
              <a:ext uri="{FF2B5EF4-FFF2-40B4-BE49-F238E27FC236}">
                <a16:creationId xmlns:a16="http://schemas.microsoft.com/office/drawing/2014/main" xmlns="" id="{70665DAA-D7DF-4AF8-8FB5-4000ABD8435C}"/>
              </a:ext>
            </a:extLst>
          </p:cNvPr>
          <p:cNvSpPr>
            <a:spLocks noGrp="1" noRot="1" noChangeAspect="1" noChangeArrowheads="1" noTextEdit="1"/>
          </p:cNvSpPr>
          <p:nvPr>
            <p:ph type="sldImg"/>
          </p:nvPr>
        </p:nvSpPr>
        <p:spPr>
          <a:xfrm>
            <a:off x="422275" y="704850"/>
            <a:ext cx="6183313" cy="3479800"/>
          </a:xfrm>
          <a:ln/>
        </p:spPr>
      </p:sp>
      <p:sp>
        <p:nvSpPr>
          <p:cNvPr id="58372" name="Rectangle 4">
            <a:extLst>
              <a:ext uri="{FF2B5EF4-FFF2-40B4-BE49-F238E27FC236}">
                <a16:creationId xmlns:a16="http://schemas.microsoft.com/office/drawing/2014/main" xmlns="" id="{C217D7C0-31DD-4F2A-8907-824FD37F887A}"/>
              </a:ext>
            </a:extLst>
          </p:cNvPr>
          <p:cNvSpPr>
            <a:spLocks noGrp="1" noChangeArrowheads="1"/>
          </p:cNvSpPr>
          <p:nvPr>
            <p:ph type="body" idx="1"/>
          </p:nvPr>
        </p:nvSpPr>
        <p:spPr>
          <a:noFill/>
        </p:spPr>
        <p:txBody>
          <a:bodyPr/>
          <a:lstStyle/>
          <a:p>
            <a:r>
              <a:rPr lang="pt-BR" sz="1200" kern="1200" dirty="0">
                <a:solidFill>
                  <a:schemeClr val="tx1"/>
                </a:solidFill>
                <a:effectLst/>
                <a:latin typeface="+mn-lt"/>
                <a:ea typeface="+mn-ea"/>
                <a:cs typeface="+mn-cs"/>
              </a:rPr>
              <a:t>A defesa em profundidade é uma faca de dois gumes. Defesas redundantes melhoram as margens de segurança, mas também aumentam a complexidade. Os defeitos, deficiências de processo e riscos à segurança tornam-se mais difíceis de detectar. Esta é a principal razão para a persistência de condições latentes.</a:t>
            </a:r>
          </a:p>
          <a:p>
            <a:r>
              <a:rPr lang="pt-BR" sz="1200" kern="1200" dirty="0">
                <a:solidFill>
                  <a:schemeClr val="tx1"/>
                </a:solidFill>
                <a:effectLst/>
                <a:latin typeface="+mn-lt"/>
                <a:ea typeface="+mn-ea"/>
                <a:cs typeface="+mn-cs"/>
              </a:rPr>
              <a:t>Defesa em profundidade é a capacidade de sobreposição de várias defesas para proteger o pessoal e os equipamentos da planta do erro humano. Se uma falha ocorre com uma das defesas, uma outra pode compensar esta falha, logo evitando danos maiores. As quatro linhas de defesa mencionadas no Capítulo 1—de engenharia, administrativas, culturais e controles supervisórios—devem trabalhar juntos para antecipar, prevenir ou capturar erros antes de um evento significante da planta.</a:t>
            </a:r>
          </a:p>
          <a:p>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Controles incluem vários dispositivos, métodos ou práticas que fazem uma atividade ou processo fluir de modo seguro, efetivamente, eficientemente, previsivelmente e em concordância com os altos padrões, para proteger os bens fundamentais do erro humano—usualmente tomando a forma de controles de engenharia, administrativos, culturais ou supervisórios.</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p>
          <a:p>
            <a:endParaRPr lang="pt-BR" altLang="pt-B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a:extLst>
              <a:ext uri="{FF2B5EF4-FFF2-40B4-BE49-F238E27FC236}">
                <a16:creationId xmlns:a16="http://schemas.microsoft.com/office/drawing/2014/main" xmlns="" id="{1BCB1D08-9F20-41D7-B81F-A59885A33D3C}"/>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C3AF2B29-CAE5-48D6-A279-4FE691CA9429}"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128</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xmlns="" id="{DA0D3B44-FA49-4761-826C-F1654072EC0E}"/>
              </a:ext>
            </a:extLst>
          </p:cNvPr>
          <p:cNvSpPr>
            <a:spLocks noGrp="1" noRot="1" noChangeAspect="1" noChangeArrowheads="1" noTextEdit="1"/>
          </p:cNvSpPr>
          <p:nvPr>
            <p:ph type="sldImg"/>
          </p:nvPr>
        </p:nvSpPr>
        <p:spPr>
          <a:xfrm>
            <a:off x="411163" y="696913"/>
            <a:ext cx="6208712" cy="3492500"/>
          </a:xfrm>
          <a:ln/>
        </p:spPr>
      </p:sp>
      <p:sp>
        <p:nvSpPr>
          <p:cNvPr id="54276" name="Rectangle 4">
            <a:extLst>
              <a:ext uri="{FF2B5EF4-FFF2-40B4-BE49-F238E27FC236}">
                <a16:creationId xmlns:a16="http://schemas.microsoft.com/office/drawing/2014/main" xmlns="" id="{BBB831C6-FF4A-48BC-BAFF-C95EA62A31D7}"/>
              </a:ext>
            </a:extLst>
          </p:cNvPr>
          <p:cNvSpPr>
            <a:spLocks noGrp="1" noChangeArrowheads="1"/>
          </p:cNvSpPr>
          <p:nvPr>
            <p:ph type="body" idx="1"/>
          </p:nvPr>
        </p:nvSpPr>
        <p:spPr>
          <a:noFill/>
        </p:spPr>
        <p:txBody>
          <a:bodyPr/>
          <a:lstStyle/>
          <a:p>
            <a:r>
              <a:rPr lang="pt-BR" sz="1200" kern="1200" dirty="0">
                <a:solidFill>
                  <a:schemeClr val="tx1"/>
                </a:solidFill>
                <a:effectLst/>
                <a:latin typeface="+mn-lt"/>
                <a:ea typeface="+mn-ea"/>
                <a:cs typeface="+mn-cs"/>
              </a:rPr>
              <a:t>A significância, ou severidade, de um evento decorre das </a:t>
            </a:r>
            <a:r>
              <a:rPr lang="pt-BR" sz="1200" kern="1200" dirty="0" err="1">
                <a:solidFill>
                  <a:schemeClr val="tx1"/>
                </a:solidFill>
                <a:effectLst/>
                <a:latin typeface="+mn-lt"/>
                <a:ea typeface="+mn-ea"/>
                <a:cs typeface="+mn-cs"/>
              </a:rPr>
              <a:t>conseqüências</a:t>
            </a:r>
            <a:r>
              <a:rPr lang="pt-BR" sz="1200" kern="1200" dirty="0">
                <a:solidFill>
                  <a:schemeClr val="tx1"/>
                </a:solidFill>
                <a:effectLst/>
                <a:latin typeface="+mn-lt"/>
                <a:ea typeface="+mn-ea"/>
                <a:cs typeface="+mn-cs"/>
              </a:rPr>
              <a:t> sofridas, não do erro que iniciou essa situação. O erro que inicializa um acidente sério, o erro que é um dentre centenas sem </a:t>
            </a:r>
            <a:r>
              <a:rPr lang="pt-BR" sz="1200" kern="1200" dirty="0" err="1">
                <a:solidFill>
                  <a:schemeClr val="tx1"/>
                </a:solidFill>
                <a:effectLst/>
                <a:latin typeface="+mn-lt"/>
                <a:ea typeface="+mn-ea"/>
                <a:cs typeface="+mn-cs"/>
              </a:rPr>
              <a:t>conseqüências</a:t>
            </a:r>
            <a:r>
              <a:rPr lang="pt-BR" sz="1200" kern="1200" dirty="0">
                <a:solidFill>
                  <a:schemeClr val="tx1"/>
                </a:solidFill>
                <a:effectLst/>
                <a:latin typeface="+mn-lt"/>
                <a:ea typeface="+mn-ea"/>
                <a:cs typeface="+mn-cs"/>
              </a:rPr>
              <a:t>, pode ser o mesmo erro que historicamente tem sido desconsiderado ou não corrigido. Portanto, para que ocorra um evento significante, há que ocorrer múltiplas quebras nas barreiras ou defesas.</a:t>
            </a:r>
          </a:p>
          <a:p>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A existência de tantas deficiências em defesas somente podem ser atribuíveis às deficiências na organização e seus sistemas de controle supervisórios. Tendências  relacionadas a um estudo de incidentes de segurança industrial ilustram este princípio na figura ao lado.</a:t>
            </a:r>
            <a:r>
              <a:rPr lang="pt-BR" sz="1200" kern="1200" baseline="30000" dirty="0">
                <a:solidFill>
                  <a:schemeClr val="tx1"/>
                </a:solidFill>
                <a:effectLst/>
                <a:latin typeface="+mn-lt"/>
                <a:ea typeface="+mn-ea"/>
                <a:cs typeface="+mn-cs"/>
              </a:rPr>
              <a:t>[3]</a:t>
            </a:r>
            <a:r>
              <a:rPr lang="pt-BR" sz="1200" kern="1200" dirty="0">
                <a:solidFill>
                  <a:schemeClr val="tx1"/>
                </a:solidFill>
                <a:effectLst/>
                <a:latin typeface="+mn-lt"/>
                <a:ea typeface="+mn-ea"/>
                <a:cs typeface="+mn-cs"/>
              </a:rPr>
              <a:t> Para cada morte ou ferimento </a:t>
            </a:r>
            <a:r>
              <a:rPr lang="pt-BR" sz="1200" kern="1200" dirty="0" err="1">
                <a:solidFill>
                  <a:schemeClr val="tx1"/>
                </a:solidFill>
                <a:effectLst/>
                <a:latin typeface="+mn-lt"/>
                <a:ea typeface="+mn-ea"/>
                <a:cs typeface="+mn-cs"/>
              </a:rPr>
              <a:t>desabilitante</a:t>
            </a:r>
            <a:r>
              <a:rPr lang="pt-BR" sz="1200" kern="1200" dirty="0">
                <a:solidFill>
                  <a:schemeClr val="tx1"/>
                </a:solidFill>
                <a:effectLst/>
                <a:latin typeface="+mn-lt"/>
                <a:ea typeface="+mn-ea"/>
                <a:cs typeface="+mn-cs"/>
              </a:rPr>
              <a:t>, ocorreram 10 casos de primeiros-socorros, 30 ocasiões envolvendo danos a equipamentos e 600 violações ou erros sem </a:t>
            </a:r>
            <a:r>
              <a:rPr lang="pt-BR" sz="1200" kern="1200" dirty="0" err="1">
                <a:solidFill>
                  <a:schemeClr val="tx1"/>
                </a:solidFill>
                <a:effectLst/>
                <a:latin typeface="+mn-lt"/>
                <a:ea typeface="+mn-ea"/>
                <a:cs typeface="+mn-cs"/>
              </a:rPr>
              <a:t>conseqüências</a:t>
            </a:r>
            <a:r>
              <a:rPr lang="pt-BR" sz="1200" kern="1200" dirty="0">
                <a:solidFill>
                  <a:schemeClr val="tx1"/>
                </a:solidFill>
                <a:effectLst/>
                <a:latin typeface="+mn-lt"/>
                <a:ea typeface="+mn-ea"/>
                <a:cs typeface="+mn-cs"/>
              </a:rPr>
              <a:t>. As definições nas caixas representam resultados relacionados à indústria nuclear. Muitas usinas na indústria nuclear têm tradicionalmente focado na redução dos erros do trabalhador. Entretanto, o real sucesso na minimização da severidade dos eventos será obtido através do gerenciamento agressivo das defesas em combinação com os esforços de redução de erros. </a:t>
            </a:r>
          </a:p>
          <a:p>
            <a:r>
              <a:rPr lang="pt-BR" sz="1200" kern="1200" dirty="0">
                <a:solidFill>
                  <a:schemeClr val="tx1"/>
                </a:solidFill>
                <a:effectLst/>
                <a:latin typeface="+mn-lt"/>
                <a:ea typeface="+mn-ea"/>
                <a:cs typeface="+mn-cs"/>
              </a:rPr>
              <a:t> </a:t>
            </a:r>
          </a:p>
          <a:p>
            <a:endParaRPr lang="pt-BR" altLang="pt-B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xmlns="" id="{1A155332-E937-4180-8E02-CE586737F3C1}"/>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9E48A0D7-DB93-4883-A557-6BB2A9AEA24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129</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0419" name="Rectangle 2">
            <a:extLst>
              <a:ext uri="{FF2B5EF4-FFF2-40B4-BE49-F238E27FC236}">
                <a16:creationId xmlns:a16="http://schemas.microsoft.com/office/drawing/2014/main" xmlns="" id="{A1861C16-0197-4E16-9D58-99B0CD7E4810}"/>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xmlns="" id="{BDDFFD73-2DE5-4004-827D-972DF4C7651B}"/>
              </a:ext>
            </a:extLst>
          </p:cNvPr>
          <p:cNvSpPr>
            <a:spLocks noGrp="1" noChangeArrowheads="1"/>
          </p:cNvSpPr>
          <p:nvPr>
            <p:ph type="body" idx="1"/>
          </p:nvPr>
        </p:nvSpPr>
        <p:spPr>
          <a:noFill/>
        </p:spPr>
        <p:txBody>
          <a:bodyPr/>
          <a:lstStyle/>
          <a:p>
            <a:r>
              <a:rPr lang="pt-BR" sz="1200" b="1" kern="1200" cap="all" dirty="0">
                <a:solidFill>
                  <a:schemeClr val="tx1"/>
                </a:solidFill>
                <a:effectLst/>
                <a:latin typeface="+mn-lt"/>
                <a:ea typeface="+mn-ea"/>
                <a:cs typeface="+mn-cs"/>
              </a:rPr>
              <a:t>Controles de Engenharia</a:t>
            </a:r>
          </a:p>
          <a:p>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Deficiências Comuns com Controles de Engenharia</a:t>
            </a:r>
          </a:p>
          <a:p>
            <a:pPr lvl="0" fontAlgn="base" hangingPunct="0"/>
            <a:r>
              <a:rPr lang="pt-BR" sz="1200" kern="1200" dirty="0">
                <a:solidFill>
                  <a:schemeClr val="tx1"/>
                </a:solidFill>
                <a:effectLst/>
                <a:latin typeface="+mn-lt"/>
                <a:ea typeface="+mn-ea"/>
                <a:cs typeface="+mn-cs"/>
              </a:rPr>
              <a:t>equipamento fora de serviço, controles, alarmes e indicações;  workarounds, reparos temporários, ou modificações/alterações temporárias de longo prazo; alarmes sonoros e anunciadores desabilitados; </a:t>
            </a:r>
            <a:r>
              <a:rPr lang="en-US" sz="1200" kern="1200" dirty="0" err="1">
                <a:solidFill>
                  <a:schemeClr val="tx1"/>
                </a:solidFill>
                <a:effectLst/>
                <a:latin typeface="+mn-lt"/>
                <a:ea typeface="+mn-ea"/>
                <a:cs typeface="+mn-cs"/>
              </a:rPr>
              <a:t>ruído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excessivo</a:t>
            </a:r>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identificação faltando, ou identificações posicionadas de forma que não podem ser vistas ou lidas facilmente; quebra na convenção “direita-aperta-esquerda-solta”, de modo que um controlador de ponto de ajuste tem que ser rodado </a:t>
            </a:r>
            <a:r>
              <a:rPr lang="pt-BR" sz="1200" kern="1200" dirty="0" err="1">
                <a:solidFill>
                  <a:schemeClr val="tx1"/>
                </a:solidFill>
                <a:effectLst/>
                <a:latin typeface="+mn-lt"/>
                <a:ea typeface="+mn-ea"/>
                <a:cs typeface="+mn-cs"/>
              </a:rPr>
              <a:t>antihorário</a:t>
            </a:r>
            <a:r>
              <a:rPr lang="pt-BR" sz="1200" kern="1200" dirty="0">
                <a:solidFill>
                  <a:schemeClr val="tx1"/>
                </a:solidFill>
                <a:effectLst/>
                <a:latin typeface="+mn-lt"/>
                <a:ea typeface="+mn-ea"/>
                <a:cs typeface="+mn-cs"/>
              </a:rPr>
              <a:t> para aumentar o ponto de ajuste; iluminação deficiente, altas temperaturas, ou alta umidade (fatores de estresse ao calor); condições da planta ou do equipamento não usuais; ausência de resposta observável de equipamento após realizar uma ação de controle; acessibilidade deficiente, condições restritivas ou layout dificultoso do equipamento.</a:t>
            </a:r>
          </a:p>
          <a:p>
            <a:pPr fontAlgn="base" hangingPunct="0"/>
            <a:r>
              <a:rPr lang="pt-BR" sz="1200" kern="1200" dirty="0">
                <a:solidFill>
                  <a:schemeClr val="tx1"/>
                </a:solidFill>
                <a:effectLst/>
                <a:latin typeface="+mn-lt"/>
                <a:ea typeface="+mn-ea"/>
                <a:cs typeface="+mn-cs"/>
              </a:rPr>
              <a:t> </a:t>
            </a:r>
          </a:p>
          <a:p>
            <a:r>
              <a:rPr lang="pt-BR" sz="1200" b="1" kern="1200" cap="all" dirty="0">
                <a:solidFill>
                  <a:schemeClr val="tx1"/>
                </a:solidFill>
                <a:effectLst/>
                <a:latin typeface="+mn-lt"/>
                <a:ea typeface="+mn-ea"/>
                <a:cs typeface="+mn-cs"/>
              </a:rPr>
              <a:t>Controles Administrativos</a:t>
            </a:r>
          </a:p>
          <a:p>
            <a:r>
              <a:rPr lang="pt-BR" sz="1200" b="1" kern="1200" dirty="0">
                <a:solidFill>
                  <a:schemeClr val="tx1"/>
                </a:solidFill>
                <a:effectLst/>
                <a:latin typeface="+mn-lt"/>
                <a:ea typeface="+mn-ea"/>
                <a:cs typeface="+mn-cs"/>
              </a:rPr>
              <a:t>Exemplo de Controles Administrativos</a:t>
            </a:r>
          </a:p>
          <a:p>
            <a:pPr lvl="0"/>
            <a:r>
              <a:rPr lang="pt-BR" sz="1200" kern="1200" dirty="0">
                <a:solidFill>
                  <a:schemeClr val="tx1"/>
                </a:solidFill>
                <a:effectLst/>
                <a:latin typeface="+mn-lt"/>
                <a:ea typeface="+mn-ea"/>
                <a:cs typeface="+mn-cs"/>
              </a:rPr>
              <a:t>planejamento estratégico de negócios (metas, orçamentos, prioridades, planos, requisição de recursos, dentre outros); estrutura organizacional formal, linhas de autoridade, atribuições e responsabilidade; políticas, programas e processos para a condução das atividades de processo do trabalho (manutenção preventiva, desenvolvimento de procedimentos, modificações, controle de configuração, operações, dentre outros); métodos de comunicação (conversação, e-mail, registros, reuniões, relatórios, boletins, sinalização, avisos, </a:t>
            </a:r>
            <a:r>
              <a:rPr lang="pt-BR" sz="1200" kern="1200" dirty="0" err="1">
                <a:solidFill>
                  <a:schemeClr val="tx1"/>
                </a:solidFill>
                <a:effectLst/>
                <a:latin typeface="+mn-lt"/>
                <a:ea typeface="+mn-ea"/>
                <a:cs typeface="+mn-cs"/>
              </a:rPr>
              <a:t>telephones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radios</a:t>
            </a:r>
            <a:r>
              <a:rPr lang="pt-BR" sz="1200" kern="1200" dirty="0">
                <a:solidFill>
                  <a:schemeClr val="tx1"/>
                </a:solidFill>
                <a:effectLst/>
                <a:latin typeface="+mn-lt"/>
                <a:ea typeface="+mn-ea"/>
                <a:cs typeface="+mn-cs"/>
              </a:rPr>
              <a:t>, alarmes, dentre outros); procedimentos técnicos e administrativos (liberação/identificação de materiais, exclusão de materiais estranhos, segurança industrial, performance humana, solução de problemas, registros, sobressalentes e consumíveis, </a:t>
            </a:r>
            <a:r>
              <a:rPr lang="pt-BR" sz="1200" kern="1200" dirty="0" err="1">
                <a:solidFill>
                  <a:schemeClr val="tx1"/>
                </a:solidFill>
                <a:effectLst/>
                <a:latin typeface="+mn-lt"/>
                <a:ea typeface="+mn-ea"/>
                <a:cs typeface="+mn-cs"/>
              </a:rPr>
              <a:t>auto-avaliação</a:t>
            </a:r>
            <a:r>
              <a:rPr lang="pt-BR" sz="1200" kern="1200" dirty="0">
                <a:solidFill>
                  <a:schemeClr val="tx1"/>
                </a:solidFill>
                <a:effectLst/>
                <a:latin typeface="+mn-lt"/>
                <a:ea typeface="+mn-ea"/>
                <a:cs typeface="+mn-cs"/>
              </a:rPr>
              <a:t>, ação corretiva, dentre outros); </a:t>
            </a:r>
            <a:r>
              <a:rPr lang="en-US" sz="1200" kern="1200" dirty="0" err="1">
                <a:solidFill>
                  <a:schemeClr val="tx1"/>
                </a:solidFill>
                <a:effectLst/>
                <a:latin typeface="+mn-lt"/>
                <a:ea typeface="+mn-ea"/>
                <a:cs typeface="+mn-cs"/>
              </a:rPr>
              <a:t>programas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treinamento</a:t>
            </a:r>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processos de gerenciamento do trabalho (abertura de um trabalho, priorização, revisão e aprovação, planejamento e cronograma);  ferramentas de performance humana, expectativas e padrões; políticas de recursos humanos e práticas relacionadas aos níveis gerenciais, horas-extras e disciplina; tecnologia da informação e tratamento da informação.</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Deficiências Comuns com Controles Administrativos</a:t>
            </a:r>
          </a:p>
          <a:p>
            <a:pPr lvl="0" fontAlgn="base" hangingPunct="0"/>
            <a:r>
              <a:rPr lang="pt-BR" sz="1200" kern="1200" dirty="0">
                <a:solidFill>
                  <a:schemeClr val="tx1"/>
                </a:solidFill>
                <a:effectLst/>
                <a:latin typeface="+mn-lt"/>
                <a:ea typeface="+mn-ea"/>
                <a:cs typeface="+mn-cs"/>
              </a:rPr>
              <a:t>duas ou mais ações embutidas em um único passo do procedimento; expectativas e padrões difusos, não claramente explicitados; falta de treinamento sobre a adaptação de ferramentas de  performance humana às restrições físicas de tarefas específicas; revisões de documentos superficiais ou a falta de processo com um “revisor qualificado” para o desenvolvimento de um procedimento técnico; etapas críticas não </a:t>
            </a:r>
            <a:r>
              <a:rPr lang="pt-BR" sz="1200" kern="1200" dirty="0" err="1">
                <a:solidFill>
                  <a:schemeClr val="tx1"/>
                </a:solidFill>
                <a:effectLst/>
                <a:latin typeface="+mn-lt"/>
                <a:ea typeface="+mn-ea"/>
                <a:cs typeface="+mn-cs"/>
              </a:rPr>
              <a:t>ìdentificadas</a:t>
            </a:r>
            <a:r>
              <a:rPr lang="pt-BR" sz="1200" kern="1200" dirty="0">
                <a:solidFill>
                  <a:schemeClr val="tx1"/>
                </a:solidFill>
                <a:effectLst/>
                <a:latin typeface="+mn-lt"/>
                <a:ea typeface="+mn-ea"/>
                <a:cs typeface="+mn-cs"/>
              </a:rPr>
              <a:t> nos procedimentos e pacotes de trabalho; grande backlog de pacotes de trabalho que supera a capacidade dos recursos do planejamento; pacotes de trabalho planejados sem o uso da experiência operacional; indiferença ao processo de revisão de procedimentos; ausência de métodos estruturados de análise causal, insuficiente pessoal qualificado e com proficiência para realizar investigações;  pacotes de trabalho impresso todo em letras de maiúsculas (tornando mais difícil reconhecer palavras sem o uso dos caracteres minúsculos); indisponibilidade de proteções, capas e coberturas, para exclusão de material estranho (FME); número excessivo de manutenções preventivas adiadas; pessoal insuficiente levando a excessivas horas-extras, carga de trabalho e fadiga; autorização rotineira para superar limites de horas-extras (levando à fadiga crônica); tempo inadequado para supervisão direta do trabalho no campo; </a:t>
            </a:r>
            <a:r>
              <a:rPr lang="en-US" sz="1200" kern="1200" dirty="0" err="1">
                <a:solidFill>
                  <a:schemeClr val="tx1"/>
                </a:solidFill>
                <a:effectLst/>
                <a:latin typeface="+mn-lt"/>
                <a:ea typeface="+mn-ea"/>
                <a:cs typeface="+mn-cs"/>
              </a:rPr>
              <a:t>padrões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qualificação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obscuros</a:t>
            </a:r>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lista de cargas elétricas incompleta ou não existente para auxiliar na isolação e aterramento.</a:t>
            </a:r>
          </a:p>
          <a:p>
            <a:pPr fontAlgn="base" hangingPunct="0"/>
            <a:r>
              <a:rPr lang="pt-BR" sz="1200" kern="1200" dirty="0">
                <a:solidFill>
                  <a:schemeClr val="tx1"/>
                </a:solidFill>
                <a:effectLst/>
                <a:latin typeface="+mn-lt"/>
                <a:ea typeface="+mn-ea"/>
                <a:cs typeface="+mn-cs"/>
              </a:rPr>
              <a:t> </a:t>
            </a:r>
          </a:p>
          <a:p>
            <a:r>
              <a:rPr lang="pt-BR" sz="1200" b="1" kern="1200" cap="all" dirty="0">
                <a:solidFill>
                  <a:schemeClr val="tx1"/>
                </a:solidFill>
                <a:effectLst/>
                <a:latin typeface="+mn-lt"/>
                <a:ea typeface="+mn-ea"/>
                <a:cs typeface="+mn-cs"/>
              </a:rPr>
              <a:t>Controles Culturais</a:t>
            </a:r>
          </a:p>
          <a:p>
            <a:r>
              <a:rPr lang="pt-BR" sz="1200" kern="1200" dirty="0">
                <a:solidFill>
                  <a:schemeClr val="tx1"/>
                </a:solidFill>
                <a:effectLst/>
                <a:latin typeface="+mn-lt"/>
                <a:ea typeface="+mn-ea"/>
                <a:cs typeface="+mn-cs"/>
              </a:rPr>
              <a:t>A cultura organizacional é aquele conjunto de </a:t>
            </a:r>
            <a:r>
              <a:rPr lang="pt-BR" sz="1200" kern="1200" dirty="0" err="1">
                <a:solidFill>
                  <a:schemeClr val="tx1"/>
                </a:solidFill>
                <a:effectLst/>
                <a:latin typeface="+mn-lt"/>
                <a:ea typeface="+mn-ea"/>
                <a:cs typeface="+mn-cs"/>
              </a:rPr>
              <a:t>idéias</a:t>
            </a:r>
            <a:r>
              <a:rPr lang="pt-BR" sz="1200" kern="1200" dirty="0">
                <a:solidFill>
                  <a:schemeClr val="tx1"/>
                </a:solidFill>
                <a:effectLst/>
                <a:latin typeface="+mn-lt"/>
                <a:ea typeface="+mn-ea"/>
                <a:cs typeface="+mn-cs"/>
              </a:rPr>
              <a:t>, valores e crenças que caracterizam as escolhas e os comportamentos dos membros de uma organização. Cultura é para o grupo o que o caráter e a personalidade são para o indivíduo.  </a:t>
            </a:r>
          </a:p>
          <a:p>
            <a:r>
              <a:rPr lang="pt-BR" sz="1200" b="1" kern="1200" dirty="0">
                <a:solidFill>
                  <a:schemeClr val="tx1"/>
                </a:solidFill>
                <a:effectLst/>
                <a:latin typeface="+mn-lt"/>
                <a:ea typeface="+mn-ea"/>
                <a:cs typeface="+mn-cs"/>
              </a:rPr>
              <a:t>Valores</a:t>
            </a:r>
          </a:p>
          <a:p>
            <a:r>
              <a:rPr lang="pt-BR" sz="1200" kern="1200" dirty="0">
                <a:solidFill>
                  <a:schemeClr val="tx1"/>
                </a:solidFill>
                <a:effectLst/>
                <a:latin typeface="+mn-lt"/>
                <a:ea typeface="+mn-ea"/>
                <a:cs typeface="+mn-cs"/>
              </a:rPr>
              <a:t>O que os gerentes colocam como prioridade e o que é considerado “alta prioridade” torna-se valorizado na organização, seja publicamente suportado ou não. Os valores adotados pelos gerentes são usualmente postos em quadros e distribuídos nas paredes das salas de reunião e áreas de grande tráfego da planta, de forma que todos possam vê-los. Se os comportamentos são consistentes com os valores adotados por um longo período, então a força de trabalho verdadeiramente internalizou estes valores.</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Crenças</a:t>
            </a:r>
          </a:p>
          <a:p>
            <a:r>
              <a:rPr lang="pt-BR" sz="1200" kern="1200" dirty="0">
                <a:solidFill>
                  <a:schemeClr val="tx1"/>
                </a:solidFill>
                <a:effectLst/>
                <a:latin typeface="+mn-lt"/>
                <a:ea typeface="+mn-ea"/>
                <a:cs typeface="+mn-cs"/>
              </a:rPr>
              <a:t>Uma noção amplamente aceita é que </a:t>
            </a:r>
            <a:r>
              <a:rPr lang="pt-BR" sz="1200" i="1" kern="1200" dirty="0">
                <a:solidFill>
                  <a:schemeClr val="tx1"/>
                </a:solidFill>
                <a:effectLst/>
                <a:latin typeface="+mn-lt"/>
                <a:ea typeface="+mn-ea"/>
                <a:cs typeface="+mn-cs"/>
              </a:rPr>
              <a:t>percepção é realidade</a:t>
            </a:r>
            <a:r>
              <a:rPr lang="pt-BR" sz="1200" kern="1200" dirty="0">
                <a:solidFill>
                  <a:schemeClr val="tx1"/>
                </a:solidFill>
                <a:effectLst/>
                <a:latin typeface="+mn-lt"/>
                <a:ea typeface="+mn-ea"/>
                <a:cs typeface="+mn-cs"/>
              </a:rPr>
              <a:t>.  Portanto, aquilo que as pessoas acreditam ser verdade tende a dirigir suas atitudes e comportamentos. Uma crença é a aceitação e a convicção na verdade, na existência ou validade de alguma coisa, incluindo suposições sobre o que será bem sucedido. As pessoas erroneamente acreditam que sempre podem manter controle quando e onde for necessário. Tipicamente, este é o caso quando as pessoas decidem tomar atalhos ou violar uma política de segurança.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 seguintes crenças tem tido um impacto positivo significativo sobre a performance livre de eventos:</a:t>
            </a:r>
          </a:p>
          <a:p>
            <a:r>
              <a:rPr lang="pt-BR"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humanos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falíveis</a:t>
            </a:r>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As pessoas querem fazer um bom trabalho; O erro humano é normal; Não existe aquilo que se chama “rotina”; Eventos significantes são falhas organizacionais; Erro é uma oportunidade para aprender e melhorar a efetividade da organização; Ambientes com segurança absoluta não existem.</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Atitudes</a:t>
            </a:r>
          </a:p>
          <a:p>
            <a:r>
              <a:rPr lang="pt-BR" sz="1200" kern="1200" dirty="0">
                <a:solidFill>
                  <a:schemeClr val="tx1"/>
                </a:solidFill>
                <a:effectLst/>
                <a:latin typeface="+mn-lt"/>
                <a:ea typeface="+mn-ea"/>
                <a:cs typeface="+mn-cs"/>
              </a:rPr>
              <a:t>As seguintes atitudes promovem comportamentos para o trabalho seguro:</a:t>
            </a:r>
          </a:p>
          <a:p>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Desconfiança com relação à falibilidade humana</a:t>
            </a:r>
            <a:r>
              <a:rPr lang="pt-BR" sz="1200" kern="1200" dirty="0">
                <a:solidFill>
                  <a:schemeClr val="tx1"/>
                </a:solidFill>
                <a:effectLst/>
                <a:latin typeface="+mn-lt"/>
                <a:ea typeface="+mn-ea"/>
                <a:cs typeface="+mn-cs"/>
              </a:rPr>
              <a:t> ; </a:t>
            </a:r>
            <a:r>
              <a:rPr lang="pt-BR" sz="1200" b="1" kern="1200" dirty="0">
                <a:solidFill>
                  <a:schemeClr val="tx1"/>
                </a:solidFill>
                <a:effectLst/>
                <a:latin typeface="+mn-lt"/>
                <a:ea typeface="+mn-ea"/>
                <a:cs typeface="+mn-cs"/>
              </a:rPr>
              <a:t>Atitude Questionadora</a:t>
            </a:r>
            <a:r>
              <a:rPr lang="pt-BR" sz="1200" kern="1200" dirty="0">
                <a:solidFill>
                  <a:schemeClr val="tx1"/>
                </a:solidFill>
                <a:effectLst/>
                <a:latin typeface="+mn-lt"/>
                <a:ea typeface="+mn-ea"/>
                <a:cs typeface="+mn-cs"/>
              </a:rPr>
              <a:t> ; </a:t>
            </a:r>
            <a:r>
              <a:rPr lang="pt-BR" sz="1200" b="1" kern="1200" dirty="0">
                <a:solidFill>
                  <a:schemeClr val="tx1"/>
                </a:solidFill>
                <a:effectLst/>
                <a:latin typeface="+mn-lt"/>
                <a:ea typeface="+mn-ea"/>
                <a:cs typeface="+mn-cs"/>
              </a:rPr>
              <a:t>Abordagem conservativa</a:t>
            </a:r>
            <a:r>
              <a:rPr lang="pt-BR" sz="1200" kern="1200" dirty="0">
                <a:solidFill>
                  <a:schemeClr val="tx1"/>
                </a:solidFill>
                <a:effectLst/>
                <a:latin typeface="+mn-lt"/>
                <a:ea typeface="+mn-ea"/>
                <a:cs typeface="+mn-cs"/>
              </a:rPr>
              <a:t> ; </a:t>
            </a:r>
            <a:r>
              <a:rPr lang="pt-BR" sz="1200" b="1" kern="1200" dirty="0">
                <a:solidFill>
                  <a:schemeClr val="tx1"/>
                </a:solidFill>
                <a:effectLst/>
                <a:latin typeface="+mn-lt"/>
                <a:ea typeface="+mn-ea"/>
                <a:cs typeface="+mn-cs"/>
              </a:rPr>
              <a:t>Evitar atitudes “inseguras”</a:t>
            </a:r>
            <a:r>
              <a:rPr lang="pt-BR" sz="1200" kern="1200" dirty="0">
                <a:solidFill>
                  <a:schemeClr val="tx1"/>
                </a:solidFill>
                <a:effectLst/>
                <a:latin typeface="+mn-lt"/>
                <a:ea typeface="+mn-ea"/>
                <a:cs typeface="+mn-cs"/>
              </a:rPr>
              <a:t> – permanecendo alerta e evitando atitudes e práticas que degradam os altos níveis de confiabilidade, como “</a:t>
            </a:r>
            <a:r>
              <a:rPr lang="pt-BR" sz="1200" kern="1200" dirty="0" err="1">
                <a:solidFill>
                  <a:schemeClr val="tx1"/>
                </a:solidFill>
                <a:effectLst/>
                <a:latin typeface="+mn-lt"/>
                <a:ea typeface="+mn-ea"/>
                <a:cs typeface="+mn-cs"/>
              </a:rPr>
              <a:t>Pollyanna</a:t>
            </a:r>
            <a:r>
              <a:rPr lang="pt-BR" sz="1200" kern="1200" dirty="0">
                <a:solidFill>
                  <a:schemeClr val="tx1"/>
                </a:solidFill>
                <a:effectLst/>
                <a:latin typeface="+mn-lt"/>
                <a:ea typeface="+mn-ea"/>
                <a:cs typeface="+mn-cs"/>
              </a:rPr>
              <a:t>”, febre  do apogeu, heroísmo, orgulho, fatalismo e invulnerabilidade ao erro.</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Regras do Grupo de Trabalho</a:t>
            </a:r>
          </a:p>
          <a:p>
            <a:r>
              <a:rPr lang="pt-BR" sz="1200" kern="1200" dirty="0">
                <a:solidFill>
                  <a:schemeClr val="tx1"/>
                </a:solidFill>
                <a:effectLst/>
                <a:latin typeface="+mn-lt"/>
                <a:ea typeface="+mn-ea"/>
                <a:cs typeface="+mn-cs"/>
              </a:rPr>
              <a:t>O grupo de colegas de uma pessoa é o maior e singular determinante do comportamento do indivíduo no trabalho. As regras dizem às pessoas o que elas são supostas de fazer,  vestir, dizer e acreditar; aquilo que é aceitável e aquilo que não é aceitável; o que observar, o que ignorar; como ver as coisas; e como interpretar o que se vê e ouve. As regras são passadas através da comunicação falada e são reforçadas através de como os colegas de uma pessoa respondem quando uma regra é quebrada.</a:t>
            </a:r>
            <a:r>
              <a:rPr lang="pt-BR" sz="1200" kern="1200" baseline="30000" dirty="0">
                <a:solidFill>
                  <a:schemeClr val="tx1"/>
                </a:solidFill>
                <a:effectLst/>
                <a:latin typeface="+mn-lt"/>
                <a:ea typeface="+mn-ea"/>
                <a:cs typeface="+mn-cs"/>
              </a:rPr>
              <a:t>[7]</a:t>
            </a:r>
            <a:r>
              <a:rPr lang="pt-BR" sz="1200" kern="1200" dirty="0">
                <a:solidFill>
                  <a:schemeClr val="tx1"/>
                </a:solidFill>
                <a:effectLst/>
                <a:latin typeface="+mn-lt"/>
                <a:ea typeface="+mn-ea"/>
                <a:cs typeface="+mn-cs"/>
              </a:rPr>
              <a:t> Se membros do grupo de trabalho acreditam que uma pessoa está trabalhando muito pesadamente, podem fazer piadas e </a:t>
            </a:r>
            <a:r>
              <a:rPr lang="pt-BR" sz="1200" kern="1200" dirty="0" err="1">
                <a:solidFill>
                  <a:schemeClr val="tx1"/>
                </a:solidFill>
                <a:effectLst/>
                <a:latin typeface="+mn-lt"/>
                <a:ea typeface="+mn-ea"/>
                <a:cs typeface="+mn-cs"/>
              </a:rPr>
              <a:t>obesrvações</a:t>
            </a:r>
            <a:r>
              <a:rPr lang="pt-BR" sz="1200" kern="1200" dirty="0">
                <a:solidFill>
                  <a:schemeClr val="tx1"/>
                </a:solidFill>
                <a:effectLst/>
                <a:latin typeface="+mn-lt"/>
                <a:ea typeface="+mn-ea"/>
                <a:cs typeface="+mn-cs"/>
              </a:rPr>
              <a:t> deselegantes para a pessoa até que a mesma adote as regras do grupo para aquilo que é considerado um nível de esforço apropriado. Em casos extremos, o grupo de colegas pode isolar ou atacar a pessoa até que ela cumpra com as normas do grupo.</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Práticas de Liderança</a:t>
            </a:r>
          </a:p>
          <a:p>
            <a:r>
              <a:rPr lang="pt-BR" sz="1200" kern="1200" dirty="0">
                <a:solidFill>
                  <a:schemeClr val="tx1"/>
                </a:solidFill>
                <a:effectLst/>
                <a:latin typeface="+mn-lt"/>
                <a:ea typeface="+mn-ea"/>
                <a:cs typeface="+mn-cs"/>
              </a:rPr>
              <a:t>Nada direciona mais a cultura que o estilo de gerenciamento e a resposta aos vários desafios ou oportunidades. O gerenciamento, através das seguintes práticas de liderança conforme descrito em </a:t>
            </a:r>
            <a:r>
              <a:rPr lang="pt-BR" sz="1200" i="1" kern="1200" dirty="0" err="1">
                <a:solidFill>
                  <a:schemeClr val="tx1"/>
                </a:solidFill>
                <a:effectLst/>
                <a:latin typeface="+mn-lt"/>
                <a:ea typeface="+mn-ea"/>
                <a:cs typeface="+mn-cs"/>
              </a:rPr>
              <a:t>Excellence</a:t>
            </a:r>
            <a:r>
              <a:rPr lang="pt-BR" sz="1200" i="1" kern="1200" dirty="0">
                <a:solidFill>
                  <a:schemeClr val="tx1"/>
                </a:solidFill>
                <a:effectLst/>
                <a:latin typeface="+mn-lt"/>
                <a:ea typeface="+mn-ea"/>
                <a:cs typeface="+mn-cs"/>
              </a:rPr>
              <a:t> in </a:t>
            </a:r>
            <a:r>
              <a:rPr lang="pt-BR" sz="1200" i="1" kern="1200" dirty="0" err="1">
                <a:solidFill>
                  <a:schemeClr val="tx1"/>
                </a:solidFill>
                <a:effectLst/>
                <a:latin typeface="+mn-lt"/>
                <a:ea typeface="+mn-ea"/>
                <a:cs typeface="+mn-cs"/>
              </a:rPr>
              <a:t>Human</a:t>
            </a:r>
            <a:r>
              <a:rPr lang="pt-BR" sz="1200" i="1" kern="1200" dirty="0">
                <a:solidFill>
                  <a:schemeClr val="tx1"/>
                </a:solidFill>
                <a:effectLst/>
                <a:latin typeface="+mn-lt"/>
                <a:ea typeface="+mn-ea"/>
                <a:cs typeface="+mn-cs"/>
              </a:rPr>
              <a:t> Performance</a:t>
            </a:r>
            <a:r>
              <a:rPr lang="pt-BR" sz="1200" kern="1200" dirty="0">
                <a:solidFill>
                  <a:schemeClr val="tx1"/>
                </a:solidFill>
                <a:effectLst/>
                <a:latin typeface="+mn-lt"/>
                <a:ea typeface="+mn-ea"/>
                <a:cs typeface="+mn-cs"/>
              </a:rPr>
              <a:t>  e no Capítulo 4, </a:t>
            </a:r>
            <a:r>
              <a:rPr lang="pt-BR" sz="1200" i="1" kern="1200" dirty="0">
                <a:solidFill>
                  <a:schemeClr val="tx1"/>
                </a:solidFill>
                <a:effectLst/>
                <a:latin typeface="+mn-lt"/>
                <a:ea typeface="+mn-ea"/>
                <a:cs typeface="+mn-cs"/>
              </a:rPr>
              <a:t>Cultura e Liderança</a:t>
            </a:r>
            <a:r>
              <a:rPr lang="pt-BR" sz="1200" kern="1200" dirty="0">
                <a:solidFill>
                  <a:schemeClr val="tx1"/>
                </a:solidFill>
                <a:effectLst/>
                <a:latin typeface="+mn-lt"/>
                <a:ea typeface="+mn-ea"/>
                <a:cs typeface="+mn-cs"/>
              </a:rPr>
              <a:t>, tende a moldar a cultura do quadro de pessoal da estação, com o uso das seguintes práticas:</a:t>
            </a:r>
          </a:p>
          <a:p>
            <a:r>
              <a:rPr lang="pt-BR" sz="1200" kern="1200" dirty="0">
                <a:solidFill>
                  <a:schemeClr val="tx1"/>
                </a:solidFill>
                <a:effectLst/>
                <a:latin typeface="+mn-lt"/>
                <a:ea typeface="+mn-ea"/>
                <a:cs typeface="+mn-cs"/>
              </a:rPr>
              <a:t> </a:t>
            </a:r>
          </a:p>
          <a:p>
            <a:pPr lvl="0" fontAlgn="base" hangingPunct="0"/>
            <a:r>
              <a:rPr lang="en-US" sz="1200" kern="1200" dirty="0" err="1">
                <a:solidFill>
                  <a:schemeClr val="tx1"/>
                </a:solidFill>
                <a:effectLst/>
                <a:latin typeface="+mn-lt"/>
                <a:ea typeface="+mn-ea"/>
                <a:cs typeface="+mn-cs"/>
              </a:rPr>
              <a:t>Facilitar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comunicação</a:t>
            </a:r>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Promover o trabalho em equipe; </a:t>
            </a:r>
            <a:r>
              <a:rPr lang="en-US" sz="1200" kern="1200" dirty="0" err="1">
                <a:solidFill>
                  <a:schemeClr val="tx1"/>
                </a:solidFill>
                <a:effectLst/>
                <a:latin typeface="+mn-lt"/>
                <a:ea typeface="+mn-ea"/>
                <a:cs typeface="+mn-cs"/>
              </a:rPr>
              <a:t>Instruir</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reforçar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expectativas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Eliminar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deficiências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organizacionais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latentes</a:t>
            </a:r>
            <a:r>
              <a:rPr lang="en-US"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Valorizar a prevenção de erros.</a:t>
            </a:r>
          </a:p>
          <a:p>
            <a:pPr fontAlgn="base" hangingPunct="0"/>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Deficiências Comuns dos Controles Culturais</a:t>
            </a:r>
          </a:p>
          <a:p>
            <a:pPr lvl="0" fontAlgn="base" hangingPunct="0"/>
            <a:r>
              <a:rPr lang="pt-BR" sz="1200" kern="1200" dirty="0">
                <a:solidFill>
                  <a:schemeClr val="tx1"/>
                </a:solidFill>
                <a:effectLst/>
                <a:latin typeface="+mn-lt"/>
                <a:ea typeface="+mn-ea"/>
                <a:cs typeface="+mn-cs"/>
              </a:rPr>
              <a:t>Alocar importância a julgamentos pessoais; Confiar na habilidade de alguém para resolver problemas; Ser relutante para desafiar as declarações de outros; Confiar nos recursos próprios de alguém; “andar com os pés de outro”; Aplicar ferramentas de performance humana de maneira descuidada; Faltar com a correção ou orientação de práticas de risco, ou usar as ferramentas de performance humana inadequadamente; Inconsistências entre o que os gerentes dizem querer e o que eles recompensam ou dão atenção.; Práticas de </a:t>
            </a:r>
            <a:r>
              <a:rPr lang="pt-BR" sz="1200" kern="1200" dirty="0" err="1">
                <a:solidFill>
                  <a:schemeClr val="tx1"/>
                </a:solidFill>
                <a:effectLst/>
                <a:latin typeface="+mn-lt"/>
                <a:ea typeface="+mn-ea"/>
                <a:cs typeface="+mn-cs"/>
              </a:rPr>
              <a:t>housekeeping</a:t>
            </a:r>
            <a:r>
              <a:rPr lang="pt-BR" sz="1200" kern="1200" dirty="0">
                <a:solidFill>
                  <a:schemeClr val="tx1"/>
                </a:solidFill>
                <a:effectLst/>
                <a:latin typeface="+mn-lt"/>
                <a:ea typeface="+mn-ea"/>
                <a:cs typeface="+mn-cs"/>
              </a:rPr>
              <a:t> indisciplinadas; não corrigir conforme passa e identifica práticas pobres; Fazer observações indulgentes para não ofender as pessoas observadas; Iniciar ações disciplinares para enganos honestos; Manter conversas ininteligíveis durante reuniões envolvendo um grupo grande; Permitir pessoal suplementar realizar trabalhos para os quais não são qualificados; Ficar “bravo” com alguém por ter sido corrigido; Fornecer bonificações com base tão somente nas medidas de produtividade; Passar para a próxima ação ou passo antes de assinar a verificação concorrente.</a:t>
            </a:r>
          </a:p>
          <a:p>
            <a:pPr fontAlgn="base" hangingPunct="0"/>
            <a:r>
              <a:rPr lang="pt-BR" sz="1200" kern="1200" dirty="0">
                <a:solidFill>
                  <a:schemeClr val="tx1"/>
                </a:solidFill>
                <a:effectLst/>
                <a:latin typeface="+mn-lt"/>
                <a:ea typeface="+mn-ea"/>
                <a:cs typeface="+mn-cs"/>
              </a:rPr>
              <a:t> </a:t>
            </a:r>
          </a:p>
          <a:p>
            <a:r>
              <a:rPr lang="pt-BR" sz="1200" b="1" kern="1200" cap="all" dirty="0">
                <a:solidFill>
                  <a:schemeClr val="tx1"/>
                </a:solidFill>
                <a:effectLst/>
                <a:latin typeface="+mn-lt"/>
                <a:ea typeface="+mn-ea"/>
                <a:cs typeface="+mn-cs"/>
              </a:rPr>
              <a:t>Controles Supervisórios</a:t>
            </a:r>
          </a:p>
          <a:p>
            <a:r>
              <a:rPr lang="pt-BR" sz="1200" kern="1200" dirty="0">
                <a:solidFill>
                  <a:schemeClr val="tx1"/>
                </a:solidFill>
                <a:effectLst/>
                <a:latin typeface="+mn-lt"/>
                <a:ea typeface="+mn-ea"/>
                <a:cs typeface="+mn-cs"/>
              </a:rPr>
              <a:t>As vulnerabilidades das defesas podem ser encontradas e corrigidas, mas somente se a gerência decidir que isto é importante o suficiente para devotar recursos para este esforço. As condições latentes não balançam uma bandeira para mostrar onde se encontram. O objetivo fundamental da supervisão é aumentar a resistência da estação para eventos significantes iniciados por erros ativos no local de trabalho—isto é, para minimizar a severidade dos eventos da planta. Os controles supervisórios criam oportunidades para identificar o que realmente está ocorrendo na planta, para identificar vulnerabilidades específicas ou falhas de performance, e para verificar se elas foram resolvidas.</a:t>
            </a:r>
          </a:p>
          <a:p>
            <a:pPr fontAlgn="base" hangingPunct="0"/>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Comitê de Orientação da Performance Humana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Processos de Melhoria de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Planos de Melhoria da Performance Humana</a:t>
            </a:r>
          </a:p>
          <a:p>
            <a:endParaRPr lang="pt-BR" altLang="pt-B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xmlns="" id="{9DC4F169-0D76-4016-A284-5558BEDE4EE9}"/>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FFD6BE7D-9E39-4DB3-863B-4577E77BE94F}"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130</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2467" name="Rectangle 2">
            <a:extLst>
              <a:ext uri="{FF2B5EF4-FFF2-40B4-BE49-F238E27FC236}">
                <a16:creationId xmlns:a16="http://schemas.microsoft.com/office/drawing/2014/main" xmlns="" id="{FC1DBA37-26A4-4E98-BEEC-E5809916BF7A}"/>
              </a:ext>
            </a:extLst>
          </p:cNvPr>
          <p:cNvSpPr>
            <a:spLocks noGrp="1" noRot="1" noChangeAspect="1" noChangeArrowheads="1" noTextEdit="1"/>
          </p:cNvSpPr>
          <p:nvPr>
            <p:ph type="sldImg"/>
          </p:nvPr>
        </p:nvSpPr>
        <p:spPr>
          <a:xfrm>
            <a:off x="495300" y="655638"/>
            <a:ext cx="6254750" cy="3519487"/>
          </a:xfrm>
          <a:ln/>
        </p:spPr>
      </p:sp>
      <p:sp>
        <p:nvSpPr>
          <p:cNvPr id="62468" name="Rectangle 9">
            <a:extLst>
              <a:ext uri="{FF2B5EF4-FFF2-40B4-BE49-F238E27FC236}">
                <a16:creationId xmlns:a16="http://schemas.microsoft.com/office/drawing/2014/main" xmlns="" id="{774D8153-E705-4689-B8B2-3499BBCB127A}"/>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a:extLst>
              <a:ext uri="{FF2B5EF4-FFF2-40B4-BE49-F238E27FC236}">
                <a16:creationId xmlns:a16="http://schemas.microsoft.com/office/drawing/2014/main" xmlns="" id="{4E5C6E2A-A33B-4D1E-BA13-5BB7F994C039}"/>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5EBEE367-818F-4633-AC60-11969B6FC66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131</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4515" name="Rectangle 2">
            <a:extLst>
              <a:ext uri="{FF2B5EF4-FFF2-40B4-BE49-F238E27FC236}">
                <a16:creationId xmlns:a16="http://schemas.microsoft.com/office/drawing/2014/main" xmlns="" id="{A7C04125-8A48-4F6E-896A-76322EA6E398}"/>
              </a:ext>
            </a:extLst>
          </p:cNvPr>
          <p:cNvSpPr>
            <a:spLocks noGrp="1" noRot="1" noChangeAspect="1" noChangeArrowheads="1" noTextEdit="1"/>
          </p:cNvSpPr>
          <p:nvPr>
            <p:ph type="sldImg"/>
          </p:nvPr>
        </p:nvSpPr>
        <p:spPr>
          <a:ln/>
        </p:spPr>
      </p:sp>
      <p:sp>
        <p:nvSpPr>
          <p:cNvPr id="64516" name="Rectangle 4">
            <a:extLst>
              <a:ext uri="{FF2B5EF4-FFF2-40B4-BE49-F238E27FC236}">
                <a16:creationId xmlns:a16="http://schemas.microsoft.com/office/drawing/2014/main" xmlns="" id="{F85900DF-F0CC-4C64-BB51-1C681C090BE4}"/>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a:extLst>
              <a:ext uri="{FF2B5EF4-FFF2-40B4-BE49-F238E27FC236}">
                <a16:creationId xmlns:a16="http://schemas.microsoft.com/office/drawing/2014/main" xmlns="" id="{B0419130-81D9-43E4-A1ED-05DB008822B4}"/>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067F7F62-8228-485B-A8DD-82738F15A83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132</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6563" name="Rectangle 2">
            <a:extLst>
              <a:ext uri="{FF2B5EF4-FFF2-40B4-BE49-F238E27FC236}">
                <a16:creationId xmlns:a16="http://schemas.microsoft.com/office/drawing/2014/main" xmlns="" id="{0F7759F3-5273-493C-BE4B-ADC6C09BB775}"/>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xmlns="" id="{191A02E4-23A1-497D-8E2B-995D1257E303}"/>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a:extLst>
              <a:ext uri="{FF2B5EF4-FFF2-40B4-BE49-F238E27FC236}">
                <a16:creationId xmlns:a16="http://schemas.microsoft.com/office/drawing/2014/main" xmlns="" id="{F7E7FCF8-905C-40D5-91F5-50045E06D4B9}"/>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8F00CB4D-82B2-4462-B132-B76D7C08A567}"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133</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8611" name="Rectangle 2">
            <a:extLst>
              <a:ext uri="{FF2B5EF4-FFF2-40B4-BE49-F238E27FC236}">
                <a16:creationId xmlns:a16="http://schemas.microsoft.com/office/drawing/2014/main" xmlns="" id="{E5EE0F99-A76C-4D43-B11B-0571ABDC3610}"/>
              </a:ext>
            </a:extLst>
          </p:cNvPr>
          <p:cNvSpPr>
            <a:spLocks noGrp="1" noRot="1" noChangeAspect="1" noChangeArrowheads="1" noTextEdit="1"/>
          </p:cNvSpPr>
          <p:nvPr>
            <p:ph type="sldImg"/>
          </p:nvPr>
        </p:nvSpPr>
        <p:spPr>
          <a:xfrm>
            <a:off x="473075" y="590550"/>
            <a:ext cx="6069013" cy="3414713"/>
          </a:xfrm>
          <a:ln/>
        </p:spPr>
      </p:sp>
      <p:sp>
        <p:nvSpPr>
          <p:cNvPr id="68612" name="Rectangle 4">
            <a:extLst>
              <a:ext uri="{FF2B5EF4-FFF2-40B4-BE49-F238E27FC236}">
                <a16:creationId xmlns:a16="http://schemas.microsoft.com/office/drawing/2014/main" xmlns="" id="{5BDF4D76-FF94-4F15-8325-6726E656EE0E}"/>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xmlns="" id="{4446D7A5-1D1D-4AD5-94D9-8B0C4E58EC70}"/>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A0FA691D-30C5-4004-B673-2D2A06CF80AC}"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134</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0659" name="Rectangle 2">
            <a:extLst>
              <a:ext uri="{FF2B5EF4-FFF2-40B4-BE49-F238E27FC236}">
                <a16:creationId xmlns:a16="http://schemas.microsoft.com/office/drawing/2014/main" xmlns="" id="{9A5DAE95-D4CD-4770-8B54-89ADBC61565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xmlns="" id="{6424B4BA-90D7-4394-987F-D814D6800E0D}"/>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xmlns="" id="{93014A85-2AA9-4A1A-8620-1BEBF64142B4}"/>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D1D6A37E-D608-41FE-AD54-258616EDB10B}"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135</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2707" name="Rectangle 2">
            <a:extLst>
              <a:ext uri="{FF2B5EF4-FFF2-40B4-BE49-F238E27FC236}">
                <a16:creationId xmlns:a16="http://schemas.microsoft.com/office/drawing/2014/main" xmlns="" id="{EF54B110-32EB-44D3-82FE-A72240A95BEB}"/>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xmlns="" id="{314536ED-2E82-485F-89F7-511D630100E9}"/>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13F1454A-411D-4CA8-96E5-9CF476E93AAB}"/>
              </a:ext>
            </a:extLst>
          </p:cNvPr>
          <p:cNvSpPr>
            <a:spLocks noGrp="1" noChangeArrowheads="1"/>
          </p:cNvSpPr>
          <p:nvPr>
            <p:ph type="sldNum" sz="quarter" idx="5"/>
          </p:nvPr>
        </p:nvSpPr>
        <p:spPr>
          <a:ln/>
        </p:spPr>
        <p:txBody>
          <a:bodyPr/>
          <a:lstStyle/>
          <a:p>
            <a:fld id="{B7C5B588-15DB-4455-AC08-157008A918B4}" type="slidenum">
              <a:rPr lang="en-US" altLang="en-US"/>
              <a:pPr/>
              <a:t>14</a:t>
            </a:fld>
            <a:endParaRPr lang="en-US" altLang="en-US"/>
          </a:p>
        </p:txBody>
      </p:sp>
      <p:sp>
        <p:nvSpPr>
          <p:cNvPr id="1105922" name="Rectangle 2">
            <a:extLst>
              <a:ext uri="{FF2B5EF4-FFF2-40B4-BE49-F238E27FC236}">
                <a16:creationId xmlns:a16="http://schemas.microsoft.com/office/drawing/2014/main" xmlns="" id="{61851889-DF74-4E15-AB42-B159B20720E8}"/>
              </a:ext>
            </a:extLst>
          </p:cNvPr>
          <p:cNvSpPr>
            <a:spLocks noGrp="1" noRot="1" noChangeAspect="1" noChangeArrowheads="1" noTextEdit="1"/>
          </p:cNvSpPr>
          <p:nvPr>
            <p:ph type="sldImg"/>
          </p:nvPr>
        </p:nvSpPr>
        <p:spPr>
          <a:xfrm>
            <a:off x="150813" y="774700"/>
            <a:ext cx="6797675" cy="3824288"/>
          </a:xfrm>
          <a:ln/>
        </p:spPr>
      </p:sp>
      <p:sp>
        <p:nvSpPr>
          <p:cNvPr id="1105923" name="Rectangle 3">
            <a:extLst>
              <a:ext uri="{FF2B5EF4-FFF2-40B4-BE49-F238E27FC236}">
                <a16:creationId xmlns:a16="http://schemas.microsoft.com/office/drawing/2014/main" xmlns="" id="{FD4CE8D9-A7A2-46C7-B12E-FA1BBFC85B8C}"/>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xmlns="" id="{01C5B5C4-55D9-45C7-ACAE-CA4628C97A5A}"/>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24F21DA7-76CE-4197-865E-F62A6B90B1F1}"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136</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4755" name="Rectangle 2">
            <a:extLst>
              <a:ext uri="{FF2B5EF4-FFF2-40B4-BE49-F238E27FC236}">
                <a16:creationId xmlns:a16="http://schemas.microsoft.com/office/drawing/2014/main" xmlns="" id="{CD883A14-B5F3-4280-A76D-F955F3CCD601}"/>
              </a:ext>
            </a:extLst>
          </p:cNvPr>
          <p:cNvSpPr>
            <a:spLocks noGrp="1" noRot="1" noChangeAspect="1" noChangeArrowheads="1" noTextEdit="1"/>
          </p:cNvSpPr>
          <p:nvPr>
            <p:ph type="sldImg"/>
          </p:nvPr>
        </p:nvSpPr>
        <p:spPr>
          <a:xfrm>
            <a:off x="687388" y="635000"/>
            <a:ext cx="5929312" cy="3336925"/>
          </a:xfrm>
          <a:ln cap="flat"/>
        </p:spPr>
      </p:sp>
      <p:sp>
        <p:nvSpPr>
          <p:cNvPr id="74756" name="Rectangle 4">
            <a:extLst>
              <a:ext uri="{FF2B5EF4-FFF2-40B4-BE49-F238E27FC236}">
                <a16:creationId xmlns:a16="http://schemas.microsoft.com/office/drawing/2014/main" xmlns="" id="{A8D6DAA7-6F29-4BEB-ACC5-12C857924C9B}"/>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a:extLst>
              <a:ext uri="{FF2B5EF4-FFF2-40B4-BE49-F238E27FC236}">
                <a16:creationId xmlns:a16="http://schemas.microsoft.com/office/drawing/2014/main" xmlns="" id="{E43E8E7A-336F-4B12-A3EF-DB35C0C0F3C2}"/>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54889FAF-3435-4CF4-AE20-2922AD7D1FF2}"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137</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6803" name="Rectangle 2">
            <a:extLst>
              <a:ext uri="{FF2B5EF4-FFF2-40B4-BE49-F238E27FC236}">
                <a16:creationId xmlns:a16="http://schemas.microsoft.com/office/drawing/2014/main" xmlns="" id="{FD6DBE12-64E4-4FD1-8666-E4092B2ADAC7}"/>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xmlns="" id="{B0CD8568-C7D4-45C5-9AC1-C1A7112CA11E}"/>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a:extLst>
              <a:ext uri="{FF2B5EF4-FFF2-40B4-BE49-F238E27FC236}">
                <a16:creationId xmlns:a16="http://schemas.microsoft.com/office/drawing/2014/main" xmlns="" id="{AB986B5F-7414-450E-ACA3-A689384E3F05}"/>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ACA67C1C-F14D-49D3-A626-A2F27C927DE7}"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138</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8851" name="Rectangle 2">
            <a:extLst>
              <a:ext uri="{FF2B5EF4-FFF2-40B4-BE49-F238E27FC236}">
                <a16:creationId xmlns:a16="http://schemas.microsoft.com/office/drawing/2014/main" xmlns="" id="{6A8496FA-5933-4BBA-AE14-DC129D5E4358}"/>
              </a:ext>
            </a:extLst>
          </p:cNvPr>
          <p:cNvSpPr>
            <a:spLocks noGrp="1" noRot="1" noChangeAspect="1" noChangeArrowheads="1" noTextEdit="1"/>
          </p:cNvSpPr>
          <p:nvPr>
            <p:ph type="sldImg"/>
          </p:nvPr>
        </p:nvSpPr>
        <p:spPr>
          <a:xfrm>
            <a:off x="422275" y="704850"/>
            <a:ext cx="6183313" cy="3479800"/>
          </a:xfrm>
          <a:ln cap="flat"/>
        </p:spPr>
      </p:sp>
      <p:sp>
        <p:nvSpPr>
          <p:cNvPr id="78852" name="Rectangle 4">
            <a:extLst>
              <a:ext uri="{FF2B5EF4-FFF2-40B4-BE49-F238E27FC236}">
                <a16:creationId xmlns:a16="http://schemas.microsoft.com/office/drawing/2014/main" xmlns="" id="{64B5E8EF-A531-4E19-93FC-36E1E47703ED}"/>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xmlns="" id="{807CFB9B-104C-4BDC-96B5-44FADAD2D529}"/>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AC72468F-826D-481A-9111-3C2D766886F4}"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139</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47" name="Rectangle 3">
            <a:extLst>
              <a:ext uri="{FF2B5EF4-FFF2-40B4-BE49-F238E27FC236}">
                <a16:creationId xmlns:a16="http://schemas.microsoft.com/office/drawing/2014/main" xmlns="" id="{1CC3AF73-A8DE-44F3-8EA0-3230919E6A42}"/>
              </a:ext>
            </a:extLst>
          </p:cNvPr>
          <p:cNvSpPr>
            <a:spLocks noGrp="1" noRot="1" noChangeAspect="1" noChangeArrowheads="1" noTextEdit="1"/>
          </p:cNvSpPr>
          <p:nvPr>
            <p:ph type="sldImg"/>
          </p:nvPr>
        </p:nvSpPr>
        <p:spPr>
          <a:xfrm>
            <a:off x="455613" y="573088"/>
            <a:ext cx="6211887" cy="3495675"/>
          </a:xfrm>
          <a:ln cap="flat"/>
        </p:spPr>
      </p:sp>
      <p:sp>
        <p:nvSpPr>
          <p:cNvPr id="82948" name="Rectangle 7">
            <a:extLst>
              <a:ext uri="{FF2B5EF4-FFF2-40B4-BE49-F238E27FC236}">
                <a16:creationId xmlns:a16="http://schemas.microsoft.com/office/drawing/2014/main" xmlns="" id="{A159F78B-33E4-4558-A5AD-B994903FCDC4}"/>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xmlns="" id="{EABD56BD-9126-418A-8D19-6A92B8F3C537}"/>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FE4577A6-8CB3-443F-B35B-FFD0A635992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140</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4995" name="Rectangle 2">
            <a:extLst>
              <a:ext uri="{FF2B5EF4-FFF2-40B4-BE49-F238E27FC236}">
                <a16:creationId xmlns:a16="http://schemas.microsoft.com/office/drawing/2014/main" xmlns="" id="{A474B331-2245-4907-9728-C2E12DD6378B}"/>
              </a:ext>
            </a:extLst>
          </p:cNvPr>
          <p:cNvSpPr>
            <a:spLocks noGrp="1" noRot="1" noChangeAspect="1" noChangeArrowheads="1" noTextEdit="1"/>
          </p:cNvSpPr>
          <p:nvPr>
            <p:ph type="sldImg"/>
          </p:nvPr>
        </p:nvSpPr>
        <p:spPr>
          <a:xfrm>
            <a:off x="460375" y="565150"/>
            <a:ext cx="6194425" cy="3484563"/>
          </a:xfrm>
          <a:ln cap="flat"/>
        </p:spPr>
      </p:sp>
      <p:sp>
        <p:nvSpPr>
          <p:cNvPr id="84996" name="Rectangle 7">
            <a:extLst>
              <a:ext uri="{FF2B5EF4-FFF2-40B4-BE49-F238E27FC236}">
                <a16:creationId xmlns:a16="http://schemas.microsoft.com/office/drawing/2014/main" xmlns="" id="{278AB413-3173-4438-8E1F-48EB8D6D8119}"/>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a:extLst>
              <a:ext uri="{FF2B5EF4-FFF2-40B4-BE49-F238E27FC236}">
                <a16:creationId xmlns:a16="http://schemas.microsoft.com/office/drawing/2014/main" xmlns="" id="{C6110D64-6506-4813-9FDF-80DD9E3667C8}"/>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FDE26053-E69E-414A-826E-6E826A4F38BF}"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141</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7043" name="Rectangle 2">
            <a:extLst>
              <a:ext uri="{FF2B5EF4-FFF2-40B4-BE49-F238E27FC236}">
                <a16:creationId xmlns:a16="http://schemas.microsoft.com/office/drawing/2014/main" xmlns="" id="{CD62AF91-F9C8-4F1B-91EC-5EF390A55BDF}"/>
              </a:ext>
            </a:extLst>
          </p:cNvPr>
          <p:cNvSpPr>
            <a:spLocks noGrp="1" noRot="1" noChangeAspect="1" noChangeArrowheads="1" noTextEdit="1"/>
          </p:cNvSpPr>
          <p:nvPr>
            <p:ph type="sldImg"/>
          </p:nvPr>
        </p:nvSpPr>
        <p:spPr>
          <a:xfrm>
            <a:off x="384175" y="582613"/>
            <a:ext cx="6210300" cy="3494087"/>
          </a:xfrm>
          <a:ln/>
        </p:spPr>
      </p:sp>
      <p:sp>
        <p:nvSpPr>
          <p:cNvPr id="87044" name="Text Box 4">
            <a:extLst>
              <a:ext uri="{FF2B5EF4-FFF2-40B4-BE49-F238E27FC236}">
                <a16:creationId xmlns:a16="http://schemas.microsoft.com/office/drawing/2014/main" xmlns="" id="{8F397BE9-899A-4BB8-8BC1-6023864F511C}"/>
              </a:ext>
            </a:extLst>
          </p:cNvPr>
          <p:cNvSpPr txBox="1">
            <a:spLocks noChangeArrowheads="1"/>
          </p:cNvSpPr>
          <p:nvPr/>
        </p:nvSpPr>
        <p:spPr bwMode="auto">
          <a:xfrm>
            <a:off x="927100" y="615950"/>
            <a:ext cx="50958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468" tIns="46235" rIns="92468" bIns="46235">
            <a:spAutoFit/>
          </a:bodyPr>
          <a:lstStyle>
            <a:lvl1pPr defTabSz="925513">
              <a:defRPr sz="4800">
                <a:solidFill>
                  <a:srgbClr val="00279F"/>
                </a:solidFill>
                <a:latin typeface="Arial" panose="020B0604020202020204" pitchFamily="34" charset="0"/>
              </a:defRPr>
            </a:lvl1pPr>
            <a:lvl2pPr marL="742950" indent="-285750" defTabSz="925513">
              <a:defRPr sz="4800">
                <a:solidFill>
                  <a:srgbClr val="00279F"/>
                </a:solidFill>
                <a:latin typeface="Arial" panose="020B0604020202020204" pitchFamily="34" charset="0"/>
              </a:defRPr>
            </a:lvl2pPr>
            <a:lvl3pPr marL="1143000" indent="-228600" defTabSz="925513">
              <a:defRPr sz="4800">
                <a:solidFill>
                  <a:srgbClr val="00279F"/>
                </a:solidFill>
                <a:latin typeface="Arial" panose="020B0604020202020204" pitchFamily="34" charset="0"/>
              </a:defRPr>
            </a:lvl3pPr>
            <a:lvl4pPr marL="1600200" indent="-228600" defTabSz="925513">
              <a:defRPr sz="4800">
                <a:solidFill>
                  <a:srgbClr val="00279F"/>
                </a:solidFill>
                <a:latin typeface="Arial" panose="020B0604020202020204" pitchFamily="34" charset="0"/>
              </a:defRPr>
            </a:lvl4pPr>
            <a:lvl5pPr marL="2057400" indent="-228600" defTabSz="925513">
              <a:defRPr sz="4800">
                <a:solidFill>
                  <a:srgbClr val="00279F"/>
                </a:solidFill>
                <a:latin typeface="Arial" panose="020B0604020202020204" pitchFamily="34" charset="0"/>
              </a:defRPr>
            </a:lvl5pPr>
            <a:lvl6pPr marL="2514600" indent="-228600" defTabSz="9255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255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255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255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25513" rtl="0" eaLnBrk="1" fontAlgn="auto" latinLnBrk="0" hangingPunct="1">
              <a:lnSpc>
                <a:spcPct val="100000"/>
              </a:lnSpc>
              <a:spcBef>
                <a:spcPct val="5000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045" name="Rectangle 5">
            <a:extLst>
              <a:ext uri="{FF2B5EF4-FFF2-40B4-BE49-F238E27FC236}">
                <a16:creationId xmlns:a16="http://schemas.microsoft.com/office/drawing/2014/main" xmlns="" id="{B96BA0BE-F36D-4A36-B086-FB40C454273D}"/>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a:extLst>
              <a:ext uri="{FF2B5EF4-FFF2-40B4-BE49-F238E27FC236}">
                <a16:creationId xmlns:a16="http://schemas.microsoft.com/office/drawing/2014/main" xmlns="" id="{30BAD757-4BAD-4C23-8BD9-BD565ACE23D2}"/>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CCFD7719-E5C8-4E6C-AD50-703197C85A3B}"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142</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9091" name="Rectangle 2">
            <a:extLst>
              <a:ext uri="{FF2B5EF4-FFF2-40B4-BE49-F238E27FC236}">
                <a16:creationId xmlns:a16="http://schemas.microsoft.com/office/drawing/2014/main" xmlns="" id="{0E0D93C7-ED71-4BFC-AFDF-80F43CEA3ACE}"/>
              </a:ext>
            </a:extLst>
          </p:cNvPr>
          <p:cNvSpPr>
            <a:spLocks noGrp="1" noRot="1" noChangeAspect="1" noChangeArrowheads="1" noTextEdit="1"/>
          </p:cNvSpPr>
          <p:nvPr>
            <p:ph type="sldImg"/>
          </p:nvPr>
        </p:nvSpPr>
        <p:spPr>
          <a:xfrm>
            <a:off x="503238" y="784225"/>
            <a:ext cx="5840412" cy="3286125"/>
          </a:xfrm>
          <a:ln cap="flat"/>
        </p:spPr>
      </p:sp>
      <p:sp>
        <p:nvSpPr>
          <p:cNvPr id="89092" name="Text Box 4">
            <a:extLst>
              <a:ext uri="{FF2B5EF4-FFF2-40B4-BE49-F238E27FC236}">
                <a16:creationId xmlns:a16="http://schemas.microsoft.com/office/drawing/2014/main" xmlns="" id="{B49456C9-ADFA-4FB1-844A-9DECFA39587B}"/>
              </a:ext>
            </a:extLst>
          </p:cNvPr>
          <p:cNvSpPr txBox="1">
            <a:spLocks noChangeArrowheads="1"/>
          </p:cNvSpPr>
          <p:nvPr/>
        </p:nvSpPr>
        <p:spPr bwMode="auto">
          <a:xfrm>
            <a:off x="927100" y="615950"/>
            <a:ext cx="50958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461" tIns="46232" rIns="92461" bIns="46232">
            <a:spAutoFit/>
          </a:bodyPr>
          <a:lstStyle>
            <a:lvl1pPr defTabSz="925513">
              <a:defRPr sz="4800">
                <a:solidFill>
                  <a:srgbClr val="00279F"/>
                </a:solidFill>
                <a:latin typeface="Arial" panose="020B0604020202020204" pitchFamily="34" charset="0"/>
              </a:defRPr>
            </a:lvl1pPr>
            <a:lvl2pPr marL="742950" indent="-285750" defTabSz="925513">
              <a:defRPr sz="4800">
                <a:solidFill>
                  <a:srgbClr val="00279F"/>
                </a:solidFill>
                <a:latin typeface="Arial" panose="020B0604020202020204" pitchFamily="34" charset="0"/>
              </a:defRPr>
            </a:lvl2pPr>
            <a:lvl3pPr marL="1143000" indent="-228600" defTabSz="925513">
              <a:defRPr sz="4800">
                <a:solidFill>
                  <a:srgbClr val="00279F"/>
                </a:solidFill>
                <a:latin typeface="Arial" panose="020B0604020202020204" pitchFamily="34" charset="0"/>
              </a:defRPr>
            </a:lvl3pPr>
            <a:lvl4pPr marL="1600200" indent="-228600" defTabSz="925513">
              <a:defRPr sz="4800">
                <a:solidFill>
                  <a:srgbClr val="00279F"/>
                </a:solidFill>
                <a:latin typeface="Arial" panose="020B0604020202020204" pitchFamily="34" charset="0"/>
              </a:defRPr>
            </a:lvl4pPr>
            <a:lvl5pPr marL="2057400" indent="-228600" defTabSz="925513">
              <a:defRPr sz="4800">
                <a:solidFill>
                  <a:srgbClr val="00279F"/>
                </a:solidFill>
                <a:latin typeface="Arial" panose="020B0604020202020204" pitchFamily="34" charset="0"/>
              </a:defRPr>
            </a:lvl5pPr>
            <a:lvl6pPr marL="2514600" indent="-228600" defTabSz="9255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255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255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255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25513" rtl="0" eaLnBrk="1" fontAlgn="auto" latinLnBrk="0" hangingPunct="1">
              <a:lnSpc>
                <a:spcPct val="100000"/>
              </a:lnSpc>
              <a:spcBef>
                <a:spcPct val="5000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093" name="Rectangle 5">
            <a:extLst>
              <a:ext uri="{FF2B5EF4-FFF2-40B4-BE49-F238E27FC236}">
                <a16:creationId xmlns:a16="http://schemas.microsoft.com/office/drawing/2014/main" xmlns="" id="{849CC040-FD51-4BA1-8A28-76D905BB02A3}"/>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a:extLst>
              <a:ext uri="{FF2B5EF4-FFF2-40B4-BE49-F238E27FC236}">
                <a16:creationId xmlns:a16="http://schemas.microsoft.com/office/drawing/2014/main" xmlns="" id="{D1667AF9-DF48-48E1-B90B-81DC5DEAB9DE}"/>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E6417EEA-559F-46EE-BF05-B3EAFFC87031}"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143</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1139" name="Rectangle 2">
            <a:extLst>
              <a:ext uri="{FF2B5EF4-FFF2-40B4-BE49-F238E27FC236}">
                <a16:creationId xmlns:a16="http://schemas.microsoft.com/office/drawing/2014/main" xmlns="" id="{47D7FF78-6A7D-45BF-9846-AAF14AC0EF92}"/>
              </a:ext>
            </a:extLst>
          </p:cNvPr>
          <p:cNvSpPr>
            <a:spLocks noGrp="1" noRot="1" noChangeAspect="1" noChangeArrowheads="1" noTextEdit="1"/>
          </p:cNvSpPr>
          <p:nvPr>
            <p:ph type="sldImg"/>
          </p:nvPr>
        </p:nvSpPr>
        <p:spPr>
          <a:ln/>
        </p:spPr>
      </p:sp>
      <p:sp>
        <p:nvSpPr>
          <p:cNvPr id="91140" name="Rectangle 4">
            <a:extLst>
              <a:ext uri="{FF2B5EF4-FFF2-40B4-BE49-F238E27FC236}">
                <a16:creationId xmlns:a16="http://schemas.microsoft.com/office/drawing/2014/main" xmlns="" id="{9F294B99-45A3-4F2B-A14D-25DC98A44E79}"/>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a:extLst>
              <a:ext uri="{FF2B5EF4-FFF2-40B4-BE49-F238E27FC236}">
                <a16:creationId xmlns:a16="http://schemas.microsoft.com/office/drawing/2014/main" xmlns="" id="{AA39D370-F10B-4FE5-A2F6-856B1F2E4715}"/>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74B81694-43FF-47D4-A496-49C55403F350}"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144</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3187" name="Rectangle 2">
            <a:extLst>
              <a:ext uri="{FF2B5EF4-FFF2-40B4-BE49-F238E27FC236}">
                <a16:creationId xmlns:a16="http://schemas.microsoft.com/office/drawing/2014/main" xmlns="" id="{6CA5EF37-3656-4C3E-9BBD-851331A824F9}"/>
              </a:ext>
            </a:extLst>
          </p:cNvPr>
          <p:cNvSpPr>
            <a:spLocks noGrp="1" noRot="1" noChangeAspect="1" noChangeArrowheads="1" noTextEdit="1"/>
          </p:cNvSpPr>
          <p:nvPr>
            <p:ph type="sldImg"/>
          </p:nvPr>
        </p:nvSpPr>
        <p:spPr>
          <a:xfrm>
            <a:off x="674688" y="935038"/>
            <a:ext cx="5568950" cy="3133725"/>
          </a:xfrm>
          <a:solidFill>
            <a:srgbClr val="FFFFFF"/>
          </a:solidFill>
          <a:ln/>
        </p:spPr>
      </p:sp>
      <p:sp>
        <p:nvSpPr>
          <p:cNvPr id="93188" name="Rectangle 4">
            <a:extLst>
              <a:ext uri="{FF2B5EF4-FFF2-40B4-BE49-F238E27FC236}">
                <a16:creationId xmlns:a16="http://schemas.microsoft.com/office/drawing/2014/main" xmlns="" id="{6C50599E-0C49-4F51-8949-3255958735B5}"/>
              </a:ext>
            </a:extLst>
          </p:cNvPr>
          <p:cNvSpPr>
            <a:spLocks noGrp="1" noChangeArrowheads="1"/>
          </p:cNvSpPr>
          <p:nvPr>
            <p:ph type="body" idx="1"/>
          </p:nvPr>
        </p:nvSpPr>
        <p:spPr>
          <a:noFill/>
        </p:spPr>
        <p:txBody>
          <a:bodyPr/>
          <a:lstStyle/>
          <a:p>
            <a:endParaRPr lang="pt-BR" alt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a:extLst>
              <a:ext uri="{FF2B5EF4-FFF2-40B4-BE49-F238E27FC236}">
                <a16:creationId xmlns:a16="http://schemas.microsoft.com/office/drawing/2014/main" xmlns="" id="{EA1CDA38-CDB4-4A22-B0E4-6E3B28984896}"/>
              </a:ext>
            </a:extLst>
          </p:cNvPr>
          <p:cNvSpPr>
            <a:spLocks noGrp="1" noChangeArrowheads="1"/>
          </p:cNvSpPr>
          <p:nvPr>
            <p:ph type="sldNum" sz="quarter" idx="5"/>
          </p:nvPr>
        </p:nvSpPr>
        <p:spPr>
          <a:noFill/>
        </p:spPr>
        <p:txBody>
          <a:bodyPr/>
          <a:lstStyle>
            <a:lvl1pPr defTabSz="990600">
              <a:defRPr sz="4800">
                <a:solidFill>
                  <a:srgbClr val="00279F"/>
                </a:solidFill>
                <a:latin typeface="Arial" panose="020B0604020202020204" pitchFamily="34" charset="0"/>
              </a:defRPr>
            </a:lvl1pPr>
            <a:lvl2pPr marL="742950" indent="-285750" defTabSz="990600">
              <a:defRPr sz="4800">
                <a:solidFill>
                  <a:srgbClr val="00279F"/>
                </a:solidFill>
                <a:latin typeface="Arial" panose="020B0604020202020204" pitchFamily="34" charset="0"/>
              </a:defRPr>
            </a:lvl2pPr>
            <a:lvl3pPr marL="1143000" indent="-228600" defTabSz="990600">
              <a:defRPr sz="4800">
                <a:solidFill>
                  <a:srgbClr val="00279F"/>
                </a:solidFill>
                <a:latin typeface="Arial" panose="020B0604020202020204" pitchFamily="34" charset="0"/>
              </a:defRPr>
            </a:lvl3pPr>
            <a:lvl4pPr marL="1600200" indent="-228600" defTabSz="990600">
              <a:defRPr sz="4800">
                <a:solidFill>
                  <a:srgbClr val="00279F"/>
                </a:solidFill>
                <a:latin typeface="Arial" panose="020B0604020202020204" pitchFamily="34" charset="0"/>
              </a:defRPr>
            </a:lvl4pPr>
            <a:lvl5pPr marL="2057400" indent="-228600" defTabSz="990600">
              <a:defRPr sz="4800">
                <a:solidFill>
                  <a:srgbClr val="00279F"/>
                </a:solidFill>
                <a:latin typeface="Arial" panose="020B0604020202020204" pitchFamily="34" charset="0"/>
              </a:defRPr>
            </a:lvl5pPr>
            <a:lvl6pPr marL="2514600" indent="-228600" defTabSz="99060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9060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9060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90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CB4E9929-7A9F-4E8B-8B09-1239D64FFD72}" type="slidenum">
              <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145</a:t>
            </a:fld>
            <a:endParaRPr kumimoji="0" lang="en-US" altLang="pt-BR"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5235" name="Rectangle 2">
            <a:extLst>
              <a:ext uri="{FF2B5EF4-FFF2-40B4-BE49-F238E27FC236}">
                <a16:creationId xmlns:a16="http://schemas.microsoft.com/office/drawing/2014/main" xmlns="" id="{D5FED732-83C1-43AE-BE51-8127A49236C3}"/>
              </a:ext>
            </a:extLst>
          </p:cNvPr>
          <p:cNvSpPr>
            <a:spLocks noGrp="1" noRot="1" noChangeAspect="1" noChangeArrowheads="1" noTextEdit="1"/>
          </p:cNvSpPr>
          <p:nvPr>
            <p:ph type="sldImg"/>
          </p:nvPr>
        </p:nvSpPr>
        <p:spPr>
          <a:xfrm>
            <a:off x="569913" y="784225"/>
            <a:ext cx="5889625" cy="3313113"/>
          </a:xfrm>
          <a:ln/>
        </p:spPr>
      </p:sp>
      <p:sp>
        <p:nvSpPr>
          <p:cNvPr id="95236" name="Rectangle 4">
            <a:extLst>
              <a:ext uri="{FF2B5EF4-FFF2-40B4-BE49-F238E27FC236}">
                <a16:creationId xmlns:a16="http://schemas.microsoft.com/office/drawing/2014/main" xmlns="" id="{ED080BCB-810E-4D77-8997-B74FD1C58D7A}"/>
              </a:ext>
            </a:extLst>
          </p:cNvPr>
          <p:cNvSpPr>
            <a:spLocks noGrp="1" noChangeArrowheads="1"/>
          </p:cNvSpPr>
          <p:nvPr>
            <p:ph type="body" idx="1"/>
          </p:nvPr>
        </p:nvSpPr>
        <p:spPr>
          <a:noFill/>
        </p:spPr>
        <p:txBody>
          <a:bodyPr/>
          <a:lstStyle/>
          <a:p>
            <a:endParaRPr lang="pt-BR" alt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5AA193FE-AD94-4475-9E2B-98230C04E2BC}"/>
              </a:ext>
            </a:extLst>
          </p:cNvPr>
          <p:cNvSpPr>
            <a:spLocks noGrp="1" noChangeArrowheads="1"/>
          </p:cNvSpPr>
          <p:nvPr>
            <p:ph type="sldNum" sz="quarter" idx="5"/>
          </p:nvPr>
        </p:nvSpPr>
        <p:spPr>
          <a:ln/>
        </p:spPr>
        <p:txBody>
          <a:bodyPr/>
          <a:lstStyle/>
          <a:p>
            <a:fld id="{40EFAA13-485B-4A02-86C3-8B7F8497D348}" type="slidenum">
              <a:rPr lang="en-US" altLang="en-US"/>
              <a:pPr/>
              <a:t>15</a:t>
            </a:fld>
            <a:endParaRPr lang="en-US" altLang="en-US"/>
          </a:p>
        </p:txBody>
      </p:sp>
      <p:sp>
        <p:nvSpPr>
          <p:cNvPr id="1123330" name="Rectangle 2">
            <a:extLst>
              <a:ext uri="{FF2B5EF4-FFF2-40B4-BE49-F238E27FC236}">
                <a16:creationId xmlns:a16="http://schemas.microsoft.com/office/drawing/2014/main" xmlns="" id="{CB192243-11A3-4C85-AD69-2E5C1CBDC74E}"/>
              </a:ext>
            </a:extLst>
          </p:cNvPr>
          <p:cNvSpPr>
            <a:spLocks noGrp="1" noRot="1" noChangeAspect="1" noChangeArrowheads="1" noTextEdit="1"/>
          </p:cNvSpPr>
          <p:nvPr>
            <p:ph type="sldImg"/>
          </p:nvPr>
        </p:nvSpPr>
        <p:spPr>
          <a:xfrm>
            <a:off x="150813" y="774700"/>
            <a:ext cx="6797675" cy="3824288"/>
          </a:xfrm>
          <a:ln/>
        </p:spPr>
      </p:sp>
      <p:sp>
        <p:nvSpPr>
          <p:cNvPr id="1123331" name="Rectangle 3">
            <a:extLst>
              <a:ext uri="{FF2B5EF4-FFF2-40B4-BE49-F238E27FC236}">
                <a16:creationId xmlns:a16="http://schemas.microsoft.com/office/drawing/2014/main" xmlns="" id="{6EF0C930-83B0-4591-AABC-2A24CD36DB78}"/>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22031646-0432-4974-83F5-5319FA479409}"/>
              </a:ext>
            </a:extLst>
          </p:cNvPr>
          <p:cNvSpPr>
            <a:spLocks noGrp="1" noChangeArrowheads="1"/>
          </p:cNvSpPr>
          <p:nvPr>
            <p:ph type="sldNum" sz="quarter" idx="5"/>
          </p:nvPr>
        </p:nvSpPr>
        <p:spPr>
          <a:ln/>
        </p:spPr>
        <p:txBody>
          <a:bodyPr/>
          <a:lstStyle/>
          <a:p>
            <a:fld id="{FCB06FCC-44B0-406D-B120-B96DB745B878}" type="slidenum">
              <a:rPr lang="en-US" altLang="en-US"/>
              <a:pPr/>
              <a:t>19</a:t>
            </a:fld>
            <a:endParaRPr lang="en-US" altLang="en-US"/>
          </a:p>
        </p:txBody>
      </p:sp>
      <p:sp>
        <p:nvSpPr>
          <p:cNvPr id="1130498" name="Rectangle 2">
            <a:extLst>
              <a:ext uri="{FF2B5EF4-FFF2-40B4-BE49-F238E27FC236}">
                <a16:creationId xmlns:a16="http://schemas.microsoft.com/office/drawing/2014/main" xmlns="" id="{C63E3F25-4368-4B88-B344-CF7412CD2540}"/>
              </a:ext>
            </a:extLst>
          </p:cNvPr>
          <p:cNvSpPr>
            <a:spLocks noGrp="1" noRot="1" noChangeAspect="1" noChangeArrowheads="1" noTextEdit="1"/>
          </p:cNvSpPr>
          <p:nvPr>
            <p:ph type="sldImg"/>
          </p:nvPr>
        </p:nvSpPr>
        <p:spPr>
          <a:xfrm>
            <a:off x="150813" y="774700"/>
            <a:ext cx="6797675" cy="3824288"/>
          </a:xfrm>
          <a:ln/>
        </p:spPr>
      </p:sp>
      <p:sp>
        <p:nvSpPr>
          <p:cNvPr id="1130499" name="Rectangle 3">
            <a:extLst>
              <a:ext uri="{FF2B5EF4-FFF2-40B4-BE49-F238E27FC236}">
                <a16:creationId xmlns:a16="http://schemas.microsoft.com/office/drawing/2014/main" xmlns="" id="{FDA7FD61-B421-4A0E-8CDF-E6A54848AAC8}"/>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566CBAA1-2EF8-4C2B-BF86-7EE44E8751FC}"/>
              </a:ext>
            </a:extLst>
          </p:cNvPr>
          <p:cNvSpPr>
            <a:spLocks noGrp="1" noChangeArrowheads="1"/>
          </p:cNvSpPr>
          <p:nvPr>
            <p:ph type="sldNum" sz="quarter" idx="5"/>
          </p:nvPr>
        </p:nvSpPr>
        <p:spPr>
          <a:ln/>
        </p:spPr>
        <p:txBody>
          <a:bodyPr/>
          <a:lstStyle/>
          <a:p>
            <a:fld id="{FAB4E22E-291D-4830-89F3-26EEC5F0F450}" type="slidenum">
              <a:rPr lang="en-US" altLang="en-US"/>
              <a:pPr/>
              <a:t>20</a:t>
            </a:fld>
            <a:endParaRPr lang="en-US" altLang="en-US"/>
          </a:p>
        </p:txBody>
      </p:sp>
      <p:sp>
        <p:nvSpPr>
          <p:cNvPr id="1134594" name="Rectangle 2">
            <a:extLst>
              <a:ext uri="{FF2B5EF4-FFF2-40B4-BE49-F238E27FC236}">
                <a16:creationId xmlns:a16="http://schemas.microsoft.com/office/drawing/2014/main" xmlns="" id="{0A2C6901-BBCB-4BB0-936C-BE90D005039A}"/>
              </a:ext>
            </a:extLst>
          </p:cNvPr>
          <p:cNvSpPr>
            <a:spLocks noGrp="1" noRot="1" noChangeAspect="1" noChangeArrowheads="1" noTextEdit="1"/>
          </p:cNvSpPr>
          <p:nvPr>
            <p:ph type="sldImg"/>
          </p:nvPr>
        </p:nvSpPr>
        <p:spPr>
          <a:xfrm>
            <a:off x="150813" y="774700"/>
            <a:ext cx="6797675" cy="3824288"/>
          </a:xfrm>
          <a:ln/>
        </p:spPr>
      </p:sp>
      <p:sp>
        <p:nvSpPr>
          <p:cNvPr id="1134595" name="Rectangle 3">
            <a:extLst>
              <a:ext uri="{FF2B5EF4-FFF2-40B4-BE49-F238E27FC236}">
                <a16:creationId xmlns:a16="http://schemas.microsoft.com/office/drawing/2014/main" xmlns="" id="{43FFACAB-F156-4971-B50B-2A9CEC1D165D}"/>
              </a:ext>
            </a:extLst>
          </p:cNvPr>
          <p:cNvSpPr>
            <a:spLocks noGrp="1" noChangeArrowheads="1"/>
          </p:cNvSpPr>
          <p:nvPr>
            <p:ph type="body" idx="1"/>
          </p:nvPr>
        </p:nvSpPr>
        <p:spPr>
          <a:xfrm>
            <a:off x="946150" y="4860925"/>
            <a:ext cx="5207000" cy="4605338"/>
          </a:xfrm>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149537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E46D5-2B49-4F6E-BB03-0FE29F1988D5}" type="datetimeFigureOut">
              <a:rPr lang="en-US" smtClean="0"/>
              <a:pPr/>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118919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126149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130676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3090123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433068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374757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4224966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197961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31FC1F-FEB7-45C8-A25C-8F2A836256C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1D367F7A-14DD-46F3-B1DB-C94EC2BF1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1339B6EB-B0A8-48A9-87FD-EBE1DF930BF9}"/>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5" name="Espaço Reservado para Rodapé 4">
            <a:extLst>
              <a:ext uri="{FF2B5EF4-FFF2-40B4-BE49-F238E27FC236}">
                <a16:creationId xmlns:a16="http://schemas.microsoft.com/office/drawing/2014/main" xmlns="" id="{BB5E70D3-A48A-4121-A7D4-9E3297BFE4D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40D55DC9-1B92-4919-8AB9-CEFF4DE38DDC}"/>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651631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F81EE61-28B8-4ABB-825B-6BBD3DA932B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79EF00FB-3AF5-41EA-B7F8-6119A372C7F0}"/>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2F72B55-A3FD-4431-B5D0-632D862B8EA7}"/>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5" name="Espaço Reservado para Rodapé 4">
            <a:extLst>
              <a:ext uri="{FF2B5EF4-FFF2-40B4-BE49-F238E27FC236}">
                <a16:creationId xmlns:a16="http://schemas.microsoft.com/office/drawing/2014/main" xmlns="" id="{2F975319-92C2-4B75-8E5B-87094E4A26D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6B9DF41C-5B99-49D6-8BFD-903E047F1B32}"/>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70899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2612788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69D342-D1F1-4521-9299-C8B0077F9F5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7076FF70-E83B-466B-9763-E9F1598F1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xmlns="" id="{BBF767AD-2678-4DFD-89E6-8986C2157740}"/>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5" name="Espaço Reservado para Rodapé 4">
            <a:extLst>
              <a:ext uri="{FF2B5EF4-FFF2-40B4-BE49-F238E27FC236}">
                <a16:creationId xmlns:a16="http://schemas.microsoft.com/office/drawing/2014/main" xmlns="" id="{B87D7EF7-F36C-40F3-A98C-35DF59A61ED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D53896BA-2C22-4E01-B3F9-2D72115D30F4}"/>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26258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3C5F669-530A-49F2-966A-F46EA6E0E28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3AF212FE-EA51-4493-A8CC-6C3CC3707F9D}"/>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A6DE2679-D31D-451B-AC82-257C7473058E}"/>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21BB0A50-06A7-4CB5-BCBC-4A1192A37E97}"/>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6" name="Espaço Reservado para Rodapé 5">
            <a:extLst>
              <a:ext uri="{FF2B5EF4-FFF2-40B4-BE49-F238E27FC236}">
                <a16:creationId xmlns:a16="http://schemas.microsoft.com/office/drawing/2014/main" xmlns="" id="{9C619C26-2E97-4CAF-A4C9-CC680363D6C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1C4B2F0F-EC6A-499A-9DAA-AD2B1C6AB14B}"/>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60178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2D88534-BCA1-43FD-A3AB-EC5C1779996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C50FCD2E-9AAE-429D-A357-E8A96D94B5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xmlns="" id="{9149695B-E5F7-4DAC-854B-6ED9E9E26AA5}"/>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889390F9-DA05-45AF-9C7B-29F51BB9C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xmlns="" id="{16927DDE-7D34-4003-9E22-A1B93544665F}"/>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98B7B8F1-8103-4F5E-B4ED-F098A1ADA34B}"/>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8" name="Espaço Reservado para Rodapé 7">
            <a:extLst>
              <a:ext uri="{FF2B5EF4-FFF2-40B4-BE49-F238E27FC236}">
                <a16:creationId xmlns:a16="http://schemas.microsoft.com/office/drawing/2014/main" xmlns="" id="{AB16426B-0A81-4071-A061-860ADCDB5BC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CAFA109D-3203-4E48-A583-AA6F281E1BEB}"/>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1195105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1864FD-1F17-4F63-9355-3DD694F5D4B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A4A64A11-C417-4237-A39B-B99CBFBF090C}"/>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4" name="Espaço Reservado para Rodapé 3">
            <a:extLst>
              <a:ext uri="{FF2B5EF4-FFF2-40B4-BE49-F238E27FC236}">
                <a16:creationId xmlns:a16="http://schemas.microsoft.com/office/drawing/2014/main" xmlns="" id="{7EF015F6-14B7-4BFE-BF53-DD6FE9DA193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5568F479-669D-4E85-9CF8-22CB17B8D5F6}"/>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82648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D9618713-F8FA-4440-A733-8178525BEFC6}"/>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3" name="Espaço Reservado para Rodapé 2">
            <a:extLst>
              <a:ext uri="{FF2B5EF4-FFF2-40B4-BE49-F238E27FC236}">
                <a16:creationId xmlns:a16="http://schemas.microsoft.com/office/drawing/2014/main" xmlns="" id="{9A8E9CA9-68EC-4991-BC5E-F24B7CD0F77B}"/>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8B038F8F-B090-474D-848F-8F42674F7B27}"/>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18040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8DFDBC-1945-4E7E-983D-119A342E5B5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101D292E-1F1B-4379-A179-E9D445AE9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5A138EFA-37DC-4220-BF3A-3927DF00E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xmlns="" id="{3BD0A1E8-65E2-4014-8449-2C8057AB77E0}"/>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6" name="Espaço Reservado para Rodapé 5">
            <a:extLst>
              <a:ext uri="{FF2B5EF4-FFF2-40B4-BE49-F238E27FC236}">
                <a16:creationId xmlns:a16="http://schemas.microsoft.com/office/drawing/2014/main" xmlns="" id="{CB3205FA-A3D5-4C95-8878-33F03D78B6A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5A86ACCA-2A5A-4160-978B-D8F96E1C26B0}"/>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081039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1693624-6058-498A-BF35-D4E2900C01C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6464C936-F092-4C83-874E-941463A62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2E2A9342-3F50-4B45-9F94-CFC9C4ED2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xmlns="" id="{D0766510-AAEE-4CCA-A66D-6EFC87B82179}"/>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6" name="Espaço Reservado para Rodapé 5">
            <a:extLst>
              <a:ext uri="{FF2B5EF4-FFF2-40B4-BE49-F238E27FC236}">
                <a16:creationId xmlns:a16="http://schemas.microsoft.com/office/drawing/2014/main" xmlns="" id="{F2EE93E5-0F1A-4D22-B454-009AC24EE55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860FB365-EE92-446E-AA4E-B3C20D90E32B}"/>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81213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650B0C-3370-4AB1-83E7-21B5E8749CA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1DF26DD2-CC38-40D1-8A3D-73FEF8B2820B}"/>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E7BC13E8-8884-4839-98B4-8100507E5787}"/>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5" name="Espaço Reservado para Rodapé 4">
            <a:extLst>
              <a:ext uri="{FF2B5EF4-FFF2-40B4-BE49-F238E27FC236}">
                <a16:creationId xmlns:a16="http://schemas.microsoft.com/office/drawing/2014/main" xmlns="" id="{8837E96F-C1F9-4B33-BD50-44530D3715D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02E25904-30D6-4198-9C76-23CAC18D37F9}"/>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522805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081CD68-979D-4372-A5C3-7E51BC68EA1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FB99F610-91D7-40E8-8E2C-BF4C2C47A5F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2685000D-2C34-4F61-A123-5E5DBCBBF2AE}"/>
              </a:ext>
            </a:extLst>
          </p:cNvPr>
          <p:cNvSpPr>
            <a:spLocks noGrp="1"/>
          </p:cNvSpPr>
          <p:nvPr>
            <p:ph type="dt" sz="half" idx="10"/>
          </p:nvPr>
        </p:nvSpPr>
        <p:spPr/>
        <p:txBody>
          <a:bodyPr/>
          <a:lstStyle/>
          <a:p>
            <a:fld id="{DB0FACAE-8A99-4EF6-85B7-497CF8C68FC0}" type="datetimeFigureOut">
              <a:rPr lang="pt-BR" smtClean="0"/>
              <a:pPr/>
              <a:t>27/06/2019</a:t>
            </a:fld>
            <a:endParaRPr lang="pt-BR"/>
          </a:p>
        </p:txBody>
      </p:sp>
      <p:sp>
        <p:nvSpPr>
          <p:cNvPr id="5" name="Espaço Reservado para Rodapé 4">
            <a:extLst>
              <a:ext uri="{FF2B5EF4-FFF2-40B4-BE49-F238E27FC236}">
                <a16:creationId xmlns:a16="http://schemas.microsoft.com/office/drawing/2014/main" xmlns="" id="{9F6DCCA9-945D-4840-B16F-450E521530C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CAAE5D82-43DB-4139-AAF7-1A07DFB9DF88}"/>
              </a:ext>
            </a:extLst>
          </p:cNvPr>
          <p:cNvSpPr>
            <a:spLocks noGrp="1"/>
          </p:cNvSpPr>
          <p:nvPr>
            <p:ph type="sldNum" sz="quarter" idx="12"/>
          </p:nvPr>
        </p:nvSpPr>
        <p:spPr/>
        <p:txBody>
          <a:body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2011029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cSld name="Título, clip-art e tex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624FDC-C40D-4627-AF99-EEC9BA859E12}"/>
              </a:ext>
            </a:extLst>
          </p:cNvPr>
          <p:cNvSpPr>
            <a:spLocks noGrp="1"/>
          </p:cNvSpPr>
          <p:nvPr>
            <p:ph type="title"/>
          </p:nvPr>
        </p:nvSpPr>
        <p:spPr>
          <a:xfrm>
            <a:off x="857251" y="7938"/>
            <a:ext cx="10515600" cy="863600"/>
          </a:xfrm>
        </p:spPr>
        <p:txBody>
          <a:bodyPr/>
          <a:lstStyle/>
          <a:p>
            <a:r>
              <a:rPr lang="pt-BR"/>
              <a:t>Clique para editar o título Mestre</a:t>
            </a:r>
          </a:p>
        </p:txBody>
      </p:sp>
      <p:sp>
        <p:nvSpPr>
          <p:cNvPr id="3" name="Espaço Reservado para Imagem Online 2">
            <a:extLst>
              <a:ext uri="{FF2B5EF4-FFF2-40B4-BE49-F238E27FC236}">
                <a16:creationId xmlns:a16="http://schemas.microsoft.com/office/drawing/2014/main" xmlns="" id="{3E81AA2F-C521-452D-92B8-CD7C83FE53A6}"/>
              </a:ext>
            </a:extLst>
          </p:cNvPr>
          <p:cNvSpPr>
            <a:spLocks noGrp="1"/>
          </p:cNvSpPr>
          <p:nvPr>
            <p:ph type="clipArt" sz="half" idx="1"/>
          </p:nvPr>
        </p:nvSpPr>
        <p:spPr>
          <a:xfrm>
            <a:off x="406400" y="1230313"/>
            <a:ext cx="5791200" cy="5054600"/>
          </a:xfrm>
        </p:spPr>
        <p:txBody>
          <a:bodyPr/>
          <a:lstStyle/>
          <a:p>
            <a:pPr lvl="0"/>
            <a:endParaRPr lang="pt-BR" noProof="0"/>
          </a:p>
        </p:txBody>
      </p:sp>
      <p:sp>
        <p:nvSpPr>
          <p:cNvPr id="4" name="Espaço Reservado para Texto 3">
            <a:extLst>
              <a:ext uri="{FF2B5EF4-FFF2-40B4-BE49-F238E27FC236}">
                <a16:creationId xmlns:a16="http://schemas.microsoft.com/office/drawing/2014/main" xmlns="" id="{3E4E5FAB-90EF-4A38-B959-B24B1A722E58}"/>
              </a:ext>
            </a:extLst>
          </p:cNvPr>
          <p:cNvSpPr>
            <a:spLocks noGrp="1"/>
          </p:cNvSpPr>
          <p:nvPr>
            <p:ph type="body" sz="half" idx="2"/>
          </p:nvPr>
        </p:nvSpPr>
        <p:spPr>
          <a:xfrm>
            <a:off x="6400800" y="1230313"/>
            <a:ext cx="5791200" cy="505460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xmlns="" val="42726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2488753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4823D57-8BCD-415D-ABED-D8D0F91399BA}"/>
              </a:ext>
            </a:extLst>
          </p:cNvPr>
          <p:cNvSpPr>
            <a:spLocks noGrp="1"/>
          </p:cNvSpPr>
          <p:nvPr>
            <p:ph type="title"/>
          </p:nvPr>
        </p:nvSpPr>
        <p:spPr>
          <a:xfrm>
            <a:off x="857251" y="7938"/>
            <a:ext cx="10515600" cy="863600"/>
          </a:xfrm>
        </p:spPr>
        <p:txBody>
          <a:bodyPr/>
          <a:lstStyle/>
          <a:p>
            <a:r>
              <a:rPr lang="pt-BR"/>
              <a:t>Clique para editar o título Mestre</a:t>
            </a:r>
          </a:p>
        </p:txBody>
      </p:sp>
      <p:sp>
        <p:nvSpPr>
          <p:cNvPr id="3" name="Espaço Reservado para Tabela 2">
            <a:extLst>
              <a:ext uri="{FF2B5EF4-FFF2-40B4-BE49-F238E27FC236}">
                <a16:creationId xmlns:a16="http://schemas.microsoft.com/office/drawing/2014/main" xmlns="" id="{137EDF7F-7C8C-4AD6-A9F7-44061463B463}"/>
              </a:ext>
            </a:extLst>
          </p:cNvPr>
          <p:cNvSpPr>
            <a:spLocks noGrp="1"/>
          </p:cNvSpPr>
          <p:nvPr>
            <p:ph type="tbl" idx="1"/>
          </p:nvPr>
        </p:nvSpPr>
        <p:spPr>
          <a:xfrm>
            <a:off x="406400" y="1230313"/>
            <a:ext cx="11785600" cy="5054600"/>
          </a:xfrm>
        </p:spPr>
        <p:txBody>
          <a:bodyPr/>
          <a:lstStyle/>
          <a:p>
            <a:pPr lvl="0"/>
            <a:endParaRPr lang="pt-BR" noProof="0"/>
          </a:p>
        </p:txBody>
      </p:sp>
    </p:spTree>
    <p:extLst>
      <p:ext uri="{BB962C8B-B14F-4D97-AF65-F5344CB8AC3E}">
        <p14:creationId xmlns:p14="http://schemas.microsoft.com/office/powerpoint/2010/main" xmlns="" val="3159631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605349-D5AC-4E42-9BD1-F2F3DFEDFC4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5A562492-BFA4-404E-AB85-7D145A75A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7FDEBBD2-F7DE-4203-9082-C64AC984F133}"/>
              </a:ext>
            </a:extLst>
          </p:cNvPr>
          <p:cNvSpPr>
            <a:spLocks noGrp="1"/>
          </p:cNvSpPr>
          <p:nvPr>
            <p:ph type="dt" sz="half" idx="10"/>
          </p:nvPr>
        </p:nvSpPr>
        <p:spPr/>
        <p:txBody>
          <a:bodyPr/>
          <a:lstStyle>
            <a:lvl1pPr>
              <a:defRPr/>
            </a:lvl1pPr>
          </a:lstStyle>
          <a:p>
            <a:pPr>
              <a:defRPr/>
            </a:pPr>
            <a:fld id="{632B43E6-B7D7-44B7-9FFA-12395B2833C3}" type="datetimeFigureOut">
              <a:rPr lang="pt-BR"/>
              <a:pPr>
                <a:defRPr/>
              </a:pPr>
              <a:t>27/06/2019</a:t>
            </a:fld>
            <a:endParaRPr lang="pt-BR"/>
          </a:p>
        </p:txBody>
      </p:sp>
      <p:sp>
        <p:nvSpPr>
          <p:cNvPr id="5" name="Espaço Reservado para Rodapé 4">
            <a:extLst>
              <a:ext uri="{FF2B5EF4-FFF2-40B4-BE49-F238E27FC236}">
                <a16:creationId xmlns:a16="http://schemas.microsoft.com/office/drawing/2014/main" xmlns="" id="{049270BE-24BA-417D-872D-60AE242E8D62}"/>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xmlns="" id="{A41BB5F4-70C9-483C-A2C0-12AFEE257253}"/>
              </a:ext>
            </a:extLst>
          </p:cNvPr>
          <p:cNvSpPr>
            <a:spLocks noGrp="1"/>
          </p:cNvSpPr>
          <p:nvPr>
            <p:ph type="sldNum" sz="quarter" idx="12"/>
          </p:nvPr>
        </p:nvSpPr>
        <p:spPr/>
        <p:txBody>
          <a:bodyPr/>
          <a:lstStyle>
            <a:lvl1pPr>
              <a:defRPr/>
            </a:lvl1pPr>
          </a:lstStyle>
          <a:p>
            <a:pPr>
              <a:defRPr/>
            </a:pPr>
            <a:fld id="{83B74267-BFD0-457B-BC5B-ECCAEAEB1A60}" type="slidenum">
              <a:rPr lang="pt-BR"/>
              <a:pPr>
                <a:defRPr/>
              </a:pPr>
              <a:t>‹nº›</a:t>
            </a:fld>
            <a:endParaRPr lang="pt-BR"/>
          </a:p>
        </p:txBody>
      </p:sp>
    </p:spTree>
    <p:extLst>
      <p:ext uri="{BB962C8B-B14F-4D97-AF65-F5344CB8AC3E}">
        <p14:creationId xmlns:p14="http://schemas.microsoft.com/office/powerpoint/2010/main" xmlns="" val="3389788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80637F2-90F9-4890-92B8-FBDB0E31B94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7E31BE7D-BE1B-498A-8B7E-615F1B68295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612286BC-1CD0-4F45-BF1D-DC14A484BA70}"/>
              </a:ext>
            </a:extLst>
          </p:cNvPr>
          <p:cNvSpPr>
            <a:spLocks noGrp="1"/>
          </p:cNvSpPr>
          <p:nvPr>
            <p:ph type="dt" sz="half" idx="10"/>
          </p:nvPr>
        </p:nvSpPr>
        <p:spPr/>
        <p:txBody>
          <a:bodyPr/>
          <a:lstStyle>
            <a:lvl1pPr>
              <a:defRPr/>
            </a:lvl1pPr>
          </a:lstStyle>
          <a:p>
            <a:pPr>
              <a:defRPr/>
            </a:pPr>
            <a:fld id="{1699BABB-0F1B-4612-92B9-4EC6536398B8}" type="datetimeFigureOut">
              <a:rPr lang="pt-BR"/>
              <a:pPr>
                <a:defRPr/>
              </a:pPr>
              <a:t>27/06/2019</a:t>
            </a:fld>
            <a:endParaRPr lang="pt-BR"/>
          </a:p>
        </p:txBody>
      </p:sp>
      <p:sp>
        <p:nvSpPr>
          <p:cNvPr id="5" name="Espaço Reservado para Rodapé 4">
            <a:extLst>
              <a:ext uri="{FF2B5EF4-FFF2-40B4-BE49-F238E27FC236}">
                <a16:creationId xmlns:a16="http://schemas.microsoft.com/office/drawing/2014/main" xmlns="" id="{9C0B631F-47F9-4B72-A559-8FB27D0ED4FB}"/>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xmlns="" id="{C1BE26D1-7E3F-4C6E-BEAF-D9B0D999795E}"/>
              </a:ext>
            </a:extLst>
          </p:cNvPr>
          <p:cNvSpPr>
            <a:spLocks noGrp="1"/>
          </p:cNvSpPr>
          <p:nvPr>
            <p:ph type="sldNum" sz="quarter" idx="12"/>
          </p:nvPr>
        </p:nvSpPr>
        <p:spPr/>
        <p:txBody>
          <a:bodyPr/>
          <a:lstStyle>
            <a:lvl1pPr>
              <a:defRPr/>
            </a:lvl1pPr>
          </a:lstStyle>
          <a:p>
            <a:pPr>
              <a:defRPr/>
            </a:pPr>
            <a:fld id="{CE6D82D1-44FC-4DE4-BCBE-281279329D38}" type="slidenum">
              <a:rPr lang="pt-BR"/>
              <a:pPr>
                <a:defRPr/>
              </a:pPr>
              <a:t>‹nº›</a:t>
            </a:fld>
            <a:endParaRPr lang="pt-BR"/>
          </a:p>
        </p:txBody>
      </p:sp>
    </p:spTree>
    <p:extLst>
      <p:ext uri="{BB962C8B-B14F-4D97-AF65-F5344CB8AC3E}">
        <p14:creationId xmlns:p14="http://schemas.microsoft.com/office/powerpoint/2010/main" xmlns="" val="1587792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B2FA495-599C-4D5F-9083-0C1B3476C63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DED59AD1-BC72-464F-9B93-05D8570093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FC49F90B-279E-444F-860C-0FA4AAA78DFE}"/>
              </a:ext>
            </a:extLst>
          </p:cNvPr>
          <p:cNvSpPr>
            <a:spLocks noGrp="1"/>
          </p:cNvSpPr>
          <p:nvPr>
            <p:ph type="dt" sz="half" idx="10"/>
          </p:nvPr>
        </p:nvSpPr>
        <p:spPr/>
        <p:txBody>
          <a:bodyPr/>
          <a:lstStyle>
            <a:lvl1pPr>
              <a:defRPr/>
            </a:lvl1pPr>
          </a:lstStyle>
          <a:p>
            <a:pPr>
              <a:defRPr/>
            </a:pPr>
            <a:fld id="{11A0C322-833D-43E1-864A-8F68B9EB858A}" type="datetimeFigureOut">
              <a:rPr lang="pt-BR"/>
              <a:pPr>
                <a:defRPr/>
              </a:pPr>
              <a:t>27/06/2019</a:t>
            </a:fld>
            <a:endParaRPr lang="pt-BR"/>
          </a:p>
        </p:txBody>
      </p:sp>
      <p:sp>
        <p:nvSpPr>
          <p:cNvPr id="5" name="Espaço Reservado para Rodapé 4">
            <a:extLst>
              <a:ext uri="{FF2B5EF4-FFF2-40B4-BE49-F238E27FC236}">
                <a16:creationId xmlns:a16="http://schemas.microsoft.com/office/drawing/2014/main" xmlns="" id="{74E41B5D-ECB4-4A2F-BEE3-50B219C5B2F7}"/>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xmlns="" id="{61674D7D-A893-4A19-8592-448224FEDF89}"/>
              </a:ext>
            </a:extLst>
          </p:cNvPr>
          <p:cNvSpPr>
            <a:spLocks noGrp="1"/>
          </p:cNvSpPr>
          <p:nvPr>
            <p:ph type="sldNum" sz="quarter" idx="12"/>
          </p:nvPr>
        </p:nvSpPr>
        <p:spPr/>
        <p:txBody>
          <a:bodyPr/>
          <a:lstStyle>
            <a:lvl1pPr>
              <a:defRPr/>
            </a:lvl1pPr>
          </a:lstStyle>
          <a:p>
            <a:pPr>
              <a:defRPr/>
            </a:pPr>
            <a:fld id="{C6544632-1035-4009-BBCA-1BE57AB5959A}" type="slidenum">
              <a:rPr lang="pt-BR"/>
              <a:pPr>
                <a:defRPr/>
              </a:pPr>
              <a:t>‹nº›</a:t>
            </a:fld>
            <a:endParaRPr lang="pt-BR"/>
          </a:p>
        </p:txBody>
      </p:sp>
    </p:spTree>
    <p:extLst>
      <p:ext uri="{BB962C8B-B14F-4D97-AF65-F5344CB8AC3E}">
        <p14:creationId xmlns:p14="http://schemas.microsoft.com/office/powerpoint/2010/main" xmlns="" val="162128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1432A5-C70B-419A-A187-AB72E43F689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0B9FDBB4-9F78-4955-883F-718DC4CDCA9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61D94294-A8AA-46FE-8656-834822CC33D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xmlns="" id="{362CBA1D-66FC-4FB7-88E8-811F4B5868A2}"/>
              </a:ext>
            </a:extLst>
          </p:cNvPr>
          <p:cNvSpPr>
            <a:spLocks noGrp="1"/>
          </p:cNvSpPr>
          <p:nvPr>
            <p:ph type="dt" sz="half" idx="10"/>
          </p:nvPr>
        </p:nvSpPr>
        <p:spPr/>
        <p:txBody>
          <a:bodyPr/>
          <a:lstStyle>
            <a:lvl1pPr>
              <a:defRPr/>
            </a:lvl1pPr>
          </a:lstStyle>
          <a:p>
            <a:pPr>
              <a:defRPr/>
            </a:pPr>
            <a:fld id="{694CA4C4-D2F5-4362-AB1E-2108976DB3C3}" type="datetimeFigureOut">
              <a:rPr lang="pt-BR"/>
              <a:pPr>
                <a:defRPr/>
              </a:pPr>
              <a:t>27/06/2019</a:t>
            </a:fld>
            <a:endParaRPr lang="pt-BR"/>
          </a:p>
        </p:txBody>
      </p:sp>
      <p:sp>
        <p:nvSpPr>
          <p:cNvPr id="6" name="Espaço Reservado para Rodapé 4">
            <a:extLst>
              <a:ext uri="{FF2B5EF4-FFF2-40B4-BE49-F238E27FC236}">
                <a16:creationId xmlns:a16="http://schemas.microsoft.com/office/drawing/2014/main" xmlns="" id="{DE5CCB31-B923-4E35-8F19-CD526DA9AE4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xmlns="" id="{6270242A-CF34-46F9-AD9B-2B4FE1641A7E}"/>
              </a:ext>
            </a:extLst>
          </p:cNvPr>
          <p:cNvSpPr>
            <a:spLocks noGrp="1"/>
          </p:cNvSpPr>
          <p:nvPr>
            <p:ph type="sldNum" sz="quarter" idx="12"/>
          </p:nvPr>
        </p:nvSpPr>
        <p:spPr/>
        <p:txBody>
          <a:bodyPr/>
          <a:lstStyle>
            <a:lvl1pPr>
              <a:defRPr/>
            </a:lvl1pPr>
          </a:lstStyle>
          <a:p>
            <a:pPr>
              <a:defRPr/>
            </a:pPr>
            <a:fld id="{1715E8B2-ED6F-4FB2-BA8B-83EAC1B2995E}" type="slidenum">
              <a:rPr lang="pt-BR"/>
              <a:pPr>
                <a:defRPr/>
              </a:pPr>
              <a:t>‹nº›</a:t>
            </a:fld>
            <a:endParaRPr lang="pt-BR"/>
          </a:p>
        </p:txBody>
      </p:sp>
    </p:spTree>
    <p:extLst>
      <p:ext uri="{BB962C8B-B14F-4D97-AF65-F5344CB8AC3E}">
        <p14:creationId xmlns:p14="http://schemas.microsoft.com/office/powerpoint/2010/main" xmlns="" val="3843988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60E450-2727-4CB5-95DA-6D11CB50F8A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7086DE75-4957-4EA0-942D-D7D8EE333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9B8B5D4B-2F57-424D-9F73-67A1ED9EAB4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516BA981-0694-4A49-9AE0-93FCDB4EFF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7267F9CE-81FD-46C3-A527-2F41FA73FD4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xmlns="" id="{03DCE805-4E32-457D-81B1-2CD16F161734}"/>
              </a:ext>
            </a:extLst>
          </p:cNvPr>
          <p:cNvSpPr>
            <a:spLocks noGrp="1"/>
          </p:cNvSpPr>
          <p:nvPr>
            <p:ph type="dt" sz="half" idx="10"/>
          </p:nvPr>
        </p:nvSpPr>
        <p:spPr/>
        <p:txBody>
          <a:bodyPr/>
          <a:lstStyle>
            <a:lvl1pPr>
              <a:defRPr/>
            </a:lvl1pPr>
          </a:lstStyle>
          <a:p>
            <a:pPr>
              <a:defRPr/>
            </a:pPr>
            <a:fld id="{C308BE7A-A4E9-499B-AD63-42C3CD63F839}" type="datetimeFigureOut">
              <a:rPr lang="pt-BR"/>
              <a:pPr>
                <a:defRPr/>
              </a:pPr>
              <a:t>27/06/2019</a:t>
            </a:fld>
            <a:endParaRPr lang="pt-BR"/>
          </a:p>
        </p:txBody>
      </p:sp>
      <p:sp>
        <p:nvSpPr>
          <p:cNvPr id="8" name="Espaço Reservado para Rodapé 4">
            <a:extLst>
              <a:ext uri="{FF2B5EF4-FFF2-40B4-BE49-F238E27FC236}">
                <a16:creationId xmlns:a16="http://schemas.microsoft.com/office/drawing/2014/main" xmlns="" id="{4BC95C7F-2FD6-47C6-B004-ACB1F73BB05D}"/>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xmlns="" id="{1DE73FAE-5037-4DB4-90D1-6848B988AE32}"/>
              </a:ext>
            </a:extLst>
          </p:cNvPr>
          <p:cNvSpPr>
            <a:spLocks noGrp="1"/>
          </p:cNvSpPr>
          <p:nvPr>
            <p:ph type="sldNum" sz="quarter" idx="12"/>
          </p:nvPr>
        </p:nvSpPr>
        <p:spPr/>
        <p:txBody>
          <a:bodyPr/>
          <a:lstStyle>
            <a:lvl1pPr>
              <a:defRPr/>
            </a:lvl1pPr>
          </a:lstStyle>
          <a:p>
            <a:pPr>
              <a:defRPr/>
            </a:pPr>
            <a:fld id="{F38A2E67-6E58-4C8F-B304-A075B6C7A6AF}" type="slidenum">
              <a:rPr lang="pt-BR"/>
              <a:pPr>
                <a:defRPr/>
              </a:pPr>
              <a:t>‹nº›</a:t>
            </a:fld>
            <a:endParaRPr lang="pt-BR"/>
          </a:p>
        </p:txBody>
      </p:sp>
    </p:spTree>
    <p:extLst>
      <p:ext uri="{BB962C8B-B14F-4D97-AF65-F5344CB8AC3E}">
        <p14:creationId xmlns:p14="http://schemas.microsoft.com/office/powerpoint/2010/main" xmlns="" val="2553766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D9BD10E-5B6A-4342-84EA-4FF4D4D07CAA}"/>
              </a:ext>
            </a:extLst>
          </p:cNvPr>
          <p:cNvSpPr>
            <a:spLocks noGrp="1"/>
          </p:cNvSpPr>
          <p:nvPr>
            <p:ph type="title"/>
          </p:nvPr>
        </p:nvSpPr>
        <p:spPr/>
        <p:txBody>
          <a:bodyPr/>
          <a:lstStyle/>
          <a:p>
            <a:r>
              <a:rPr lang="pt-BR"/>
              <a:t>Clique para editar o título Mestre</a:t>
            </a:r>
          </a:p>
        </p:txBody>
      </p:sp>
      <p:sp>
        <p:nvSpPr>
          <p:cNvPr id="3" name="Espaço Reservado para Data 3">
            <a:extLst>
              <a:ext uri="{FF2B5EF4-FFF2-40B4-BE49-F238E27FC236}">
                <a16:creationId xmlns:a16="http://schemas.microsoft.com/office/drawing/2014/main" xmlns="" id="{A4E08865-FCD4-4803-905E-36834D8511FD}"/>
              </a:ext>
            </a:extLst>
          </p:cNvPr>
          <p:cNvSpPr>
            <a:spLocks noGrp="1"/>
          </p:cNvSpPr>
          <p:nvPr>
            <p:ph type="dt" sz="half" idx="10"/>
          </p:nvPr>
        </p:nvSpPr>
        <p:spPr/>
        <p:txBody>
          <a:bodyPr/>
          <a:lstStyle>
            <a:lvl1pPr>
              <a:defRPr/>
            </a:lvl1pPr>
          </a:lstStyle>
          <a:p>
            <a:pPr>
              <a:defRPr/>
            </a:pPr>
            <a:fld id="{ADFC68C1-5E03-4A88-BE19-601615CC2203}" type="datetimeFigureOut">
              <a:rPr lang="pt-BR"/>
              <a:pPr>
                <a:defRPr/>
              </a:pPr>
              <a:t>27/06/2019</a:t>
            </a:fld>
            <a:endParaRPr lang="pt-BR"/>
          </a:p>
        </p:txBody>
      </p:sp>
      <p:sp>
        <p:nvSpPr>
          <p:cNvPr id="4" name="Espaço Reservado para Rodapé 4">
            <a:extLst>
              <a:ext uri="{FF2B5EF4-FFF2-40B4-BE49-F238E27FC236}">
                <a16:creationId xmlns:a16="http://schemas.microsoft.com/office/drawing/2014/main" xmlns="" id="{6550F550-92DC-4D61-8399-2137F5BA3B15}"/>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xmlns="" id="{0CCBCE64-5BCD-4B2D-811B-1B3759E66435}"/>
              </a:ext>
            </a:extLst>
          </p:cNvPr>
          <p:cNvSpPr>
            <a:spLocks noGrp="1"/>
          </p:cNvSpPr>
          <p:nvPr>
            <p:ph type="sldNum" sz="quarter" idx="12"/>
          </p:nvPr>
        </p:nvSpPr>
        <p:spPr/>
        <p:txBody>
          <a:bodyPr/>
          <a:lstStyle>
            <a:lvl1pPr>
              <a:defRPr/>
            </a:lvl1pPr>
          </a:lstStyle>
          <a:p>
            <a:pPr>
              <a:defRPr/>
            </a:pPr>
            <a:fld id="{D4416C82-C88E-47FB-8AA6-EB7AAD917F32}" type="slidenum">
              <a:rPr lang="pt-BR"/>
              <a:pPr>
                <a:defRPr/>
              </a:pPr>
              <a:t>‹nº›</a:t>
            </a:fld>
            <a:endParaRPr lang="pt-BR"/>
          </a:p>
        </p:txBody>
      </p:sp>
    </p:spTree>
    <p:extLst>
      <p:ext uri="{BB962C8B-B14F-4D97-AF65-F5344CB8AC3E}">
        <p14:creationId xmlns:p14="http://schemas.microsoft.com/office/powerpoint/2010/main" xmlns="" val="826316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xmlns="" id="{A9AE74BC-0404-4D9F-915C-642F6A68D46C}"/>
              </a:ext>
            </a:extLst>
          </p:cNvPr>
          <p:cNvSpPr>
            <a:spLocks noGrp="1"/>
          </p:cNvSpPr>
          <p:nvPr>
            <p:ph type="dt" sz="half" idx="10"/>
          </p:nvPr>
        </p:nvSpPr>
        <p:spPr/>
        <p:txBody>
          <a:bodyPr/>
          <a:lstStyle>
            <a:lvl1pPr>
              <a:defRPr/>
            </a:lvl1pPr>
          </a:lstStyle>
          <a:p>
            <a:pPr>
              <a:defRPr/>
            </a:pPr>
            <a:fld id="{A1AC9B41-74D4-413A-B951-ED0F58848372}" type="datetimeFigureOut">
              <a:rPr lang="pt-BR"/>
              <a:pPr>
                <a:defRPr/>
              </a:pPr>
              <a:t>27/06/2019</a:t>
            </a:fld>
            <a:endParaRPr lang="pt-BR"/>
          </a:p>
        </p:txBody>
      </p:sp>
      <p:sp>
        <p:nvSpPr>
          <p:cNvPr id="3" name="Espaço Reservado para Rodapé 4">
            <a:extLst>
              <a:ext uri="{FF2B5EF4-FFF2-40B4-BE49-F238E27FC236}">
                <a16:creationId xmlns:a16="http://schemas.microsoft.com/office/drawing/2014/main" xmlns="" id="{4DA1B336-9410-4349-BD80-2851D7A4CE11}"/>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xmlns="" id="{3C2B195D-C936-47F7-8559-261912765F3B}"/>
              </a:ext>
            </a:extLst>
          </p:cNvPr>
          <p:cNvSpPr>
            <a:spLocks noGrp="1"/>
          </p:cNvSpPr>
          <p:nvPr>
            <p:ph type="sldNum" sz="quarter" idx="12"/>
          </p:nvPr>
        </p:nvSpPr>
        <p:spPr/>
        <p:txBody>
          <a:bodyPr/>
          <a:lstStyle>
            <a:lvl1pPr>
              <a:defRPr/>
            </a:lvl1pPr>
          </a:lstStyle>
          <a:p>
            <a:pPr>
              <a:defRPr/>
            </a:pPr>
            <a:fld id="{5F218941-36DB-428B-A7AB-36CB1021DD5F}" type="slidenum">
              <a:rPr lang="pt-BR"/>
              <a:pPr>
                <a:defRPr/>
              </a:pPr>
              <a:t>‹nº›</a:t>
            </a:fld>
            <a:endParaRPr lang="pt-BR"/>
          </a:p>
        </p:txBody>
      </p:sp>
    </p:spTree>
    <p:extLst>
      <p:ext uri="{BB962C8B-B14F-4D97-AF65-F5344CB8AC3E}">
        <p14:creationId xmlns:p14="http://schemas.microsoft.com/office/powerpoint/2010/main" xmlns="" val="159999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BADF69-1D6D-4F46-898D-B4CD5F8E3FB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91B59715-8693-451C-900E-DC9F59F20A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D0457ACD-B178-45F1-A417-23582483B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3">
            <a:extLst>
              <a:ext uri="{FF2B5EF4-FFF2-40B4-BE49-F238E27FC236}">
                <a16:creationId xmlns:a16="http://schemas.microsoft.com/office/drawing/2014/main" xmlns="" id="{1FB573F2-8201-4804-8F39-7EB19FEE374B}"/>
              </a:ext>
            </a:extLst>
          </p:cNvPr>
          <p:cNvSpPr>
            <a:spLocks noGrp="1"/>
          </p:cNvSpPr>
          <p:nvPr>
            <p:ph type="dt" sz="half" idx="10"/>
          </p:nvPr>
        </p:nvSpPr>
        <p:spPr/>
        <p:txBody>
          <a:bodyPr/>
          <a:lstStyle>
            <a:lvl1pPr>
              <a:defRPr/>
            </a:lvl1pPr>
          </a:lstStyle>
          <a:p>
            <a:pPr>
              <a:defRPr/>
            </a:pPr>
            <a:fld id="{FB921D7C-778E-4117-903D-AC82B282EBA6}" type="datetimeFigureOut">
              <a:rPr lang="pt-BR"/>
              <a:pPr>
                <a:defRPr/>
              </a:pPr>
              <a:t>27/06/2019</a:t>
            </a:fld>
            <a:endParaRPr lang="pt-BR"/>
          </a:p>
        </p:txBody>
      </p:sp>
      <p:sp>
        <p:nvSpPr>
          <p:cNvPr id="6" name="Espaço Reservado para Rodapé 4">
            <a:extLst>
              <a:ext uri="{FF2B5EF4-FFF2-40B4-BE49-F238E27FC236}">
                <a16:creationId xmlns:a16="http://schemas.microsoft.com/office/drawing/2014/main" xmlns="" id="{6B1CB6B6-2635-476A-98F7-AEC7B4E79913}"/>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xmlns="" id="{E603474E-494E-413F-AD47-6549344B6C62}"/>
              </a:ext>
            </a:extLst>
          </p:cNvPr>
          <p:cNvSpPr>
            <a:spLocks noGrp="1"/>
          </p:cNvSpPr>
          <p:nvPr>
            <p:ph type="sldNum" sz="quarter" idx="12"/>
          </p:nvPr>
        </p:nvSpPr>
        <p:spPr/>
        <p:txBody>
          <a:bodyPr/>
          <a:lstStyle>
            <a:lvl1pPr>
              <a:defRPr/>
            </a:lvl1pPr>
          </a:lstStyle>
          <a:p>
            <a:pPr>
              <a:defRPr/>
            </a:pPr>
            <a:fld id="{6761A819-AF4C-4B3F-8AC4-B93C0C37A088}" type="slidenum">
              <a:rPr lang="pt-BR"/>
              <a:pPr>
                <a:defRPr/>
              </a:pPr>
              <a:t>‹nº›</a:t>
            </a:fld>
            <a:endParaRPr lang="pt-BR"/>
          </a:p>
        </p:txBody>
      </p:sp>
    </p:spTree>
    <p:extLst>
      <p:ext uri="{BB962C8B-B14F-4D97-AF65-F5344CB8AC3E}">
        <p14:creationId xmlns:p14="http://schemas.microsoft.com/office/powerpoint/2010/main" xmlns="" val="3229731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F4AD7EC-BDFF-43C0-8EA4-B8CEED6BE81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54AB291B-A68D-45DF-B8B0-2F139F01BFA5}"/>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a:extLst>
              <a:ext uri="{FF2B5EF4-FFF2-40B4-BE49-F238E27FC236}">
                <a16:creationId xmlns:a16="http://schemas.microsoft.com/office/drawing/2014/main" xmlns="" id="{FB15A9CC-24EA-4F80-B414-A249A706B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3">
            <a:extLst>
              <a:ext uri="{FF2B5EF4-FFF2-40B4-BE49-F238E27FC236}">
                <a16:creationId xmlns:a16="http://schemas.microsoft.com/office/drawing/2014/main" xmlns="" id="{4BFE0A54-E2D4-491D-ADBA-1F0F57E70BD0}"/>
              </a:ext>
            </a:extLst>
          </p:cNvPr>
          <p:cNvSpPr>
            <a:spLocks noGrp="1"/>
          </p:cNvSpPr>
          <p:nvPr>
            <p:ph type="dt" sz="half" idx="10"/>
          </p:nvPr>
        </p:nvSpPr>
        <p:spPr/>
        <p:txBody>
          <a:bodyPr/>
          <a:lstStyle>
            <a:lvl1pPr>
              <a:defRPr/>
            </a:lvl1pPr>
          </a:lstStyle>
          <a:p>
            <a:pPr>
              <a:defRPr/>
            </a:pPr>
            <a:fld id="{99C60624-C1C4-4518-AFBF-D738E76A9819}" type="datetimeFigureOut">
              <a:rPr lang="pt-BR"/>
              <a:pPr>
                <a:defRPr/>
              </a:pPr>
              <a:t>27/06/2019</a:t>
            </a:fld>
            <a:endParaRPr lang="pt-BR"/>
          </a:p>
        </p:txBody>
      </p:sp>
      <p:sp>
        <p:nvSpPr>
          <p:cNvPr id="6" name="Espaço Reservado para Rodapé 4">
            <a:extLst>
              <a:ext uri="{FF2B5EF4-FFF2-40B4-BE49-F238E27FC236}">
                <a16:creationId xmlns:a16="http://schemas.microsoft.com/office/drawing/2014/main" xmlns="" id="{4BE30323-2A1F-4EB0-B452-D5A1FA03F981}"/>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xmlns="" id="{DC242136-DD1C-4439-B4AB-78EA47C5EC12}"/>
              </a:ext>
            </a:extLst>
          </p:cNvPr>
          <p:cNvSpPr>
            <a:spLocks noGrp="1"/>
          </p:cNvSpPr>
          <p:nvPr>
            <p:ph type="sldNum" sz="quarter" idx="12"/>
          </p:nvPr>
        </p:nvSpPr>
        <p:spPr/>
        <p:txBody>
          <a:bodyPr/>
          <a:lstStyle>
            <a:lvl1pPr>
              <a:defRPr/>
            </a:lvl1pPr>
          </a:lstStyle>
          <a:p>
            <a:pPr>
              <a:defRPr/>
            </a:pPr>
            <a:fld id="{4C60A359-6199-4114-9843-52D978AC7B27}" type="slidenum">
              <a:rPr lang="pt-BR"/>
              <a:pPr>
                <a:defRPr/>
              </a:pPr>
              <a:t>‹nº›</a:t>
            </a:fld>
            <a:endParaRPr lang="pt-BR"/>
          </a:p>
        </p:txBody>
      </p:sp>
    </p:spTree>
    <p:extLst>
      <p:ext uri="{BB962C8B-B14F-4D97-AF65-F5344CB8AC3E}">
        <p14:creationId xmlns:p14="http://schemas.microsoft.com/office/powerpoint/2010/main" xmlns="" val="150392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DE46D5-2B49-4F6E-BB03-0FE29F1988D5}" type="datetimeFigureOut">
              <a:rPr lang="en-US" smtClean="0"/>
              <a:pPr/>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3092595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83A1E1-A1C0-4A05-989C-8E65D45EFE4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CC42A3D5-1ED9-4B05-A0AF-034535EE59A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837D73C4-6DE6-48BF-A15E-CF40A181826C}"/>
              </a:ext>
            </a:extLst>
          </p:cNvPr>
          <p:cNvSpPr>
            <a:spLocks noGrp="1"/>
          </p:cNvSpPr>
          <p:nvPr>
            <p:ph type="dt" sz="half" idx="10"/>
          </p:nvPr>
        </p:nvSpPr>
        <p:spPr/>
        <p:txBody>
          <a:bodyPr/>
          <a:lstStyle>
            <a:lvl1pPr>
              <a:defRPr/>
            </a:lvl1pPr>
          </a:lstStyle>
          <a:p>
            <a:pPr>
              <a:defRPr/>
            </a:pPr>
            <a:fld id="{3D08814A-7E48-4277-9F67-E8244AF70D61}" type="datetimeFigureOut">
              <a:rPr lang="pt-BR"/>
              <a:pPr>
                <a:defRPr/>
              </a:pPr>
              <a:t>27/06/2019</a:t>
            </a:fld>
            <a:endParaRPr lang="pt-BR"/>
          </a:p>
        </p:txBody>
      </p:sp>
      <p:sp>
        <p:nvSpPr>
          <p:cNvPr id="5" name="Espaço Reservado para Rodapé 4">
            <a:extLst>
              <a:ext uri="{FF2B5EF4-FFF2-40B4-BE49-F238E27FC236}">
                <a16:creationId xmlns:a16="http://schemas.microsoft.com/office/drawing/2014/main" xmlns="" id="{5EC19A77-9AAE-4246-8D63-2B9A885EFD2A}"/>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xmlns="" id="{E9DF3E6E-C604-4F50-88F7-E9FB8B369FBD}"/>
              </a:ext>
            </a:extLst>
          </p:cNvPr>
          <p:cNvSpPr>
            <a:spLocks noGrp="1"/>
          </p:cNvSpPr>
          <p:nvPr>
            <p:ph type="sldNum" sz="quarter" idx="12"/>
          </p:nvPr>
        </p:nvSpPr>
        <p:spPr/>
        <p:txBody>
          <a:bodyPr/>
          <a:lstStyle>
            <a:lvl1pPr>
              <a:defRPr/>
            </a:lvl1pPr>
          </a:lstStyle>
          <a:p>
            <a:pPr>
              <a:defRPr/>
            </a:pPr>
            <a:fld id="{C79EF5B8-BDDE-4D26-9E34-5182242E5E48}" type="slidenum">
              <a:rPr lang="pt-BR"/>
              <a:pPr>
                <a:defRPr/>
              </a:pPr>
              <a:t>‹nº›</a:t>
            </a:fld>
            <a:endParaRPr lang="pt-BR"/>
          </a:p>
        </p:txBody>
      </p:sp>
    </p:spTree>
    <p:extLst>
      <p:ext uri="{BB962C8B-B14F-4D97-AF65-F5344CB8AC3E}">
        <p14:creationId xmlns:p14="http://schemas.microsoft.com/office/powerpoint/2010/main" xmlns="" val="1612675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85291D3-DF41-4075-A8FC-0527C0AAF62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ACC34E11-F37C-40CF-BDF0-47CD3AF2E9D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F410634-4A91-4B7A-8E00-B6AA81BD89F4}"/>
              </a:ext>
            </a:extLst>
          </p:cNvPr>
          <p:cNvSpPr>
            <a:spLocks noGrp="1"/>
          </p:cNvSpPr>
          <p:nvPr>
            <p:ph type="dt" sz="half" idx="10"/>
          </p:nvPr>
        </p:nvSpPr>
        <p:spPr/>
        <p:txBody>
          <a:bodyPr/>
          <a:lstStyle>
            <a:lvl1pPr>
              <a:defRPr/>
            </a:lvl1pPr>
          </a:lstStyle>
          <a:p>
            <a:pPr>
              <a:defRPr/>
            </a:pPr>
            <a:fld id="{7736BF7D-609D-4865-BBEB-1B65E9576A1E}" type="datetimeFigureOut">
              <a:rPr lang="pt-BR"/>
              <a:pPr>
                <a:defRPr/>
              </a:pPr>
              <a:t>27/06/2019</a:t>
            </a:fld>
            <a:endParaRPr lang="pt-BR"/>
          </a:p>
        </p:txBody>
      </p:sp>
      <p:sp>
        <p:nvSpPr>
          <p:cNvPr id="5" name="Espaço Reservado para Rodapé 4">
            <a:extLst>
              <a:ext uri="{FF2B5EF4-FFF2-40B4-BE49-F238E27FC236}">
                <a16:creationId xmlns:a16="http://schemas.microsoft.com/office/drawing/2014/main" xmlns="" id="{6A3FB6ED-786F-4FEB-8602-26F9FFF6AD78}"/>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xmlns="" id="{4B972016-AD15-4BA0-A555-18803C174376}"/>
              </a:ext>
            </a:extLst>
          </p:cNvPr>
          <p:cNvSpPr>
            <a:spLocks noGrp="1"/>
          </p:cNvSpPr>
          <p:nvPr>
            <p:ph type="sldNum" sz="quarter" idx="12"/>
          </p:nvPr>
        </p:nvSpPr>
        <p:spPr/>
        <p:txBody>
          <a:bodyPr/>
          <a:lstStyle>
            <a:lvl1pPr>
              <a:defRPr/>
            </a:lvl1pPr>
          </a:lstStyle>
          <a:p>
            <a:pPr>
              <a:defRPr/>
            </a:pPr>
            <a:fld id="{2FC51EA5-EB7F-4A92-8C61-99C84B3F5F80}" type="slidenum">
              <a:rPr lang="pt-BR"/>
              <a:pPr>
                <a:defRPr/>
              </a:pPr>
              <a:t>‹nº›</a:t>
            </a:fld>
            <a:endParaRPr lang="pt-BR"/>
          </a:p>
        </p:txBody>
      </p:sp>
    </p:spTree>
    <p:extLst>
      <p:ext uri="{BB962C8B-B14F-4D97-AF65-F5344CB8AC3E}">
        <p14:creationId xmlns:p14="http://schemas.microsoft.com/office/powerpoint/2010/main" xmlns="" val="346715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DE46D5-2B49-4F6E-BB03-0FE29F1988D5}" type="datetimeFigureOut">
              <a:rPr lang="en-US" smtClean="0"/>
              <a:pPr/>
              <a:t>6/27/2019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199751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392631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9643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BDE46D5-2B49-4F6E-BB03-0FE29F1988D5}" type="datetimeFigureOut">
              <a:rPr lang="en-US" smtClean="0"/>
              <a:pPr/>
              <a:t>6/27/2019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385348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E46D5-2B49-4F6E-BB03-0FE29F1988D5}" type="datetimeFigureOut">
              <a:rPr lang="en-US" smtClean="0"/>
              <a:pPr/>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278367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xmlns=""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BDE46D5-2B49-4F6E-BB03-0FE29F1988D5}" type="datetimeFigureOut">
              <a:rPr lang="en-US" smtClean="0"/>
              <a:pPr/>
              <a:t>6/27/2019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49CA050-FB4A-40D7-BF3D-6091AE51D1BD}" type="slidenum">
              <a:rPr lang="en-US" smtClean="0"/>
              <a:pPr/>
              <a:t>‹nº›</a:t>
            </a:fld>
            <a:endParaRPr lang="en-US"/>
          </a:p>
        </p:txBody>
      </p:sp>
    </p:spTree>
    <p:extLst>
      <p:ext uri="{BB962C8B-B14F-4D97-AF65-F5344CB8AC3E}">
        <p14:creationId xmlns:p14="http://schemas.microsoft.com/office/powerpoint/2010/main" xmlns="" val="425312994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44448C05-2C97-444A-A58B-0C3F814E0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A0625A5A-F376-46F0-BC50-0D0A8495B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17499D65-388A-4D7E-B712-340766659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FACAE-8A99-4EF6-85B7-497CF8C68FC0}" type="datetimeFigureOut">
              <a:rPr lang="pt-BR" smtClean="0"/>
              <a:pPr/>
              <a:t>27/06/2019</a:t>
            </a:fld>
            <a:endParaRPr lang="pt-BR"/>
          </a:p>
        </p:txBody>
      </p:sp>
      <p:sp>
        <p:nvSpPr>
          <p:cNvPr id="5" name="Espaço Reservado para Rodapé 4">
            <a:extLst>
              <a:ext uri="{FF2B5EF4-FFF2-40B4-BE49-F238E27FC236}">
                <a16:creationId xmlns:a16="http://schemas.microsoft.com/office/drawing/2014/main" xmlns="" id="{7367C4E1-36D0-437A-8F66-99062869FD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63C94E3B-E665-42A0-A32F-BE1B63944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2BB76-73C9-4C72-9043-93BF9994D47B}" type="slidenum">
              <a:rPr lang="pt-BR" smtClean="0"/>
              <a:pPr/>
              <a:t>‹nº›</a:t>
            </a:fld>
            <a:endParaRPr lang="pt-BR"/>
          </a:p>
        </p:txBody>
      </p:sp>
    </p:spTree>
    <p:extLst>
      <p:ext uri="{BB962C8B-B14F-4D97-AF65-F5344CB8AC3E}">
        <p14:creationId xmlns:p14="http://schemas.microsoft.com/office/powerpoint/2010/main" xmlns="" val="399340297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xmlns="" id="{C6E6EFA4-A72B-41C1-8A4D-01DA9E76EA1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a:t>Clique para editar o título Mestre</a:t>
            </a:r>
          </a:p>
        </p:txBody>
      </p:sp>
      <p:sp>
        <p:nvSpPr>
          <p:cNvPr id="1027" name="Espaço Reservado para Texto 2">
            <a:extLst>
              <a:ext uri="{FF2B5EF4-FFF2-40B4-BE49-F238E27FC236}">
                <a16:creationId xmlns:a16="http://schemas.microsoft.com/office/drawing/2014/main" xmlns="" id="{8B67E521-3951-43DF-82B4-ED73820C26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a:t>Clique para editar os estilos de texto Mestres</a:t>
            </a:r>
          </a:p>
          <a:p>
            <a:pPr lvl="1"/>
            <a:r>
              <a:rPr lang="pt-BR" altLang="en-US"/>
              <a:t>Segundo nível</a:t>
            </a:r>
          </a:p>
          <a:p>
            <a:pPr lvl="2"/>
            <a:r>
              <a:rPr lang="pt-BR" altLang="en-US"/>
              <a:t>Terceiro nível</a:t>
            </a:r>
          </a:p>
          <a:p>
            <a:pPr lvl="3"/>
            <a:r>
              <a:rPr lang="pt-BR" altLang="en-US"/>
              <a:t>Quarto nível</a:t>
            </a:r>
          </a:p>
          <a:p>
            <a:pPr lvl="4"/>
            <a:r>
              <a:rPr lang="pt-BR" altLang="en-US"/>
              <a:t>Quinto nível</a:t>
            </a:r>
          </a:p>
        </p:txBody>
      </p:sp>
      <p:sp>
        <p:nvSpPr>
          <p:cNvPr id="4" name="Espaço Reservado para Data 3">
            <a:extLst>
              <a:ext uri="{FF2B5EF4-FFF2-40B4-BE49-F238E27FC236}">
                <a16:creationId xmlns:a16="http://schemas.microsoft.com/office/drawing/2014/main" xmlns="" id="{1AA6DD6E-026D-4688-9F6A-25BF46390C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DC1CA86-8417-41D3-BC53-C8FEFFB3ECAF}" type="datetimeFigureOut">
              <a:rPr lang="pt-BR"/>
              <a:pPr>
                <a:defRPr/>
              </a:pPr>
              <a:t>27/06/2019</a:t>
            </a:fld>
            <a:endParaRPr lang="pt-BR"/>
          </a:p>
        </p:txBody>
      </p:sp>
      <p:sp>
        <p:nvSpPr>
          <p:cNvPr id="5" name="Espaço Reservado para Rodapé 4">
            <a:extLst>
              <a:ext uri="{FF2B5EF4-FFF2-40B4-BE49-F238E27FC236}">
                <a16:creationId xmlns:a16="http://schemas.microsoft.com/office/drawing/2014/main" xmlns="" id="{BC20D1CC-C26C-49CF-A825-2E6C4B76E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t-BR"/>
          </a:p>
        </p:txBody>
      </p:sp>
      <p:sp>
        <p:nvSpPr>
          <p:cNvPr id="6" name="Espaço Reservado para Número de Slide 5">
            <a:extLst>
              <a:ext uri="{FF2B5EF4-FFF2-40B4-BE49-F238E27FC236}">
                <a16:creationId xmlns:a16="http://schemas.microsoft.com/office/drawing/2014/main" xmlns="" id="{EDACE5F8-EFD7-4CBA-BAD1-1F0A3E60E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01F3890-AEC1-4DE0-BB18-86633A0E4B3B}" type="slidenum">
              <a:rPr lang="pt-BR"/>
              <a:pPr>
                <a:defRPr/>
              </a:pPr>
              <a:t>‹nº›</a:t>
            </a:fld>
            <a:endParaRPr lang="pt-BR"/>
          </a:p>
        </p:txBody>
      </p:sp>
    </p:spTree>
    <p:extLst>
      <p:ext uri="{BB962C8B-B14F-4D97-AF65-F5344CB8AC3E}">
        <p14:creationId xmlns:p14="http://schemas.microsoft.com/office/powerpoint/2010/main" xmlns="" val="3637850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69.jpeg"/><Relationship Id="rId4" Type="http://schemas.openxmlformats.org/officeDocument/2006/relationships/image" Target="../media/image68.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hyperlink" Target="http://www.ispi.org/" TargetMode="External"/><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134.xml.rels><?xml version="1.0" encoding="UTF-8" standalone="yes"?>
<Relationships xmlns="http://schemas.openxmlformats.org/package/2006/relationships"><Relationship Id="rId3" Type="http://schemas.openxmlformats.org/officeDocument/2006/relationships/hyperlink" Target="http://www.ispi.org/"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hyperlink" Target="https://openclipart.org/detail/188987/familia-palitos" TargetMode="External"/><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slideLayout" Target="../slideLayouts/slideLayout3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3B3AFB-DC51-4081-B588-730351EF2795}"/>
              </a:ext>
            </a:extLst>
          </p:cNvPr>
          <p:cNvSpPr>
            <a:spLocks noGrp="1"/>
          </p:cNvSpPr>
          <p:nvPr>
            <p:ph type="ctrTitle"/>
          </p:nvPr>
        </p:nvSpPr>
        <p:spPr/>
        <p:txBody>
          <a:bodyPr>
            <a:normAutofit fontScale="90000"/>
          </a:bodyPr>
          <a:lstStyle/>
          <a:p>
            <a:r>
              <a:rPr lang="en-US" b="1" dirty="0"/>
              <a:t>"Segurança e Proteção Radiológica em </a:t>
            </a:r>
            <a:r>
              <a:rPr lang="en-US" b="1" dirty="0" err="1"/>
              <a:t>Centrais</a:t>
            </a:r>
            <a:r>
              <a:rPr lang="en-US" b="1" dirty="0"/>
              <a:t> </a:t>
            </a:r>
            <a:r>
              <a:rPr lang="en-US" b="1" dirty="0" err="1"/>
              <a:t>Nucleares</a:t>
            </a:r>
            <a:r>
              <a:rPr lang="en-US" b="1" dirty="0"/>
              <a:t>"    </a:t>
            </a:r>
            <a:r>
              <a:rPr lang="en-US" dirty="0"/>
              <a:t> </a:t>
            </a:r>
          </a:p>
        </p:txBody>
      </p:sp>
      <p:sp>
        <p:nvSpPr>
          <p:cNvPr id="3" name="Subtitle 2">
            <a:extLst>
              <a:ext uri="{FF2B5EF4-FFF2-40B4-BE49-F238E27FC236}">
                <a16:creationId xmlns:a16="http://schemas.microsoft.com/office/drawing/2014/main" xmlns="" id="{7E1E5C27-A598-46E0-A501-4DD124FED759}"/>
              </a:ext>
            </a:extLst>
          </p:cNvPr>
          <p:cNvSpPr>
            <a:spLocks noGrp="1"/>
          </p:cNvSpPr>
          <p:nvPr>
            <p:ph type="subTitle" idx="1"/>
          </p:nvPr>
        </p:nvSpPr>
        <p:spPr/>
        <p:txBody>
          <a:bodyPr>
            <a:normAutofit fontScale="70000" lnSpcReduction="20000"/>
          </a:bodyPr>
          <a:lstStyle/>
          <a:p>
            <a:endParaRPr lang="en-US" b="1" dirty="0"/>
          </a:p>
          <a:p>
            <a:r>
              <a:rPr lang="en-US" b="1" dirty="0" err="1"/>
              <a:t>Palestrante</a:t>
            </a:r>
            <a:r>
              <a:rPr lang="en-US" b="1" dirty="0"/>
              <a:t>: </a:t>
            </a:r>
            <a:r>
              <a:rPr lang="en-US" dirty="0"/>
              <a:t> </a:t>
            </a:r>
            <a:r>
              <a:rPr lang="en-US" dirty="0" err="1"/>
              <a:t>Eng</a:t>
            </a:r>
            <a:r>
              <a:rPr lang="en-US" dirty="0"/>
              <a:t> Marcos Antonio Do Amaral</a:t>
            </a:r>
            <a:endParaRPr lang="en-US" b="1" dirty="0"/>
          </a:p>
          <a:p>
            <a:r>
              <a:rPr lang="en-US" b="1" dirty="0" err="1"/>
              <a:t>Horário</a:t>
            </a:r>
            <a:r>
              <a:rPr lang="en-US" b="1" dirty="0"/>
              <a:t>: 19h00 – 21h30</a:t>
            </a:r>
            <a:endParaRPr lang="en-US" dirty="0"/>
          </a:p>
        </p:txBody>
      </p:sp>
    </p:spTree>
    <p:extLst>
      <p:ext uri="{BB962C8B-B14F-4D97-AF65-F5344CB8AC3E}">
        <p14:creationId xmlns:p14="http://schemas.microsoft.com/office/powerpoint/2010/main" xmlns="" val="351695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22" name="Rectangle 2">
            <a:extLst>
              <a:ext uri="{FF2B5EF4-FFF2-40B4-BE49-F238E27FC236}">
                <a16:creationId xmlns:a16="http://schemas.microsoft.com/office/drawing/2014/main" xmlns="" id="{A347DD79-ED00-4E3A-B698-9713FD53BE12}"/>
              </a:ext>
            </a:extLst>
          </p:cNvPr>
          <p:cNvSpPr>
            <a:spLocks noGrp="1" noChangeArrowheads="1"/>
          </p:cNvSpPr>
          <p:nvPr>
            <p:ph type="title" idx="4294967295"/>
          </p:nvPr>
        </p:nvSpPr>
        <p:spPr>
          <a:xfrm>
            <a:off x="0" y="157163"/>
            <a:ext cx="9144000" cy="1143000"/>
          </a:xfrm>
        </p:spPr>
        <p:txBody>
          <a:bodyPr/>
          <a:lstStyle/>
          <a:p>
            <a:r>
              <a:rPr lang="pt-BR" altLang="es-AR" sz="3600"/>
              <a:t>A contribuição do ciclo nuclear é menor do que o carvão</a:t>
            </a:r>
            <a:endParaRPr lang="es-ES" altLang="es-AR" sz="3600"/>
          </a:p>
        </p:txBody>
      </p:sp>
      <p:sp>
        <p:nvSpPr>
          <p:cNvPr id="2078723" name="Rectangle 3">
            <a:extLst>
              <a:ext uri="{FF2B5EF4-FFF2-40B4-BE49-F238E27FC236}">
                <a16:creationId xmlns:a16="http://schemas.microsoft.com/office/drawing/2014/main" xmlns="" id="{6920F723-7CA5-4B41-B5FB-E74EA28D6112}"/>
              </a:ext>
            </a:extLst>
          </p:cNvPr>
          <p:cNvSpPr>
            <a:spLocks noGrp="1" noChangeArrowheads="1"/>
          </p:cNvSpPr>
          <p:nvPr>
            <p:ph type="body" idx="4294967295"/>
          </p:nvPr>
        </p:nvSpPr>
        <p:spPr>
          <a:xfrm>
            <a:off x="0" y="1654175"/>
            <a:ext cx="9144000" cy="4992688"/>
          </a:xfrm>
          <a:effectLst>
            <a:outerShdw dist="35921" dir="2700000" algn="ctr" rotWithShape="0">
              <a:schemeClr val="bg2"/>
            </a:outerShdw>
          </a:effectLst>
        </p:spPr>
        <p:txBody>
          <a:bodyPr/>
          <a:lstStyle/>
          <a:p>
            <a:pPr>
              <a:lnSpc>
                <a:spcPct val="240000"/>
              </a:lnSpc>
            </a:pPr>
            <a:r>
              <a:rPr lang="es-ES" altLang="es-AR"/>
              <a:t>  </a:t>
            </a:r>
            <a:r>
              <a:rPr lang="pt-BR" altLang="es-AR">
                <a:solidFill>
                  <a:srgbClr val="FFFF00"/>
                </a:solidFill>
              </a:rPr>
              <a:t>O ciclo do combustível nuclear contribui com menos de 20%.</a:t>
            </a:r>
            <a:r>
              <a:rPr lang="pt-BR" altLang="es-AR"/>
              <a:t> </a:t>
            </a:r>
            <a:endParaRPr lang="es-ES" altLang="es-AR"/>
          </a:p>
          <a:p>
            <a:pPr>
              <a:lnSpc>
                <a:spcPct val="240000"/>
              </a:lnSpc>
            </a:pPr>
            <a:r>
              <a:rPr lang="es-ES" altLang="es-AR"/>
              <a:t> </a:t>
            </a:r>
            <a:r>
              <a:rPr lang="es-AR" altLang="es-AR"/>
              <a:t>N</a:t>
            </a:r>
            <a:r>
              <a:rPr lang="pt-BR" altLang="es-AR"/>
              <a:t>ão vem a partir da operação de NPP, mas a mineração de urânio</a:t>
            </a:r>
            <a:r>
              <a:rPr lang="es-ES" altLang="es-A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78723">
                                            <p:txEl>
                                              <p:pRg st="0" end="0"/>
                                            </p:txEl>
                                          </p:spTgt>
                                        </p:tgtEl>
                                        <p:attrNameLst>
                                          <p:attrName>style.visibility</p:attrName>
                                        </p:attrNameLst>
                                      </p:cBhvr>
                                      <p:to>
                                        <p:strVal val="visible"/>
                                      </p:to>
                                    </p:set>
                                    <p:animEffect transition="in" filter="wipe(left)">
                                      <p:cBhvr>
                                        <p:cTn id="7" dur="500"/>
                                        <p:tgtEl>
                                          <p:spTgt spid="2078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78723">
                                            <p:txEl>
                                              <p:pRg st="1" end="1"/>
                                            </p:txEl>
                                          </p:spTgt>
                                        </p:tgtEl>
                                        <p:attrNameLst>
                                          <p:attrName>style.visibility</p:attrName>
                                        </p:attrNameLst>
                                      </p:cBhvr>
                                      <p:to>
                                        <p:strVal val="visible"/>
                                      </p:to>
                                    </p:set>
                                    <p:animEffect transition="in" filter="wipe(left)">
                                      <p:cBhvr>
                                        <p:cTn id="12" dur="500"/>
                                        <p:tgtEl>
                                          <p:spTgt spid="2078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2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lstStyle/>
          <a:p>
            <a:r>
              <a:rPr lang="pt-BR" dirty="0"/>
              <a:t>Ferramentas de Redução de Erros</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xmlns="" val="15738286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lstStyle/>
          <a:p>
            <a:r>
              <a:rPr lang="pt-BR" dirty="0"/>
              <a:t>Papel do líder na proteção radiológica dos trabalhadores</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xmlns="" val="2748086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xmlns="" id="{25168E7B-6D42-4B3A-B7A1-17D4C49EC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a:extLst>
              <a:ext uri="{FF2B5EF4-FFF2-40B4-BE49-F238E27FC236}">
                <a16:creationId xmlns:a16="http://schemas.microsoft.com/office/drawing/2014/main" xmlns="" id="{98A030C2-9F23-4593-9F99-7B73C232A4C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2314" name="Rectangle 26">
            <a:extLst>
              <a:ext uri="{FF2B5EF4-FFF2-40B4-BE49-F238E27FC236}">
                <a16:creationId xmlns:a16="http://schemas.microsoft.com/office/drawing/2014/main" xmlns="" id="{A590982C-A4FD-4E96-AC6C-FAAAF69F4F1C}"/>
              </a:ext>
            </a:extLst>
          </p:cNvPr>
          <p:cNvSpPr>
            <a:spLocks noGrp="1" noChangeArrowheads="1"/>
          </p:cNvSpPr>
          <p:nvPr>
            <p:ph type="ctrTitle"/>
          </p:nvPr>
        </p:nvSpPr>
        <p:spPr>
          <a:xfrm>
            <a:off x="2726432" y="1741337"/>
            <a:ext cx="6739136" cy="2387918"/>
          </a:xfrm>
        </p:spPr>
        <p:txBody>
          <a:bodyPr anchor="b">
            <a:normAutofit/>
          </a:bodyPr>
          <a:lstStyle/>
          <a:p>
            <a:pPr>
              <a:defRPr/>
            </a:pPr>
            <a:r>
              <a:rPr lang="pt-BR" altLang="pt-BR" sz="3600" b="1" dirty="0">
                <a:solidFill>
                  <a:srgbClr val="FFFFFF"/>
                </a:solidFill>
                <a:effectLst>
                  <a:outerShdw blurRad="38100" dist="38100" dir="2700000" algn="tl">
                    <a:srgbClr val="C0C0C0"/>
                  </a:outerShdw>
                </a:effectLst>
              </a:rPr>
              <a:t>Fundamentos de Desempenho Humano &amp; Ferramentas Para Redução de Erros</a:t>
            </a:r>
            <a:br>
              <a:rPr lang="pt-BR" altLang="pt-BR" sz="3600" b="1" dirty="0">
                <a:solidFill>
                  <a:srgbClr val="FFFFFF"/>
                </a:solidFill>
                <a:effectLst>
                  <a:outerShdw blurRad="38100" dist="38100" dir="2700000" algn="tl">
                    <a:srgbClr val="C0C0C0"/>
                  </a:outerShdw>
                </a:effectLst>
              </a:rPr>
            </a:br>
            <a:endParaRPr lang="pt-BR" altLang="pt-BR" sz="3600" dirty="0">
              <a:solidFill>
                <a:srgbClr val="FFFFFF"/>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xmlns="" id="{DB66F6E8-4D4A-4907-940A-774703A2D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8F1F5A56-E82B-4FD5-9025-B72896FFB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ítulo 17">
            <a:extLst>
              <a:ext uri="{FF2B5EF4-FFF2-40B4-BE49-F238E27FC236}">
                <a16:creationId xmlns:a16="http://schemas.microsoft.com/office/drawing/2014/main" xmlns="" id="{08DFA8F6-B59B-44FD-9FD8-F7D982FBB474}"/>
              </a:ext>
            </a:extLst>
          </p:cNvPr>
          <p:cNvSpPr>
            <a:spLocks noGrp="1"/>
          </p:cNvSpPr>
          <p:nvPr>
            <p:ph type="title"/>
          </p:nvPr>
        </p:nvSpPr>
        <p:spPr>
          <a:xfrm>
            <a:off x="838200" y="5529884"/>
            <a:ext cx="8078342" cy="1096331"/>
          </a:xfrm>
        </p:spPr>
        <p:txBody>
          <a:bodyPr>
            <a:normAutofit/>
          </a:bodyPr>
          <a:lstStyle/>
          <a:p>
            <a:r>
              <a:rPr lang="en-US" altLang="pt-BR" sz="3400" i="1" dirty="0"/>
              <a:t>OBJETIVO</a:t>
            </a:r>
            <a:br>
              <a:rPr lang="en-US" altLang="pt-BR" sz="3400" i="1" dirty="0"/>
            </a:br>
            <a:endParaRPr lang="pt-BR" sz="3400" dirty="0"/>
          </a:p>
        </p:txBody>
      </p:sp>
      <p:sp>
        <p:nvSpPr>
          <p:cNvPr id="6147" name="Rectangle 10">
            <a:extLst>
              <a:ext uri="{FF2B5EF4-FFF2-40B4-BE49-F238E27FC236}">
                <a16:creationId xmlns:a16="http://schemas.microsoft.com/office/drawing/2014/main" xmlns="" id="{68179C19-C671-48B6-A966-CF72C8C0106D}"/>
              </a:ext>
            </a:extLst>
          </p:cNvPr>
          <p:cNvSpPr>
            <a:spLocks noChangeArrowheads="1"/>
          </p:cNvSpPr>
          <p:nvPr/>
        </p:nvSpPr>
        <p:spPr bwMode="auto">
          <a:xfrm>
            <a:off x="269082" y="3698958"/>
            <a:ext cx="7200900" cy="110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aphicFrame>
        <p:nvGraphicFramePr>
          <p:cNvPr id="6149" name="Espaço Reservado para Conteúdo 15">
            <a:extLst>
              <a:ext uri="{FF2B5EF4-FFF2-40B4-BE49-F238E27FC236}">
                <a16:creationId xmlns:a16="http://schemas.microsoft.com/office/drawing/2014/main" xmlns="" id="{7C0E4DBB-0645-4561-BA67-6B23C0606986}"/>
              </a:ext>
            </a:extLst>
          </p:cNvPr>
          <p:cNvGraphicFramePr>
            <a:graphicFrameLocks noGrp="1"/>
          </p:cNvGraphicFramePr>
          <p:nvPr>
            <p:ph idx="1"/>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194" name="Group 38">
            <a:extLst>
              <a:ext uri="{FF2B5EF4-FFF2-40B4-BE49-F238E27FC236}">
                <a16:creationId xmlns:a16="http://schemas.microsoft.com/office/drawing/2014/main" xmlns="" id="{95F12AE1-260F-4F2C-A07A-061A8D0EC88C}"/>
              </a:ext>
            </a:extLst>
          </p:cNvPr>
          <p:cNvGrpSpPr>
            <a:grpSpLocks/>
          </p:cNvGrpSpPr>
          <p:nvPr/>
        </p:nvGrpSpPr>
        <p:grpSpPr bwMode="auto">
          <a:xfrm>
            <a:off x="4289426" y="2008188"/>
            <a:ext cx="6208713" cy="4387850"/>
            <a:chOff x="1590" y="1185"/>
            <a:chExt cx="3911" cy="2764"/>
          </a:xfrm>
        </p:grpSpPr>
        <p:sp>
          <p:nvSpPr>
            <p:cNvPr id="8198" name="Line 39">
              <a:extLst>
                <a:ext uri="{FF2B5EF4-FFF2-40B4-BE49-F238E27FC236}">
                  <a16:creationId xmlns:a16="http://schemas.microsoft.com/office/drawing/2014/main" xmlns="" id="{5C5EE767-34A2-4F2D-AF1A-02B9723E3ED8}"/>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9" name="Line 40">
              <a:extLst>
                <a:ext uri="{FF2B5EF4-FFF2-40B4-BE49-F238E27FC236}">
                  <a16:creationId xmlns:a16="http://schemas.microsoft.com/office/drawing/2014/main" xmlns="" id="{7FEEB74C-8757-4116-9217-F61509105E2D}"/>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0" name="Line 41">
              <a:extLst>
                <a:ext uri="{FF2B5EF4-FFF2-40B4-BE49-F238E27FC236}">
                  <a16:creationId xmlns:a16="http://schemas.microsoft.com/office/drawing/2014/main" xmlns="" id="{AB1F9844-87BD-45DF-B009-D2585ED3587E}"/>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1" name="Line 42">
              <a:extLst>
                <a:ext uri="{FF2B5EF4-FFF2-40B4-BE49-F238E27FC236}">
                  <a16:creationId xmlns:a16="http://schemas.microsoft.com/office/drawing/2014/main" xmlns="" id="{59D931BC-63BE-4D72-B069-AA8F8D0364B6}"/>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2" name="Line 43">
              <a:extLst>
                <a:ext uri="{FF2B5EF4-FFF2-40B4-BE49-F238E27FC236}">
                  <a16:creationId xmlns:a16="http://schemas.microsoft.com/office/drawing/2014/main" xmlns="" id="{3C7D6E9B-2E0B-4EF0-A36F-485631750FC6}"/>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3" name="Line 44">
              <a:extLst>
                <a:ext uri="{FF2B5EF4-FFF2-40B4-BE49-F238E27FC236}">
                  <a16:creationId xmlns:a16="http://schemas.microsoft.com/office/drawing/2014/main" xmlns="" id="{1943F732-F8EF-40C3-BEBF-621F00A11021}"/>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4" name="Line 45">
              <a:extLst>
                <a:ext uri="{FF2B5EF4-FFF2-40B4-BE49-F238E27FC236}">
                  <a16:creationId xmlns:a16="http://schemas.microsoft.com/office/drawing/2014/main" xmlns="" id="{4CF1F683-C767-41D4-A9F7-66A4D3339048}"/>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5" name="Line 46">
              <a:extLst>
                <a:ext uri="{FF2B5EF4-FFF2-40B4-BE49-F238E27FC236}">
                  <a16:creationId xmlns:a16="http://schemas.microsoft.com/office/drawing/2014/main" xmlns="" id="{19E8FDB0-C9D5-4AB2-8AB8-7481DAF2A2A8}"/>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6" name="Line 47">
              <a:extLst>
                <a:ext uri="{FF2B5EF4-FFF2-40B4-BE49-F238E27FC236}">
                  <a16:creationId xmlns:a16="http://schemas.microsoft.com/office/drawing/2014/main" xmlns="" id="{68C7764B-A91B-4371-92B6-70BC551C2959}"/>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7" name="Line 48">
              <a:extLst>
                <a:ext uri="{FF2B5EF4-FFF2-40B4-BE49-F238E27FC236}">
                  <a16:creationId xmlns:a16="http://schemas.microsoft.com/office/drawing/2014/main" xmlns="" id="{572F6B71-0439-4AAD-8789-5E16BE9E4846}"/>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8" name="Line 49">
              <a:extLst>
                <a:ext uri="{FF2B5EF4-FFF2-40B4-BE49-F238E27FC236}">
                  <a16:creationId xmlns:a16="http://schemas.microsoft.com/office/drawing/2014/main" xmlns="" id="{143751D1-B1AE-47D0-912F-E6C82081F419}"/>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9" name="Line 50">
              <a:extLst>
                <a:ext uri="{FF2B5EF4-FFF2-40B4-BE49-F238E27FC236}">
                  <a16:creationId xmlns:a16="http://schemas.microsoft.com/office/drawing/2014/main" xmlns="" id="{D0107B0C-C31E-4DAD-8D27-94D67B085880}"/>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0" name="Line 51">
              <a:extLst>
                <a:ext uri="{FF2B5EF4-FFF2-40B4-BE49-F238E27FC236}">
                  <a16:creationId xmlns:a16="http://schemas.microsoft.com/office/drawing/2014/main" xmlns="" id="{052309BD-8D33-47B8-81FD-90DD9507226B}"/>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1" name="Line 52">
              <a:extLst>
                <a:ext uri="{FF2B5EF4-FFF2-40B4-BE49-F238E27FC236}">
                  <a16:creationId xmlns:a16="http://schemas.microsoft.com/office/drawing/2014/main" xmlns="" id="{95BA93DC-7338-48A2-A813-46BA3D2D6D83}"/>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2" name="Line 53">
              <a:extLst>
                <a:ext uri="{FF2B5EF4-FFF2-40B4-BE49-F238E27FC236}">
                  <a16:creationId xmlns:a16="http://schemas.microsoft.com/office/drawing/2014/main" xmlns="" id="{85A54D2C-AB18-4583-9E74-F338C8FEE573}"/>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3" name="Line 54">
              <a:extLst>
                <a:ext uri="{FF2B5EF4-FFF2-40B4-BE49-F238E27FC236}">
                  <a16:creationId xmlns:a16="http://schemas.microsoft.com/office/drawing/2014/main" xmlns="" id="{7B18A2B7-567B-456F-9258-B6C2D77E37D5}"/>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4" name="Line 55">
              <a:extLst>
                <a:ext uri="{FF2B5EF4-FFF2-40B4-BE49-F238E27FC236}">
                  <a16:creationId xmlns:a16="http://schemas.microsoft.com/office/drawing/2014/main" xmlns="" id="{04FD3010-D448-4575-A61B-074C1DB91346}"/>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5" name="Line 56">
              <a:extLst>
                <a:ext uri="{FF2B5EF4-FFF2-40B4-BE49-F238E27FC236}">
                  <a16:creationId xmlns:a16="http://schemas.microsoft.com/office/drawing/2014/main" xmlns="" id="{8E112B13-FA9B-4F9F-9182-B6677EDA259F}"/>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6" name="Line 57">
              <a:extLst>
                <a:ext uri="{FF2B5EF4-FFF2-40B4-BE49-F238E27FC236}">
                  <a16:creationId xmlns:a16="http://schemas.microsoft.com/office/drawing/2014/main" xmlns="" id="{035646A6-E7E9-4F29-9B19-B69C77DBA779}"/>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7" name="Line 58">
              <a:extLst>
                <a:ext uri="{FF2B5EF4-FFF2-40B4-BE49-F238E27FC236}">
                  <a16:creationId xmlns:a16="http://schemas.microsoft.com/office/drawing/2014/main" xmlns="" id="{DE1CDD41-8CB3-48CC-B257-E27B352F1E12}"/>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8" name="Line 59">
              <a:extLst>
                <a:ext uri="{FF2B5EF4-FFF2-40B4-BE49-F238E27FC236}">
                  <a16:creationId xmlns:a16="http://schemas.microsoft.com/office/drawing/2014/main" xmlns="" id="{9F2F9DD8-49DF-4242-8C0C-A671596AA1EB}"/>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9" name="Line 60">
              <a:extLst>
                <a:ext uri="{FF2B5EF4-FFF2-40B4-BE49-F238E27FC236}">
                  <a16:creationId xmlns:a16="http://schemas.microsoft.com/office/drawing/2014/main" xmlns="" id="{EC0A8BC9-25C9-406F-A91F-59E340DB9C40}"/>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0" name="Line 61">
              <a:extLst>
                <a:ext uri="{FF2B5EF4-FFF2-40B4-BE49-F238E27FC236}">
                  <a16:creationId xmlns:a16="http://schemas.microsoft.com/office/drawing/2014/main" xmlns="" id="{A06D06D9-51F0-45AD-B629-ECBE2B49C2A7}"/>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1" name="Line 62">
              <a:extLst>
                <a:ext uri="{FF2B5EF4-FFF2-40B4-BE49-F238E27FC236}">
                  <a16:creationId xmlns:a16="http://schemas.microsoft.com/office/drawing/2014/main" xmlns="" id="{23A7944F-F3B4-4FF9-B68F-9041E4EE0166}"/>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2" name="Line 63">
              <a:extLst>
                <a:ext uri="{FF2B5EF4-FFF2-40B4-BE49-F238E27FC236}">
                  <a16:creationId xmlns:a16="http://schemas.microsoft.com/office/drawing/2014/main" xmlns="" id="{9D0796B0-8554-493A-9B88-92C39E245DC5}"/>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3" name="Line 64">
              <a:extLst>
                <a:ext uri="{FF2B5EF4-FFF2-40B4-BE49-F238E27FC236}">
                  <a16:creationId xmlns:a16="http://schemas.microsoft.com/office/drawing/2014/main" xmlns="" id="{266709A4-45DF-406E-9DB0-AF8A9EC8D7A2}"/>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4" name="Line 65">
              <a:extLst>
                <a:ext uri="{FF2B5EF4-FFF2-40B4-BE49-F238E27FC236}">
                  <a16:creationId xmlns:a16="http://schemas.microsoft.com/office/drawing/2014/main" xmlns="" id="{080E0452-9D0D-40B9-AAC4-3F31035DA7A0}"/>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5" name="Line 66">
              <a:extLst>
                <a:ext uri="{FF2B5EF4-FFF2-40B4-BE49-F238E27FC236}">
                  <a16:creationId xmlns:a16="http://schemas.microsoft.com/office/drawing/2014/main" xmlns="" id="{FD4A0B9C-F922-4C64-8952-68A9BD57AE08}"/>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6" name="Line 67">
              <a:extLst>
                <a:ext uri="{FF2B5EF4-FFF2-40B4-BE49-F238E27FC236}">
                  <a16:creationId xmlns:a16="http://schemas.microsoft.com/office/drawing/2014/main" xmlns="" id="{F3E29DA3-44D6-4641-B8E1-0286546D252D}"/>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7" name="Line 68">
              <a:extLst>
                <a:ext uri="{FF2B5EF4-FFF2-40B4-BE49-F238E27FC236}">
                  <a16:creationId xmlns:a16="http://schemas.microsoft.com/office/drawing/2014/main" xmlns="" id="{557D47B3-DE4F-434A-8EB3-1E34F99C7DAF}"/>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8" name="Line 69">
              <a:extLst>
                <a:ext uri="{FF2B5EF4-FFF2-40B4-BE49-F238E27FC236}">
                  <a16:creationId xmlns:a16="http://schemas.microsoft.com/office/drawing/2014/main" xmlns="" id="{C5B2D9D6-7731-44AB-9121-4C2CC8590BA6}"/>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9" name="Line 70">
              <a:extLst>
                <a:ext uri="{FF2B5EF4-FFF2-40B4-BE49-F238E27FC236}">
                  <a16:creationId xmlns:a16="http://schemas.microsoft.com/office/drawing/2014/main" xmlns="" id="{1B0B597C-E665-4028-B352-C18C91B9151E}"/>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195" name="Oval 2">
            <a:extLst>
              <a:ext uri="{FF2B5EF4-FFF2-40B4-BE49-F238E27FC236}">
                <a16:creationId xmlns:a16="http://schemas.microsoft.com/office/drawing/2014/main" xmlns="" id="{7FAE1323-D754-418A-8FA2-03D3E3DB4BD6}"/>
              </a:ext>
            </a:extLst>
          </p:cNvPr>
          <p:cNvSpPr>
            <a:spLocks noChangeArrowheads="1"/>
          </p:cNvSpPr>
          <p:nvPr/>
        </p:nvSpPr>
        <p:spPr bwMode="auto">
          <a:xfrm>
            <a:off x="2209800" y="1"/>
            <a:ext cx="1912938" cy="765175"/>
          </a:xfrm>
          <a:prstGeom prst="ellipse">
            <a:avLst/>
          </a:prstGeom>
          <a:solidFill>
            <a:schemeClr val="tx1"/>
          </a:solidFill>
          <a:ln w="5715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196" name="Rectangle 4">
            <a:extLst>
              <a:ext uri="{FF2B5EF4-FFF2-40B4-BE49-F238E27FC236}">
                <a16:creationId xmlns:a16="http://schemas.microsoft.com/office/drawing/2014/main" xmlns="" id="{6B4AF8D7-2C73-44DD-AE69-8C7E5A72D705}"/>
              </a:ext>
            </a:extLst>
          </p:cNvPr>
          <p:cNvSpPr>
            <a:spLocks noGrp="1" noChangeArrowheads="1"/>
          </p:cNvSpPr>
          <p:nvPr>
            <p:ph type="title"/>
          </p:nvPr>
        </p:nvSpPr>
        <p:spPr>
          <a:xfrm>
            <a:off x="2209800" y="33018"/>
            <a:ext cx="7988300" cy="698500"/>
          </a:xfrm>
        </p:spPr>
        <p:txBody>
          <a:bodyPr/>
          <a:lstStyle/>
          <a:p>
            <a:r>
              <a:rPr lang="pt-BR" altLang="pt-BR" sz="4200" dirty="0">
                <a:solidFill>
                  <a:schemeClr val="accent6">
                    <a:lumMod val="50000"/>
                  </a:schemeClr>
                </a:solidFill>
              </a:rPr>
              <a:t>Por quê  Desempenho Humano</a:t>
            </a:r>
            <a:r>
              <a:rPr lang="pt-BR" altLang="pt-BR" sz="4000" dirty="0">
                <a:solidFill>
                  <a:schemeClr val="accent6">
                    <a:lumMod val="50000"/>
                  </a:schemeClr>
                </a:solidFill>
              </a:rPr>
              <a:t>?</a:t>
            </a:r>
          </a:p>
        </p:txBody>
      </p:sp>
      <p:sp>
        <p:nvSpPr>
          <p:cNvPr id="8197" name="Rectangle 3">
            <a:extLst>
              <a:ext uri="{FF2B5EF4-FFF2-40B4-BE49-F238E27FC236}">
                <a16:creationId xmlns:a16="http://schemas.microsoft.com/office/drawing/2014/main" xmlns="" id="{3C9DE796-4B41-4C5B-9AD5-2B13FE911823}"/>
              </a:ext>
            </a:extLst>
          </p:cNvPr>
          <p:cNvSpPr>
            <a:spLocks noChangeArrowheads="1"/>
          </p:cNvSpPr>
          <p:nvPr/>
        </p:nvSpPr>
        <p:spPr bwMode="auto">
          <a:xfrm>
            <a:off x="2168024" y="1848468"/>
            <a:ext cx="8027987" cy="3755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marL="688975" indent="-688975">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688975" marR="0" lvl="0" indent="-688975" algn="l" defTabSz="914400" rtl="0" eaLnBrk="1" fontAlgn="auto" latinLnBrk="0" hangingPunct="1">
              <a:lnSpc>
                <a:spcPct val="100000"/>
              </a:lnSpc>
              <a:spcBef>
                <a:spcPts val="0"/>
              </a:spcBef>
              <a:spcAft>
                <a:spcPct val="50000"/>
              </a:spcAft>
              <a:buClrTx/>
              <a:buSzTx/>
              <a:buFont typeface="Wingdings" panose="05000000000000000000" pitchFamily="2" charset="2"/>
              <a:buChar char="q"/>
              <a:tabLst/>
              <a:defRPr/>
            </a:pP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Três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em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quatro</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eventos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significantes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são</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devidos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erros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humanos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p>
          <a:p>
            <a:pPr marL="688975" marR="0" lvl="0" indent="-688975" algn="l" defTabSz="914400" rtl="0" eaLnBrk="1" fontAlgn="auto" latinLnBrk="0" hangingPunct="1">
              <a:lnSpc>
                <a:spcPct val="100000"/>
              </a:lnSpc>
              <a:spcBef>
                <a:spcPts val="0"/>
              </a:spcBef>
              <a:spcAft>
                <a:spcPct val="50000"/>
              </a:spcAft>
              <a:buClrTx/>
              <a:buSzTx/>
              <a:buFont typeface="Wingdings" panose="05000000000000000000" pitchFamily="2" charset="2"/>
              <a:buChar char="q"/>
              <a:tabLst/>
              <a:defRPr/>
            </a:pP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70% das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causas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são</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devidas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deficiências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na</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organização</a:t>
            </a:r>
            <a:endPar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a:p>
            <a:pPr marL="688975" marR="0" lvl="0" indent="-688975" algn="l" defTabSz="914400" rtl="0" eaLnBrk="1" fontAlgn="auto" latinLnBrk="0" hangingPunct="1">
              <a:lnSpc>
                <a:spcPct val="100000"/>
              </a:lnSpc>
              <a:spcBef>
                <a:spcPts val="0"/>
              </a:spcBef>
              <a:spcAft>
                <a:spcPct val="50000"/>
              </a:spcAft>
              <a:buClrTx/>
              <a:buSzTx/>
              <a:buFont typeface="Wingdings" panose="05000000000000000000" pitchFamily="2" charset="2"/>
              <a:buChar char="q"/>
              <a:tabLst/>
              <a:defRPr/>
            </a:pP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Contribui</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significativamente</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com </a:t>
            </a:r>
            <a:r>
              <a:rPr kumimoji="0" lang="en-US" altLang="pt-BR" sz="3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mn-cs"/>
              </a:rPr>
              <a:t>os</a:t>
            </a:r>
            <a:r>
              <a:rPr kumimoji="0" lang="en-US" altLang="pt-BR" sz="34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custos</a:t>
            </a:r>
            <a:endParaRPr kumimoji="0" lang="en-US" altLang="pt-BR" sz="3400" b="0" i="0" u="sng"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xmlns="" id="{EE8E4CE5-3F1D-4EE7-B4F1-0A11CDF3530A}"/>
              </a:ext>
            </a:extLst>
          </p:cNvPr>
          <p:cNvGrpSpPr>
            <a:grpSpLocks/>
          </p:cNvGrpSpPr>
          <p:nvPr/>
        </p:nvGrpSpPr>
        <p:grpSpPr bwMode="auto">
          <a:xfrm>
            <a:off x="4289426" y="2008188"/>
            <a:ext cx="6208713" cy="4387850"/>
            <a:chOff x="1590" y="1185"/>
            <a:chExt cx="3911" cy="2764"/>
          </a:xfrm>
        </p:grpSpPr>
        <p:sp>
          <p:nvSpPr>
            <p:cNvPr id="10246" name="Line 3">
              <a:extLst>
                <a:ext uri="{FF2B5EF4-FFF2-40B4-BE49-F238E27FC236}">
                  <a16:creationId xmlns:a16="http://schemas.microsoft.com/office/drawing/2014/main" xmlns="" id="{0082CBC1-653A-4751-ABDE-B6CAC16B6E3D}"/>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7" name="Line 4">
              <a:extLst>
                <a:ext uri="{FF2B5EF4-FFF2-40B4-BE49-F238E27FC236}">
                  <a16:creationId xmlns:a16="http://schemas.microsoft.com/office/drawing/2014/main" xmlns="" id="{1B8E6B17-6A1B-4E7D-95E9-402E37426C27}"/>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8" name="Line 5">
              <a:extLst>
                <a:ext uri="{FF2B5EF4-FFF2-40B4-BE49-F238E27FC236}">
                  <a16:creationId xmlns:a16="http://schemas.microsoft.com/office/drawing/2014/main" xmlns="" id="{D41FB3C3-D448-4622-8B08-977F727EB910}"/>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9" name="Line 6">
              <a:extLst>
                <a:ext uri="{FF2B5EF4-FFF2-40B4-BE49-F238E27FC236}">
                  <a16:creationId xmlns:a16="http://schemas.microsoft.com/office/drawing/2014/main" xmlns="" id="{35C36DA4-3A61-4DDF-8DCF-5431C35C456C}"/>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0" name="Line 7">
              <a:extLst>
                <a:ext uri="{FF2B5EF4-FFF2-40B4-BE49-F238E27FC236}">
                  <a16:creationId xmlns:a16="http://schemas.microsoft.com/office/drawing/2014/main" xmlns="" id="{7DAF1F4A-0357-4F34-966C-B12C1A542A1E}"/>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1" name="Line 8">
              <a:extLst>
                <a:ext uri="{FF2B5EF4-FFF2-40B4-BE49-F238E27FC236}">
                  <a16:creationId xmlns:a16="http://schemas.microsoft.com/office/drawing/2014/main" xmlns="" id="{4C5216B1-6EC9-4F6A-8BD6-ADC161A6363D}"/>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2" name="Line 9">
              <a:extLst>
                <a:ext uri="{FF2B5EF4-FFF2-40B4-BE49-F238E27FC236}">
                  <a16:creationId xmlns:a16="http://schemas.microsoft.com/office/drawing/2014/main" xmlns="" id="{27EEE3A7-2EC7-45BC-B7CC-6D53D935934F}"/>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3" name="Line 10">
              <a:extLst>
                <a:ext uri="{FF2B5EF4-FFF2-40B4-BE49-F238E27FC236}">
                  <a16:creationId xmlns:a16="http://schemas.microsoft.com/office/drawing/2014/main" xmlns="" id="{90ED1BAD-18F5-42AA-903D-1DC69C25CC74}"/>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4" name="Line 11">
              <a:extLst>
                <a:ext uri="{FF2B5EF4-FFF2-40B4-BE49-F238E27FC236}">
                  <a16:creationId xmlns:a16="http://schemas.microsoft.com/office/drawing/2014/main" xmlns="" id="{53C2AA66-F740-4F3D-96BE-C99B8B0C6DFF}"/>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5" name="Line 12">
              <a:extLst>
                <a:ext uri="{FF2B5EF4-FFF2-40B4-BE49-F238E27FC236}">
                  <a16:creationId xmlns:a16="http://schemas.microsoft.com/office/drawing/2014/main" xmlns="" id="{9FA40708-2FA8-4F6B-B1D0-81B352A1D547}"/>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6" name="Line 13">
              <a:extLst>
                <a:ext uri="{FF2B5EF4-FFF2-40B4-BE49-F238E27FC236}">
                  <a16:creationId xmlns:a16="http://schemas.microsoft.com/office/drawing/2014/main" xmlns="" id="{63011F31-9D67-47BC-9A15-BB896DADBAEA}"/>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7" name="Line 14">
              <a:extLst>
                <a:ext uri="{FF2B5EF4-FFF2-40B4-BE49-F238E27FC236}">
                  <a16:creationId xmlns:a16="http://schemas.microsoft.com/office/drawing/2014/main" xmlns="" id="{0E61E299-28AC-4B89-B5FE-F821C6F1885F}"/>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8" name="Line 15">
              <a:extLst>
                <a:ext uri="{FF2B5EF4-FFF2-40B4-BE49-F238E27FC236}">
                  <a16:creationId xmlns:a16="http://schemas.microsoft.com/office/drawing/2014/main" xmlns="" id="{2CDA3B74-CAD7-457E-BF5F-B3C5880E755B}"/>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9" name="Line 16">
              <a:extLst>
                <a:ext uri="{FF2B5EF4-FFF2-40B4-BE49-F238E27FC236}">
                  <a16:creationId xmlns:a16="http://schemas.microsoft.com/office/drawing/2014/main" xmlns="" id="{BE081C3F-E2DC-47CD-BEA2-0EDC7DD7A10C}"/>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0" name="Line 17">
              <a:extLst>
                <a:ext uri="{FF2B5EF4-FFF2-40B4-BE49-F238E27FC236}">
                  <a16:creationId xmlns:a16="http://schemas.microsoft.com/office/drawing/2014/main" xmlns="" id="{F385392F-B372-4D15-B446-FFFD0CA83B76}"/>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1" name="Line 18">
              <a:extLst>
                <a:ext uri="{FF2B5EF4-FFF2-40B4-BE49-F238E27FC236}">
                  <a16:creationId xmlns:a16="http://schemas.microsoft.com/office/drawing/2014/main" xmlns="" id="{7C7ECDE3-58F7-4799-AB81-D231F4163D6D}"/>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2" name="Line 19">
              <a:extLst>
                <a:ext uri="{FF2B5EF4-FFF2-40B4-BE49-F238E27FC236}">
                  <a16:creationId xmlns:a16="http://schemas.microsoft.com/office/drawing/2014/main" xmlns="" id="{6D8B71ED-0385-4957-91C4-06B30E16ACA2}"/>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3" name="Line 20">
              <a:extLst>
                <a:ext uri="{FF2B5EF4-FFF2-40B4-BE49-F238E27FC236}">
                  <a16:creationId xmlns:a16="http://schemas.microsoft.com/office/drawing/2014/main" xmlns="" id="{31816ABD-C7F1-4C59-81A3-E07961C6AAB3}"/>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4" name="Line 21">
              <a:extLst>
                <a:ext uri="{FF2B5EF4-FFF2-40B4-BE49-F238E27FC236}">
                  <a16:creationId xmlns:a16="http://schemas.microsoft.com/office/drawing/2014/main" xmlns="" id="{DC1D0D00-9AC0-4C07-A657-CB18C040F667}"/>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5" name="Line 22">
              <a:extLst>
                <a:ext uri="{FF2B5EF4-FFF2-40B4-BE49-F238E27FC236}">
                  <a16:creationId xmlns:a16="http://schemas.microsoft.com/office/drawing/2014/main" xmlns="" id="{F4AC5122-C3E4-4B5D-98D5-EE437E784539}"/>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6" name="Line 23">
              <a:extLst>
                <a:ext uri="{FF2B5EF4-FFF2-40B4-BE49-F238E27FC236}">
                  <a16:creationId xmlns:a16="http://schemas.microsoft.com/office/drawing/2014/main" xmlns="" id="{7F956F18-E3D6-4EC8-886B-FEC4693CD7F9}"/>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7" name="Line 24">
              <a:extLst>
                <a:ext uri="{FF2B5EF4-FFF2-40B4-BE49-F238E27FC236}">
                  <a16:creationId xmlns:a16="http://schemas.microsoft.com/office/drawing/2014/main" xmlns="" id="{7A799187-F226-45D4-8D13-F433C9A6E327}"/>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8" name="Line 25">
              <a:extLst>
                <a:ext uri="{FF2B5EF4-FFF2-40B4-BE49-F238E27FC236}">
                  <a16:creationId xmlns:a16="http://schemas.microsoft.com/office/drawing/2014/main" xmlns="" id="{0124C102-FFC6-4ECE-83A9-A72C7216897E}"/>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9" name="Line 26">
              <a:extLst>
                <a:ext uri="{FF2B5EF4-FFF2-40B4-BE49-F238E27FC236}">
                  <a16:creationId xmlns:a16="http://schemas.microsoft.com/office/drawing/2014/main" xmlns="" id="{5EB5442A-9278-457C-AA0D-E63BC3CD73E6}"/>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0" name="Line 27">
              <a:extLst>
                <a:ext uri="{FF2B5EF4-FFF2-40B4-BE49-F238E27FC236}">
                  <a16:creationId xmlns:a16="http://schemas.microsoft.com/office/drawing/2014/main" xmlns="" id="{62659A01-2F79-439F-BB6C-EA49C1526F38}"/>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1" name="Line 28">
              <a:extLst>
                <a:ext uri="{FF2B5EF4-FFF2-40B4-BE49-F238E27FC236}">
                  <a16:creationId xmlns:a16="http://schemas.microsoft.com/office/drawing/2014/main" xmlns="" id="{8E41D638-6372-4ED8-AFEA-EC79379176B4}"/>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2" name="Line 29">
              <a:extLst>
                <a:ext uri="{FF2B5EF4-FFF2-40B4-BE49-F238E27FC236}">
                  <a16:creationId xmlns:a16="http://schemas.microsoft.com/office/drawing/2014/main" xmlns="" id="{4E9B0A88-9409-40EB-BCDE-96F94D3DDB33}"/>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3" name="Line 30">
              <a:extLst>
                <a:ext uri="{FF2B5EF4-FFF2-40B4-BE49-F238E27FC236}">
                  <a16:creationId xmlns:a16="http://schemas.microsoft.com/office/drawing/2014/main" xmlns="" id="{7FC3D32C-B1B5-4B97-BA6B-B3B5929D46A8}"/>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4" name="Line 31">
              <a:extLst>
                <a:ext uri="{FF2B5EF4-FFF2-40B4-BE49-F238E27FC236}">
                  <a16:creationId xmlns:a16="http://schemas.microsoft.com/office/drawing/2014/main" xmlns="" id="{C647BDBA-7DB4-4AC3-9B64-87DAA91453AD}"/>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5" name="Line 32">
              <a:extLst>
                <a:ext uri="{FF2B5EF4-FFF2-40B4-BE49-F238E27FC236}">
                  <a16:creationId xmlns:a16="http://schemas.microsoft.com/office/drawing/2014/main" xmlns="" id="{FD2404F2-B868-4C2C-B455-A394DDD81F17}"/>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6" name="Line 33">
              <a:extLst>
                <a:ext uri="{FF2B5EF4-FFF2-40B4-BE49-F238E27FC236}">
                  <a16:creationId xmlns:a16="http://schemas.microsoft.com/office/drawing/2014/main" xmlns="" id="{5D2CA7FA-9BE6-458A-BDC5-24CDAFB837F0}"/>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7" name="Line 34">
              <a:extLst>
                <a:ext uri="{FF2B5EF4-FFF2-40B4-BE49-F238E27FC236}">
                  <a16:creationId xmlns:a16="http://schemas.microsoft.com/office/drawing/2014/main" xmlns="" id="{45A4EEB8-A7BD-4579-81CE-02DB92EAB878}"/>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43" name="Oval 35">
            <a:extLst>
              <a:ext uri="{FF2B5EF4-FFF2-40B4-BE49-F238E27FC236}">
                <a16:creationId xmlns:a16="http://schemas.microsoft.com/office/drawing/2014/main" xmlns="" id="{11BB82D3-FAAD-4EF9-B68A-ED8818DD3C85}"/>
              </a:ext>
            </a:extLst>
          </p:cNvPr>
          <p:cNvSpPr>
            <a:spLocks noChangeArrowheads="1"/>
          </p:cNvSpPr>
          <p:nvPr/>
        </p:nvSpPr>
        <p:spPr bwMode="auto">
          <a:xfrm>
            <a:off x="2209800" y="1"/>
            <a:ext cx="1938338" cy="765175"/>
          </a:xfrm>
          <a:prstGeom prst="ellipse">
            <a:avLst/>
          </a:prstGeom>
          <a:solidFill>
            <a:schemeClr val="tx1"/>
          </a:solidFill>
          <a:ln w="5715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0244" name="Rectangle 36">
            <a:extLst>
              <a:ext uri="{FF2B5EF4-FFF2-40B4-BE49-F238E27FC236}">
                <a16:creationId xmlns:a16="http://schemas.microsoft.com/office/drawing/2014/main" xmlns="" id="{FC833120-0293-4D15-9CCA-646D27BD033A}"/>
              </a:ext>
            </a:extLst>
          </p:cNvPr>
          <p:cNvSpPr>
            <a:spLocks noGrp="1" noChangeArrowheads="1"/>
          </p:cNvSpPr>
          <p:nvPr>
            <p:ph type="title"/>
          </p:nvPr>
        </p:nvSpPr>
        <p:spPr>
          <a:xfrm>
            <a:off x="2393951" y="28000"/>
            <a:ext cx="7988300" cy="698500"/>
          </a:xfrm>
        </p:spPr>
        <p:txBody>
          <a:bodyPr/>
          <a:lstStyle/>
          <a:p>
            <a:r>
              <a:rPr lang="en-US" altLang="pt-BR" sz="4200" dirty="0" err="1">
                <a:solidFill>
                  <a:schemeClr val="accent6">
                    <a:lumMod val="50000"/>
                  </a:schemeClr>
                </a:solidFill>
              </a:rPr>
              <a:t>Porquê</a:t>
            </a:r>
            <a:r>
              <a:rPr lang="en-US" altLang="pt-BR" sz="4200" dirty="0">
                <a:solidFill>
                  <a:schemeClr val="accent6">
                    <a:lumMod val="50000"/>
                  </a:schemeClr>
                </a:solidFill>
              </a:rPr>
              <a:t>  </a:t>
            </a:r>
            <a:r>
              <a:rPr lang="en-US" altLang="pt-BR" sz="4200" dirty="0" err="1">
                <a:solidFill>
                  <a:schemeClr val="accent6">
                    <a:lumMod val="50000"/>
                  </a:schemeClr>
                </a:solidFill>
              </a:rPr>
              <a:t>Desempenho</a:t>
            </a:r>
            <a:r>
              <a:rPr lang="en-US" altLang="pt-BR" sz="4200" dirty="0">
                <a:solidFill>
                  <a:schemeClr val="accent6">
                    <a:lumMod val="50000"/>
                  </a:schemeClr>
                </a:solidFill>
              </a:rPr>
              <a:t> Humano</a:t>
            </a:r>
            <a:r>
              <a:rPr lang="en-US" altLang="pt-BR" sz="4000" dirty="0">
                <a:solidFill>
                  <a:schemeClr val="accent6">
                    <a:lumMod val="50000"/>
                  </a:schemeClr>
                </a:solidFill>
              </a:rPr>
              <a:t>?</a:t>
            </a:r>
          </a:p>
        </p:txBody>
      </p:sp>
      <p:sp>
        <p:nvSpPr>
          <p:cNvPr id="10245" name="Rectangle 37">
            <a:extLst>
              <a:ext uri="{FF2B5EF4-FFF2-40B4-BE49-F238E27FC236}">
                <a16:creationId xmlns:a16="http://schemas.microsoft.com/office/drawing/2014/main" xmlns="" id="{C74D1CAF-4AAB-4FB1-B2E6-9B7C74EA3DE6}"/>
              </a:ext>
            </a:extLst>
          </p:cNvPr>
          <p:cNvSpPr>
            <a:spLocks noChangeArrowheads="1"/>
          </p:cNvSpPr>
          <p:nvPr/>
        </p:nvSpPr>
        <p:spPr bwMode="auto">
          <a:xfrm>
            <a:off x="2043114" y="1004888"/>
            <a:ext cx="8027987" cy="4709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marL="688975" indent="-688975">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688975" marR="0" lvl="0" indent="-688975" algn="l" defTabSz="914400" rtl="0" eaLnBrk="1" fontAlgn="auto" latinLnBrk="0" hangingPunct="1">
              <a:lnSpc>
                <a:spcPct val="100000"/>
              </a:lnSpc>
              <a:spcBef>
                <a:spcPts val="0"/>
              </a:spcBef>
              <a:spcAft>
                <a:spcPct val="50000"/>
              </a:spcAft>
              <a:buClrTx/>
              <a:buSzTx/>
              <a:buFont typeface="Wingdings" panose="05000000000000000000" pitchFamily="2" charset="2"/>
              <a:buChar char="q"/>
              <a:tabLst/>
              <a:defRPr/>
            </a:pP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50% dos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eventos</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significantes</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são</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causados</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por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pessoal</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suplementar</a:t>
            </a:r>
            <a:endPar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a:p>
            <a:pPr marL="688975" marR="0" lvl="0" indent="-688975" algn="l" defTabSz="914400" rtl="0" eaLnBrk="1" fontAlgn="auto" latinLnBrk="0" hangingPunct="1">
              <a:lnSpc>
                <a:spcPct val="100000"/>
              </a:lnSpc>
              <a:spcBef>
                <a:spcPts val="0"/>
              </a:spcBef>
              <a:spcAft>
                <a:spcPct val="50000"/>
              </a:spcAft>
              <a:buClrTx/>
              <a:buSzTx/>
              <a:buFont typeface="Wingdings" panose="05000000000000000000" pitchFamily="2" charset="2"/>
              <a:buChar char="q"/>
              <a:tabLst/>
              <a:defRPr/>
            </a:pP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25% dos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eventos</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de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maior</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monta</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envolveram</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falta</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de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acompanhamento</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apropriado</a:t>
            </a:r>
            <a:r>
              <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da </a:t>
            </a:r>
            <a:r>
              <a:rPr kumimoji="0" lang="en-US" altLang="pt-BR" sz="40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supervisão</a:t>
            </a:r>
            <a:endParaRPr kumimoji="0" lang="en-US" altLang="pt-BR" sz="4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xmlns="" id="{CF0E505A-E0F5-4C8F-A49B-1A0081D2ABAD}"/>
              </a:ext>
            </a:extLst>
          </p:cNvPr>
          <p:cNvGrpSpPr>
            <a:grpSpLocks/>
          </p:cNvGrpSpPr>
          <p:nvPr/>
        </p:nvGrpSpPr>
        <p:grpSpPr bwMode="auto">
          <a:xfrm>
            <a:off x="4289426" y="2008188"/>
            <a:ext cx="6208713" cy="4387850"/>
            <a:chOff x="1590" y="1185"/>
            <a:chExt cx="3911" cy="2764"/>
          </a:xfrm>
        </p:grpSpPr>
        <p:sp>
          <p:nvSpPr>
            <p:cNvPr id="12296" name="Line 3">
              <a:extLst>
                <a:ext uri="{FF2B5EF4-FFF2-40B4-BE49-F238E27FC236}">
                  <a16:creationId xmlns:a16="http://schemas.microsoft.com/office/drawing/2014/main" xmlns="" id="{9D935A1A-CAED-49B7-81FA-91686C62DC6E}"/>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7" name="Line 4">
              <a:extLst>
                <a:ext uri="{FF2B5EF4-FFF2-40B4-BE49-F238E27FC236}">
                  <a16:creationId xmlns:a16="http://schemas.microsoft.com/office/drawing/2014/main" xmlns="" id="{221973C8-F6C7-485D-AF3B-1E930085C8D6}"/>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8" name="Line 5">
              <a:extLst>
                <a:ext uri="{FF2B5EF4-FFF2-40B4-BE49-F238E27FC236}">
                  <a16:creationId xmlns:a16="http://schemas.microsoft.com/office/drawing/2014/main" xmlns="" id="{308C99CC-D342-4EC4-8FDE-D5F0566CD25D}"/>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9" name="Line 6">
              <a:extLst>
                <a:ext uri="{FF2B5EF4-FFF2-40B4-BE49-F238E27FC236}">
                  <a16:creationId xmlns:a16="http://schemas.microsoft.com/office/drawing/2014/main" xmlns="" id="{30325EEE-09F2-45F7-9D4D-54ADFF00AF73}"/>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0" name="Line 7">
              <a:extLst>
                <a:ext uri="{FF2B5EF4-FFF2-40B4-BE49-F238E27FC236}">
                  <a16:creationId xmlns:a16="http://schemas.microsoft.com/office/drawing/2014/main" xmlns="" id="{3DB736B1-6C74-481C-B4D8-92B4C0941C0B}"/>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1" name="Line 8">
              <a:extLst>
                <a:ext uri="{FF2B5EF4-FFF2-40B4-BE49-F238E27FC236}">
                  <a16:creationId xmlns:a16="http://schemas.microsoft.com/office/drawing/2014/main" xmlns="" id="{265A6318-985C-4AF4-9EDF-B92642D1A43F}"/>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2" name="Line 9">
              <a:extLst>
                <a:ext uri="{FF2B5EF4-FFF2-40B4-BE49-F238E27FC236}">
                  <a16:creationId xmlns:a16="http://schemas.microsoft.com/office/drawing/2014/main" xmlns="" id="{3F31C3CA-823F-4FEC-BECE-9A6E7ADBDEEF}"/>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3" name="Line 10">
              <a:extLst>
                <a:ext uri="{FF2B5EF4-FFF2-40B4-BE49-F238E27FC236}">
                  <a16:creationId xmlns:a16="http://schemas.microsoft.com/office/drawing/2014/main" xmlns="" id="{E701F8B1-9034-45F3-802E-94527260DD29}"/>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4" name="Line 11">
              <a:extLst>
                <a:ext uri="{FF2B5EF4-FFF2-40B4-BE49-F238E27FC236}">
                  <a16:creationId xmlns:a16="http://schemas.microsoft.com/office/drawing/2014/main" xmlns="" id="{7FC132CF-86E3-4790-AFED-B374A29A938B}"/>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5" name="Line 12">
              <a:extLst>
                <a:ext uri="{FF2B5EF4-FFF2-40B4-BE49-F238E27FC236}">
                  <a16:creationId xmlns:a16="http://schemas.microsoft.com/office/drawing/2014/main" xmlns="" id="{8FBBFD19-1A07-40F2-9E8A-7DFBBC125794}"/>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6" name="Line 13">
              <a:extLst>
                <a:ext uri="{FF2B5EF4-FFF2-40B4-BE49-F238E27FC236}">
                  <a16:creationId xmlns:a16="http://schemas.microsoft.com/office/drawing/2014/main" xmlns="" id="{21ECF6C7-722C-40B7-A796-AE8353FBC02E}"/>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7" name="Line 14">
              <a:extLst>
                <a:ext uri="{FF2B5EF4-FFF2-40B4-BE49-F238E27FC236}">
                  <a16:creationId xmlns:a16="http://schemas.microsoft.com/office/drawing/2014/main" xmlns="" id="{FA2EE2BF-3190-44B6-8060-21B05B9E9D50}"/>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8" name="Line 15">
              <a:extLst>
                <a:ext uri="{FF2B5EF4-FFF2-40B4-BE49-F238E27FC236}">
                  <a16:creationId xmlns:a16="http://schemas.microsoft.com/office/drawing/2014/main" xmlns="" id="{8002C333-6E39-4EAF-ABFC-2E37E8881C5F}"/>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9" name="Line 16">
              <a:extLst>
                <a:ext uri="{FF2B5EF4-FFF2-40B4-BE49-F238E27FC236}">
                  <a16:creationId xmlns:a16="http://schemas.microsoft.com/office/drawing/2014/main" xmlns="" id="{209509CA-48DB-481F-B5E7-3AFCB3EC0861}"/>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0" name="Line 17">
              <a:extLst>
                <a:ext uri="{FF2B5EF4-FFF2-40B4-BE49-F238E27FC236}">
                  <a16:creationId xmlns:a16="http://schemas.microsoft.com/office/drawing/2014/main" xmlns="" id="{4396CC5C-8D91-4041-B45F-7322BB35D07C}"/>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1" name="Line 18">
              <a:extLst>
                <a:ext uri="{FF2B5EF4-FFF2-40B4-BE49-F238E27FC236}">
                  <a16:creationId xmlns:a16="http://schemas.microsoft.com/office/drawing/2014/main" xmlns="" id="{722A9423-039E-4993-8189-500B7B66D57F}"/>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2" name="Line 19">
              <a:extLst>
                <a:ext uri="{FF2B5EF4-FFF2-40B4-BE49-F238E27FC236}">
                  <a16:creationId xmlns:a16="http://schemas.microsoft.com/office/drawing/2014/main" xmlns="" id="{751BCC81-FFCF-4CAC-A3AA-99FD5F68E988}"/>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3" name="Line 20">
              <a:extLst>
                <a:ext uri="{FF2B5EF4-FFF2-40B4-BE49-F238E27FC236}">
                  <a16:creationId xmlns:a16="http://schemas.microsoft.com/office/drawing/2014/main" xmlns="" id="{2E079219-78C2-40BD-911F-6FD2558214F0}"/>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4" name="Line 21">
              <a:extLst>
                <a:ext uri="{FF2B5EF4-FFF2-40B4-BE49-F238E27FC236}">
                  <a16:creationId xmlns:a16="http://schemas.microsoft.com/office/drawing/2014/main" xmlns="" id="{2F407F49-3F6A-4E8C-92DB-198008DF076C}"/>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5" name="Line 22">
              <a:extLst>
                <a:ext uri="{FF2B5EF4-FFF2-40B4-BE49-F238E27FC236}">
                  <a16:creationId xmlns:a16="http://schemas.microsoft.com/office/drawing/2014/main" xmlns="" id="{BBDE1B6A-5B32-453A-ABA3-74904F705C5E}"/>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6" name="Line 23">
              <a:extLst>
                <a:ext uri="{FF2B5EF4-FFF2-40B4-BE49-F238E27FC236}">
                  <a16:creationId xmlns:a16="http://schemas.microsoft.com/office/drawing/2014/main" xmlns="" id="{2F241AA0-16C8-44BB-B728-631B0BF0E1F7}"/>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7" name="Line 24">
              <a:extLst>
                <a:ext uri="{FF2B5EF4-FFF2-40B4-BE49-F238E27FC236}">
                  <a16:creationId xmlns:a16="http://schemas.microsoft.com/office/drawing/2014/main" xmlns="" id="{EA7D4B17-41F8-46B0-99ED-DF98A2D40E0C}"/>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8" name="Line 25">
              <a:extLst>
                <a:ext uri="{FF2B5EF4-FFF2-40B4-BE49-F238E27FC236}">
                  <a16:creationId xmlns:a16="http://schemas.microsoft.com/office/drawing/2014/main" xmlns="" id="{462C223C-23EB-4392-AA65-740F3D9D2B94}"/>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9" name="Line 26">
              <a:extLst>
                <a:ext uri="{FF2B5EF4-FFF2-40B4-BE49-F238E27FC236}">
                  <a16:creationId xmlns:a16="http://schemas.microsoft.com/office/drawing/2014/main" xmlns="" id="{09F8C2C2-827F-48D3-B017-AE4820E9013D}"/>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0" name="Line 27">
              <a:extLst>
                <a:ext uri="{FF2B5EF4-FFF2-40B4-BE49-F238E27FC236}">
                  <a16:creationId xmlns:a16="http://schemas.microsoft.com/office/drawing/2014/main" xmlns="" id="{E90C06E0-F5DE-4DC1-A58B-B52CB1227EAF}"/>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1" name="Line 28">
              <a:extLst>
                <a:ext uri="{FF2B5EF4-FFF2-40B4-BE49-F238E27FC236}">
                  <a16:creationId xmlns:a16="http://schemas.microsoft.com/office/drawing/2014/main" xmlns="" id="{A8E2C588-2654-41C6-9679-7687216477D3}"/>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2" name="Line 29">
              <a:extLst>
                <a:ext uri="{FF2B5EF4-FFF2-40B4-BE49-F238E27FC236}">
                  <a16:creationId xmlns:a16="http://schemas.microsoft.com/office/drawing/2014/main" xmlns="" id="{AD710F88-E040-4B45-B728-412BF24E9B46}"/>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3" name="Line 30">
              <a:extLst>
                <a:ext uri="{FF2B5EF4-FFF2-40B4-BE49-F238E27FC236}">
                  <a16:creationId xmlns:a16="http://schemas.microsoft.com/office/drawing/2014/main" xmlns="" id="{5F17E7CF-7BD3-4200-8FBC-EE8F490B08C5}"/>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4" name="Line 31">
              <a:extLst>
                <a:ext uri="{FF2B5EF4-FFF2-40B4-BE49-F238E27FC236}">
                  <a16:creationId xmlns:a16="http://schemas.microsoft.com/office/drawing/2014/main" xmlns="" id="{3B546D64-9341-467C-AEE8-585D6A8E6BD9}"/>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5" name="Line 32">
              <a:extLst>
                <a:ext uri="{FF2B5EF4-FFF2-40B4-BE49-F238E27FC236}">
                  <a16:creationId xmlns:a16="http://schemas.microsoft.com/office/drawing/2014/main" xmlns="" id="{8BB57FDE-FF59-42CB-9CAC-2CA3E15C49EC}"/>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6" name="Line 33">
              <a:extLst>
                <a:ext uri="{FF2B5EF4-FFF2-40B4-BE49-F238E27FC236}">
                  <a16:creationId xmlns:a16="http://schemas.microsoft.com/office/drawing/2014/main" xmlns="" id="{AD875AFD-4752-49FE-983B-CB180A60A7F9}"/>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7" name="Line 34">
              <a:extLst>
                <a:ext uri="{FF2B5EF4-FFF2-40B4-BE49-F238E27FC236}">
                  <a16:creationId xmlns:a16="http://schemas.microsoft.com/office/drawing/2014/main" xmlns="" id="{A1EC65C9-6BD2-4718-A57B-19C402F30CBF}"/>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91" name="Rectangle 35">
            <a:extLst>
              <a:ext uri="{FF2B5EF4-FFF2-40B4-BE49-F238E27FC236}">
                <a16:creationId xmlns:a16="http://schemas.microsoft.com/office/drawing/2014/main" xmlns="" id="{F56486FC-5A30-4805-B278-C9AF801E4D1B}"/>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2" name="Rectangle 36">
            <a:extLst>
              <a:ext uri="{FF2B5EF4-FFF2-40B4-BE49-F238E27FC236}">
                <a16:creationId xmlns:a16="http://schemas.microsoft.com/office/drawing/2014/main" xmlns="" id="{4E2A30FC-046A-4948-82A0-202E79BC21C3}"/>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3" name="Rectangle 37">
            <a:extLst>
              <a:ext uri="{FF2B5EF4-FFF2-40B4-BE49-F238E27FC236}">
                <a16:creationId xmlns:a16="http://schemas.microsoft.com/office/drawing/2014/main" xmlns="" id="{92474773-3DDA-4F90-80B2-BE67A6F5EFA4}"/>
              </a:ext>
            </a:extLst>
          </p:cNvPr>
          <p:cNvSpPr>
            <a:spLocks noGrp="1" noChangeArrowheads="1"/>
          </p:cNvSpPr>
          <p:nvPr>
            <p:ph type="title"/>
          </p:nvPr>
        </p:nvSpPr>
        <p:spPr>
          <a:xfrm>
            <a:off x="838200" y="115888"/>
            <a:ext cx="10515600" cy="911225"/>
          </a:xfrm>
          <a:noFill/>
        </p:spPr>
        <p:txBody>
          <a:bodyPr vert="horz" lIns="90488" tIns="44450" rIns="90488" bIns="44450" rtlCol="0" anchor="ctr">
            <a:normAutofit/>
          </a:bodyPr>
          <a:lstStyle/>
          <a:p>
            <a:r>
              <a:rPr lang="pt-BR" altLang="pt-BR" b="1" dirty="0">
                <a:solidFill>
                  <a:srgbClr val="002060"/>
                </a:solidFill>
              </a:rPr>
              <a:t>O que você Gerencia?</a:t>
            </a:r>
          </a:p>
        </p:txBody>
      </p:sp>
      <p:sp>
        <p:nvSpPr>
          <p:cNvPr id="12294" name="Rectangle 38">
            <a:extLst>
              <a:ext uri="{FF2B5EF4-FFF2-40B4-BE49-F238E27FC236}">
                <a16:creationId xmlns:a16="http://schemas.microsoft.com/office/drawing/2014/main" xmlns="" id="{1D449362-6B5C-4AFB-9840-A282BD0C06A5}"/>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5" name="Rectangle 39">
            <a:extLst>
              <a:ext uri="{FF2B5EF4-FFF2-40B4-BE49-F238E27FC236}">
                <a16:creationId xmlns:a16="http://schemas.microsoft.com/office/drawing/2014/main" xmlns="" id="{E1152E57-DC6E-4145-B5FA-B75FB0E3FB1D}"/>
              </a:ext>
            </a:extLst>
          </p:cNvPr>
          <p:cNvSpPr>
            <a:spLocks noGrp="1" noChangeArrowheads="1"/>
          </p:cNvSpPr>
          <p:nvPr>
            <p:ph type="body" idx="1"/>
          </p:nvPr>
        </p:nvSpPr>
        <p:spPr>
          <a:xfrm>
            <a:off x="1866901" y="1322388"/>
            <a:ext cx="8661400" cy="5105400"/>
          </a:xfrm>
          <a:noFill/>
        </p:spPr>
        <p:txBody>
          <a:bodyPr vert="horz" lIns="90488" tIns="44450" rIns="90488" bIns="44450" rtlCol="0">
            <a:normAutofit/>
          </a:bodyPr>
          <a:lstStyle/>
          <a:p>
            <a:pPr marL="457200" indent="-457200">
              <a:lnSpc>
                <a:spcPct val="80000"/>
              </a:lnSpc>
              <a:spcBef>
                <a:spcPct val="0"/>
              </a:spcBef>
              <a:spcAft>
                <a:spcPct val="50000"/>
              </a:spcAft>
            </a:pPr>
            <a:r>
              <a:rPr lang="pt-BR" altLang="pt-BR" dirty="0">
                <a:solidFill>
                  <a:srgbClr val="002060"/>
                </a:solidFill>
              </a:rPr>
              <a:t>Recursos: pessoas, instalação e propriedade</a:t>
            </a:r>
          </a:p>
          <a:p>
            <a:pPr marL="457200" indent="-457200">
              <a:lnSpc>
                <a:spcPct val="80000"/>
              </a:lnSpc>
              <a:spcBef>
                <a:spcPct val="0"/>
              </a:spcBef>
              <a:spcAft>
                <a:spcPct val="50000"/>
              </a:spcAft>
            </a:pPr>
            <a:r>
              <a:rPr lang="pt-BR" altLang="pt-BR" u="sng" dirty="0">
                <a:solidFill>
                  <a:srgbClr val="002060"/>
                </a:solidFill>
              </a:rPr>
              <a:t>Risco</a:t>
            </a:r>
            <a:r>
              <a:rPr lang="pt-BR" altLang="pt-BR" dirty="0">
                <a:solidFill>
                  <a:srgbClr val="002060"/>
                </a:solidFill>
              </a:rPr>
              <a:t>: erro humano</a:t>
            </a:r>
            <a:endParaRPr lang="pt-BR" altLang="pt-BR" sz="2400" dirty="0">
              <a:solidFill>
                <a:srgbClr val="002060"/>
              </a:solidFill>
            </a:endParaRPr>
          </a:p>
          <a:p>
            <a:pPr marL="457200" indent="-457200">
              <a:lnSpc>
                <a:spcPct val="80000"/>
              </a:lnSpc>
              <a:spcBef>
                <a:spcPct val="0"/>
              </a:spcBef>
              <a:spcAft>
                <a:spcPct val="50000"/>
              </a:spcAft>
            </a:pPr>
            <a:r>
              <a:rPr lang="pt-BR" altLang="pt-BR" u="sng" dirty="0">
                <a:solidFill>
                  <a:srgbClr val="002060"/>
                </a:solidFill>
              </a:rPr>
              <a:t>Exposição</a:t>
            </a:r>
            <a:r>
              <a:rPr lang="pt-BR" altLang="pt-BR" dirty="0">
                <a:solidFill>
                  <a:srgbClr val="002060"/>
                </a:solidFill>
              </a:rPr>
              <a:t>: “Pessoa </a:t>
            </a:r>
            <a:r>
              <a:rPr lang="pt-BR" altLang="pt-BR" i="1" dirty="0">
                <a:solidFill>
                  <a:srgbClr val="002060"/>
                </a:solidFill>
              </a:rPr>
              <a:t>tocando</a:t>
            </a:r>
            <a:r>
              <a:rPr lang="pt-BR" altLang="pt-BR" dirty="0">
                <a:solidFill>
                  <a:srgbClr val="002060"/>
                </a:solidFill>
              </a:rPr>
              <a:t> equipamento”</a:t>
            </a:r>
          </a:p>
          <a:p>
            <a:pPr marL="457200" indent="-457200">
              <a:lnSpc>
                <a:spcPct val="80000"/>
              </a:lnSpc>
              <a:spcBef>
                <a:spcPct val="0"/>
              </a:spcBef>
              <a:spcAft>
                <a:spcPct val="50000"/>
              </a:spcAft>
            </a:pPr>
            <a:r>
              <a:rPr lang="pt-BR" altLang="pt-BR" u="sng" dirty="0">
                <a:solidFill>
                  <a:srgbClr val="002060"/>
                </a:solidFill>
              </a:rPr>
              <a:t>Risco</a:t>
            </a:r>
            <a:r>
              <a:rPr lang="pt-BR" altLang="pt-BR" dirty="0">
                <a:solidFill>
                  <a:srgbClr val="002060"/>
                </a:solidFill>
              </a:rPr>
              <a:t>: probabilidade e consequências</a:t>
            </a:r>
          </a:p>
          <a:p>
            <a:pPr marL="457200" indent="-457200">
              <a:lnSpc>
                <a:spcPct val="80000"/>
              </a:lnSpc>
              <a:spcBef>
                <a:spcPct val="0"/>
              </a:spcBef>
              <a:spcAft>
                <a:spcPct val="50000"/>
              </a:spcAft>
            </a:pPr>
            <a:r>
              <a:rPr lang="pt-BR" altLang="pt-BR" u="sng" dirty="0">
                <a:solidFill>
                  <a:srgbClr val="002060"/>
                </a:solidFill>
              </a:rPr>
              <a:t>Evento:</a:t>
            </a:r>
            <a:r>
              <a:rPr lang="pt-BR" altLang="pt-BR" dirty="0">
                <a:solidFill>
                  <a:srgbClr val="002060"/>
                </a:solidFill>
              </a:rPr>
              <a:t>   </a:t>
            </a:r>
            <a:r>
              <a:rPr lang="pt-BR" altLang="pt-BR" dirty="0">
                <a:solidFill>
                  <a:srgbClr val="008000"/>
                </a:solidFill>
                <a:latin typeface="CG Times" pitchFamily="18" charset="0"/>
                <a:cs typeface="Arial" panose="020B0604020202020204" pitchFamily="34" charset="0"/>
              </a:rPr>
              <a:t>▼</a:t>
            </a:r>
            <a:r>
              <a:rPr lang="pt-BR" altLang="pt-BR" dirty="0">
                <a:latin typeface="CG Times" pitchFamily="18" charset="0"/>
                <a:cs typeface="Arial" panose="020B0604020202020204" pitchFamily="34" charset="0"/>
              </a:rPr>
              <a:t> </a:t>
            </a:r>
            <a:r>
              <a:rPr lang="pt-BR" altLang="pt-BR" dirty="0">
                <a:solidFill>
                  <a:srgbClr val="002060"/>
                </a:solidFill>
              </a:rPr>
              <a:t>frequência  e  </a:t>
            </a:r>
            <a:r>
              <a:rPr lang="pt-BR" altLang="pt-BR" dirty="0">
                <a:solidFill>
                  <a:srgbClr val="008000"/>
                </a:solidFill>
                <a:latin typeface="CG Times" pitchFamily="18" charset="0"/>
                <a:cs typeface="Arial" panose="020B0604020202020204" pitchFamily="34" charset="0"/>
              </a:rPr>
              <a:t>▼</a:t>
            </a:r>
            <a:r>
              <a:rPr lang="pt-BR" altLang="pt-BR" dirty="0">
                <a:cs typeface="Arial" panose="020B0604020202020204" pitchFamily="34" charset="0"/>
              </a:rPr>
              <a:t> </a:t>
            </a:r>
            <a:r>
              <a:rPr lang="pt-BR" altLang="pt-BR" dirty="0">
                <a:solidFill>
                  <a:srgbClr val="002060"/>
                </a:solidFill>
              </a:rPr>
              <a:t>severidade</a:t>
            </a:r>
          </a:p>
          <a:p>
            <a:pPr marL="457200" indent="-457200">
              <a:lnSpc>
                <a:spcPct val="80000"/>
              </a:lnSpc>
              <a:spcBef>
                <a:spcPct val="0"/>
              </a:spcBef>
              <a:spcAft>
                <a:spcPct val="25000"/>
              </a:spcAft>
            </a:pPr>
            <a:r>
              <a:rPr lang="pt-BR" altLang="pt-BR" u="sng" dirty="0">
                <a:solidFill>
                  <a:srgbClr val="002060"/>
                </a:solidFill>
              </a:rPr>
              <a:t>Controles </a:t>
            </a:r>
            <a:r>
              <a:rPr lang="pt-BR" altLang="pt-BR" dirty="0">
                <a:solidFill>
                  <a:srgbClr val="002060"/>
                </a:solidFill>
              </a:rPr>
              <a:t>(alavancas):</a:t>
            </a:r>
          </a:p>
          <a:p>
            <a:pPr marL="857250" lvl="1">
              <a:lnSpc>
                <a:spcPct val="80000"/>
              </a:lnSpc>
              <a:spcBef>
                <a:spcPct val="0"/>
              </a:spcBef>
              <a:spcAft>
                <a:spcPct val="25000"/>
              </a:spcAft>
            </a:pPr>
            <a:r>
              <a:rPr lang="pt-BR" altLang="pt-BR" b="1" dirty="0">
                <a:solidFill>
                  <a:srgbClr val="002060"/>
                </a:solidFill>
              </a:rPr>
              <a:t>taxa de erro</a:t>
            </a:r>
            <a:r>
              <a:rPr lang="pt-BR" altLang="pt-BR" dirty="0">
                <a:solidFill>
                  <a:srgbClr val="002060"/>
                </a:solidFill>
              </a:rPr>
              <a:t> (frequência) </a:t>
            </a:r>
            <a:r>
              <a:rPr lang="pt-BR" altLang="pt-BR" dirty="0">
                <a:solidFill>
                  <a:srgbClr val="002060"/>
                </a:solidFill>
                <a:cs typeface="Arial" panose="020B0604020202020204" pitchFamily="34" charset="0"/>
              </a:rPr>
              <a:t>→ reduz erros </a:t>
            </a:r>
            <a:r>
              <a:rPr lang="pt-BR" altLang="pt-BR" u="sng" dirty="0">
                <a:solidFill>
                  <a:srgbClr val="002060"/>
                </a:solidFill>
                <a:cs typeface="Arial" panose="020B0604020202020204" pitchFamily="34" charset="0"/>
              </a:rPr>
              <a:t>ativos</a:t>
            </a:r>
            <a:r>
              <a:rPr lang="pt-BR" altLang="pt-BR" dirty="0">
                <a:solidFill>
                  <a:srgbClr val="002060"/>
                </a:solidFill>
                <a:cs typeface="Arial" panose="020B0604020202020204" pitchFamily="34" charset="0"/>
              </a:rPr>
              <a:t> </a:t>
            </a:r>
          </a:p>
          <a:p>
            <a:pPr marL="857250" lvl="1">
              <a:lnSpc>
                <a:spcPct val="80000"/>
              </a:lnSpc>
              <a:spcBef>
                <a:spcPct val="0"/>
              </a:spcBef>
            </a:pPr>
            <a:r>
              <a:rPr lang="pt-BR" altLang="pt-BR" b="1" dirty="0">
                <a:solidFill>
                  <a:srgbClr val="002060"/>
                </a:solidFill>
              </a:rPr>
              <a:t>defesa em profundidade</a:t>
            </a:r>
            <a:r>
              <a:rPr lang="pt-BR" altLang="pt-BR" dirty="0">
                <a:solidFill>
                  <a:srgbClr val="002060"/>
                </a:solidFill>
              </a:rPr>
              <a:t> (severidade) </a:t>
            </a:r>
            <a:r>
              <a:rPr lang="pt-BR" altLang="pt-BR" dirty="0">
                <a:solidFill>
                  <a:srgbClr val="002060"/>
                </a:solidFill>
                <a:cs typeface="Arial" panose="020B0604020202020204" pitchFamily="34" charset="0"/>
              </a:rPr>
              <a:t>→ reduz condições </a:t>
            </a:r>
            <a:r>
              <a:rPr lang="pt-BR" altLang="pt-BR" u="sng" dirty="0">
                <a:solidFill>
                  <a:srgbClr val="002060"/>
                </a:solidFill>
                <a:cs typeface="Arial" panose="020B0604020202020204" pitchFamily="34" charset="0"/>
              </a:rPr>
              <a:t>latentes</a:t>
            </a:r>
            <a:r>
              <a:rPr lang="pt-BR" altLang="pt-BR" dirty="0">
                <a:solidFill>
                  <a:srgbClr val="002060"/>
                </a:solidFill>
                <a:cs typeface="Arial" panose="020B0604020202020204" pitchFamily="34" charset="0"/>
              </a:rPr>
              <a:t>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1B39D8F6-4183-4806-9C07-D930E87B6175}"/>
              </a:ext>
            </a:extLst>
          </p:cNvPr>
          <p:cNvSpPr>
            <a:spLocks noGrp="1" noChangeArrowheads="1"/>
          </p:cNvSpPr>
          <p:nvPr>
            <p:ph type="title"/>
          </p:nvPr>
        </p:nvSpPr>
        <p:spPr>
          <a:xfrm>
            <a:off x="2663826" y="261145"/>
            <a:ext cx="6594475" cy="696913"/>
          </a:xfrm>
        </p:spPr>
        <p:txBody>
          <a:bodyPr>
            <a:normAutofit fontScale="90000"/>
          </a:bodyPr>
          <a:lstStyle/>
          <a:p>
            <a:r>
              <a:rPr lang="en-US" altLang="pt-BR" dirty="0"/>
              <a:t>ESTRATÉGIA EM DUAS PONTAS</a:t>
            </a:r>
          </a:p>
        </p:txBody>
      </p:sp>
      <p:grpSp>
        <p:nvGrpSpPr>
          <p:cNvPr id="14339" name="Group 16">
            <a:extLst>
              <a:ext uri="{FF2B5EF4-FFF2-40B4-BE49-F238E27FC236}">
                <a16:creationId xmlns:a16="http://schemas.microsoft.com/office/drawing/2014/main" xmlns="" id="{A3971E59-53F7-4C85-9C6E-995B157FCF12}"/>
              </a:ext>
            </a:extLst>
          </p:cNvPr>
          <p:cNvGrpSpPr>
            <a:grpSpLocks/>
          </p:cNvGrpSpPr>
          <p:nvPr/>
        </p:nvGrpSpPr>
        <p:grpSpPr bwMode="auto">
          <a:xfrm>
            <a:off x="2663826" y="1577976"/>
            <a:ext cx="6784975" cy="1222375"/>
            <a:chOff x="718" y="1006"/>
            <a:chExt cx="4274" cy="770"/>
          </a:xfrm>
        </p:grpSpPr>
        <p:sp>
          <p:nvSpPr>
            <p:cNvPr id="14371" name="Text Box 15">
              <a:extLst>
                <a:ext uri="{FF2B5EF4-FFF2-40B4-BE49-F238E27FC236}">
                  <a16:creationId xmlns:a16="http://schemas.microsoft.com/office/drawing/2014/main" xmlns="" id="{32D16FA2-667B-45A4-891C-A04E64608D74}"/>
                </a:ext>
              </a:extLst>
            </p:cNvPr>
            <p:cNvSpPr txBox="1">
              <a:spLocks noChangeArrowheads="1"/>
            </p:cNvSpPr>
            <p:nvPr/>
          </p:nvSpPr>
          <p:spPr bwMode="auto">
            <a:xfrm>
              <a:off x="838" y="1006"/>
              <a:ext cx="4154" cy="464"/>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1432" tIns="45716" rIns="91432" bIns="45716">
              <a:spAutoFit/>
            </a:bodyPr>
            <a:lstStyle>
              <a:lvl1pPr marL="285750" indent="-285750">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285750" marR="0" lvl="0" indent="-285750" algn="l" defTabSz="914400" rtl="0" eaLnBrk="1" fontAlgn="auto" latinLnBrk="0" hangingPunct="1">
                <a:lnSpc>
                  <a:spcPct val="88000"/>
                </a:lnSpc>
                <a:spcBef>
                  <a:spcPct val="30000"/>
                </a:spcBef>
                <a:spcAft>
                  <a:spcPts val="0"/>
                </a:spcAft>
                <a:buClrTx/>
                <a:buSzTx/>
                <a:buFontTx/>
                <a:buNone/>
                <a:tabLst/>
                <a:defRPr/>
              </a:pPr>
              <a:endParaRPr kumimoji="0" lang="pt-BR" altLang="pt-BR" sz="7200" b="1" i="1" u="none" strike="noStrike" kern="1200" cap="none" spc="0" normalizeH="0" baseline="-25000" noProof="0">
                <a:ln>
                  <a:noFill/>
                </a:ln>
                <a:solidFill>
                  <a:prstClr val="white"/>
                </a:solidFill>
                <a:effectLst/>
                <a:uLnTx/>
                <a:uFillTx/>
                <a:latin typeface="Arial" panose="020B0604020202020204" pitchFamily="34" charset="0"/>
                <a:ea typeface="+mn-ea"/>
                <a:cs typeface="+mn-cs"/>
              </a:endParaRPr>
            </a:p>
          </p:txBody>
        </p:sp>
        <p:sp>
          <p:nvSpPr>
            <p:cNvPr id="14372" name="Text Box 3">
              <a:extLst>
                <a:ext uri="{FF2B5EF4-FFF2-40B4-BE49-F238E27FC236}">
                  <a16:creationId xmlns:a16="http://schemas.microsoft.com/office/drawing/2014/main" xmlns="" id="{C6F8752D-9560-4957-98F3-83981E9DDE70}"/>
                </a:ext>
              </a:extLst>
            </p:cNvPr>
            <p:cNvSpPr txBox="1">
              <a:spLocks noChangeArrowheads="1"/>
            </p:cNvSpPr>
            <p:nvPr/>
          </p:nvSpPr>
          <p:spPr bwMode="auto">
            <a:xfrm>
              <a:off x="718" y="1110"/>
              <a:ext cx="4154" cy="666"/>
            </a:xfrm>
            <a:prstGeom prst="rect">
              <a:avLst/>
            </a:prstGeom>
            <a:solidFill>
              <a:srgbClr val="FFFF66"/>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1432" tIns="45716" rIns="91432" bIns="45716">
              <a:spAutoFit/>
            </a:bodyPr>
            <a:lstStyle>
              <a:lvl1pPr marL="285750" indent="-285750">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285750" marR="0" lvl="0" indent="-285750" algn="l" defTabSz="914400" rtl="0" eaLnBrk="1" fontAlgn="auto" latinLnBrk="0" hangingPunct="1">
                <a:lnSpc>
                  <a:spcPct val="88000"/>
                </a:lnSpc>
                <a:spcBef>
                  <a:spcPct val="30000"/>
                </a:spcBef>
                <a:spcAft>
                  <a:spcPts val="0"/>
                </a:spcAft>
                <a:buClrTx/>
                <a:buSzTx/>
                <a:buFontTx/>
                <a:buNone/>
                <a:tabLst/>
                <a:defRPr/>
              </a:pPr>
              <a:r>
                <a:rPr kumimoji="0" lang="en-US" altLang="pt-BR" sz="7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R</a:t>
              </a:r>
              <a:r>
                <a:rPr kumimoji="0" lang="en-US" altLang="pt-BR" sz="7200" b="1" i="1" u="none" strike="noStrike" kern="1200" cap="none" spc="0" normalizeH="0" baseline="-25000" noProof="0">
                  <a:ln>
                    <a:noFill/>
                  </a:ln>
                  <a:solidFill>
                    <a:srgbClr val="000000"/>
                  </a:solidFill>
                  <a:effectLst/>
                  <a:uLnTx/>
                  <a:uFillTx/>
                  <a:latin typeface="Arial" panose="020B0604020202020204" pitchFamily="34" charset="0"/>
                  <a:ea typeface="+mn-ea"/>
                  <a:cs typeface="+mn-cs"/>
                </a:rPr>
                <a:t>e</a:t>
              </a:r>
              <a:r>
                <a:rPr kumimoji="0" lang="en-US" altLang="pt-BR" sz="7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  G</a:t>
              </a:r>
              <a:r>
                <a:rPr kumimoji="0" lang="en-US" altLang="pt-BR" sz="7200" b="1" i="1" u="none" strike="noStrike" kern="1200" cap="none" spc="0" normalizeH="0" baseline="-25000" noProof="0">
                  <a:ln>
                    <a:noFill/>
                  </a:ln>
                  <a:solidFill>
                    <a:srgbClr val="000000"/>
                  </a:solidFill>
                  <a:effectLst/>
                  <a:uLnTx/>
                  <a:uFillTx/>
                  <a:latin typeface="Arial" panose="020B0604020202020204" pitchFamily="34" charset="0"/>
                  <a:ea typeface="+mn-ea"/>
                  <a:cs typeface="+mn-cs"/>
                </a:rPr>
                <a:t>d</a:t>
              </a:r>
              <a:r>
                <a:rPr kumimoji="0" lang="en-US" altLang="pt-BR" sz="7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pt-BR" sz="7200" b="1" i="1" u="none" strike="noStrike" kern="1200" cap="none" spc="0" normalizeH="0" baseline="0" noProof="0">
                  <a:ln>
                    <a:noFill/>
                  </a:ln>
                  <a:solidFill>
                    <a:srgbClr val="000000"/>
                  </a:solidFill>
                  <a:effectLst/>
                  <a:uLnTx/>
                  <a:uFillTx/>
                  <a:latin typeface="Arial" panose="020B0604020202020204" pitchFamily="34" charset="0"/>
                  <a:ea typeface="Batang" panose="02030600000101010101" pitchFamily="18" charset="-127"/>
                  <a:cs typeface="+mn-cs"/>
                </a:rPr>
                <a:t>→ </a:t>
              </a:r>
              <a:r>
                <a:rPr kumimoji="0" lang="en-US" altLang="pt-BR" sz="72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Ø</a:t>
              </a:r>
              <a:r>
                <a:rPr kumimoji="0" lang="en-US" altLang="pt-BR" sz="7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a:t>
              </a:r>
              <a:endParaRPr kumimoji="0" lang="en-US" altLang="pt-BR" sz="7200" b="1" i="1" u="none" strike="noStrike" kern="1200" cap="none" spc="0" normalizeH="0" baseline="-25000" noProof="0">
                <a:ln>
                  <a:noFill/>
                </a:ln>
                <a:solidFill>
                  <a:srgbClr val="000000"/>
                </a:solidFill>
                <a:effectLst/>
                <a:uLnTx/>
                <a:uFillTx/>
                <a:latin typeface="Arial" panose="020B0604020202020204" pitchFamily="34" charset="0"/>
                <a:ea typeface="+mn-ea"/>
                <a:cs typeface="+mn-cs"/>
              </a:endParaRPr>
            </a:p>
          </p:txBody>
        </p:sp>
      </p:grpSp>
      <p:grpSp>
        <p:nvGrpSpPr>
          <p:cNvPr id="14340" name="Group 4">
            <a:extLst>
              <a:ext uri="{FF2B5EF4-FFF2-40B4-BE49-F238E27FC236}">
                <a16:creationId xmlns:a16="http://schemas.microsoft.com/office/drawing/2014/main" xmlns="" id="{99FAE94C-E423-4BCD-9509-DA22A1B79B9B}"/>
              </a:ext>
            </a:extLst>
          </p:cNvPr>
          <p:cNvGrpSpPr>
            <a:grpSpLocks/>
          </p:cNvGrpSpPr>
          <p:nvPr/>
        </p:nvGrpSpPr>
        <p:grpSpPr bwMode="auto">
          <a:xfrm>
            <a:off x="1839914" y="3187700"/>
            <a:ext cx="8828087" cy="1003300"/>
            <a:chOff x="199" y="2218"/>
            <a:chExt cx="5561" cy="632"/>
          </a:xfrm>
        </p:grpSpPr>
        <p:grpSp>
          <p:nvGrpSpPr>
            <p:cNvPr id="14366" name="Group 5">
              <a:extLst>
                <a:ext uri="{FF2B5EF4-FFF2-40B4-BE49-F238E27FC236}">
                  <a16:creationId xmlns:a16="http://schemas.microsoft.com/office/drawing/2014/main" xmlns="" id="{EBE5A3A1-8B6D-4E31-9EEC-59D872C7338B}"/>
                </a:ext>
              </a:extLst>
            </p:cNvPr>
            <p:cNvGrpSpPr>
              <a:grpSpLocks/>
            </p:cNvGrpSpPr>
            <p:nvPr/>
          </p:nvGrpSpPr>
          <p:grpSpPr bwMode="auto">
            <a:xfrm>
              <a:off x="199" y="2218"/>
              <a:ext cx="5561" cy="632"/>
              <a:chOff x="221" y="2199"/>
              <a:chExt cx="6173" cy="699"/>
            </a:xfrm>
          </p:grpSpPr>
          <p:sp>
            <p:nvSpPr>
              <p:cNvPr id="859142" name="Text Box 6">
                <a:extLst>
                  <a:ext uri="{FF2B5EF4-FFF2-40B4-BE49-F238E27FC236}">
                    <a16:creationId xmlns:a16="http://schemas.microsoft.com/office/drawing/2014/main" xmlns="" id="{B8B1019C-F83E-4F36-A3C1-67586A8A2217}"/>
                  </a:ext>
                </a:extLst>
              </p:cNvPr>
              <p:cNvSpPr txBox="1">
                <a:spLocks noChangeArrowheads="1"/>
              </p:cNvSpPr>
              <p:nvPr/>
            </p:nvSpPr>
            <p:spPr bwMode="auto">
              <a:xfrm>
                <a:off x="221" y="2199"/>
                <a:ext cx="6173" cy="3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1432" tIns="45716" rIns="91432" bIns="45716">
                <a:spAutoFit/>
              </a:bodyPr>
              <a:lstStyle>
                <a:lvl1pPr marL="285750" indent="-28575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85750" marR="0" lvl="0" indent="-285750" algn="l" defTabSz="914400" rtl="0" eaLnBrk="1" fontAlgn="auto" latinLnBrk="0" hangingPunct="1">
                  <a:lnSpc>
                    <a:spcPct val="88000"/>
                  </a:lnSpc>
                  <a:spcBef>
                    <a:spcPct val="30000"/>
                  </a:spcBef>
                  <a:spcAft>
                    <a:spcPts val="0"/>
                  </a:spcAft>
                  <a:buClrTx/>
                  <a:buSzTx/>
                  <a:buFontTx/>
                  <a:buNone/>
                  <a:tabLst/>
                  <a:defRPr/>
                </a:pPr>
                <a:r>
                  <a:rPr kumimoji="0" lang="en-US" altLang="pt-BR" sz="3200" b="0" i="1" u="none" strike="noStrike" kern="1200" cap="none" spc="0" normalizeH="0" baseline="0" noProof="0" dirty="0" err="1">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Reduzindo</a:t>
                </a:r>
                <a:r>
                  <a:rPr kumimoji="0" lang="en-US" altLang="pt-BR" sz="3200" b="0" i="1"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pt-BR" sz="3200" b="0" i="1" u="none" strike="noStrike" kern="1200" cap="none" spc="0" normalizeH="0" baseline="0" noProof="0" dirty="0" err="1">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Gerenciando</a:t>
                </a:r>
                <a:r>
                  <a:rPr kumimoji="0" lang="en-US" altLang="pt-BR" sz="3200" b="0" i="1"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pt-BR" sz="3200" b="0" i="1"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pt-BR" sz="32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Z</a:t>
                </a:r>
                <a:r>
                  <a:rPr kumimoji="0" lang="en-US" altLang="pt-BR" sz="32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ERO</a:t>
                </a:r>
              </a:p>
            </p:txBody>
          </p:sp>
          <p:sp>
            <p:nvSpPr>
              <p:cNvPr id="859143" name="Text Box 7">
                <a:extLst>
                  <a:ext uri="{FF2B5EF4-FFF2-40B4-BE49-F238E27FC236}">
                    <a16:creationId xmlns:a16="http://schemas.microsoft.com/office/drawing/2014/main" xmlns="" id="{21052D86-46C0-4709-A2D1-EB38D32CF66E}"/>
                  </a:ext>
                </a:extLst>
              </p:cNvPr>
              <p:cNvSpPr txBox="1">
                <a:spLocks noChangeArrowheads="1"/>
              </p:cNvSpPr>
              <p:nvPr/>
            </p:nvSpPr>
            <p:spPr bwMode="auto">
              <a:xfrm>
                <a:off x="221" y="2535"/>
                <a:ext cx="6173" cy="3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1432" tIns="45716" rIns="91432" bIns="45716">
                <a:spAutoFit/>
              </a:bodyPr>
              <a:lstStyle>
                <a:lvl1pPr marL="285750" indent="-28575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85750" marR="0" lvl="0" indent="-285750" algn="l" defTabSz="914400" rtl="0" eaLnBrk="1" fontAlgn="auto" latinLnBrk="0" hangingPunct="1">
                  <a:lnSpc>
                    <a:spcPct val="88000"/>
                  </a:lnSpc>
                  <a:spcBef>
                    <a:spcPct val="30000"/>
                  </a:spcBef>
                  <a:spcAft>
                    <a:spcPts val="0"/>
                  </a:spcAft>
                  <a:buClrTx/>
                  <a:buSzTx/>
                  <a:buFontTx/>
                  <a:buNone/>
                  <a:tabLst/>
                  <a:defRPr/>
                </a:pPr>
                <a:r>
                  <a:rPr kumimoji="0" lang="en-US" altLang="pt-BR" sz="3200" b="0" i="1"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 o  erro               defesas                    Eventos</a:t>
                </a:r>
              </a:p>
            </p:txBody>
          </p:sp>
        </p:grpSp>
        <p:sp>
          <p:nvSpPr>
            <p:cNvPr id="859144" name="Text Box 8">
              <a:extLst>
                <a:ext uri="{FF2B5EF4-FFF2-40B4-BE49-F238E27FC236}">
                  <a16:creationId xmlns:a16="http://schemas.microsoft.com/office/drawing/2014/main" xmlns="" id="{9B80D009-FBF2-438C-9DF3-F432FCD955D9}"/>
                </a:ext>
              </a:extLst>
            </p:cNvPr>
            <p:cNvSpPr txBox="1">
              <a:spLocks noChangeArrowheads="1"/>
            </p:cNvSpPr>
            <p:nvPr/>
          </p:nvSpPr>
          <p:spPr bwMode="auto">
            <a:xfrm>
              <a:off x="1405" y="2385"/>
              <a:ext cx="735" cy="30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1432" tIns="45716" rIns="91432" bIns="45716">
              <a:spAutoFit/>
            </a:bodyPr>
            <a:lstStyle>
              <a:lvl1pPr marL="285750" indent="-28575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85750" marR="0" lvl="0" indent="-285750" algn="ctr" defTabSz="914400" rtl="0" eaLnBrk="1" fontAlgn="auto" latinLnBrk="0" hangingPunct="1">
                <a:lnSpc>
                  <a:spcPct val="88000"/>
                </a:lnSpc>
                <a:spcBef>
                  <a:spcPct val="30000"/>
                </a:spcBef>
                <a:spcAft>
                  <a:spcPts val="0"/>
                </a:spcAft>
                <a:buClrTx/>
                <a:buSzTx/>
                <a:buFontTx/>
                <a:buNone/>
                <a:tabLst/>
                <a:defRPr/>
              </a:pPr>
              <a:r>
                <a:rPr kumimoji="0" lang="en-US" altLang="pt-BR" sz="2900" b="1" i="1" u="sng"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e</a:t>
              </a:r>
            </a:p>
          </p:txBody>
        </p:sp>
        <p:sp>
          <p:nvSpPr>
            <p:cNvPr id="859145" name="Text Box 9">
              <a:extLst>
                <a:ext uri="{FF2B5EF4-FFF2-40B4-BE49-F238E27FC236}">
                  <a16:creationId xmlns:a16="http://schemas.microsoft.com/office/drawing/2014/main" xmlns="" id="{6D561483-AD87-4D13-B946-6D59794D94A3}"/>
                </a:ext>
              </a:extLst>
            </p:cNvPr>
            <p:cNvSpPr txBox="1">
              <a:spLocks noChangeArrowheads="1"/>
            </p:cNvSpPr>
            <p:nvPr/>
          </p:nvSpPr>
          <p:spPr bwMode="auto">
            <a:xfrm>
              <a:off x="3551" y="2285"/>
              <a:ext cx="995" cy="50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1432" tIns="45716" rIns="91432" bIns="45716">
              <a:spAutoFit/>
            </a:bodyPr>
            <a:lstStyle>
              <a:lvl1pPr marL="285750" indent="-28575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85750" marR="0" lvl="0" indent="-285750" algn="ctr" defTabSz="914400" rtl="0" eaLnBrk="1" fontAlgn="auto" latinLnBrk="0" hangingPunct="1">
                <a:lnSpc>
                  <a:spcPct val="80000"/>
                </a:lnSpc>
                <a:spcBef>
                  <a:spcPts val="0"/>
                </a:spcBef>
                <a:spcAft>
                  <a:spcPts val="0"/>
                </a:spcAft>
                <a:buClrTx/>
                <a:buSzTx/>
                <a:buFontTx/>
                <a:buNone/>
                <a:tabLst/>
                <a:defRPr/>
              </a:pPr>
              <a:r>
                <a:rPr kumimoji="0" lang="en-US" altLang="pt-BR" sz="2900" b="0" i="1"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leva</a:t>
              </a:r>
            </a:p>
            <a:p>
              <a:pPr marL="285750" marR="0" lvl="0" indent="-285750" algn="ctr" defTabSz="914400" rtl="0" eaLnBrk="1" fontAlgn="auto" latinLnBrk="0" hangingPunct="1">
                <a:lnSpc>
                  <a:spcPct val="80000"/>
                </a:lnSpc>
                <a:spcBef>
                  <a:spcPts val="0"/>
                </a:spcBef>
                <a:spcAft>
                  <a:spcPts val="0"/>
                </a:spcAft>
                <a:buClrTx/>
                <a:buSzTx/>
                <a:buFontTx/>
                <a:buNone/>
                <a:tabLst/>
                <a:defRPr/>
              </a:pPr>
              <a:r>
                <a:rPr kumimoji="0" lang="en-US" altLang="pt-BR" sz="2900" b="0" i="1" u="none" strike="noStrike" kern="1200" cap="none" spc="0" normalizeH="0" baseline="0" noProof="0">
                  <a:ln>
                    <a:noFill/>
                  </a:ln>
                  <a:solidFill>
                    <a:srgbClr val="002060"/>
                  </a:solidFill>
                  <a:effectLst>
                    <a:outerShdw blurRad="38100" dist="38100" dir="2700000" algn="tl">
                      <a:srgbClr val="C0C0C0"/>
                    </a:outerShdw>
                  </a:effectLst>
                  <a:uLnTx/>
                  <a:uFillTx/>
                  <a:latin typeface="Arial" panose="020B0604020202020204" pitchFamily="34" charset="0"/>
                  <a:ea typeface="+mn-ea"/>
                  <a:cs typeface="+mn-cs"/>
                </a:rPr>
                <a:t>a</a:t>
              </a:r>
            </a:p>
          </p:txBody>
        </p:sp>
      </p:grpSp>
      <p:pic>
        <p:nvPicPr>
          <p:cNvPr id="5" name="Imagem 4">
            <a:extLst>
              <a:ext uri="{FF2B5EF4-FFF2-40B4-BE49-F238E27FC236}">
                <a16:creationId xmlns:a16="http://schemas.microsoft.com/office/drawing/2014/main" xmlns="" id="{0AB676DB-2672-40DC-B153-DB62338571F8}"/>
              </a:ext>
            </a:extLst>
          </p:cNvPr>
          <p:cNvPicPr>
            <a:picLocks noChangeAspect="1"/>
          </p:cNvPicPr>
          <p:nvPr/>
        </p:nvPicPr>
        <p:blipFill>
          <a:blip r:embed="rId3" cstate="print"/>
          <a:stretch>
            <a:fillRect/>
          </a:stretch>
        </p:blipFill>
        <p:spPr>
          <a:xfrm>
            <a:off x="683213" y="4614988"/>
            <a:ext cx="3094449" cy="1330070"/>
          </a:xfrm>
          <a:prstGeom prst="rect">
            <a:avLst/>
          </a:prstGeom>
        </p:spPr>
      </p:pic>
      <p:pic>
        <p:nvPicPr>
          <p:cNvPr id="3080" name="Picture 8" descr="Resultado de imagem para erro">
            <a:extLst>
              <a:ext uri="{FF2B5EF4-FFF2-40B4-BE49-F238E27FC236}">
                <a16:creationId xmlns:a16="http://schemas.microsoft.com/office/drawing/2014/main" xmlns="" id="{81B2C8F1-E9EF-4BF1-8C48-52AF184F646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33741" y="4208461"/>
            <a:ext cx="214312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Resultado de imagem para desenho de acidente">
            <a:extLst>
              <a:ext uri="{FF2B5EF4-FFF2-40B4-BE49-F238E27FC236}">
                <a16:creationId xmlns:a16="http://schemas.microsoft.com/office/drawing/2014/main" xmlns="" id="{8914DE57-8262-42F8-A281-3166B23296E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20547" y="4208461"/>
            <a:ext cx="2133600" cy="21431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6">
            <a:extLst>
              <a:ext uri="{FF2B5EF4-FFF2-40B4-BE49-F238E27FC236}">
                <a16:creationId xmlns:a16="http://schemas.microsoft.com/office/drawing/2014/main" xmlns="" id="{B74DBE24-7304-4944-B6AE-8A09090D6ACE}"/>
              </a:ext>
            </a:extLst>
          </p:cNvPr>
          <p:cNvSpPr>
            <a:spLocks noChangeArrowheads="1"/>
          </p:cNvSpPr>
          <p:nvPr/>
        </p:nvSpPr>
        <p:spPr bwMode="auto">
          <a:xfrm>
            <a:off x="2197100" y="0"/>
            <a:ext cx="6589946" cy="770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4400" b="0" i="0" u="none" strike="noStrike" kern="1200" cap="none" spc="0" normalizeH="0" baseline="0" noProof="0">
                <a:ln>
                  <a:noFill/>
                </a:ln>
                <a:solidFill>
                  <a:srgbClr val="000066"/>
                </a:solidFill>
                <a:effectLst/>
                <a:uLnTx/>
                <a:uFillTx/>
                <a:latin typeface="Arial" panose="020B0604020202020204" pitchFamily="34" charset="0"/>
                <a:ea typeface="+mn-ea"/>
                <a:cs typeface="+mn-cs"/>
              </a:rPr>
              <a:t>Estratégia – Duas Pontas</a:t>
            </a:r>
            <a:endParaRPr kumimoji="0" lang="en-US" altLang="pt-BR" sz="32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867365" name="Oval 37">
            <a:extLst>
              <a:ext uri="{FF2B5EF4-FFF2-40B4-BE49-F238E27FC236}">
                <a16:creationId xmlns:a16="http://schemas.microsoft.com/office/drawing/2014/main" xmlns="" id="{AEE06600-FFEF-409C-8060-536C885F7655}"/>
              </a:ext>
            </a:extLst>
          </p:cNvPr>
          <p:cNvSpPr>
            <a:spLocks noChangeArrowheads="1"/>
          </p:cNvSpPr>
          <p:nvPr/>
        </p:nvSpPr>
        <p:spPr bwMode="auto">
          <a:xfrm>
            <a:off x="1879600" y="4608513"/>
            <a:ext cx="2540000" cy="952500"/>
          </a:xfrm>
          <a:prstGeom prst="ellipse">
            <a:avLst/>
          </a:prstGeom>
          <a:gradFill rotWithShape="0">
            <a:gsLst>
              <a:gs pos="0">
                <a:srgbClr val="FF3300"/>
              </a:gs>
              <a:gs pos="100000">
                <a:srgbClr val="FF3300">
                  <a:gamma/>
                  <a:tint val="0"/>
                  <a:invGamma/>
                </a:srgb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nchorCtr="1"/>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pt-BR" sz="2800" b="1" i="1" u="none" strike="noStrike" kern="1200" cap="none" spc="0" normalizeH="0" baseline="0" noProof="0" dirty="0">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t>Livre de </a:t>
            </a:r>
            <a:r>
              <a:rPr kumimoji="0" lang="en-US" altLang="pt-BR" sz="2800" b="1" i="1" u="none" strike="noStrike" kern="1200" cap="none" spc="0" normalizeH="0" baseline="0" noProof="0" dirty="0" err="1">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t>Erro</a:t>
            </a:r>
            <a:r>
              <a:rPr kumimoji="0" lang="en-US" altLang="pt-BR" sz="2800" b="1" i="1" u="none" strike="noStrike" kern="1200" cap="none" spc="0" normalizeH="0" baseline="0" noProof="0" dirty="0">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t/>
            </a:r>
            <a:br>
              <a:rPr kumimoji="0" lang="en-US" altLang="pt-BR" sz="2800" b="1" i="1" u="none" strike="noStrike" kern="1200" cap="none" spc="0" normalizeH="0" baseline="0" noProof="0" dirty="0">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br>
            <a:r>
              <a:rPr kumimoji="0" lang="en-US" altLang="pt-BR" sz="16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a:t>
            </a:r>
            <a:r>
              <a:rPr kumimoji="0" lang="en-US" altLang="pt-BR" sz="1600" b="0" i="1" u="none" strike="noStrike" kern="1200" cap="none" spc="0" normalizeH="0" baseline="0" noProof="0" dirty="0" err="1">
                <a:ln>
                  <a:noFill/>
                </a:ln>
                <a:solidFill>
                  <a:srgbClr val="4472C4">
                    <a:lumMod val="75000"/>
                  </a:srgbClr>
                </a:solidFill>
                <a:effectLst/>
                <a:uLnTx/>
                <a:uFillTx/>
                <a:latin typeface="Trebuchet MS" panose="020B0603020202020204" pitchFamily="34" charset="0"/>
                <a:ea typeface="+mn-ea"/>
                <a:cs typeface="+mn-cs"/>
              </a:rPr>
              <a:t>erro</a:t>
            </a:r>
            <a:r>
              <a:rPr kumimoji="0" lang="en-US" altLang="pt-BR" sz="16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a:t>
            </a:r>
            <a:r>
              <a:rPr kumimoji="0" lang="en-US" altLang="pt-BR" sz="1600" b="0" i="1" u="none" strike="noStrike" kern="1200" cap="none" spc="0" normalizeH="0" baseline="0" noProof="0" dirty="0" err="1">
                <a:ln>
                  <a:noFill/>
                </a:ln>
                <a:solidFill>
                  <a:srgbClr val="4472C4">
                    <a:lumMod val="75000"/>
                  </a:srgbClr>
                </a:solidFill>
                <a:effectLst/>
                <a:uLnTx/>
                <a:uFillTx/>
                <a:latin typeface="Trebuchet MS" panose="020B0603020202020204" pitchFamily="34" charset="0"/>
                <a:ea typeface="+mn-ea"/>
                <a:cs typeface="+mn-cs"/>
              </a:rPr>
              <a:t>ativo</a:t>
            </a:r>
            <a:r>
              <a:rPr kumimoji="0" lang="en-US" altLang="pt-BR" sz="16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a:t>
            </a:r>
          </a:p>
        </p:txBody>
      </p:sp>
      <p:sp>
        <p:nvSpPr>
          <p:cNvPr id="16388" name="Rectangle 39">
            <a:extLst>
              <a:ext uri="{FF2B5EF4-FFF2-40B4-BE49-F238E27FC236}">
                <a16:creationId xmlns:a16="http://schemas.microsoft.com/office/drawing/2014/main" xmlns="" id="{BECCAFD9-3F6E-41CF-A627-49587D750080}"/>
              </a:ext>
            </a:extLst>
          </p:cNvPr>
          <p:cNvSpPr>
            <a:spLocks noChangeArrowheads="1"/>
          </p:cNvSpPr>
          <p:nvPr/>
        </p:nvSpPr>
        <p:spPr bwMode="auto">
          <a:xfrm>
            <a:off x="3022600" y="1524000"/>
            <a:ext cx="2705100" cy="3194050"/>
          </a:xfrm>
          <a:prstGeom prst="rect">
            <a:avLst/>
          </a:prstGeom>
          <a:gradFill rotWithShape="0">
            <a:gsLst>
              <a:gs pos="0">
                <a:srgbClr val="FFFFFF"/>
              </a:gs>
              <a:gs pos="100000">
                <a:srgbClr val="800000"/>
              </a:gs>
            </a:gsLst>
            <a:lin ang="2700000" scaled="1"/>
          </a:gradFill>
          <a:ln w="12700">
            <a:solidFill>
              <a:srgbClr val="66006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altLang="pt-B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389" name="Rectangle 41">
            <a:extLst>
              <a:ext uri="{FF2B5EF4-FFF2-40B4-BE49-F238E27FC236}">
                <a16:creationId xmlns:a16="http://schemas.microsoft.com/office/drawing/2014/main" xmlns="" id="{D6286F74-DC56-4F12-AE58-25C9C7D23BC0}"/>
              </a:ext>
            </a:extLst>
          </p:cNvPr>
          <p:cNvSpPr>
            <a:spLocks noChangeArrowheads="1"/>
          </p:cNvSpPr>
          <p:nvPr/>
        </p:nvSpPr>
        <p:spPr bwMode="auto">
          <a:xfrm>
            <a:off x="3587562" y="1676400"/>
            <a:ext cx="1575176"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Redução</a:t>
            </a:r>
            <a:r>
              <a:rPr kumimoji="0" lang="en-US" altLang="pt-BR" sz="18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Taxa de </a:t>
            </a:r>
            <a:r>
              <a:rPr kumimoji="0" lang="en-US" altLang="pt-BR" sz="18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Erro</a:t>
            </a:r>
            <a:endParaRPr kumimoji="0" lang="en-US" altLang="pt-BR" sz="18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p:txBody>
      </p:sp>
      <p:sp>
        <p:nvSpPr>
          <p:cNvPr id="16390" name="Rectangle 42">
            <a:extLst>
              <a:ext uri="{FF2B5EF4-FFF2-40B4-BE49-F238E27FC236}">
                <a16:creationId xmlns:a16="http://schemas.microsoft.com/office/drawing/2014/main" xmlns="" id="{1E6AAC36-2BF4-4C0E-9B81-1AE0F3631073}"/>
              </a:ext>
            </a:extLst>
          </p:cNvPr>
          <p:cNvSpPr>
            <a:spLocks noChangeArrowheads="1"/>
          </p:cNvSpPr>
          <p:nvPr/>
        </p:nvSpPr>
        <p:spPr bwMode="auto">
          <a:xfrm>
            <a:off x="3371850" y="2414588"/>
            <a:ext cx="2006600" cy="558800"/>
          </a:xfrm>
          <a:prstGeom prst="rect">
            <a:avLst/>
          </a:prstGeom>
          <a:solidFill>
            <a:srgbClr val="FFFFFF"/>
          </a:solidFill>
          <a:ln w="508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400" b="0" i="1" u="none" strike="noStrike" kern="1200" cap="none" spc="0" normalizeH="0" baseline="0" noProof="0" dirty="0" err="1">
                <a:ln>
                  <a:noFill/>
                </a:ln>
                <a:solidFill>
                  <a:srgbClr val="4472C4">
                    <a:lumMod val="75000"/>
                  </a:srgbClr>
                </a:solidFill>
                <a:effectLst/>
                <a:uLnTx/>
                <a:uFillTx/>
                <a:latin typeface="Trebuchet MS" panose="020B0603020202020204" pitchFamily="34" charset="0"/>
                <a:ea typeface="+mn-ea"/>
                <a:cs typeface="+mn-cs"/>
              </a:rPr>
              <a:t>Uso</a:t>
            </a:r>
            <a:r>
              <a:rPr kumimoji="0" lang="en-US" altLang="pt-BR" sz="1400" b="1"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a:t>
            </a:r>
            <a:r>
              <a:rPr kumimoji="0" lang="en-US" altLang="pt-BR" sz="1400" b="1" i="1" u="none" strike="noStrike" kern="1200" cap="none" spc="0" normalizeH="0" baseline="0" noProof="0" dirty="0" err="1">
                <a:ln>
                  <a:noFill/>
                </a:ln>
                <a:solidFill>
                  <a:srgbClr val="4472C4">
                    <a:lumMod val="75000"/>
                  </a:srgbClr>
                </a:solidFill>
                <a:effectLst/>
                <a:uLnTx/>
                <a:uFillTx/>
                <a:latin typeface="Trebuchet MS" panose="020B0603020202020204" pitchFamily="34" charset="0"/>
                <a:ea typeface="+mn-ea"/>
                <a:cs typeface="+mn-cs"/>
              </a:rPr>
              <a:t>Rigoroso</a:t>
            </a:r>
            <a:r>
              <a:rPr kumimoji="0" lang="en-US" altLang="pt-BR" sz="14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4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Ferramentas R.E. </a:t>
            </a:r>
          </a:p>
        </p:txBody>
      </p:sp>
      <p:sp>
        <p:nvSpPr>
          <p:cNvPr id="16391" name="Line 43">
            <a:extLst>
              <a:ext uri="{FF2B5EF4-FFF2-40B4-BE49-F238E27FC236}">
                <a16:creationId xmlns:a16="http://schemas.microsoft.com/office/drawing/2014/main" xmlns="" id="{E7014D28-B683-4F09-A7C5-5A4B52AB7C7D}"/>
              </a:ext>
            </a:extLst>
          </p:cNvPr>
          <p:cNvSpPr>
            <a:spLocks noChangeShapeType="1"/>
          </p:cNvSpPr>
          <p:nvPr/>
        </p:nvSpPr>
        <p:spPr bwMode="auto">
          <a:xfrm>
            <a:off x="4375150" y="3070225"/>
            <a:ext cx="0" cy="609600"/>
          </a:xfrm>
          <a:prstGeom prst="line">
            <a:avLst/>
          </a:prstGeom>
          <a:noFill/>
          <a:ln w="762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92" name="Rectangle 44">
            <a:extLst>
              <a:ext uri="{FF2B5EF4-FFF2-40B4-BE49-F238E27FC236}">
                <a16:creationId xmlns:a16="http://schemas.microsoft.com/office/drawing/2014/main" xmlns="" id="{DC914CC9-5EB1-423F-BD2D-7E84D405EAEF}"/>
              </a:ext>
            </a:extLst>
          </p:cNvPr>
          <p:cNvSpPr>
            <a:spLocks noChangeArrowheads="1"/>
          </p:cNvSpPr>
          <p:nvPr/>
        </p:nvSpPr>
        <p:spPr bwMode="auto">
          <a:xfrm>
            <a:off x="3143250" y="3778250"/>
            <a:ext cx="2413000" cy="787400"/>
          </a:xfrm>
          <a:prstGeom prst="rect">
            <a:avLst/>
          </a:prstGeom>
          <a:solidFill>
            <a:srgbClr val="FFFFFF"/>
          </a:solidFill>
          <a:ln w="508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Preparação</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do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trabalho</a:t>
            </a:r>
            <a:endPar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Desempenho</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do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Trabalho</a:t>
            </a:r>
            <a:endPar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Feedback do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Trabalho</a:t>
            </a:r>
            <a:endPar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p:txBody>
      </p:sp>
      <p:sp>
        <p:nvSpPr>
          <p:cNvPr id="16393" name="WordArt 45">
            <a:extLst>
              <a:ext uri="{FF2B5EF4-FFF2-40B4-BE49-F238E27FC236}">
                <a16:creationId xmlns:a16="http://schemas.microsoft.com/office/drawing/2014/main" xmlns="" id="{83690A23-E590-4B4F-952A-8A7E47E22DC6}"/>
              </a:ext>
            </a:extLst>
          </p:cNvPr>
          <p:cNvSpPr>
            <a:spLocks noChangeArrowheads="1" noChangeShapeType="1" noTextEdit="1"/>
          </p:cNvSpPr>
          <p:nvPr/>
        </p:nvSpPr>
        <p:spPr bwMode="auto">
          <a:xfrm>
            <a:off x="2532064" y="1203326"/>
            <a:ext cx="2263775" cy="688975"/>
          </a:xfrm>
          <a:prstGeom prst="rect">
            <a:avLst/>
          </a:prstGeom>
        </p:spPr>
        <p:txBody>
          <a:bodyPr wrap="none" fromWordArt="1">
            <a:prstTxWarp prst="textCascadeUp">
              <a:avLst>
                <a:gd name="adj" fmla="val 44444"/>
              </a:avLst>
            </a:prstTxWarp>
            <a:scene3d>
              <a:camera prst="legacyPerspectiveTopLeft">
                <a:rot lat="0" lon="20519997" rev="0"/>
              </a:camera>
              <a:lightRig rig="legacyHarsh3" dir="r"/>
            </a:scene3d>
            <a:sp3d extrusionH="430200" prstMaterial="legacyMatte">
              <a:extrusionClr>
                <a:srgbClr val="0066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a:ln w="9525">
                  <a:round/>
                  <a:headEnd/>
                  <a:tailEnd/>
                </a:ln>
                <a:solidFill>
                  <a:srgbClr val="FFFF00">
                    <a:alpha val="70979"/>
                  </a:srgbClr>
                </a:solidFill>
                <a:effectLst/>
                <a:uLnTx/>
                <a:uFillTx/>
                <a:latin typeface="Arial Black" panose="020B0A04020102020204" pitchFamily="34" charset="0"/>
                <a:ea typeface="+mn-ea"/>
                <a:cs typeface="+mn-cs"/>
              </a:rPr>
              <a:t>Frequência</a:t>
            </a:r>
          </a:p>
        </p:txBody>
      </p:sp>
      <p:sp>
        <p:nvSpPr>
          <p:cNvPr id="16394" name="Rectangle 46">
            <a:extLst>
              <a:ext uri="{FF2B5EF4-FFF2-40B4-BE49-F238E27FC236}">
                <a16:creationId xmlns:a16="http://schemas.microsoft.com/office/drawing/2014/main" xmlns="" id="{721868F3-1D9C-439E-A70D-9A89BB91098F}"/>
              </a:ext>
            </a:extLst>
          </p:cNvPr>
          <p:cNvSpPr>
            <a:spLocks noChangeArrowheads="1"/>
          </p:cNvSpPr>
          <p:nvPr/>
        </p:nvSpPr>
        <p:spPr bwMode="auto">
          <a:xfrm>
            <a:off x="4826000" y="793750"/>
            <a:ext cx="1182688" cy="925256"/>
          </a:xfrm>
          <a:prstGeom prst="rect">
            <a:avLst/>
          </a:prstGeom>
          <a:solidFill>
            <a:srgbClr val="FFFF66"/>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3348" tIns="46674" rIns="93348" bIns="46674">
            <a:spAutoFit/>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33450" rtl="0" eaLnBrk="1" fontAlgn="auto" latinLnBrk="0" hangingPunct="1">
              <a:lnSpc>
                <a:spcPct val="100000"/>
              </a:lnSpc>
              <a:spcBef>
                <a:spcPts val="0"/>
              </a:spcBef>
              <a:spcAft>
                <a:spcPts val="0"/>
              </a:spcAft>
              <a:buClrTx/>
              <a:buSzTx/>
              <a:buFontTx/>
              <a:buNone/>
              <a:tabLst/>
              <a:defRPr/>
            </a:pPr>
            <a:r>
              <a:rPr kumimoji="0" lang="en-US" altLang="pt-BR" sz="5400" b="1" i="1" u="none" strike="noStrike" kern="1200" cap="none" spc="0" normalizeH="0" baseline="0" noProof="0">
                <a:ln>
                  <a:noFill/>
                </a:ln>
                <a:solidFill>
                  <a:srgbClr val="44546A"/>
                </a:solidFill>
                <a:effectLst/>
                <a:uLnTx/>
                <a:uFillTx/>
                <a:latin typeface="Arial" panose="020B0604020202020204" pitchFamily="34" charset="0"/>
                <a:ea typeface="+mn-ea"/>
                <a:cs typeface="+mn-cs"/>
              </a:rPr>
              <a:t>R</a:t>
            </a:r>
            <a:r>
              <a:rPr kumimoji="0" lang="en-US" altLang="pt-BR" sz="5400" b="1" i="1" u="none" strike="noStrike" kern="1200" cap="none" spc="0" normalizeH="0" baseline="-25000" noProof="0">
                <a:ln>
                  <a:noFill/>
                </a:ln>
                <a:solidFill>
                  <a:srgbClr val="44546A"/>
                </a:solidFill>
                <a:effectLst/>
                <a:uLnTx/>
                <a:uFillTx/>
                <a:latin typeface="Arial" panose="020B0604020202020204" pitchFamily="34" charset="0"/>
                <a:ea typeface="+mn-ea"/>
                <a:cs typeface="+mn-cs"/>
              </a:rPr>
              <a:t>e</a:t>
            </a:r>
          </a:p>
        </p:txBody>
      </p:sp>
      <p:sp>
        <p:nvSpPr>
          <p:cNvPr id="867376" name="Oval 48">
            <a:extLst>
              <a:ext uri="{FF2B5EF4-FFF2-40B4-BE49-F238E27FC236}">
                <a16:creationId xmlns:a16="http://schemas.microsoft.com/office/drawing/2014/main" xmlns="" id="{A8DE5B11-C61A-4CE4-90E4-0A86309D0040}"/>
              </a:ext>
            </a:extLst>
          </p:cNvPr>
          <p:cNvSpPr>
            <a:spLocks noChangeArrowheads="1"/>
          </p:cNvSpPr>
          <p:nvPr/>
        </p:nvSpPr>
        <p:spPr bwMode="auto">
          <a:xfrm>
            <a:off x="5181600" y="5357813"/>
            <a:ext cx="3060700" cy="952500"/>
          </a:xfrm>
          <a:prstGeom prst="ellipse">
            <a:avLst/>
          </a:prstGeom>
          <a:gradFill rotWithShape="0">
            <a:gsLst>
              <a:gs pos="0">
                <a:srgbClr val="FF3300"/>
              </a:gs>
              <a:gs pos="100000">
                <a:srgbClr val="FF3300">
                  <a:gamma/>
                  <a:tint val="0"/>
                  <a:invGamma/>
                </a:srgb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nchorCtr="1"/>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pt-BR" sz="2800" b="1" i="1" u="none" strike="noStrike" kern="1200" cap="none" spc="0" normalizeH="0" baseline="0" noProof="0" dirty="0">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t>Livre de Evento</a:t>
            </a:r>
            <a:br>
              <a:rPr kumimoji="0" lang="en-US" altLang="pt-BR" sz="2800" b="1" i="1" u="none" strike="noStrike" kern="1200" cap="none" spc="0" normalizeH="0" baseline="0" noProof="0" dirty="0">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br>
            <a:r>
              <a:rPr kumimoji="0" lang="en-US" altLang="pt-BR" sz="16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a:t>
            </a:r>
            <a:r>
              <a:rPr kumimoji="0" lang="en-US" altLang="pt-BR" sz="1600" b="0" i="1" u="none" strike="noStrike" kern="1200" cap="none" spc="0" normalizeH="0" baseline="0" noProof="0" dirty="0" err="1">
                <a:ln>
                  <a:noFill/>
                </a:ln>
                <a:solidFill>
                  <a:srgbClr val="4472C4">
                    <a:lumMod val="75000"/>
                  </a:srgbClr>
                </a:solidFill>
                <a:effectLst/>
                <a:uLnTx/>
                <a:uFillTx/>
                <a:latin typeface="Trebuchet MS" panose="020B0603020202020204" pitchFamily="34" charset="0"/>
                <a:ea typeface="+mn-ea"/>
                <a:cs typeface="+mn-cs"/>
              </a:rPr>
              <a:t>condições</a:t>
            </a:r>
            <a:r>
              <a:rPr kumimoji="0" lang="en-US" altLang="pt-BR" sz="16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 </a:t>
            </a:r>
            <a:r>
              <a:rPr kumimoji="0" lang="en-US" altLang="pt-BR" sz="1600" b="0" i="1" u="none" strike="noStrike" kern="1200" cap="none" spc="0" normalizeH="0" baseline="0" noProof="0" dirty="0" err="1">
                <a:ln>
                  <a:noFill/>
                </a:ln>
                <a:solidFill>
                  <a:srgbClr val="4472C4">
                    <a:lumMod val="75000"/>
                  </a:srgbClr>
                </a:solidFill>
                <a:effectLst/>
                <a:uLnTx/>
                <a:uFillTx/>
                <a:latin typeface="Trebuchet MS" panose="020B0603020202020204" pitchFamily="34" charset="0"/>
                <a:ea typeface="+mn-ea"/>
                <a:cs typeface="+mn-cs"/>
              </a:rPr>
              <a:t>latentes</a:t>
            </a:r>
            <a:r>
              <a:rPr kumimoji="0" lang="en-US" altLang="pt-BR" sz="1600" b="0" i="1"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a:t>
            </a:r>
            <a:r>
              <a:rPr kumimoji="0" lang="en-US" altLang="pt-BR" sz="1600" b="1" i="1" u="none" strike="noStrike" kern="1200" cap="none" spc="0" normalizeH="0" baseline="0" noProof="0" dirty="0">
                <a:ln>
                  <a:noFill/>
                </a:ln>
                <a:solidFill>
                  <a:srgbClr val="4472C4">
                    <a:lumMod val="75000"/>
                  </a:srgbClr>
                </a:solidFill>
                <a:effectLst>
                  <a:outerShdw blurRad="38100" dist="38100" dir="2700000" algn="tl">
                    <a:srgbClr val="000000"/>
                  </a:outerShdw>
                </a:effectLst>
                <a:uLnTx/>
                <a:uFillTx/>
                <a:latin typeface="Trebuchet MS" panose="020B0603020202020204" pitchFamily="34" charset="0"/>
                <a:ea typeface="+mn-ea"/>
                <a:cs typeface="+mn-cs"/>
              </a:rPr>
              <a:t> </a:t>
            </a:r>
          </a:p>
        </p:txBody>
      </p:sp>
      <p:sp>
        <p:nvSpPr>
          <p:cNvPr id="16396" name="Rectangle 49">
            <a:extLst>
              <a:ext uri="{FF2B5EF4-FFF2-40B4-BE49-F238E27FC236}">
                <a16:creationId xmlns:a16="http://schemas.microsoft.com/office/drawing/2014/main" xmlns="" id="{4D47B7FC-7782-4AD3-8948-1CEC98C1F207}"/>
              </a:ext>
            </a:extLst>
          </p:cNvPr>
          <p:cNvSpPr>
            <a:spLocks noChangeArrowheads="1"/>
          </p:cNvSpPr>
          <p:nvPr/>
        </p:nvSpPr>
        <p:spPr bwMode="auto">
          <a:xfrm>
            <a:off x="6762750" y="2019300"/>
            <a:ext cx="3517900" cy="3479800"/>
          </a:xfrm>
          <a:prstGeom prst="rect">
            <a:avLst/>
          </a:prstGeom>
          <a:gradFill rotWithShape="0">
            <a:gsLst>
              <a:gs pos="0">
                <a:srgbClr val="003399"/>
              </a:gs>
              <a:gs pos="100000">
                <a:srgbClr val="FFFFFF"/>
              </a:gs>
            </a:gsLst>
            <a:lin ang="2700000" scaled="1"/>
          </a:gradFill>
          <a:ln w="127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67378" name="Rectangle 50">
            <a:extLst>
              <a:ext uri="{FF2B5EF4-FFF2-40B4-BE49-F238E27FC236}">
                <a16:creationId xmlns:a16="http://schemas.microsoft.com/office/drawing/2014/main" xmlns="" id="{A2A60D39-92BB-420F-B812-EDF9E3A41058}"/>
              </a:ext>
            </a:extLst>
          </p:cNvPr>
          <p:cNvSpPr>
            <a:spLocks noChangeArrowheads="1"/>
          </p:cNvSpPr>
          <p:nvPr/>
        </p:nvSpPr>
        <p:spPr bwMode="auto">
          <a:xfrm>
            <a:off x="6992435" y="2190750"/>
            <a:ext cx="3058530"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922338">
              <a:defRPr sz="2400">
                <a:solidFill>
                  <a:schemeClr val="tx1"/>
                </a:solidFill>
                <a:latin typeface="Times New Roman" panose="02020603050405020304" pitchFamily="18" charset="0"/>
              </a:defRPr>
            </a:lvl2pPr>
            <a:lvl3pPr marL="10366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1" u="none" strike="noStrike" kern="1200" cap="none" spc="0" normalizeH="0" baseline="0" noProof="0" dirty="0" err="1">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rPr>
              <a:t>Localizando</a:t>
            </a:r>
            <a:r>
              <a:rPr kumimoji="0" lang="en-US" altLang="pt-BR" sz="1800" b="1" i="1" u="none" strike="noStrike" kern="1200" cap="none" spc="0" normalizeH="0" baseline="0" noProof="0" dirty="0">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rPr>
              <a:t> &amp; </a:t>
            </a:r>
            <a:r>
              <a:rPr kumimoji="0" lang="en-US" altLang="pt-BR" sz="1800" b="1" i="1" u="none" strike="noStrike" kern="1200" cap="none" spc="0" normalizeH="0" baseline="0" noProof="0" dirty="0" err="1">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rPr>
              <a:t>Eliminando</a:t>
            </a:r>
            <a:endParaRPr kumimoji="0" lang="en-US" altLang="pt-BR" sz="1800" b="1" i="1" u="none" strike="noStrike" kern="1200" cap="none" spc="0" normalizeH="0" baseline="0" noProof="0" dirty="0">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1" u="none" strike="noStrike" kern="1200" cap="none" spc="0" normalizeH="0" baseline="0" noProof="0" dirty="0" err="1">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rPr>
              <a:t>Condições</a:t>
            </a:r>
            <a:r>
              <a:rPr kumimoji="0" lang="en-US" altLang="pt-BR" sz="1800" b="1" i="1" u="none" strike="noStrike" kern="1200" cap="none" spc="0" normalizeH="0" baseline="0" noProof="0" dirty="0">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rPr>
              <a:t> </a:t>
            </a:r>
            <a:r>
              <a:rPr kumimoji="0" lang="en-US" altLang="pt-BR" sz="1800" b="1" i="1" u="none" strike="noStrike" kern="1200" cap="none" spc="0" normalizeH="0" baseline="0" noProof="0" dirty="0" err="1">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rPr>
              <a:t>Latentes</a:t>
            </a:r>
            <a:endParaRPr kumimoji="0" lang="en-US" altLang="pt-BR" sz="1800" b="1" i="1" u="none" strike="noStrike" kern="1200" cap="none" spc="0" normalizeH="0" baseline="0" noProof="0" dirty="0">
              <a:ln>
                <a:noFill/>
              </a:ln>
              <a:solidFill>
                <a:srgbClr val="4472C4">
                  <a:lumMod val="75000"/>
                </a:srgbClr>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6398" name="Rectangle 51">
            <a:extLst>
              <a:ext uri="{FF2B5EF4-FFF2-40B4-BE49-F238E27FC236}">
                <a16:creationId xmlns:a16="http://schemas.microsoft.com/office/drawing/2014/main" xmlns="" id="{6F369E57-2F75-4052-85DF-315330FD3CF8}"/>
              </a:ext>
            </a:extLst>
          </p:cNvPr>
          <p:cNvSpPr>
            <a:spLocks noChangeArrowheads="1"/>
          </p:cNvSpPr>
          <p:nvPr/>
        </p:nvSpPr>
        <p:spPr bwMode="auto">
          <a:xfrm>
            <a:off x="7391400" y="2916238"/>
            <a:ext cx="2235200" cy="558800"/>
          </a:xfrm>
          <a:prstGeom prst="rect">
            <a:avLst/>
          </a:prstGeom>
          <a:solidFill>
            <a:srgbClr val="FFFFFF"/>
          </a:solidFill>
          <a:ln w="508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400" b="1" i="1"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t>Agressivo</a:t>
            </a:r>
            <a:r>
              <a:rPr kumimoji="0" lang="en-US" altLang="pt-BR" sz="1400" b="0" i="1"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t> Controle da</a:t>
            </a:r>
            <a:br>
              <a:rPr kumimoji="0" lang="en-US" altLang="pt-BR" sz="1400" b="0" i="1"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br>
            <a:r>
              <a:rPr kumimoji="0" lang="en-US" altLang="pt-BR" sz="1400" b="0" i="1"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t>Defesa em Profundidade</a:t>
            </a:r>
          </a:p>
        </p:txBody>
      </p:sp>
      <p:sp>
        <p:nvSpPr>
          <p:cNvPr id="16399" name="Line 52">
            <a:extLst>
              <a:ext uri="{FF2B5EF4-FFF2-40B4-BE49-F238E27FC236}">
                <a16:creationId xmlns:a16="http://schemas.microsoft.com/office/drawing/2014/main" xmlns="" id="{7A2EF1B4-37B3-4F11-A3CE-597DA0BBD0BF}"/>
              </a:ext>
            </a:extLst>
          </p:cNvPr>
          <p:cNvSpPr>
            <a:spLocks noChangeShapeType="1"/>
          </p:cNvSpPr>
          <p:nvPr/>
        </p:nvSpPr>
        <p:spPr bwMode="auto">
          <a:xfrm>
            <a:off x="8521700" y="3571875"/>
            <a:ext cx="0" cy="457200"/>
          </a:xfrm>
          <a:prstGeom prst="line">
            <a:avLst/>
          </a:prstGeom>
          <a:noFill/>
          <a:ln w="762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00" name="Rectangle 53">
            <a:extLst>
              <a:ext uri="{FF2B5EF4-FFF2-40B4-BE49-F238E27FC236}">
                <a16:creationId xmlns:a16="http://schemas.microsoft.com/office/drawing/2014/main" xmlns="" id="{582C4CA0-0450-45DE-8BCE-8EEBFA91583A}"/>
              </a:ext>
            </a:extLst>
          </p:cNvPr>
          <p:cNvSpPr>
            <a:spLocks noChangeArrowheads="1"/>
          </p:cNvSpPr>
          <p:nvPr/>
        </p:nvSpPr>
        <p:spPr bwMode="auto">
          <a:xfrm>
            <a:off x="7337425" y="4127500"/>
            <a:ext cx="2457450" cy="1212850"/>
          </a:xfrm>
          <a:prstGeom prst="rect">
            <a:avLst/>
          </a:prstGeom>
          <a:solidFill>
            <a:srgbClr val="FFFFFF"/>
          </a:solidFill>
          <a:ln w="50800">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marL="173038" indent="-173038">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173038" marR="0" lvl="0" indent="-173038"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Controles</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de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Engenharia</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p>
          <a:p>
            <a:pPr marL="173038" marR="0" lvl="0" indent="-173038"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Controles</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Administrativos</a:t>
            </a:r>
            <a:endPar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Controles</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Culturais</a:t>
            </a:r>
            <a:endPar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Tx/>
              <a:buChar char="•"/>
              <a:tabLst/>
              <a:defRPr/>
            </a:pP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Controles</a:t>
            </a:r>
            <a:r>
              <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de </a:t>
            </a:r>
            <a:r>
              <a:rPr kumimoji="0" lang="en-US" altLang="pt-BR" sz="14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mn-cs"/>
              </a:rPr>
              <a:t>Supervisão</a:t>
            </a:r>
            <a:endParaRPr kumimoji="0" lang="en-US" altLang="pt-BR" sz="1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endParaRPr>
          </a:p>
        </p:txBody>
      </p:sp>
      <p:sp>
        <p:nvSpPr>
          <p:cNvPr id="16401" name="WordArt 54">
            <a:extLst>
              <a:ext uri="{FF2B5EF4-FFF2-40B4-BE49-F238E27FC236}">
                <a16:creationId xmlns:a16="http://schemas.microsoft.com/office/drawing/2014/main" xmlns="" id="{117DAE5D-9AF8-42AE-BB05-D373244B1C93}"/>
              </a:ext>
            </a:extLst>
          </p:cNvPr>
          <p:cNvSpPr>
            <a:spLocks noChangeArrowheads="1" noChangeShapeType="1" noTextEdit="1"/>
          </p:cNvSpPr>
          <p:nvPr/>
        </p:nvSpPr>
        <p:spPr bwMode="auto">
          <a:xfrm>
            <a:off x="6337300" y="1787526"/>
            <a:ext cx="2463800" cy="638175"/>
          </a:xfrm>
          <a:prstGeom prst="rect">
            <a:avLst/>
          </a:prstGeom>
        </p:spPr>
        <p:txBody>
          <a:bodyPr wrap="none" fromWordArt="1">
            <a:prstTxWarp prst="textCascadeUp">
              <a:avLst>
                <a:gd name="adj" fmla="val 44444"/>
              </a:avLst>
            </a:prstTxWarp>
            <a:scene3d>
              <a:camera prst="legacyPerspectiveTopLeft">
                <a:rot lat="0" lon="20519997" rev="0"/>
              </a:camera>
              <a:lightRig rig="legacyHarsh3" dir="r"/>
            </a:scene3d>
            <a:sp3d extrusionH="430200" prstMaterial="legacyMatte">
              <a:extrusionClr>
                <a:srgbClr val="0066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0" cap="none" spc="0" normalizeH="0" baseline="0" noProof="0">
                <a:ln w="9525">
                  <a:round/>
                  <a:headEnd/>
                  <a:tailEnd/>
                </a:ln>
                <a:solidFill>
                  <a:srgbClr val="FFFF00">
                    <a:alpha val="70979"/>
                  </a:srgbClr>
                </a:solidFill>
                <a:effectLst/>
                <a:uLnTx/>
                <a:uFillTx/>
                <a:latin typeface="Arial Black" panose="020B0A04020102020204" pitchFamily="34" charset="0"/>
                <a:ea typeface="+mn-ea"/>
                <a:cs typeface="+mn-cs"/>
              </a:rPr>
              <a:t>Severidade</a:t>
            </a:r>
          </a:p>
        </p:txBody>
      </p:sp>
      <p:sp>
        <p:nvSpPr>
          <p:cNvPr id="16402" name="Rectangle 55">
            <a:extLst>
              <a:ext uri="{FF2B5EF4-FFF2-40B4-BE49-F238E27FC236}">
                <a16:creationId xmlns:a16="http://schemas.microsoft.com/office/drawing/2014/main" xmlns="" id="{05999A80-DBD1-41B3-8DDF-ED1CDA1B64FC}"/>
              </a:ext>
            </a:extLst>
          </p:cNvPr>
          <p:cNvSpPr>
            <a:spLocks noChangeArrowheads="1"/>
          </p:cNvSpPr>
          <p:nvPr/>
        </p:nvSpPr>
        <p:spPr bwMode="auto">
          <a:xfrm>
            <a:off x="9347201" y="1306513"/>
            <a:ext cx="1038225" cy="925256"/>
          </a:xfrm>
          <a:prstGeom prst="rect">
            <a:avLst/>
          </a:prstGeom>
          <a:solidFill>
            <a:srgbClr val="FFFF66"/>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3348" tIns="46674" rIns="93348" bIns="46674">
            <a:spAutoFit/>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r>
              <a:rPr kumimoji="0" lang="en-US" altLang="pt-BR" sz="5400" b="1" i="1" u="none" strike="noStrike" kern="1200" cap="none" spc="0" normalizeH="0" baseline="0" noProof="0">
                <a:ln>
                  <a:noFill/>
                </a:ln>
                <a:solidFill>
                  <a:srgbClr val="44546A"/>
                </a:solidFill>
                <a:effectLst/>
                <a:uLnTx/>
                <a:uFillTx/>
                <a:latin typeface="Arial" panose="020B0604020202020204" pitchFamily="34" charset="0"/>
                <a:ea typeface="+mn-ea"/>
                <a:cs typeface="+mn-cs"/>
              </a:rPr>
              <a:t>G</a:t>
            </a:r>
            <a:r>
              <a:rPr kumimoji="0" lang="en-US" altLang="pt-BR" sz="5400" b="1" i="1" u="none" strike="noStrike" kern="1200" cap="none" spc="0" normalizeH="0" baseline="-25000" noProof="0">
                <a:ln>
                  <a:noFill/>
                </a:ln>
                <a:solidFill>
                  <a:srgbClr val="44546A"/>
                </a:solidFill>
                <a:effectLst/>
                <a:uLnTx/>
                <a:uFillTx/>
                <a:latin typeface="Arial" panose="020B0604020202020204" pitchFamily="34" charset="0"/>
                <a:ea typeface="+mn-ea"/>
                <a:cs typeface="+mn-cs"/>
              </a:rPr>
              <a:t>d</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34AFB048-2945-4BAF-8A58-9480435C4466}"/>
              </a:ext>
            </a:extLst>
          </p:cNvPr>
          <p:cNvSpPr>
            <a:spLocks noChangeAspect="1" noChangeArrowheads="1"/>
          </p:cNvSpPr>
          <p:nvPr/>
        </p:nvSpPr>
        <p:spPr bwMode="auto">
          <a:xfrm>
            <a:off x="2213769" y="79411"/>
            <a:ext cx="7753350" cy="6685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44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ANATOMIA DE UM EVENTO</a:t>
            </a:r>
          </a:p>
        </p:txBody>
      </p:sp>
      <p:grpSp>
        <p:nvGrpSpPr>
          <p:cNvPr id="18435" name="Group 3">
            <a:extLst>
              <a:ext uri="{FF2B5EF4-FFF2-40B4-BE49-F238E27FC236}">
                <a16:creationId xmlns:a16="http://schemas.microsoft.com/office/drawing/2014/main" xmlns="" id="{9C4E3A9C-94F6-4726-91AA-98E8D285FE86}"/>
              </a:ext>
            </a:extLst>
          </p:cNvPr>
          <p:cNvGrpSpPr>
            <a:grpSpLocks/>
          </p:cNvGrpSpPr>
          <p:nvPr/>
        </p:nvGrpSpPr>
        <p:grpSpPr bwMode="auto">
          <a:xfrm>
            <a:off x="4816476" y="2692401"/>
            <a:ext cx="2047875" cy="1668463"/>
            <a:chOff x="2200" y="1689"/>
            <a:chExt cx="1290" cy="1051"/>
          </a:xfrm>
        </p:grpSpPr>
        <p:sp>
          <p:nvSpPr>
            <p:cNvPr id="18726" name="Freeform 4">
              <a:extLst>
                <a:ext uri="{FF2B5EF4-FFF2-40B4-BE49-F238E27FC236}">
                  <a16:creationId xmlns:a16="http://schemas.microsoft.com/office/drawing/2014/main" xmlns="" id="{5312A167-354E-45D1-8718-F01A9041B3F4}"/>
                </a:ext>
              </a:extLst>
            </p:cNvPr>
            <p:cNvSpPr>
              <a:spLocks noChangeAspect="1"/>
            </p:cNvSpPr>
            <p:nvPr/>
          </p:nvSpPr>
          <p:spPr bwMode="auto">
            <a:xfrm>
              <a:off x="2200" y="1689"/>
              <a:ext cx="1290" cy="1051"/>
            </a:xfrm>
            <a:custGeom>
              <a:avLst/>
              <a:gdLst>
                <a:gd name="T0" fmla="*/ 1201 w 1371"/>
                <a:gd name="T1" fmla="*/ 276 h 1117"/>
                <a:gd name="T2" fmla="*/ 1235 w 1371"/>
                <a:gd name="T3" fmla="*/ 274 h 1117"/>
                <a:gd name="T4" fmla="*/ 1107 w 1371"/>
                <a:gd name="T5" fmla="*/ 345 h 1117"/>
                <a:gd name="T6" fmla="*/ 1185 w 1371"/>
                <a:gd name="T7" fmla="*/ 364 h 1117"/>
                <a:gd name="T8" fmla="*/ 1122 w 1371"/>
                <a:gd name="T9" fmla="*/ 416 h 1117"/>
                <a:gd name="T10" fmla="*/ 1163 w 1371"/>
                <a:gd name="T11" fmla="*/ 465 h 1117"/>
                <a:gd name="T12" fmla="*/ 1165 w 1371"/>
                <a:gd name="T13" fmla="*/ 535 h 1117"/>
                <a:gd name="T14" fmla="*/ 1115 w 1371"/>
                <a:gd name="T15" fmla="*/ 601 h 1117"/>
                <a:gd name="T16" fmla="*/ 1227 w 1371"/>
                <a:gd name="T17" fmla="*/ 745 h 1117"/>
                <a:gd name="T18" fmla="*/ 1122 w 1371"/>
                <a:gd name="T19" fmla="*/ 677 h 1117"/>
                <a:gd name="T20" fmla="*/ 1091 w 1371"/>
                <a:gd name="T21" fmla="*/ 701 h 1117"/>
                <a:gd name="T22" fmla="*/ 1153 w 1371"/>
                <a:gd name="T23" fmla="*/ 769 h 1117"/>
                <a:gd name="T24" fmla="*/ 1043 w 1371"/>
                <a:gd name="T25" fmla="*/ 728 h 1117"/>
                <a:gd name="T26" fmla="*/ 1032 w 1371"/>
                <a:gd name="T27" fmla="*/ 799 h 1117"/>
                <a:gd name="T28" fmla="*/ 968 w 1371"/>
                <a:gd name="T29" fmla="*/ 1005 h 1117"/>
                <a:gd name="T30" fmla="*/ 910 w 1371"/>
                <a:gd name="T31" fmla="*/ 806 h 1117"/>
                <a:gd name="T32" fmla="*/ 852 w 1371"/>
                <a:gd name="T33" fmla="*/ 847 h 1117"/>
                <a:gd name="T34" fmla="*/ 822 w 1371"/>
                <a:gd name="T35" fmla="*/ 908 h 1117"/>
                <a:gd name="T36" fmla="*/ 730 w 1371"/>
                <a:gd name="T37" fmla="*/ 902 h 1117"/>
                <a:gd name="T38" fmla="*/ 704 w 1371"/>
                <a:gd name="T39" fmla="*/ 841 h 1117"/>
                <a:gd name="T40" fmla="*/ 642 w 1371"/>
                <a:gd name="T41" fmla="*/ 814 h 1117"/>
                <a:gd name="T42" fmla="*/ 579 w 1371"/>
                <a:gd name="T43" fmla="*/ 854 h 1117"/>
                <a:gd name="T44" fmla="*/ 531 w 1371"/>
                <a:gd name="T45" fmla="*/ 803 h 1117"/>
                <a:gd name="T46" fmla="*/ 522 w 1371"/>
                <a:gd name="T47" fmla="*/ 774 h 1117"/>
                <a:gd name="T48" fmla="*/ 371 w 1371"/>
                <a:gd name="T49" fmla="*/ 835 h 1117"/>
                <a:gd name="T50" fmla="*/ 247 w 1371"/>
                <a:gd name="T51" fmla="*/ 918 h 1117"/>
                <a:gd name="T52" fmla="*/ 449 w 1371"/>
                <a:gd name="T53" fmla="*/ 741 h 1117"/>
                <a:gd name="T54" fmla="*/ 420 w 1371"/>
                <a:gd name="T55" fmla="*/ 700 h 1117"/>
                <a:gd name="T56" fmla="*/ 390 w 1371"/>
                <a:gd name="T57" fmla="*/ 657 h 1117"/>
                <a:gd name="T58" fmla="*/ 413 w 1371"/>
                <a:gd name="T59" fmla="*/ 606 h 1117"/>
                <a:gd name="T60" fmla="*/ 320 w 1371"/>
                <a:gd name="T61" fmla="*/ 635 h 1117"/>
                <a:gd name="T62" fmla="*/ 378 w 1371"/>
                <a:gd name="T63" fmla="*/ 574 h 1117"/>
                <a:gd name="T64" fmla="*/ 246 w 1371"/>
                <a:gd name="T65" fmla="*/ 527 h 1117"/>
                <a:gd name="T66" fmla="*/ 88 w 1371"/>
                <a:gd name="T67" fmla="*/ 511 h 1117"/>
                <a:gd name="T68" fmla="*/ 343 w 1371"/>
                <a:gd name="T69" fmla="*/ 496 h 1117"/>
                <a:gd name="T70" fmla="*/ 293 w 1371"/>
                <a:gd name="T71" fmla="*/ 444 h 1117"/>
                <a:gd name="T72" fmla="*/ 141 w 1371"/>
                <a:gd name="T73" fmla="*/ 421 h 1117"/>
                <a:gd name="T74" fmla="*/ 319 w 1371"/>
                <a:gd name="T75" fmla="*/ 418 h 1117"/>
                <a:gd name="T76" fmla="*/ 376 w 1371"/>
                <a:gd name="T77" fmla="*/ 388 h 1117"/>
                <a:gd name="T78" fmla="*/ 274 w 1371"/>
                <a:gd name="T79" fmla="*/ 360 h 1117"/>
                <a:gd name="T80" fmla="*/ 346 w 1371"/>
                <a:gd name="T81" fmla="*/ 353 h 1117"/>
                <a:gd name="T82" fmla="*/ 391 w 1371"/>
                <a:gd name="T83" fmla="*/ 328 h 1117"/>
                <a:gd name="T84" fmla="*/ 349 w 1371"/>
                <a:gd name="T85" fmla="*/ 275 h 1117"/>
                <a:gd name="T86" fmla="*/ 418 w 1371"/>
                <a:gd name="T87" fmla="*/ 291 h 1117"/>
                <a:gd name="T88" fmla="*/ 401 w 1371"/>
                <a:gd name="T89" fmla="*/ 247 h 1117"/>
                <a:gd name="T90" fmla="*/ 466 w 1371"/>
                <a:gd name="T91" fmla="*/ 250 h 1117"/>
                <a:gd name="T92" fmla="*/ 519 w 1371"/>
                <a:gd name="T93" fmla="*/ 186 h 1117"/>
                <a:gd name="T94" fmla="*/ 590 w 1371"/>
                <a:gd name="T95" fmla="*/ 147 h 1117"/>
                <a:gd name="T96" fmla="*/ 550 w 1371"/>
                <a:gd name="T97" fmla="*/ 29 h 1117"/>
                <a:gd name="T98" fmla="*/ 641 w 1371"/>
                <a:gd name="T99" fmla="*/ 124 h 1117"/>
                <a:gd name="T100" fmla="*/ 655 w 1371"/>
                <a:gd name="T101" fmla="*/ 70 h 1117"/>
                <a:gd name="T102" fmla="*/ 707 w 1371"/>
                <a:gd name="T103" fmla="*/ 6 h 1117"/>
                <a:gd name="T104" fmla="*/ 741 w 1371"/>
                <a:gd name="T105" fmla="*/ 106 h 1117"/>
                <a:gd name="T106" fmla="*/ 836 w 1371"/>
                <a:gd name="T107" fmla="*/ 89 h 1117"/>
                <a:gd name="T108" fmla="*/ 905 w 1371"/>
                <a:gd name="T109" fmla="*/ 135 h 1117"/>
                <a:gd name="T110" fmla="*/ 986 w 1371"/>
                <a:gd name="T111" fmla="*/ 134 h 1117"/>
                <a:gd name="T112" fmla="*/ 1024 w 1371"/>
                <a:gd name="T113" fmla="*/ 137 h 1117"/>
                <a:gd name="T114" fmla="*/ 1022 w 1371"/>
                <a:gd name="T115" fmla="*/ 188 h 1117"/>
                <a:gd name="T116" fmla="*/ 1080 w 1371"/>
                <a:gd name="T117" fmla="*/ 226 h 11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71" h="1117">
                  <a:moveTo>
                    <a:pt x="1177" y="303"/>
                  </a:moveTo>
                  <a:lnTo>
                    <a:pt x="1187" y="307"/>
                  </a:lnTo>
                  <a:lnTo>
                    <a:pt x="1198" y="309"/>
                  </a:lnTo>
                  <a:lnTo>
                    <a:pt x="1209" y="310"/>
                  </a:lnTo>
                  <a:lnTo>
                    <a:pt x="1219" y="310"/>
                  </a:lnTo>
                  <a:lnTo>
                    <a:pt x="1230" y="309"/>
                  </a:lnTo>
                  <a:lnTo>
                    <a:pt x="1241" y="306"/>
                  </a:lnTo>
                  <a:lnTo>
                    <a:pt x="1253" y="303"/>
                  </a:lnTo>
                  <a:lnTo>
                    <a:pt x="1265" y="298"/>
                  </a:lnTo>
                  <a:lnTo>
                    <a:pt x="1276" y="293"/>
                  </a:lnTo>
                  <a:lnTo>
                    <a:pt x="1289" y="288"/>
                  </a:lnTo>
                  <a:lnTo>
                    <a:pt x="1302" y="281"/>
                  </a:lnTo>
                  <a:lnTo>
                    <a:pt x="1315" y="274"/>
                  </a:lnTo>
                  <a:lnTo>
                    <a:pt x="1328" y="266"/>
                  </a:lnTo>
                  <a:lnTo>
                    <a:pt x="1341" y="260"/>
                  </a:lnTo>
                  <a:lnTo>
                    <a:pt x="1356" y="252"/>
                  </a:lnTo>
                  <a:lnTo>
                    <a:pt x="1370" y="244"/>
                  </a:lnTo>
                  <a:lnTo>
                    <a:pt x="1351" y="262"/>
                  </a:lnTo>
                  <a:lnTo>
                    <a:pt x="1333" y="276"/>
                  </a:lnTo>
                  <a:lnTo>
                    <a:pt x="1313" y="291"/>
                  </a:lnTo>
                  <a:lnTo>
                    <a:pt x="1294" y="303"/>
                  </a:lnTo>
                  <a:lnTo>
                    <a:pt x="1276" y="314"/>
                  </a:lnTo>
                  <a:lnTo>
                    <a:pt x="1259" y="323"/>
                  </a:lnTo>
                  <a:lnTo>
                    <a:pt x="1243" y="331"/>
                  </a:lnTo>
                  <a:lnTo>
                    <a:pt x="1229" y="339"/>
                  </a:lnTo>
                  <a:lnTo>
                    <a:pt x="1215" y="345"/>
                  </a:lnTo>
                  <a:lnTo>
                    <a:pt x="1203" y="351"/>
                  </a:lnTo>
                  <a:lnTo>
                    <a:pt x="1192" y="356"/>
                  </a:lnTo>
                  <a:lnTo>
                    <a:pt x="1183" y="361"/>
                  </a:lnTo>
                  <a:lnTo>
                    <a:pt x="1177" y="367"/>
                  </a:lnTo>
                  <a:lnTo>
                    <a:pt x="1172" y="371"/>
                  </a:lnTo>
                  <a:lnTo>
                    <a:pt x="1170" y="376"/>
                  </a:lnTo>
                  <a:lnTo>
                    <a:pt x="1171" y="382"/>
                  </a:lnTo>
                  <a:lnTo>
                    <a:pt x="1176" y="387"/>
                  </a:lnTo>
                  <a:lnTo>
                    <a:pt x="1187" y="390"/>
                  </a:lnTo>
                  <a:lnTo>
                    <a:pt x="1203" y="390"/>
                  </a:lnTo>
                  <a:lnTo>
                    <a:pt x="1219" y="389"/>
                  </a:lnTo>
                  <a:lnTo>
                    <a:pt x="1236" y="387"/>
                  </a:lnTo>
                  <a:lnTo>
                    <a:pt x="1249" y="387"/>
                  </a:lnTo>
                  <a:lnTo>
                    <a:pt x="1259" y="387"/>
                  </a:lnTo>
                  <a:lnTo>
                    <a:pt x="1262" y="392"/>
                  </a:lnTo>
                  <a:lnTo>
                    <a:pt x="1260" y="397"/>
                  </a:lnTo>
                  <a:lnTo>
                    <a:pt x="1253" y="401"/>
                  </a:lnTo>
                  <a:lnTo>
                    <a:pt x="1243" y="404"/>
                  </a:lnTo>
                  <a:lnTo>
                    <a:pt x="1231" y="407"/>
                  </a:lnTo>
                  <a:lnTo>
                    <a:pt x="1219" y="411"/>
                  </a:lnTo>
                  <a:lnTo>
                    <a:pt x="1208" y="416"/>
                  </a:lnTo>
                  <a:lnTo>
                    <a:pt x="1198" y="424"/>
                  </a:lnTo>
                  <a:lnTo>
                    <a:pt x="1192" y="434"/>
                  </a:lnTo>
                  <a:lnTo>
                    <a:pt x="1192" y="442"/>
                  </a:lnTo>
                  <a:lnTo>
                    <a:pt x="1197" y="450"/>
                  </a:lnTo>
                  <a:lnTo>
                    <a:pt x="1207" y="455"/>
                  </a:lnTo>
                  <a:lnTo>
                    <a:pt x="1218" y="458"/>
                  </a:lnTo>
                  <a:lnTo>
                    <a:pt x="1230" y="461"/>
                  </a:lnTo>
                  <a:lnTo>
                    <a:pt x="1241" y="464"/>
                  </a:lnTo>
                  <a:lnTo>
                    <a:pt x="1248" y="471"/>
                  </a:lnTo>
                  <a:lnTo>
                    <a:pt x="1251" y="479"/>
                  </a:lnTo>
                  <a:lnTo>
                    <a:pt x="1250" y="486"/>
                  </a:lnTo>
                  <a:lnTo>
                    <a:pt x="1244" y="491"/>
                  </a:lnTo>
                  <a:lnTo>
                    <a:pt x="1236" y="494"/>
                  </a:lnTo>
                  <a:lnTo>
                    <a:pt x="1227" y="497"/>
                  </a:lnTo>
                  <a:lnTo>
                    <a:pt x="1216" y="500"/>
                  </a:lnTo>
                  <a:lnTo>
                    <a:pt x="1206" y="503"/>
                  </a:lnTo>
                  <a:lnTo>
                    <a:pt x="1195" y="511"/>
                  </a:lnTo>
                  <a:lnTo>
                    <a:pt x="1186" y="519"/>
                  </a:lnTo>
                  <a:lnTo>
                    <a:pt x="1184" y="530"/>
                  </a:lnTo>
                  <a:lnTo>
                    <a:pt x="1191" y="539"/>
                  </a:lnTo>
                  <a:lnTo>
                    <a:pt x="1204" y="548"/>
                  </a:lnTo>
                  <a:lnTo>
                    <a:pt x="1220" y="557"/>
                  </a:lnTo>
                  <a:lnTo>
                    <a:pt x="1238" y="569"/>
                  </a:lnTo>
                  <a:lnTo>
                    <a:pt x="1254" y="582"/>
                  </a:lnTo>
                  <a:lnTo>
                    <a:pt x="1268" y="600"/>
                  </a:lnTo>
                  <a:lnTo>
                    <a:pt x="1273" y="622"/>
                  </a:lnTo>
                  <a:lnTo>
                    <a:pt x="1255" y="612"/>
                  </a:lnTo>
                  <a:lnTo>
                    <a:pt x="1237" y="608"/>
                  </a:lnTo>
                  <a:lnTo>
                    <a:pt x="1219" y="605"/>
                  </a:lnTo>
                  <a:lnTo>
                    <a:pt x="1204" y="608"/>
                  </a:lnTo>
                  <a:lnTo>
                    <a:pt x="1193" y="614"/>
                  </a:lnTo>
                  <a:lnTo>
                    <a:pt x="1186" y="625"/>
                  </a:lnTo>
                  <a:lnTo>
                    <a:pt x="1185" y="639"/>
                  </a:lnTo>
                  <a:lnTo>
                    <a:pt x="1192" y="658"/>
                  </a:lnTo>
                  <a:lnTo>
                    <a:pt x="1198" y="668"/>
                  </a:lnTo>
                  <a:lnTo>
                    <a:pt x="1206" y="679"/>
                  </a:lnTo>
                  <a:lnTo>
                    <a:pt x="1215" y="693"/>
                  </a:lnTo>
                  <a:lnTo>
                    <a:pt x="1226" y="710"/>
                  </a:lnTo>
                  <a:lnTo>
                    <a:pt x="1241" y="730"/>
                  </a:lnTo>
                  <a:lnTo>
                    <a:pt x="1261" y="751"/>
                  </a:lnTo>
                  <a:lnTo>
                    <a:pt x="1285" y="775"/>
                  </a:lnTo>
                  <a:lnTo>
                    <a:pt x="1316" y="799"/>
                  </a:lnTo>
                  <a:lnTo>
                    <a:pt x="1304" y="792"/>
                  </a:lnTo>
                  <a:lnTo>
                    <a:pt x="1292" y="786"/>
                  </a:lnTo>
                  <a:lnTo>
                    <a:pt x="1280" y="778"/>
                  </a:lnTo>
                  <a:lnTo>
                    <a:pt x="1268" y="769"/>
                  </a:lnTo>
                  <a:lnTo>
                    <a:pt x="1257" y="762"/>
                  </a:lnTo>
                  <a:lnTo>
                    <a:pt x="1244" y="753"/>
                  </a:lnTo>
                  <a:lnTo>
                    <a:pt x="1232" y="745"/>
                  </a:lnTo>
                  <a:lnTo>
                    <a:pt x="1221" y="737"/>
                  </a:lnTo>
                  <a:lnTo>
                    <a:pt x="1211" y="731"/>
                  </a:lnTo>
                  <a:lnTo>
                    <a:pt x="1202" y="724"/>
                  </a:lnTo>
                  <a:lnTo>
                    <a:pt x="1192" y="719"/>
                  </a:lnTo>
                  <a:lnTo>
                    <a:pt x="1184" y="713"/>
                  </a:lnTo>
                  <a:lnTo>
                    <a:pt x="1177" y="711"/>
                  </a:lnTo>
                  <a:lnTo>
                    <a:pt x="1172" y="709"/>
                  </a:lnTo>
                  <a:lnTo>
                    <a:pt x="1167" y="708"/>
                  </a:lnTo>
                  <a:lnTo>
                    <a:pt x="1164" y="709"/>
                  </a:lnTo>
                  <a:lnTo>
                    <a:pt x="1155" y="716"/>
                  </a:lnTo>
                  <a:lnTo>
                    <a:pt x="1151" y="723"/>
                  </a:lnTo>
                  <a:lnTo>
                    <a:pt x="1151" y="731"/>
                  </a:lnTo>
                  <a:lnTo>
                    <a:pt x="1154" y="737"/>
                  </a:lnTo>
                  <a:lnTo>
                    <a:pt x="1160" y="745"/>
                  </a:lnTo>
                  <a:lnTo>
                    <a:pt x="1166" y="753"/>
                  </a:lnTo>
                  <a:lnTo>
                    <a:pt x="1174" y="759"/>
                  </a:lnTo>
                  <a:lnTo>
                    <a:pt x="1184" y="767"/>
                  </a:lnTo>
                  <a:lnTo>
                    <a:pt x="1194" y="774"/>
                  </a:lnTo>
                  <a:lnTo>
                    <a:pt x="1204" y="781"/>
                  </a:lnTo>
                  <a:lnTo>
                    <a:pt x="1211" y="788"/>
                  </a:lnTo>
                  <a:lnTo>
                    <a:pt x="1218" y="795"/>
                  </a:lnTo>
                  <a:lnTo>
                    <a:pt x="1224" y="802"/>
                  </a:lnTo>
                  <a:lnTo>
                    <a:pt x="1226" y="809"/>
                  </a:lnTo>
                  <a:lnTo>
                    <a:pt x="1225" y="817"/>
                  </a:lnTo>
                  <a:lnTo>
                    <a:pt x="1219" y="824"/>
                  </a:lnTo>
                  <a:lnTo>
                    <a:pt x="1207" y="832"/>
                  </a:lnTo>
                  <a:lnTo>
                    <a:pt x="1196" y="827"/>
                  </a:lnTo>
                  <a:lnTo>
                    <a:pt x="1186" y="812"/>
                  </a:lnTo>
                  <a:lnTo>
                    <a:pt x="1177" y="795"/>
                  </a:lnTo>
                  <a:lnTo>
                    <a:pt x="1167" y="777"/>
                  </a:lnTo>
                  <a:lnTo>
                    <a:pt x="1156" y="762"/>
                  </a:lnTo>
                  <a:lnTo>
                    <a:pt x="1142" y="755"/>
                  </a:lnTo>
                  <a:lnTo>
                    <a:pt x="1123" y="760"/>
                  </a:lnTo>
                  <a:lnTo>
                    <a:pt x="1108" y="774"/>
                  </a:lnTo>
                  <a:lnTo>
                    <a:pt x="1097" y="786"/>
                  </a:lnTo>
                  <a:lnTo>
                    <a:pt x="1092" y="797"/>
                  </a:lnTo>
                  <a:lnTo>
                    <a:pt x="1094" y="809"/>
                  </a:lnTo>
                  <a:lnTo>
                    <a:pt x="1097" y="820"/>
                  </a:lnTo>
                  <a:lnTo>
                    <a:pt x="1105" y="830"/>
                  </a:lnTo>
                  <a:lnTo>
                    <a:pt x="1114" y="840"/>
                  </a:lnTo>
                  <a:lnTo>
                    <a:pt x="1126" y="850"/>
                  </a:lnTo>
                  <a:lnTo>
                    <a:pt x="1117" y="853"/>
                  </a:lnTo>
                  <a:lnTo>
                    <a:pt x="1106" y="852"/>
                  </a:lnTo>
                  <a:lnTo>
                    <a:pt x="1097" y="849"/>
                  </a:lnTo>
                  <a:lnTo>
                    <a:pt x="1086" y="843"/>
                  </a:lnTo>
                  <a:lnTo>
                    <a:pt x="1076" y="839"/>
                  </a:lnTo>
                  <a:lnTo>
                    <a:pt x="1064" y="835"/>
                  </a:lnTo>
                  <a:lnTo>
                    <a:pt x="1054" y="835"/>
                  </a:lnTo>
                  <a:lnTo>
                    <a:pt x="1043" y="839"/>
                  </a:lnTo>
                  <a:lnTo>
                    <a:pt x="1036" y="903"/>
                  </a:lnTo>
                  <a:lnTo>
                    <a:pt x="1033" y="971"/>
                  </a:lnTo>
                  <a:lnTo>
                    <a:pt x="1035" y="1043"/>
                  </a:lnTo>
                  <a:lnTo>
                    <a:pt x="1042" y="1116"/>
                  </a:lnTo>
                  <a:lnTo>
                    <a:pt x="1029" y="1068"/>
                  </a:lnTo>
                  <a:lnTo>
                    <a:pt x="1020" y="1024"/>
                  </a:lnTo>
                  <a:lnTo>
                    <a:pt x="1014" y="985"/>
                  </a:lnTo>
                  <a:lnTo>
                    <a:pt x="1012" y="951"/>
                  </a:lnTo>
                  <a:lnTo>
                    <a:pt x="1010" y="922"/>
                  </a:lnTo>
                  <a:lnTo>
                    <a:pt x="1009" y="899"/>
                  </a:lnTo>
                  <a:lnTo>
                    <a:pt x="1005" y="882"/>
                  </a:lnTo>
                  <a:lnTo>
                    <a:pt x="999" y="871"/>
                  </a:lnTo>
                  <a:lnTo>
                    <a:pt x="990" y="864"/>
                  </a:lnTo>
                  <a:lnTo>
                    <a:pt x="979" y="860"/>
                  </a:lnTo>
                  <a:lnTo>
                    <a:pt x="967" y="857"/>
                  </a:lnTo>
                  <a:lnTo>
                    <a:pt x="956" y="861"/>
                  </a:lnTo>
                  <a:lnTo>
                    <a:pt x="946" y="868"/>
                  </a:lnTo>
                  <a:lnTo>
                    <a:pt x="940" y="883"/>
                  </a:lnTo>
                  <a:lnTo>
                    <a:pt x="938" y="904"/>
                  </a:lnTo>
                  <a:lnTo>
                    <a:pt x="943" y="932"/>
                  </a:lnTo>
                  <a:lnTo>
                    <a:pt x="936" y="928"/>
                  </a:lnTo>
                  <a:lnTo>
                    <a:pt x="928" y="922"/>
                  </a:lnTo>
                  <a:lnTo>
                    <a:pt x="921" y="916"/>
                  </a:lnTo>
                  <a:lnTo>
                    <a:pt x="912" y="908"/>
                  </a:lnTo>
                  <a:lnTo>
                    <a:pt x="905" y="900"/>
                  </a:lnTo>
                  <a:lnTo>
                    <a:pt x="900" y="895"/>
                  </a:lnTo>
                  <a:lnTo>
                    <a:pt x="896" y="890"/>
                  </a:lnTo>
                  <a:lnTo>
                    <a:pt x="894" y="889"/>
                  </a:lnTo>
                  <a:lnTo>
                    <a:pt x="892" y="919"/>
                  </a:lnTo>
                  <a:lnTo>
                    <a:pt x="889" y="960"/>
                  </a:lnTo>
                  <a:lnTo>
                    <a:pt x="885" y="1000"/>
                  </a:lnTo>
                  <a:lnTo>
                    <a:pt x="885" y="1029"/>
                  </a:lnTo>
                  <a:lnTo>
                    <a:pt x="877" y="1009"/>
                  </a:lnTo>
                  <a:lnTo>
                    <a:pt x="874" y="987"/>
                  </a:lnTo>
                  <a:lnTo>
                    <a:pt x="874" y="965"/>
                  </a:lnTo>
                  <a:lnTo>
                    <a:pt x="877" y="943"/>
                  </a:lnTo>
                  <a:lnTo>
                    <a:pt x="877" y="925"/>
                  </a:lnTo>
                  <a:lnTo>
                    <a:pt x="877" y="908"/>
                  </a:lnTo>
                  <a:lnTo>
                    <a:pt x="872" y="898"/>
                  </a:lnTo>
                  <a:lnTo>
                    <a:pt x="863" y="894"/>
                  </a:lnTo>
                  <a:lnTo>
                    <a:pt x="825" y="896"/>
                  </a:lnTo>
                  <a:lnTo>
                    <a:pt x="800" y="907"/>
                  </a:lnTo>
                  <a:lnTo>
                    <a:pt x="785" y="923"/>
                  </a:lnTo>
                  <a:lnTo>
                    <a:pt x="779" y="941"/>
                  </a:lnTo>
                  <a:lnTo>
                    <a:pt x="776" y="959"/>
                  </a:lnTo>
                  <a:lnTo>
                    <a:pt x="775" y="975"/>
                  </a:lnTo>
                  <a:lnTo>
                    <a:pt x="774" y="985"/>
                  </a:lnTo>
                  <a:lnTo>
                    <a:pt x="766" y="988"/>
                  </a:lnTo>
                  <a:lnTo>
                    <a:pt x="759" y="982"/>
                  </a:lnTo>
                  <a:lnTo>
                    <a:pt x="755" y="970"/>
                  </a:lnTo>
                  <a:lnTo>
                    <a:pt x="754" y="954"/>
                  </a:lnTo>
                  <a:lnTo>
                    <a:pt x="754" y="936"/>
                  </a:lnTo>
                  <a:lnTo>
                    <a:pt x="754" y="918"/>
                  </a:lnTo>
                  <a:lnTo>
                    <a:pt x="753" y="904"/>
                  </a:lnTo>
                  <a:lnTo>
                    <a:pt x="748" y="894"/>
                  </a:lnTo>
                  <a:lnTo>
                    <a:pt x="740" y="892"/>
                  </a:lnTo>
                  <a:lnTo>
                    <a:pt x="731" y="892"/>
                  </a:lnTo>
                  <a:lnTo>
                    <a:pt x="722" y="890"/>
                  </a:lnTo>
                  <a:lnTo>
                    <a:pt x="716" y="887"/>
                  </a:lnTo>
                  <a:lnTo>
                    <a:pt x="710" y="883"/>
                  </a:lnTo>
                  <a:lnTo>
                    <a:pt x="705" y="878"/>
                  </a:lnTo>
                  <a:lnTo>
                    <a:pt x="698" y="874"/>
                  </a:lnTo>
                  <a:lnTo>
                    <a:pt x="694" y="870"/>
                  </a:lnTo>
                  <a:lnTo>
                    <a:pt x="688" y="867"/>
                  </a:lnTo>
                  <a:lnTo>
                    <a:pt x="682" y="865"/>
                  </a:lnTo>
                  <a:lnTo>
                    <a:pt x="675" y="867"/>
                  </a:lnTo>
                  <a:lnTo>
                    <a:pt x="666" y="871"/>
                  </a:lnTo>
                  <a:lnTo>
                    <a:pt x="657" y="877"/>
                  </a:lnTo>
                  <a:lnTo>
                    <a:pt x="646" y="888"/>
                  </a:lnTo>
                  <a:lnTo>
                    <a:pt x="634" y="904"/>
                  </a:lnTo>
                  <a:lnTo>
                    <a:pt x="619" y="923"/>
                  </a:lnTo>
                  <a:lnTo>
                    <a:pt x="601" y="950"/>
                  </a:lnTo>
                  <a:lnTo>
                    <a:pt x="605" y="934"/>
                  </a:lnTo>
                  <a:lnTo>
                    <a:pt x="609" y="921"/>
                  </a:lnTo>
                  <a:lnTo>
                    <a:pt x="615" y="908"/>
                  </a:lnTo>
                  <a:lnTo>
                    <a:pt x="620" y="896"/>
                  </a:lnTo>
                  <a:lnTo>
                    <a:pt x="622" y="885"/>
                  </a:lnTo>
                  <a:lnTo>
                    <a:pt x="624" y="874"/>
                  </a:lnTo>
                  <a:lnTo>
                    <a:pt x="622" y="863"/>
                  </a:lnTo>
                  <a:lnTo>
                    <a:pt x="617" y="852"/>
                  </a:lnTo>
                  <a:lnTo>
                    <a:pt x="608" y="848"/>
                  </a:lnTo>
                  <a:lnTo>
                    <a:pt x="597" y="845"/>
                  </a:lnTo>
                  <a:lnTo>
                    <a:pt x="587" y="845"/>
                  </a:lnTo>
                  <a:lnTo>
                    <a:pt x="576" y="849"/>
                  </a:lnTo>
                  <a:lnTo>
                    <a:pt x="564" y="853"/>
                  </a:lnTo>
                  <a:lnTo>
                    <a:pt x="550" y="859"/>
                  </a:lnTo>
                  <a:lnTo>
                    <a:pt x="535" y="866"/>
                  </a:lnTo>
                  <a:lnTo>
                    <a:pt x="520" y="875"/>
                  </a:lnTo>
                  <a:lnTo>
                    <a:pt x="525" y="865"/>
                  </a:lnTo>
                  <a:lnTo>
                    <a:pt x="531" y="856"/>
                  </a:lnTo>
                  <a:lnTo>
                    <a:pt x="536" y="850"/>
                  </a:lnTo>
                  <a:lnTo>
                    <a:pt x="542" y="843"/>
                  </a:lnTo>
                  <a:lnTo>
                    <a:pt x="546" y="837"/>
                  </a:lnTo>
                  <a:lnTo>
                    <a:pt x="552" y="831"/>
                  </a:lnTo>
                  <a:lnTo>
                    <a:pt x="555" y="823"/>
                  </a:lnTo>
                  <a:lnTo>
                    <a:pt x="556" y="814"/>
                  </a:lnTo>
                  <a:lnTo>
                    <a:pt x="555" y="802"/>
                  </a:lnTo>
                  <a:lnTo>
                    <a:pt x="550" y="797"/>
                  </a:lnTo>
                  <a:lnTo>
                    <a:pt x="537" y="797"/>
                  </a:lnTo>
                  <a:lnTo>
                    <a:pt x="522" y="802"/>
                  </a:lnTo>
                  <a:lnTo>
                    <a:pt x="502" y="811"/>
                  </a:lnTo>
                  <a:lnTo>
                    <a:pt x="479" y="827"/>
                  </a:lnTo>
                  <a:lnTo>
                    <a:pt x="454" y="843"/>
                  </a:lnTo>
                  <a:lnTo>
                    <a:pt x="425" y="864"/>
                  </a:lnTo>
                  <a:lnTo>
                    <a:pt x="394" y="887"/>
                  </a:lnTo>
                  <a:lnTo>
                    <a:pt x="362" y="914"/>
                  </a:lnTo>
                  <a:lnTo>
                    <a:pt x="330" y="940"/>
                  </a:lnTo>
                  <a:lnTo>
                    <a:pt x="296" y="967"/>
                  </a:lnTo>
                  <a:lnTo>
                    <a:pt x="262" y="996"/>
                  </a:lnTo>
                  <a:lnTo>
                    <a:pt x="230" y="1025"/>
                  </a:lnTo>
                  <a:lnTo>
                    <a:pt x="199" y="1053"/>
                  </a:lnTo>
                  <a:lnTo>
                    <a:pt x="168" y="1080"/>
                  </a:lnTo>
                  <a:lnTo>
                    <a:pt x="202" y="1042"/>
                  </a:lnTo>
                  <a:lnTo>
                    <a:pt x="231" y="1007"/>
                  </a:lnTo>
                  <a:lnTo>
                    <a:pt x="262" y="976"/>
                  </a:lnTo>
                  <a:lnTo>
                    <a:pt x="292" y="948"/>
                  </a:lnTo>
                  <a:lnTo>
                    <a:pt x="321" y="922"/>
                  </a:lnTo>
                  <a:lnTo>
                    <a:pt x="348" y="899"/>
                  </a:lnTo>
                  <a:lnTo>
                    <a:pt x="372" y="877"/>
                  </a:lnTo>
                  <a:lnTo>
                    <a:pt x="395" y="859"/>
                  </a:lnTo>
                  <a:lnTo>
                    <a:pt x="417" y="841"/>
                  </a:lnTo>
                  <a:lnTo>
                    <a:pt x="435" y="827"/>
                  </a:lnTo>
                  <a:lnTo>
                    <a:pt x="453" y="812"/>
                  </a:lnTo>
                  <a:lnTo>
                    <a:pt x="466" y="799"/>
                  </a:lnTo>
                  <a:lnTo>
                    <a:pt x="477" y="788"/>
                  </a:lnTo>
                  <a:lnTo>
                    <a:pt x="486" y="778"/>
                  </a:lnTo>
                  <a:lnTo>
                    <a:pt x="491" y="768"/>
                  </a:lnTo>
                  <a:lnTo>
                    <a:pt x="492" y="758"/>
                  </a:lnTo>
                  <a:lnTo>
                    <a:pt x="491" y="747"/>
                  </a:lnTo>
                  <a:lnTo>
                    <a:pt x="487" y="740"/>
                  </a:lnTo>
                  <a:lnTo>
                    <a:pt x="480" y="735"/>
                  </a:lnTo>
                  <a:lnTo>
                    <a:pt x="474" y="734"/>
                  </a:lnTo>
                  <a:lnTo>
                    <a:pt x="465" y="735"/>
                  </a:lnTo>
                  <a:lnTo>
                    <a:pt x="455" y="740"/>
                  </a:lnTo>
                  <a:lnTo>
                    <a:pt x="446" y="744"/>
                  </a:lnTo>
                  <a:lnTo>
                    <a:pt x="437" y="749"/>
                  </a:lnTo>
                  <a:lnTo>
                    <a:pt x="448" y="735"/>
                  </a:lnTo>
                  <a:lnTo>
                    <a:pt x="455" y="723"/>
                  </a:lnTo>
                  <a:lnTo>
                    <a:pt x="456" y="713"/>
                  </a:lnTo>
                  <a:lnTo>
                    <a:pt x="455" y="707"/>
                  </a:lnTo>
                  <a:lnTo>
                    <a:pt x="449" y="701"/>
                  </a:lnTo>
                  <a:lnTo>
                    <a:pt x="439" y="700"/>
                  </a:lnTo>
                  <a:lnTo>
                    <a:pt x="426" y="702"/>
                  </a:lnTo>
                  <a:lnTo>
                    <a:pt x="410" y="709"/>
                  </a:lnTo>
                  <a:lnTo>
                    <a:pt x="415" y="698"/>
                  </a:lnTo>
                  <a:lnTo>
                    <a:pt x="425" y="690"/>
                  </a:lnTo>
                  <a:lnTo>
                    <a:pt x="435" y="685"/>
                  </a:lnTo>
                  <a:lnTo>
                    <a:pt x="447" y="678"/>
                  </a:lnTo>
                  <a:lnTo>
                    <a:pt x="456" y="674"/>
                  </a:lnTo>
                  <a:lnTo>
                    <a:pt x="461" y="668"/>
                  </a:lnTo>
                  <a:lnTo>
                    <a:pt x="464" y="660"/>
                  </a:lnTo>
                  <a:lnTo>
                    <a:pt x="458" y="653"/>
                  </a:lnTo>
                  <a:lnTo>
                    <a:pt x="454" y="648"/>
                  </a:lnTo>
                  <a:lnTo>
                    <a:pt x="447" y="645"/>
                  </a:lnTo>
                  <a:lnTo>
                    <a:pt x="439" y="644"/>
                  </a:lnTo>
                  <a:lnTo>
                    <a:pt x="431" y="643"/>
                  </a:lnTo>
                  <a:lnTo>
                    <a:pt x="421" y="643"/>
                  </a:lnTo>
                  <a:lnTo>
                    <a:pt x="411" y="644"/>
                  </a:lnTo>
                  <a:lnTo>
                    <a:pt x="400" y="646"/>
                  </a:lnTo>
                  <a:lnTo>
                    <a:pt x="389" y="648"/>
                  </a:lnTo>
                  <a:lnTo>
                    <a:pt x="379" y="653"/>
                  </a:lnTo>
                  <a:lnTo>
                    <a:pt x="368" y="657"/>
                  </a:lnTo>
                  <a:lnTo>
                    <a:pt x="358" y="663"/>
                  </a:lnTo>
                  <a:lnTo>
                    <a:pt x="348" y="668"/>
                  </a:lnTo>
                  <a:lnTo>
                    <a:pt x="340" y="675"/>
                  </a:lnTo>
                  <a:lnTo>
                    <a:pt x="333" y="682"/>
                  </a:lnTo>
                  <a:lnTo>
                    <a:pt x="327" y="690"/>
                  </a:lnTo>
                  <a:lnTo>
                    <a:pt x="324" y="699"/>
                  </a:lnTo>
                  <a:lnTo>
                    <a:pt x="335" y="668"/>
                  </a:lnTo>
                  <a:lnTo>
                    <a:pt x="346" y="646"/>
                  </a:lnTo>
                  <a:lnTo>
                    <a:pt x="359" y="632"/>
                  </a:lnTo>
                  <a:lnTo>
                    <a:pt x="371" y="622"/>
                  </a:lnTo>
                  <a:lnTo>
                    <a:pt x="382" y="616"/>
                  </a:lnTo>
                  <a:lnTo>
                    <a:pt x="393" y="612"/>
                  </a:lnTo>
                  <a:lnTo>
                    <a:pt x="402" y="610"/>
                  </a:lnTo>
                  <a:lnTo>
                    <a:pt x="409" y="606"/>
                  </a:lnTo>
                  <a:lnTo>
                    <a:pt x="410" y="598"/>
                  </a:lnTo>
                  <a:lnTo>
                    <a:pt x="405" y="590"/>
                  </a:lnTo>
                  <a:lnTo>
                    <a:pt x="397" y="583"/>
                  </a:lnTo>
                  <a:lnTo>
                    <a:pt x="382" y="577"/>
                  </a:lnTo>
                  <a:lnTo>
                    <a:pt x="365" y="572"/>
                  </a:lnTo>
                  <a:lnTo>
                    <a:pt x="345" y="569"/>
                  </a:lnTo>
                  <a:lnTo>
                    <a:pt x="319" y="565"/>
                  </a:lnTo>
                  <a:lnTo>
                    <a:pt x="292" y="562"/>
                  </a:lnTo>
                  <a:lnTo>
                    <a:pt x="261" y="560"/>
                  </a:lnTo>
                  <a:lnTo>
                    <a:pt x="228" y="559"/>
                  </a:lnTo>
                  <a:lnTo>
                    <a:pt x="194" y="557"/>
                  </a:lnTo>
                  <a:lnTo>
                    <a:pt x="159" y="557"/>
                  </a:lnTo>
                  <a:lnTo>
                    <a:pt x="120" y="557"/>
                  </a:lnTo>
                  <a:lnTo>
                    <a:pt x="80" y="556"/>
                  </a:lnTo>
                  <a:lnTo>
                    <a:pt x="41" y="556"/>
                  </a:lnTo>
                  <a:lnTo>
                    <a:pt x="0" y="556"/>
                  </a:lnTo>
                  <a:lnTo>
                    <a:pt x="31" y="550"/>
                  </a:lnTo>
                  <a:lnTo>
                    <a:pt x="62" y="547"/>
                  </a:lnTo>
                  <a:lnTo>
                    <a:pt x="94" y="543"/>
                  </a:lnTo>
                  <a:lnTo>
                    <a:pt x="126" y="540"/>
                  </a:lnTo>
                  <a:lnTo>
                    <a:pt x="156" y="538"/>
                  </a:lnTo>
                  <a:lnTo>
                    <a:pt x="187" y="537"/>
                  </a:lnTo>
                  <a:lnTo>
                    <a:pt x="216" y="535"/>
                  </a:lnTo>
                  <a:lnTo>
                    <a:pt x="246" y="534"/>
                  </a:lnTo>
                  <a:lnTo>
                    <a:pt x="272" y="533"/>
                  </a:lnTo>
                  <a:lnTo>
                    <a:pt x="299" y="533"/>
                  </a:lnTo>
                  <a:lnTo>
                    <a:pt x="323" y="530"/>
                  </a:lnTo>
                  <a:lnTo>
                    <a:pt x="345" y="529"/>
                  </a:lnTo>
                  <a:lnTo>
                    <a:pt x="365" y="527"/>
                  </a:lnTo>
                  <a:lnTo>
                    <a:pt x="381" y="525"/>
                  </a:lnTo>
                  <a:lnTo>
                    <a:pt x="395" y="523"/>
                  </a:lnTo>
                  <a:lnTo>
                    <a:pt x="406" y="519"/>
                  </a:lnTo>
                  <a:lnTo>
                    <a:pt x="400" y="513"/>
                  </a:lnTo>
                  <a:lnTo>
                    <a:pt x="390" y="506"/>
                  </a:lnTo>
                  <a:lnTo>
                    <a:pt x="378" y="499"/>
                  </a:lnTo>
                  <a:lnTo>
                    <a:pt x="363" y="491"/>
                  </a:lnTo>
                  <a:lnTo>
                    <a:pt x="348" y="485"/>
                  </a:lnTo>
                  <a:lnTo>
                    <a:pt x="330" y="479"/>
                  </a:lnTo>
                  <a:lnTo>
                    <a:pt x="311" y="472"/>
                  </a:lnTo>
                  <a:lnTo>
                    <a:pt x="292" y="467"/>
                  </a:lnTo>
                  <a:lnTo>
                    <a:pt x="271" y="462"/>
                  </a:lnTo>
                  <a:lnTo>
                    <a:pt x="251" y="459"/>
                  </a:lnTo>
                  <a:lnTo>
                    <a:pt x="232" y="456"/>
                  </a:lnTo>
                  <a:lnTo>
                    <a:pt x="214" y="455"/>
                  </a:lnTo>
                  <a:lnTo>
                    <a:pt x="198" y="452"/>
                  </a:lnTo>
                  <a:lnTo>
                    <a:pt x="182" y="453"/>
                  </a:lnTo>
                  <a:lnTo>
                    <a:pt x="168" y="455"/>
                  </a:lnTo>
                  <a:lnTo>
                    <a:pt x="157" y="458"/>
                  </a:lnTo>
                  <a:lnTo>
                    <a:pt x="150" y="447"/>
                  </a:lnTo>
                  <a:lnTo>
                    <a:pt x="151" y="438"/>
                  </a:lnTo>
                  <a:lnTo>
                    <a:pt x="159" y="434"/>
                  </a:lnTo>
                  <a:lnTo>
                    <a:pt x="171" y="430"/>
                  </a:lnTo>
                  <a:lnTo>
                    <a:pt x="189" y="428"/>
                  </a:lnTo>
                  <a:lnTo>
                    <a:pt x="210" y="429"/>
                  </a:lnTo>
                  <a:lnTo>
                    <a:pt x="234" y="430"/>
                  </a:lnTo>
                  <a:lnTo>
                    <a:pt x="260" y="434"/>
                  </a:lnTo>
                  <a:lnTo>
                    <a:pt x="286" y="437"/>
                  </a:lnTo>
                  <a:lnTo>
                    <a:pt x="314" y="440"/>
                  </a:lnTo>
                  <a:lnTo>
                    <a:pt x="339" y="444"/>
                  </a:lnTo>
                  <a:lnTo>
                    <a:pt x="362" y="447"/>
                  </a:lnTo>
                  <a:lnTo>
                    <a:pt x="383" y="449"/>
                  </a:lnTo>
                  <a:lnTo>
                    <a:pt x="400" y="450"/>
                  </a:lnTo>
                  <a:lnTo>
                    <a:pt x="411" y="450"/>
                  </a:lnTo>
                  <a:lnTo>
                    <a:pt x="415" y="448"/>
                  </a:lnTo>
                  <a:lnTo>
                    <a:pt x="421" y="438"/>
                  </a:lnTo>
                  <a:lnTo>
                    <a:pt x="421" y="428"/>
                  </a:lnTo>
                  <a:lnTo>
                    <a:pt x="416" y="422"/>
                  </a:lnTo>
                  <a:lnTo>
                    <a:pt x="409" y="416"/>
                  </a:lnTo>
                  <a:lnTo>
                    <a:pt x="400" y="412"/>
                  </a:lnTo>
                  <a:lnTo>
                    <a:pt x="389" y="407"/>
                  </a:lnTo>
                  <a:lnTo>
                    <a:pt x="376" y="405"/>
                  </a:lnTo>
                  <a:lnTo>
                    <a:pt x="361" y="403"/>
                  </a:lnTo>
                  <a:lnTo>
                    <a:pt x="348" y="402"/>
                  </a:lnTo>
                  <a:lnTo>
                    <a:pt x="333" y="400"/>
                  </a:lnTo>
                  <a:lnTo>
                    <a:pt x="321" y="397"/>
                  </a:lnTo>
                  <a:lnTo>
                    <a:pt x="310" y="395"/>
                  </a:lnTo>
                  <a:lnTo>
                    <a:pt x="301" y="392"/>
                  </a:lnTo>
                  <a:lnTo>
                    <a:pt x="294" y="387"/>
                  </a:lnTo>
                  <a:lnTo>
                    <a:pt x="291" y="383"/>
                  </a:lnTo>
                  <a:lnTo>
                    <a:pt x="292" y="376"/>
                  </a:lnTo>
                  <a:lnTo>
                    <a:pt x="296" y="369"/>
                  </a:lnTo>
                  <a:lnTo>
                    <a:pt x="302" y="364"/>
                  </a:lnTo>
                  <a:lnTo>
                    <a:pt x="310" y="362"/>
                  </a:lnTo>
                  <a:lnTo>
                    <a:pt x="318" y="361"/>
                  </a:lnTo>
                  <a:lnTo>
                    <a:pt x="327" y="363"/>
                  </a:lnTo>
                  <a:lnTo>
                    <a:pt x="336" y="365"/>
                  </a:lnTo>
                  <a:lnTo>
                    <a:pt x="347" y="368"/>
                  </a:lnTo>
                  <a:lnTo>
                    <a:pt x="357" y="372"/>
                  </a:lnTo>
                  <a:lnTo>
                    <a:pt x="368" y="375"/>
                  </a:lnTo>
                  <a:lnTo>
                    <a:pt x="378" y="379"/>
                  </a:lnTo>
                  <a:lnTo>
                    <a:pt x="388" y="382"/>
                  </a:lnTo>
                  <a:lnTo>
                    <a:pt x="397" y="383"/>
                  </a:lnTo>
                  <a:lnTo>
                    <a:pt x="405" y="383"/>
                  </a:lnTo>
                  <a:lnTo>
                    <a:pt x="412" y="382"/>
                  </a:lnTo>
                  <a:lnTo>
                    <a:pt x="419" y="378"/>
                  </a:lnTo>
                  <a:lnTo>
                    <a:pt x="424" y="372"/>
                  </a:lnTo>
                  <a:lnTo>
                    <a:pt x="424" y="369"/>
                  </a:lnTo>
                  <a:lnTo>
                    <a:pt x="421" y="361"/>
                  </a:lnTo>
                  <a:lnTo>
                    <a:pt x="416" y="349"/>
                  </a:lnTo>
                  <a:lnTo>
                    <a:pt x="408" y="336"/>
                  </a:lnTo>
                  <a:lnTo>
                    <a:pt x="394" y="323"/>
                  </a:lnTo>
                  <a:lnTo>
                    <a:pt x="373" y="313"/>
                  </a:lnTo>
                  <a:lnTo>
                    <a:pt x="345" y="306"/>
                  </a:lnTo>
                  <a:lnTo>
                    <a:pt x="307" y="305"/>
                  </a:lnTo>
                  <a:lnTo>
                    <a:pt x="322" y="301"/>
                  </a:lnTo>
                  <a:lnTo>
                    <a:pt x="335" y="298"/>
                  </a:lnTo>
                  <a:lnTo>
                    <a:pt x="348" y="295"/>
                  </a:lnTo>
                  <a:lnTo>
                    <a:pt x="359" y="293"/>
                  </a:lnTo>
                  <a:lnTo>
                    <a:pt x="371" y="292"/>
                  </a:lnTo>
                  <a:lnTo>
                    <a:pt x="381" y="292"/>
                  </a:lnTo>
                  <a:lnTo>
                    <a:pt x="391" y="292"/>
                  </a:lnTo>
                  <a:lnTo>
                    <a:pt x="400" y="292"/>
                  </a:lnTo>
                  <a:lnTo>
                    <a:pt x="409" y="293"/>
                  </a:lnTo>
                  <a:lnTo>
                    <a:pt x="415" y="295"/>
                  </a:lnTo>
                  <a:lnTo>
                    <a:pt x="423" y="297"/>
                  </a:lnTo>
                  <a:lnTo>
                    <a:pt x="430" y="299"/>
                  </a:lnTo>
                  <a:lnTo>
                    <a:pt x="435" y="303"/>
                  </a:lnTo>
                  <a:lnTo>
                    <a:pt x="439" y="305"/>
                  </a:lnTo>
                  <a:lnTo>
                    <a:pt x="444" y="309"/>
                  </a:lnTo>
                  <a:lnTo>
                    <a:pt x="447" y="313"/>
                  </a:lnTo>
                  <a:lnTo>
                    <a:pt x="444" y="301"/>
                  </a:lnTo>
                  <a:lnTo>
                    <a:pt x="442" y="292"/>
                  </a:lnTo>
                  <a:lnTo>
                    <a:pt x="438" y="284"/>
                  </a:lnTo>
                  <a:lnTo>
                    <a:pt x="435" y="279"/>
                  </a:lnTo>
                  <a:lnTo>
                    <a:pt x="430" y="273"/>
                  </a:lnTo>
                  <a:lnTo>
                    <a:pt x="424" y="269"/>
                  </a:lnTo>
                  <a:lnTo>
                    <a:pt x="417" y="264"/>
                  </a:lnTo>
                  <a:lnTo>
                    <a:pt x="410" y="260"/>
                  </a:lnTo>
                  <a:lnTo>
                    <a:pt x="426" y="263"/>
                  </a:lnTo>
                  <a:lnTo>
                    <a:pt x="439" y="269"/>
                  </a:lnTo>
                  <a:lnTo>
                    <a:pt x="449" y="274"/>
                  </a:lnTo>
                  <a:lnTo>
                    <a:pt x="458" y="279"/>
                  </a:lnTo>
                  <a:lnTo>
                    <a:pt x="465" y="284"/>
                  </a:lnTo>
                  <a:lnTo>
                    <a:pt x="470" y="286"/>
                  </a:lnTo>
                  <a:lnTo>
                    <a:pt x="475" y="287"/>
                  </a:lnTo>
                  <a:lnTo>
                    <a:pt x="480" y="285"/>
                  </a:lnTo>
                  <a:lnTo>
                    <a:pt x="486" y="281"/>
                  </a:lnTo>
                  <a:lnTo>
                    <a:pt x="491" y="274"/>
                  </a:lnTo>
                  <a:lnTo>
                    <a:pt x="495" y="266"/>
                  </a:lnTo>
                  <a:lnTo>
                    <a:pt x="498" y="258"/>
                  </a:lnTo>
                  <a:lnTo>
                    <a:pt x="500" y="250"/>
                  </a:lnTo>
                  <a:lnTo>
                    <a:pt x="499" y="241"/>
                  </a:lnTo>
                  <a:lnTo>
                    <a:pt x="497" y="233"/>
                  </a:lnTo>
                  <a:lnTo>
                    <a:pt x="491" y="224"/>
                  </a:lnTo>
                  <a:lnTo>
                    <a:pt x="520" y="230"/>
                  </a:lnTo>
                  <a:lnTo>
                    <a:pt x="541" y="229"/>
                  </a:lnTo>
                  <a:lnTo>
                    <a:pt x="551" y="223"/>
                  </a:lnTo>
                  <a:lnTo>
                    <a:pt x="555" y="212"/>
                  </a:lnTo>
                  <a:lnTo>
                    <a:pt x="552" y="198"/>
                  </a:lnTo>
                  <a:lnTo>
                    <a:pt x="546" y="180"/>
                  </a:lnTo>
                  <a:lnTo>
                    <a:pt x="535" y="161"/>
                  </a:lnTo>
                  <a:lnTo>
                    <a:pt x="523" y="138"/>
                  </a:lnTo>
                  <a:lnTo>
                    <a:pt x="547" y="152"/>
                  </a:lnTo>
                  <a:lnTo>
                    <a:pt x="568" y="162"/>
                  </a:lnTo>
                  <a:lnTo>
                    <a:pt x="586" y="166"/>
                  </a:lnTo>
                  <a:lnTo>
                    <a:pt x="599" y="167"/>
                  </a:lnTo>
                  <a:lnTo>
                    <a:pt x="611" y="166"/>
                  </a:lnTo>
                  <a:lnTo>
                    <a:pt x="620" y="162"/>
                  </a:lnTo>
                  <a:lnTo>
                    <a:pt x="627" y="156"/>
                  </a:lnTo>
                  <a:lnTo>
                    <a:pt x="631" y="151"/>
                  </a:lnTo>
                  <a:lnTo>
                    <a:pt x="634" y="143"/>
                  </a:lnTo>
                  <a:lnTo>
                    <a:pt x="634" y="132"/>
                  </a:lnTo>
                  <a:lnTo>
                    <a:pt x="630" y="118"/>
                  </a:lnTo>
                  <a:lnTo>
                    <a:pt x="623" y="101"/>
                  </a:lnTo>
                  <a:lnTo>
                    <a:pt x="613" y="83"/>
                  </a:lnTo>
                  <a:lnTo>
                    <a:pt x="599" y="62"/>
                  </a:lnTo>
                  <a:lnTo>
                    <a:pt x="581" y="39"/>
                  </a:lnTo>
                  <a:lnTo>
                    <a:pt x="561" y="15"/>
                  </a:lnTo>
                  <a:lnTo>
                    <a:pt x="585" y="31"/>
                  </a:lnTo>
                  <a:lnTo>
                    <a:pt x="602" y="45"/>
                  </a:lnTo>
                  <a:lnTo>
                    <a:pt x="617" y="58"/>
                  </a:lnTo>
                  <a:lnTo>
                    <a:pt x="628" y="72"/>
                  </a:lnTo>
                  <a:lnTo>
                    <a:pt x="637" y="85"/>
                  </a:lnTo>
                  <a:lnTo>
                    <a:pt x="644" y="98"/>
                  </a:lnTo>
                  <a:lnTo>
                    <a:pt x="651" y="112"/>
                  </a:lnTo>
                  <a:lnTo>
                    <a:pt x="659" y="128"/>
                  </a:lnTo>
                  <a:lnTo>
                    <a:pt x="666" y="136"/>
                  </a:lnTo>
                  <a:lnTo>
                    <a:pt x="675" y="138"/>
                  </a:lnTo>
                  <a:lnTo>
                    <a:pt x="681" y="132"/>
                  </a:lnTo>
                  <a:lnTo>
                    <a:pt x="686" y="122"/>
                  </a:lnTo>
                  <a:lnTo>
                    <a:pt x="688" y="108"/>
                  </a:lnTo>
                  <a:lnTo>
                    <a:pt x="687" y="89"/>
                  </a:lnTo>
                  <a:lnTo>
                    <a:pt x="681" y="69"/>
                  </a:lnTo>
                  <a:lnTo>
                    <a:pt x="670" y="46"/>
                  </a:lnTo>
                  <a:lnTo>
                    <a:pt x="683" y="48"/>
                  </a:lnTo>
                  <a:lnTo>
                    <a:pt x="691" y="53"/>
                  </a:lnTo>
                  <a:lnTo>
                    <a:pt x="694" y="58"/>
                  </a:lnTo>
                  <a:lnTo>
                    <a:pt x="696" y="65"/>
                  </a:lnTo>
                  <a:lnTo>
                    <a:pt x="696" y="74"/>
                  </a:lnTo>
                  <a:lnTo>
                    <a:pt x="698" y="81"/>
                  </a:lnTo>
                  <a:lnTo>
                    <a:pt x="703" y="89"/>
                  </a:lnTo>
                  <a:lnTo>
                    <a:pt x="713" y="97"/>
                  </a:lnTo>
                  <a:lnTo>
                    <a:pt x="724" y="98"/>
                  </a:lnTo>
                  <a:lnTo>
                    <a:pt x="731" y="90"/>
                  </a:lnTo>
                  <a:lnTo>
                    <a:pt x="737" y="74"/>
                  </a:lnTo>
                  <a:lnTo>
                    <a:pt x="741" y="55"/>
                  </a:lnTo>
                  <a:lnTo>
                    <a:pt x="744" y="35"/>
                  </a:lnTo>
                  <a:lnTo>
                    <a:pt x="747" y="19"/>
                  </a:lnTo>
                  <a:lnTo>
                    <a:pt x="751" y="6"/>
                  </a:lnTo>
                  <a:lnTo>
                    <a:pt x="755" y="0"/>
                  </a:lnTo>
                  <a:lnTo>
                    <a:pt x="760" y="4"/>
                  </a:lnTo>
                  <a:lnTo>
                    <a:pt x="763" y="18"/>
                  </a:lnTo>
                  <a:lnTo>
                    <a:pt x="765" y="35"/>
                  </a:lnTo>
                  <a:lnTo>
                    <a:pt x="768" y="57"/>
                  </a:lnTo>
                  <a:lnTo>
                    <a:pt x="769" y="78"/>
                  </a:lnTo>
                  <a:lnTo>
                    <a:pt x="772" y="96"/>
                  </a:lnTo>
                  <a:lnTo>
                    <a:pt x="776" y="109"/>
                  </a:lnTo>
                  <a:lnTo>
                    <a:pt x="783" y="113"/>
                  </a:lnTo>
                  <a:lnTo>
                    <a:pt x="787" y="113"/>
                  </a:lnTo>
                  <a:lnTo>
                    <a:pt x="794" y="114"/>
                  </a:lnTo>
                  <a:lnTo>
                    <a:pt x="803" y="116"/>
                  </a:lnTo>
                  <a:lnTo>
                    <a:pt x="812" y="116"/>
                  </a:lnTo>
                  <a:lnTo>
                    <a:pt x="822" y="117"/>
                  </a:lnTo>
                  <a:lnTo>
                    <a:pt x="833" y="116"/>
                  </a:lnTo>
                  <a:lnTo>
                    <a:pt x="845" y="116"/>
                  </a:lnTo>
                  <a:lnTo>
                    <a:pt x="856" y="112"/>
                  </a:lnTo>
                  <a:lnTo>
                    <a:pt x="867" y="108"/>
                  </a:lnTo>
                  <a:lnTo>
                    <a:pt x="879" y="102"/>
                  </a:lnTo>
                  <a:lnTo>
                    <a:pt x="889" y="95"/>
                  </a:lnTo>
                  <a:lnTo>
                    <a:pt x="900" y="85"/>
                  </a:lnTo>
                  <a:lnTo>
                    <a:pt x="909" y="72"/>
                  </a:lnTo>
                  <a:lnTo>
                    <a:pt x="917" y="56"/>
                  </a:lnTo>
                  <a:lnTo>
                    <a:pt x="924" y="37"/>
                  </a:lnTo>
                  <a:lnTo>
                    <a:pt x="928" y="15"/>
                  </a:lnTo>
                  <a:lnTo>
                    <a:pt x="935" y="39"/>
                  </a:lnTo>
                  <a:lnTo>
                    <a:pt x="937" y="70"/>
                  </a:lnTo>
                  <a:lnTo>
                    <a:pt x="934" y="103"/>
                  </a:lnTo>
                  <a:lnTo>
                    <a:pt x="926" y="128"/>
                  </a:lnTo>
                  <a:lnTo>
                    <a:pt x="962" y="144"/>
                  </a:lnTo>
                  <a:lnTo>
                    <a:pt x="986" y="144"/>
                  </a:lnTo>
                  <a:lnTo>
                    <a:pt x="1000" y="136"/>
                  </a:lnTo>
                  <a:lnTo>
                    <a:pt x="1007" y="123"/>
                  </a:lnTo>
                  <a:lnTo>
                    <a:pt x="1012" y="110"/>
                  </a:lnTo>
                  <a:lnTo>
                    <a:pt x="1018" y="101"/>
                  </a:lnTo>
                  <a:lnTo>
                    <a:pt x="1029" y="102"/>
                  </a:lnTo>
                  <a:lnTo>
                    <a:pt x="1047" y="118"/>
                  </a:lnTo>
                  <a:lnTo>
                    <a:pt x="1056" y="130"/>
                  </a:lnTo>
                  <a:lnTo>
                    <a:pt x="1055" y="138"/>
                  </a:lnTo>
                  <a:lnTo>
                    <a:pt x="1048" y="142"/>
                  </a:lnTo>
                  <a:lnTo>
                    <a:pt x="1037" y="144"/>
                  </a:lnTo>
                  <a:lnTo>
                    <a:pt x="1025" y="147"/>
                  </a:lnTo>
                  <a:lnTo>
                    <a:pt x="1018" y="152"/>
                  </a:lnTo>
                  <a:lnTo>
                    <a:pt x="1015" y="158"/>
                  </a:lnTo>
                  <a:lnTo>
                    <a:pt x="1023" y="168"/>
                  </a:lnTo>
                  <a:lnTo>
                    <a:pt x="1047" y="185"/>
                  </a:lnTo>
                  <a:lnTo>
                    <a:pt x="1064" y="186"/>
                  </a:lnTo>
                  <a:lnTo>
                    <a:pt x="1074" y="176"/>
                  </a:lnTo>
                  <a:lnTo>
                    <a:pt x="1081" y="162"/>
                  </a:lnTo>
                  <a:lnTo>
                    <a:pt x="1088" y="146"/>
                  </a:lnTo>
                  <a:lnTo>
                    <a:pt x="1098" y="138"/>
                  </a:lnTo>
                  <a:lnTo>
                    <a:pt x="1112" y="140"/>
                  </a:lnTo>
                  <a:lnTo>
                    <a:pt x="1133" y="158"/>
                  </a:lnTo>
                  <a:lnTo>
                    <a:pt x="1143" y="173"/>
                  </a:lnTo>
                  <a:lnTo>
                    <a:pt x="1142" y="182"/>
                  </a:lnTo>
                  <a:lnTo>
                    <a:pt x="1133" y="186"/>
                  </a:lnTo>
                  <a:lnTo>
                    <a:pt x="1121" y="188"/>
                  </a:lnTo>
                  <a:lnTo>
                    <a:pt x="1107" y="190"/>
                  </a:lnTo>
                  <a:lnTo>
                    <a:pt x="1094" y="193"/>
                  </a:lnTo>
                  <a:lnTo>
                    <a:pt x="1086" y="200"/>
                  </a:lnTo>
                  <a:lnTo>
                    <a:pt x="1087" y="212"/>
                  </a:lnTo>
                  <a:lnTo>
                    <a:pt x="1094" y="224"/>
                  </a:lnTo>
                  <a:lnTo>
                    <a:pt x="1101" y="232"/>
                  </a:lnTo>
                  <a:lnTo>
                    <a:pt x="1110" y="237"/>
                  </a:lnTo>
                  <a:lnTo>
                    <a:pt x="1119" y="238"/>
                  </a:lnTo>
                  <a:lnTo>
                    <a:pt x="1128" y="237"/>
                  </a:lnTo>
                  <a:lnTo>
                    <a:pt x="1137" y="234"/>
                  </a:lnTo>
                  <a:lnTo>
                    <a:pt x="1145" y="232"/>
                  </a:lnTo>
                  <a:lnTo>
                    <a:pt x="1154" y="230"/>
                  </a:lnTo>
                  <a:lnTo>
                    <a:pt x="1148" y="240"/>
                  </a:lnTo>
                  <a:lnTo>
                    <a:pt x="1143" y="250"/>
                  </a:lnTo>
                  <a:lnTo>
                    <a:pt x="1143" y="260"/>
                  </a:lnTo>
                  <a:lnTo>
                    <a:pt x="1145" y="271"/>
                  </a:lnTo>
                  <a:lnTo>
                    <a:pt x="1151" y="281"/>
                  </a:lnTo>
                  <a:lnTo>
                    <a:pt x="1157" y="290"/>
                  </a:lnTo>
                  <a:lnTo>
                    <a:pt x="1166" y="298"/>
                  </a:lnTo>
                  <a:lnTo>
                    <a:pt x="1177" y="303"/>
                  </a:lnTo>
                </a:path>
              </a:pathLst>
            </a:custGeom>
            <a:gradFill rotWithShape="1">
              <a:gsLst>
                <a:gs pos="0">
                  <a:srgbClr val="800000"/>
                </a:gs>
                <a:gs pos="100000">
                  <a:srgbClr val="550000"/>
                </a:gs>
              </a:gsLst>
              <a:lin ang="5400000" scaled="1"/>
            </a:gradFill>
            <a:ln>
              <a:noFill/>
            </a:ln>
            <a:effectLst/>
            <a:extLst>
              <a:ext uri="{91240B29-F687-4F45-9708-019B960494DF}">
                <a14:hiddenLine xmlns:a14="http://schemas.microsoft.com/office/drawing/2010/main" xmlns="" w="12700" cap="rnd"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7" name="Rectangle 5">
              <a:extLst>
                <a:ext uri="{FF2B5EF4-FFF2-40B4-BE49-F238E27FC236}">
                  <a16:creationId xmlns:a16="http://schemas.microsoft.com/office/drawing/2014/main" xmlns="" id="{9ACAE021-0966-4EAE-9EDB-51CE56AB669F}"/>
                </a:ext>
              </a:extLst>
            </p:cNvPr>
            <p:cNvSpPr>
              <a:spLocks noChangeAspect="1" noChangeArrowheads="1"/>
            </p:cNvSpPr>
            <p:nvPr/>
          </p:nvSpPr>
          <p:spPr bwMode="auto">
            <a:xfrm>
              <a:off x="2538" y="1972"/>
              <a:ext cx="840" cy="291"/>
            </a:xfrm>
            <a:prstGeom prst="rect">
              <a:avLst/>
            </a:prstGeom>
            <a:noFill/>
            <a:ln>
              <a:noFill/>
            </a:ln>
            <a:effectLst/>
            <a:extLst>
              <a:ext uri="{909E8E84-426E-40DD-AFC4-6F175D3DCCD1}">
                <a14:hiddenFill xmlns:a14="http://schemas.microsoft.com/office/drawing/2010/main" xmlns="">
                  <a:solidFill>
                    <a:srgbClr val="8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err="1">
                  <a:ln>
                    <a:noFill/>
                  </a:ln>
                  <a:solidFill>
                    <a:prstClr val="black"/>
                  </a:solidFill>
                  <a:effectLst/>
                  <a:uLnTx/>
                  <a:uFillTx/>
                  <a:latin typeface="Showcard Gothic" panose="04020904020102020604" pitchFamily="82" charset="0"/>
                  <a:ea typeface="+mn-ea"/>
                  <a:cs typeface="+mn-cs"/>
                </a:rPr>
                <a:t>EventO</a:t>
              </a:r>
              <a:endParaRPr kumimoji="0" lang="en-US" altLang="pt-BR" sz="2400" b="0" i="0" u="none" strike="noStrike" kern="1200" cap="none" spc="0" normalizeH="0" baseline="0" noProof="0" dirty="0">
                <a:ln>
                  <a:noFill/>
                </a:ln>
                <a:solidFill>
                  <a:prstClr val="black"/>
                </a:solidFill>
                <a:effectLst/>
                <a:uLnTx/>
                <a:uFillTx/>
                <a:latin typeface="Showcard Gothic" panose="04020904020102020604" pitchFamily="82" charset="0"/>
                <a:ea typeface="+mn-ea"/>
                <a:cs typeface="+mn-cs"/>
              </a:endParaRPr>
            </a:p>
          </p:txBody>
        </p:sp>
      </p:grpSp>
      <p:sp>
        <p:nvSpPr>
          <p:cNvPr id="18436" name="AutoShape 27">
            <a:extLst>
              <a:ext uri="{FF2B5EF4-FFF2-40B4-BE49-F238E27FC236}">
                <a16:creationId xmlns:a16="http://schemas.microsoft.com/office/drawing/2014/main" xmlns="" id="{CDC65E41-2FDF-4DFB-877E-C179C1094A62}"/>
              </a:ext>
            </a:extLst>
          </p:cNvPr>
          <p:cNvSpPr>
            <a:spLocks noChangeAspect="1" noChangeArrowheads="1"/>
          </p:cNvSpPr>
          <p:nvPr/>
        </p:nvSpPr>
        <p:spPr bwMode="auto">
          <a:xfrm flipH="1">
            <a:off x="1704975" y="1682750"/>
            <a:ext cx="1570038" cy="954088"/>
          </a:xfrm>
          <a:prstGeom prst="cloudCallout">
            <a:avLst>
              <a:gd name="adj1" fmla="val -8546"/>
              <a:gd name="adj2" fmla="val 103407"/>
            </a:avLst>
          </a:prstGeom>
          <a:solidFill>
            <a:srgbClr val="FFFFFF"/>
          </a:solidFill>
          <a:ln w="9525">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Crenças &amp; Valores </a:t>
            </a:r>
          </a:p>
        </p:txBody>
      </p:sp>
      <p:grpSp>
        <p:nvGrpSpPr>
          <p:cNvPr id="18437" name="Group 28">
            <a:extLst>
              <a:ext uri="{FF2B5EF4-FFF2-40B4-BE49-F238E27FC236}">
                <a16:creationId xmlns:a16="http://schemas.microsoft.com/office/drawing/2014/main" xmlns="" id="{CF6BEE8B-01AA-490A-A227-FFA1CD767E4B}"/>
              </a:ext>
            </a:extLst>
          </p:cNvPr>
          <p:cNvGrpSpPr>
            <a:grpSpLocks/>
          </p:cNvGrpSpPr>
          <p:nvPr/>
        </p:nvGrpSpPr>
        <p:grpSpPr bwMode="auto">
          <a:xfrm>
            <a:off x="1722439" y="2616200"/>
            <a:ext cx="2911475" cy="2630488"/>
            <a:chOff x="125" y="1648"/>
            <a:chExt cx="1834" cy="1657"/>
          </a:xfrm>
        </p:grpSpPr>
        <p:grpSp>
          <p:nvGrpSpPr>
            <p:cNvPr id="18598" name="Group 29">
              <a:extLst>
                <a:ext uri="{FF2B5EF4-FFF2-40B4-BE49-F238E27FC236}">
                  <a16:creationId xmlns:a16="http://schemas.microsoft.com/office/drawing/2014/main" xmlns="" id="{76DF05DE-3DB5-41BB-AC2F-AE768E41DC0E}"/>
                </a:ext>
              </a:extLst>
            </p:cNvPr>
            <p:cNvGrpSpPr>
              <a:grpSpLocks noChangeAspect="1"/>
            </p:cNvGrpSpPr>
            <p:nvPr/>
          </p:nvGrpSpPr>
          <p:grpSpPr bwMode="auto">
            <a:xfrm>
              <a:off x="125" y="1954"/>
              <a:ext cx="1217" cy="779"/>
              <a:chOff x="137" y="1727"/>
              <a:chExt cx="1294" cy="827"/>
            </a:xfrm>
          </p:grpSpPr>
          <p:sp>
            <p:nvSpPr>
              <p:cNvPr id="18611" name="Freeform 30">
                <a:extLst>
                  <a:ext uri="{FF2B5EF4-FFF2-40B4-BE49-F238E27FC236}">
                    <a16:creationId xmlns:a16="http://schemas.microsoft.com/office/drawing/2014/main" xmlns="" id="{80134354-ABFC-4424-A706-399F673DEAC9}"/>
                  </a:ext>
                </a:extLst>
              </p:cNvPr>
              <p:cNvSpPr>
                <a:spLocks noChangeAspect="1"/>
              </p:cNvSpPr>
              <p:nvPr/>
            </p:nvSpPr>
            <p:spPr bwMode="auto">
              <a:xfrm>
                <a:off x="1022" y="2422"/>
                <a:ext cx="36" cy="43"/>
              </a:xfrm>
              <a:custGeom>
                <a:avLst/>
                <a:gdLst>
                  <a:gd name="T0" fmla="*/ 16 w 36"/>
                  <a:gd name="T1" fmla="*/ 0 h 43"/>
                  <a:gd name="T2" fmla="*/ 16 w 36"/>
                  <a:gd name="T3" fmla="*/ 8 h 43"/>
                  <a:gd name="T4" fmla="*/ 11 w 36"/>
                  <a:gd name="T5" fmla="*/ 20 h 43"/>
                  <a:gd name="T6" fmla="*/ 31 w 36"/>
                  <a:gd name="T7" fmla="*/ 14 h 43"/>
                  <a:gd name="T8" fmla="*/ 35 w 36"/>
                  <a:gd name="T9" fmla="*/ 18 h 43"/>
                  <a:gd name="T10" fmla="*/ 35 w 36"/>
                  <a:gd name="T11" fmla="*/ 22 h 43"/>
                  <a:gd name="T12" fmla="*/ 29 w 36"/>
                  <a:gd name="T13" fmla="*/ 36 h 43"/>
                  <a:gd name="T14" fmla="*/ 27 w 36"/>
                  <a:gd name="T15" fmla="*/ 42 h 43"/>
                  <a:gd name="T16" fmla="*/ 23 w 36"/>
                  <a:gd name="T17" fmla="*/ 40 h 43"/>
                  <a:gd name="T18" fmla="*/ 19 w 36"/>
                  <a:gd name="T19" fmla="*/ 34 h 43"/>
                  <a:gd name="T20" fmla="*/ 27 w 36"/>
                  <a:gd name="T21" fmla="*/ 23 h 43"/>
                  <a:gd name="T22" fmla="*/ 6 w 36"/>
                  <a:gd name="T23" fmla="*/ 22 h 43"/>
                  <a:gd name="T24" fmla="*/ 0 w 36"/>
                  <a:gd name="T25" fmla="*/ 18 h 43"/>
                  <a:gd name="T26" fmla="*/ 12 w 36"/>
                  <a:gd name="T27" fmla="*/ 0 h 43"/>
                  <a:gd name="T28" fmla="*/ 16 w 36"/>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43">
                    <a:moveTo>
                      <a:pt x="16" y="0"/>
                    </a:moveTo>
                    <a:lnTo>
                      <a:pt x="16" y="8"/>
                    </a:lnTo>
                    <a:lnTo>
                      <a:pt x="11" y="20"/>
                    </a:lnTo>
                    <a:lnTo>
                      <a:pt x="31" y="14"/>
                    </a:lnTo>
                    <a:lnTo>
                      <a:pt x="35" y="18"/>
                    </a:lnTo>
                    <a:lnTo>
                      <a:pt x="35" y="22"/>
                    </a:lnTo>
                    <a:lnTo>
                      <a:pt x="29" y="36"/>
                    </a:lnTo>
                    <a:lnTo>
                      <a:pt x="27" y="42"/>
                    </a:lnTo>
                    <a:lnTo>
                      <a:pt x="23" y="40"/>
                    </a:lnTo>
                    <a:lnTo>
                      <a:pt x="19" y="34"/>
                    </a:lnTo>
                    <a:lnTo>
                      <a:pt x="27" y="23"/>
                    </a:lnTo>
                    <a:lnTo>
                      <a:pt x="6" y="22"/>
                    </a:lnTo>
                    <a:lnTo>
                      <a:pt x="0" y="18"/>
                    </a:lnTo>
                    <a:lnTo>
                      <a:pt x="12" y="0"/>
                    </a:lnTo>
                    <a:lnTo>
                      <a:pt x="16"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2" name="Freeform 31">
                <a:extLst>
                  <a:ext uri="{FF2B5EF4-FFF2-40B4-BE49-F238E27FC236}">
                    <a16:creationId xmlns:a16="http://schemas.microsoft.com/office/drawing/2014/main" xmlns="" id="{666B2DAC-6FE2-4A35-84D7-1491BCB4DC1A}"/>
                  </a:ext>
                </a:extLst>
              </p:cNvPr>
              <p:cNvSpPr>
                <a:spLocks noChangeAspect="1"/>
              </p:cNvSpPr>
              <p:nvPr/>
            </p:nvSpPr>
            <p:spPr bwMode="auto">
              <a:xfrm>
                <a:off x="1059" y="2453"/>
                <a:ext cx="17" cy="27"/>
              </a:xfrm>
              <a:custGeom>
                <a:avLst/>
                <a:gdLst>
                  <a:gd name="T0" fmla="*/ 11 w 17"/>
                  <a:gd name="T1" fmla="*/ 0 h 27"/>
                  <a:gd name="T2" fmla="*/ 7 w 17"/>
                  <a:gd name="T3" fmla="*/ 9 h 27"/>
                  <a:gd name="T4" fmla="*/ 3 w 17"/>
                  <a:gd name="T5" fmla="*/ 15 h 27"/>
                  <a:gd name="T6" fmla="*/ 0 w 17"/>
                  <a:gd name="T7" fmla="*/ 19 h 27"/>
                  <a:gd name="T8" fmla="*/ 4 w 17"/>
                  <a:gd name="T9" fmla="*/ 26 h 27"/>
                  <a:gd name="T10" fmla="*/ 10 w 17"/>
                  <a:gd name="T11" fmla="*/ 18 h 27"/>
                  <a:gd name="T12" fmla="*/ 15 w 17"/>
                  <a:gd name="T13" fmla="*/ 11 h 27"/>
                  <a:gd name="T14" fmla="*/ 16 w 17"/>
                  <a:gd name="T15" fmla="*/ 2 h 27"/>
                  <a:gd name="T16" fmla="*/ 11 w 17"/>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27">
                    <a:moveTo>
                      <a:pt x="11" y="0"/>
                    </a:moveTo>
                    <a:lnTo>
                      <a:pt x="7" y="9"/>
                    </a:lnTo>
                    <a:lnTo>
                      <a:pt x="3" y="15"/>
                    </a:lnTo>
                    <a:lnTo>
                      <a:pt x="0" y="19"/>
                    </a:lnTo>
                    <a:lnTo>
                      <a:pt x="4" y="26"/>
                    </a:lnTo>
                    <a:lnTo>
                      <a:pt x="10" y="18"/>
                    </a:lnTo>
                    <a:lnTo>
                      <a:pt x="15" y="11"/>
                    </a:lnTo>
                    <a:lnTo>
                      <a:pt x="16" y="2"/>
                    </a:lnTo>
                    <a:lnTo>
                      <a:pt x="11"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3" name="Freeform 32">
                <a:extLst>
                  <a:ext uri="{FF2B5EF4-FFF2-40B4-BE49-F238E27FC236}">
                    <a16:creationId xmlns:a16="http://schemas.microsoft.com/office/drawing/2014/main" xmlns="" id="{A9D9775F-4057-4C4A-9326-D67A68D34E5F}"/>
                  </a:ext>
                </a:extLst>
              </p:cNvPr>
              <p:cNvSpPr>
                <a:spLocks noChangeAspect="1"/>
              </p:cNvSpPr>
              <p:nvPr/>
            </p:nvSpPr>
            <p:spPr bwMode="auto">
              <a:xfrm>
                <a:off x="1022" y="2437"/>
                <a:ext cx="409" cy="117"/>
              </a:xfrm>
              <a:custGeom>
                <a:avLst/>
                <a:gdLst>
                  <a:gd name="T0" fmla="*/ 67 w 409"/>
                  <a:gd name="T1" fmla="*/ 32 h 117"/>
                  <a:gd name="T2" fmla="*/ 64 w 409"/>
                  <a:gd name="T3" fmla="*/ 40 h 117"/>
                  <a:gd name="T4" fmla="*/ 60 w 409"/>
                  <a:gd name="T5" fmla="*/ 44 h 117"/>
                  <a:gd name="T6" fmla="*/ 12 w 409"/>
                  <a:gd name="T7" fmla="*/ 58 h 117"/>
                  <a:gd name="T8" fmla="*/ 0 w 409"/>
                  <a:gd name="T9" fmla="*/ 83 h 117"/>
                  <a:gd name="T10" fmla="*/ 198 w 409"/>
                  <a:gd name="T11" fmla="*/ 116 h 117"/>
                  <a:gd name="T12" fmla="*/ 408 w 409"/>
                  <a:gd name="T13" fmla="*/ 31 h 117"/>
                  <a:gd name="T14" fmla="*/ 363 w 409"/>
                  <a:gd name="T15" fmla="*/ 0 h 117"/>
                  <a:gd name="T16" fmla="*/ 214 w 409"/>
                  <a:gd name="T17" fmla="*/ 0 h 117"/>
                  <a:gd name="T18" fmla="*/ 72 w 409"/>
                  <a:gd name="T19" fmla="*/ 41 h 117"/>
                  <a:gd name="T20" fmla="*/ 72 w 409"/>
                  <a:gd name="T21" fmla="*/ 35 h 117"/>
                  <a:gd name="T22" fmla="*/ 67 w 409"/>
                  <a:gd name="T23" fmla="*/ 32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9" h="117">
                    <a:moveTo>
                      <a:pt x="67" y="32"/>
                    </a:moveTo>
                    <a:lnTo>
                      <a:pt x="64" y="40"/>
                    </a:lnTo>
                    <a:lnTo>
                      <a:pt x="60" y="44"/>
                    </a:lnTo>
                    <a:lnTo>
                      <a:pt x="12" y="58"/>
                    </a:lnTo>
                    <a:lnTo>
                      <a:pt x="0" y="83"/>
                    </a:lnTo>
                    <a:lnTo>
                      <a:pt x="198" y="116"/>
                    </a:lnTo>
                    <a:lnTo>
                      <a:pt x="408" y="31"/>
                    </a:lnTo>
                    <a:lnTo>
                      <a:pt x="363" y="0"/>
                    </a:lnTo>
                    <a:lnTo>
                      <a:pt x="214" y="0"/>
                    </a:lnTo>
                    <a:lnTo>
                      <a:pt x="72" y="41"/>
                    </a:lnTo>
                    <a:lnTo>
                      <a:pt x="72" y="35"/>
                    </a:lnTo>
                    <a:lnTo>
                      <a:pt x="67" y="32"/>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4" name="Freeform 33">
                <a:extLst>
                  <a:ext uri="{FF2B5EF4-FFF2-40B4-BE49-F238E27FC236}">
                    <a16:creationId xmlns:a16="http://schemas.microsoft.com/office/drawing/2014/main" xmlns="" id="{6F994BD2-B02C-448F-8134-9493E882E38C}"/>
                  </a:ext>
                </a:extLst>
              </p:cNvPr>
              <p:cNvSpPr>
                <a:spLocks noChangeAspect="1"/>
              </p:cNvSpPr>
              <p:nvPr/>
            </p:nvSpPr>
            <p:spPr bwMode="auto">
              <a:xfrm>
                <a:off x="144" y="2454"/>
                <a:ext cx="337" cy="48"/>
              </a:xfrm>
              <a:custGeom>
                <a:avLst/>
                <a:gdLst>
                  <a:gd name="T0" fmla="*/ 0 w 337"/>
                  <a:gd name="T1" fmla="*/ 46 h 48"/>
                  <a:gd name="T2" fmla="*/ 105 w 337"/>
                  <a:gd name="T3" fmla="*/ 22 h 48"/>
                  <a:gd name="T4" fmla="*/ 154 w 337"/>
                  <a:gd name="T5" fmla="*/ 16 h 48"/>
                  <a:gd name="T6" fmla="*/ 187 w 337"/>
                  <a:gd name="T7" fmla="*/ 7 h 48"/>
                  <a:gd name="T8" fmla="*/ 223 w 337"/>
                  <a:gd name="T9" fmla="*/ 1 h 48"/>
                  <a:gd name="T10" fmla="*/ 250 w 337"/>
                  <a:gd name="T11" fmla="*/ 0 h 48"/>
                  <a:gd name="T12" fmla="*/ 281 w 337"/>
                  <a:gd name="T13" fmla="*/ 0 h 48"/>
                  <a:gd name="T14" fmla="*/ 308 w 337"/>
                  <a:gd name="T15" fmla="*/ 5 h 48"/>
                  <a:gd name="T16" fmla="*/ 329 w 337"/>
                  <a:gd name="T17" fmla="*/ 13 h 48"/>
                  <a:gd name="T18" fmla="*/ 336 w 337"/>
                  <a:gd name="T19" fmla="*/ 17 h 48"/>
                  <a:gd name="T20" fmla="*/ 268 w 337"/>
                  <a:gd name="T21" fmla="*/ 47 h 48"/>
                  <a:gd name="T22" fmla="*/ 0 w 337"/>
                  <a:gd name="T23" fmla="*/ 46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7" h="48">
                    <a:moveTo>
                      <a:pt x="0" y="46"/>
                    </a:moveTo>
                    <a:lnTo>
                      <a:pt x="105" y="22"/>
                    </a:lnTo>
                    <a:lnTo>
                      <a:pt x="154" y="16"/>
                    </a:lnTo>
                    <a:lnTo>
                      <a:pt x="187" y="7"/>
                    </a:lnTo>
                    <a:lnTo>
                      <a:pt x="223" y="1"/>
                    </a:lnTo>
                    <a:lnTo>
                      <a:pt x="250" y="0"/>
                    </a:lnTo>
                    <a:lnTo>
                      <a:pt x="281" y="0"/>
                    </a:lnTo>
                    <a:lnTo>
                      <a:pt x="308" y="5"/>
                    </a:lnTo>
                    <a:lnTo>
                      <a:pt x="329" y="13"/>
                    </a:lnTo>
                    <a:lnTo>
                      <a:pt x="336" y="17"/>
                    </a:lnTo>
                    <a:lnTo>
                      <a:pt x="268" y="47"/>
                    </a:lnTo>
                    <a:lnTo>
                      <a:pt x="0" y="46"/>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5" name="Freeform 34">
                <a:extLst>
                  <a:ext uri="{FF2B5EF4-FFF2-40B4-BE49-F238E27FC236}">
                    <a16:creationId xmlns:a16="http://schemas.microsoft.com/office/drawing/2014/main" xmlns="" id="{9078CB1B-647D-47F4-B00B-4ACEAEC35E68}"/>
                  </a:ext>
                </a:extLst>
              </p:cNvPr>
              <p:cNvSpPr>
                <a:spLocks noChangeAspect="1"/>
              </p:cNvSpPr>
              <p:nvPr/>
            </p:nvSpPr>
            <p:spPr bwMode="auto">
              <a:xfrm>
                <a:off x="203" y="1912"/>
                <a:ext cx="857" cy="596"/>
              </a:xfrm>
              <a:custGeom>
                <a:avLst/>
                <a:gdLst>
                  <a:gd name="T0" fmla="*/ 5 w 857"/>
                  <a:gd name="T1" fmla="*/ 511 h 596"/>
                  <a:gd name="T2" fmla="*/ 8 w 857"/>
                  <a:gd name="T3" fmla="*/ 440 h 596"/>
                  <a:gd name="T4" fmla="*/ 33 w 857"/>
                  <a:gd name="T5" fmla="*/ 397 h 596"/>
                  <a:gd name="T6" fmla="*/ 53 w 857"/>
                  <a:gd name="T7" fmla="*/ 366 h 596"/>
                  <a:gd name="T8" fmla="*/ 49 w 857"/>
                  <a:gd name="T9" fmla="*/ 342 h 596"/>
                  <a:gd name="T10" fmla="*/ 124 w 857"/>
                  <a:gd name="T11" fmla="*/ 278 h 596"/>
                  <a:gd name="T12" fmla="*/ 180 w 857"/>
                  <a:gd name="T13" fmla="*/ 225 h 596"/>
                  <a:gd name="T14" fmla="*/ 225 w 857"/>
                  <a:gd name="T15" fmla="*/ 156 h 596"/>
                  <a:gd name="T16" fmla="*/ 263 w 857"/>
                  <a:gd name="T17" fmla="*/ 113 h 596"/>
                  <a:gd name="T18" fmla="*/ 312 w 857"/>
                  <a:gd name="T19" fmla="*/ 82 h 596"/>
                  <a:gd name="T20" fmla="*/ 534 w 857"/>
                  <a:gd name="T21" fmla="*/ 0 h 596"/>
                  <a:gd name="T22" fmla="*/ 582 w 857"/>
                  <a:gd name="T23" fmla="*/ 11 h 596"/>
                  <a:gd name="T24" fmla="*/ 703 w 857"/>
                  <a:gd name="T25" fmla="*/ 70 h 596"/>
                  <a:gd name="T26" fmla="*/ 792 w 857"/>
                  <a:gd name="T27" fmla="*/ 108 h 596"/>
                  <a:gd name="T28" fmla="*/ 825 w 857"/>
                  <a:gd name="T29" fmla="*/ 173 h 596"/>
                  <a:gd name="T30" fmla="*/ 846 w 857"/>
                  <a:gd name="T31" fmla="*/ 297 h 596"/>
                  <a:gd name="T32" fmla="*/ 852 w 857"/>
                  <a:gd name="T33" fmla="*/ 413 h 596"/>
                  <a:gd name="T34" fmla="*/ 850 w 857"/>
                  <a:gd name="T35" fmla="*/ 455 h 596"/>
                  <a:gd name="T36" fmla="*/ 813 w 857"/>
                  <a:gd name="T37" fmla="*/ 529 h 596"/>
                  <a:gd name="T38" fmla="*/ 672 w 857"/>
                  <a:gd name="T39" fmla="*/ 560 h 596"/>
                  <a:gd name="T40" fmla="*/ 563 w 857"/>
                  <a:gd name="T41" fmla="*/ 571 h 596"/>
                  <a:gd name="T42" fmla="*/ 215 w 857"/>
                  <a:gd name="T43" fmla="*/ 588 h 596"/>
                  <a:gd name="T44" fmla="*/ 243 w 857"/>
                  <a:gd name="T45" fmla="*/ 569 h 596"/>
                  <a:gd name="T46" fmla="*/ 322 w 857"/>
                  <a:gd name="T47" fmla="*/ 545 h 596"/>
                  <a:gd name="T48" fmla="*/ 384 w 857"/>
                  <a:gd name="T49" fmla="*/ 513 h 596"/>
                  <a:gd name="T50" fmla="*/ 317 w 857"/>
                  <a:gd name="T51" fmla="*/ 471 h 596"/>
                  <a:gd name="T52" fmla="*/ 318 w 857"/>
                  <a:gd name="T53" fmla="*/ 296 h 596"/>
                  <a:gd name="T54" fmla="*/ 296 w 857"/>
                  <a:gd name="T55" fmla="*/ 324 h 596"/>
                  <a:gd name="T56" fmla="*/ 282 w 857"/>
                  <a:gd name="T57" fmla="*/ 361 h 596"/>
                  <a:gd name="T58" fmla="*/ 255 w 857"/>
                  <a:gd name="T59" fmla="*/ 399 h 596"/>
                  <a:gd name="T60" fmla="*/ 215 w 857"/>
                  <a:gd name="T61" fmla="*/ 413 h 596"/>
                  <a:gd name="T62" fmla="*/ 191 w 857"/>
                  <a:gd name="T63" fmla="*/ 428 h 596"/>
                  <a:gd name="T64" fmla="*/ 180 w 857"/>
                  <a:gd name="T65" fmla="*/ 448 h 596"/>
                  <a:gd name="T66" fmla="*/ 153 w 857"/>
                  <a:gd name="T67" fmla="*/ 463 h 596"/>
                  <a:gd name="T68" fmla="*/ 132 w 857"/>
                  <a:gd name="T69" fmla="*/ 499 h 596"/>
                  <a:gd name="T70" fmla="*/ 103 w 857"/>
                  <a:gd name="T71" fmla="*/ 524 h 596"/>
                  <a:gd name="T72" fmla="*/ 27 w 857"/>
                  <a:gd name="T73" fmla="*/ 550 h 5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57" h="596">
                    <a:moveTo>
                      <a:pt x="0" y="529"/>
                    </a:moveTo>
                    <a:lnTo>
                      <a:pt x="5" y="511"/>
                    </a:lnTo>
                    <a:lnTo>
                      <a:pt x="12" y="489"/>
                    </a:lnTo>
                    <a:lnTo>
                      <a:pt x="8" y="440"/>
                    </a:lnTo>
                    <a:lnTo>
                      <a:pt x="21" y="418"/>
                    </a:lnTo>
                    <a:lnTo>
                      <a:pt x="33" y="397"/>
                    </a:lnTo>
                    <a:lnTo>
                      <a:pt x="43" y="374"/>
                    </a:lnTo>
                    <a:lnTo>
                      <a:pt x="53" y="366"/>
                    </a:lnTo>
                    <a:lnTo>
                      <a:pt x="49" y="351"/>
                    </a:lnTo>
                    <a:lnTo>
                      <a:pt x="49" y="342"/>
                    </a:lnTo>
                    <a:lnTo>
                      <a:pt x="67" y="326"/>
                    </a:lnTo>
                    <a:lnTo>
                      <a:pt x="124" y="278"/>
                    </a:lnTo>
                    <a:lnTo>
                      <a:pt x="160" y="248"/>
                    </a:lnTo>
                    <a:lnTo>
                      <a:pt x="180" y="225"/>
                    </a:lnTo>
                    <a:lnTo>
                      <a:pt x="203" y="189"/>
                    </a:lnTo>
                    <a:lnTo>
                      <a:pt x="225" y="156"/>
                    </a:lnTo>
                    <a:lnTo>
                      <a:pt x="237" y="139"/>
                    </a:lnTo>
                    <a:lnTo>
                      <a:pt x="263" y="113"/>
                    </a:lnTo>
                    <a:lnTo>
                      <a:pt x="285" y="95"/>
                    </a:lnTo>
                    <a:lnTo>
                      <a:pt x="312" y="82"/>
                    </a:lnTo>
                    <a:lnTo>
                      <a:pt x="346" y="64"/>
                    </a:lnTo>
                    <a:lnTo>
                      <a:pt x="534" y="0"/>
                    </a:lnTo>
                    <a:lnTo>
                      <a:pt x="565" y="2"/>
                    </a:lnTo>
                    <a:lnTo>
                      <a:pt x="582" y="11"/>
                    </a:lnTo>
                    <a:lnTo>
                      <a:pt x="596" y="21"/>
                    </a:lnTo>
                    <a:lnTo>
                      <a:pt x="703" y="70"/>
                    </a:lnTo>
                    <a:lnTo>
                      <a:pt x="765" y="90"/>
                    </a:lnTo>
                    <a:lnTo>
                      <a:pt x="792" y="108"/>
                    </a:lnTo>
                    <a:lnTo>
                      <a:pt x="811" y="137"/>
                    </a:lnTo>
                    <a:lnTo>
                      <a:pt x="825" y="173"/>
                    </a:lnTo>
                    <a:lnTo>
                      <a:pt x="835" y="223"/>
                    </a:lnTo>
                    <a:lnTo>
                      <a:pt x="846" y="297"/>
                    </a:lnTo>
                    <a:lnTo>
                      <a:pt x="849" y="375"/>
                    </a:lnTo>
                    <a:lnTo>
                      <a:pt x="852" y="413"/>
                    </a:lnTo>
                    <a:lnTo>
                      <a:pt x="856" y="434"/>
                    </a:lnTo>
                    <a:lnTo>
                      <a:pt x="850" y="455"/>
                    </a:lnTo>
                    <a:lnTo>
                      <a:pt x="838" y="478"/>
                    </a:lnTo>
                    <a:lnTo>
                      <a:pt x="813" y="529"/>
                    </a:lnTo>
                    <a:lnTo>
                      <a:pt x="737" y="540"/>
                    </a:lnTo>
                    <a:lnTo>
                      <a:pt x="672" y="560"/>
                    </a:lnTo>
                    <a:lnTo>
                      <a:pt x="608" y="548"/>
                    </a:lnTo>
                    <a:lnTo>
                      <a:pt x="563" y="571"/>
                    </a:lnTo>
                    <a:lnTo>
                      <a:pt x="517" y="595"/>
                    </a:lnTo>
                    <a:lnTo>
                      <a:pt x="215" y="588"/>
                    </a:lnTo>
                    <a:lnTo>
                      <a:pt x="227" y="576"/>
                    </a:lnTo>
                    <a:lnTo>
                      <a:pt x="243" y="569"/>
                    </a:lnTo>
                    <a:lnTo>
                      <a:pt x="281" y="557"/>
                    </a:lnTo>
                    <a:lnTo>
                      <a:pt x="322" y="545"/>
                    </a:lnTo>
                    <a:lnTo>
                      <a:pt x="356" y="529"/>
                    </a:lnTo>
                    <a:lnTo>
                      <a:pt x="384" y="513"/>
                    </a:lnTo>
                    <a:lnTo>
                      <a:pt x="323" y="513"/>
                    </a:lnTo>
                    <a:lnTo>
                      <a:pt x="317" y="471"/>
                    </a:lnTo>
                    <a:lnTo>
                      <a:pt x="320" y="358"/>
                    </a:lnTo>
                    <a:lnTo>
                      <a:pt x="318" y="296"/>
                    </a:lnTo>
                    <a:lnTo>
                      <a:pt x="310" y="311"/>
                    </a:lnTo>
                    <a:lnTo>
                      <a:pt x="296" y="324"/>
                    </a:lnTo>
                    <a:lnTo>
                      <a:pt x="287" y="339"/>
                    </a:lnTo>
                    <a:lnTo>
                      <a:pt x="282" y="361"/>
                    </a:lnTo>
                    <a:lnTo>
                      <a:pt x="273" y="379"/>
                    </a:lnTo>
                    <a:lnTo>
                      <a:pt x="255" y="399"/>
                    </a:lnTo>
                    <a:lnTo>
                      <a:pt x="232" y="411"/>
                    </a:lnTo>
                    <a:lnTo>
                      <a:pt x="215" y="413"/>
                    </a:lnTo>
                    <a:lnTo>
                      <a:pt x="189" y="413"/>
                    </a:lnTo>
                    <a:lnTo>
                      <a:pt x="191" y="428"/>
                    </a:lnTo>
                    <a:lnTo>
                      <a:pt x="187" y="439"/>
                    </a:lnTo>
                    <a:lnTo>
                      <a:pt x="180" y="448"/>
                    </a:lnTo>
                    <a:lnTo>
                      <a:pt x="169" y="456"/>
                    </a:lnTo>
                    <a:lnTo>
                      <a:pt x="153" y="463"/>
                    </a:lnTo>
                    <a:lnTo>
                      <a:pt x="143" y="491"/>
                    </a:lnTo>
                    <a:lnTo>
                      <a:pt x="132" y="499"/>
                    </a:lnTo>
                    <a:lnTo>
                      <a:pt x="121" y="508"/>
                    </a:lnTo>
                    <a:lnTo>
                      <a:pt x="103" y="524"/>
                    </a:lnTo>
                    <a:lnTo>
                      <a:pt x="93" y="542"/>
                    </a:lnTo>
                    <a:lnTo>
                      <a:pt x="27" y="550"/>
                    </a:lnTo>
                    <a:lnTo>
                      <a:pt x="0" y="529"/>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6" name="Freeform 35">
                <a:extLst>
                  <a:ext uri="{FF2B5EF4-FFF2-40B4-BE49-F238E27FC236}">
                    <a16:creationId xmlns:a16="http://schemas.microsoft.com/office/drawing/2014/main" xmlns="" id="{83CD76DE-EE52-4B29-92CC-6B06508DBE71}"/>
                  </a:ext>
                </a:extLst>
              </p:cNvPr>
              <p:cNvSpPr>
                <a:spLocks noChangeAspect="1"/>
              </p:cNvSpPr>
              <p:nvPr/>
            </p:nvSpPr>
            <p:spPr bwMode="auto">
              <a:xfrm>
                <a:off x="325" y="2054"/>
                <a:ext cx="196" cy="274"/>
              </a:xfrm>
              <a:custGeom>
                <a:avLst/>
                <a:gdLst>
                  <a:gd name="T0" fmla="*/ 183 w 196"/>
                  <a:gd name="T1" fmla="*/ 0 h 274"/>
                  <a:gd name="T2" fmla="*/ 163 w 196"/>
                  <a:gd name="T3" fmla="*/ 17 h 274"/>
                  <a:gd name="T4" fmla="*/ 151 w 196"/>
                  <a:gd name="T5" fmla="*/ 45 h 274"/>
                  <a:gd name="T6" fmla="*/ 147 w 196"/>
                  <a:gd name="T7" fmla="*/ 78 h 274"/>
                  <a:gd name="T8" fmla="*/ 148 w 196"/>
                  <a:gd name="T9" fmla="*/ 107 h 274"/>
                  <a:gd name="T10" fmla="*/ 153 w 196"/>
                  <a:gd name="T11" fmla="*/ 138 h 274"/>
                  <a:gd name="T12" fmla="*/ 157 w 196"/>
                  <a:gd name="T13" fmla="*/ 162 h 274"/>
                  <a:gd name="T14" fmla="*/ 147 w 196"/>
                  <a:gd name="T15" fmla="*/ 182 h 274"/>
                  <a:gd name="T16" fmla="*/ 143 w 196"/>
                  <a:gd name="T17" fmla="*/ 197 h 274"/>
                  <a:gd name="T18" fmla="*/ 95 w 196"/>
                  <a:gd name="T19" fmla="*/ 205 h 274"/>
                  <a:gd name="T20" fmla="*/ 57 w 196"/>
                  <a:gd name="T21" fmla="*/ 204 h 274"/>
                  <a:gd name="T22" fmla="*/ 0 w 196"/>
                  <a:gd name="T23" fmla="*/ 197 h 274"/>
                  <a:gd name="T24" fmla="*/ 43 w 196"/>
                  <a:gd name="T25" fmla="*/ 218 h 274"/>
                  <a:gd name="T26" fmla="*/ 62 w 196"/>
                  <a:gd name="T27" fmla="*/ 243 h 274"/>
                  <a:gd name="T28" fmla="*/ 65 w 196"/>
                  <a:gd name="T29" fmla="*/ 264 h 274"/>
                  <a:gd name="T30" fmla="*/ 87 w 196"/>
                  <a:gd name="T31" fmla="*/ 273 h 274"/>
                  <a:gd name="T32" fmla="*/ 105 w 196"/>
                  <a:gd name="T33" fmla="*/ 271 h 274"/>
                  <a:gd name="T34" fmla="*/ 126 w 196"/>
                  <a:gd name="T35" fmla="*/ 262 h 274"/>
                  <a:gd name="T36" fmla="*/ 143 w 196"/>
                  <a:gd name="T37" fmla="*/ 247 h 274"/>
                  <a:gd name="T38" fmla="*/ 157 w 196"/>
                  <a:gd name="T39" fmla="*/ 232 h 274"/>
                  <a:gd name="T40" fmla="*/ 160 w 196"/>
                  <a:gd name="T41" fmla="*/ 219 h 274"/>
                  <a:gd name="T42" fmla="*/ 163 w 196"/>
                  <a:gd name="T43" fmla="*/ 202 h 274"/>
                  <a:gd name="T44" fmla="*/ 167 w 196"/>
                  <a:gd name="T45" fmla="*/ 191 h 274"/>
                  <a:gd name="T46" fmla="*/ 176 w 196"/>
                  <a:gd name="T47" fmla="*/ 180 h 274"/>
                  <a:gd name="T48" fmla="*/ 191 w 196"/>
                  <a:gd name="T49" fmla="*/ 168 h 274"/>
                  <a:gd name="T50" fmla="*/ 195 w 196"/>
                  <a:gd name="T51" fmla="*/ 155 h 274"/>
                  <a:gd name="T52" fmla="*/ 195 w 196"/>
                  <a:gd name="T53" fmla="*/ 132 h 274"/>
                  <a:gd name="T54" fmla="*/ 179 w 196"/>
                  <a:gd name="T55" fmla="*/ 109 h 274"/>
                  <a:gd name="T56" fmla="*/ 169 w 196"/>
                  <a:gd name="T57" fmla="*/ 85 h 274"/>
                  <a:gd name="T58" fmla="*/ 165 w 196"/>
                  <a:gd name="T59" fmla="*/ 69 h 274"/>
                  <a:gd name="T60" fmla="*/ 165 w 196"/>
                  <a:gd name="T61" fmla="*/ 50 h 274"/>
                  <a:gd name="T62" fmla="*/ 170 w 196"/>
                  <a:gd name="T63" fmla="*/ 26 h 274"/>
                  <a:gd name="T64" fmla="*/ 176 w 196"/>
                  <a:gd name="T65" fmla="*/ 10 h 274"/>
                  <a:gd name="T66" fmla="*/ 183 w 196"/>
                  <a:gd name="T67" fmla="*/ 0 h 2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6" h="274">
                    <a:moveTo>
                      <a:pt x="183" y="0"/>
                    </a:moveTo>
                    <a:lnTo>
                      <a:pt x="163" y="17"/>
                    </a:lnTo>
                    <a:lnTo>
                      <a:pt x="151" y="45"/>
                    </a:lnTo>
                    <a:lnTo>
                      <a:pt x="147" y="78"/>
                    </a:lnTo>
                    <a:lnTo>
                      <a:pt x="148" y="107"/>
                    </a:lnTo>
                    <a:lnTo>
                      <a:pt x="153" y="138"/>
                    </a:lnTo>
                    <a:lnTo>
                      <a:pt x="157" y="162"/>
                    </a:lnTo>
                    <a:lnTo>
                      <a:pt x="147" y="182"/>
                    </a:lnTo>
                    <a:lnTo>
                      <a:pt x="143" y="197"/>
                    </a:lnTo>
                    <a:lnTo>
                      <a:pt x="95" y="205"/>
                    </a:lnTo>
                    <a:lnTo>
                      <a:pt x="57" y="204"/>
                    </a:lnTo>
                    <a:lnTo>
                      <a:pt x="0" y="197"/>
                    </a:lnTo>
                    <a:lnTo>
                      <a:pt x="43" y="218"/>
                    </a:lnTo>
                    <a:lnTo>
                      <a:pt x="62" y="243"/>
                    </a:lnTo>
                    <a:lnTo>
                      <a:pt x="65" y="264"/>
                    </a:lnTo>
                    <a:lnTo>
                      <a:pt x="87" y="273"/>
                    </a:lnTo>
                    <a:lnTo>
                      <a:pt x="105" y="271"/>
                    </a:lnTo>
                    <a:lnTo>
                      <a:pt x="126" y="262"/>
                    </a:lnTo>
                    <a:lnTo>
                      <a:pt x="143" y="247"/>
                    </a:lnTo>
                    <a:lnTo>
                      <a:pt x="157" y="232"/>
                    </a:lnTo>
                    <a:lnTo>
                      <a:pt x="160" y="219"/>
                    </a:lnTo>
                    <a:lnTo>
                      <a:pt x="163" y="202"/>
                    </a:lnTo>
                    <a:lnTo>
                      <a:pt x="167" y="191"/>
                    </a:lnTo>
                    <a:lnTo>
                      <a:pt x="176" y="180"/>
                    </a:lnTo>
                    <a:lnTo>
                      <a:pt x="191" y="168"/>
                    </a:lnTo>
                    <a:lnTo>
                      <a:pt x="195" y="155"/>
                    </a:lnTo>
                    <a:lnTo>
                      <a:pt x="195" y="132"/>
                    </a:lnTo>
                    <a:lnTo>
                      <a:pt x="179" y="109"/>
                    </a:lnTo>
                    <a:lnTo>
                      <a:pt x="169" y="85"/>
                    </a:lnTo>
                    <a:lnTo>
                      <a:pt x="165" y="69"/>
                    </a:lnTo>
                    <a:lnTo>
                      <a:pt x="165" y="50"/>
                    </a:lnTo>
                    <a:lnTo>
                      <a:pt x="170" y="26"/>
                    </a:lnTo>
                    <a:lnTo>
                      <a:pt x="176" y="10"/>
                    </a:lnTo>
                    <a:lnTo>
                      <a:pt x="183" y="0"/>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7" name="Freeform 36">
                <a:extLst>
                  <a:ext uri="{FF2B5EF4-FFF2-40B4-BE49-F238E27FC236}">
                    <a16:creationId xmlns:a16="http://schemas.microsoft.com/office/drawing/2014/main" xmlns="" id="{3C61A490-C874-4EA5-81BF-20212BF25602}"/>
                  </a:ext>
                </a:extLst>
              </p:cNvPr>
              <p:cNvSpPr>
                <a:spLocks noChangeAspect="1"/>
              </p:cNvSpPr>
              <p:nvPr/>
            </p:nvSpPr>
            <p:spPr bwMode="auto">
              <a:xfrm>
                <a:off x="280" y="2281"/>
                <a:ext cx="113" cy="167"/>
              </a:xfrm>
              <a:custGeom>
                <a:avLst/>
                <a:gdLst>
                  <a:gd name="T0" fmla="*/ 33 w 113"/>
                  <a:gd name="T1" fmla="*/ 0 h 167"/>
                  <a:gd name="T2" fmla="*/ 38 w 113"/>
                  <a:gd name="T3" fmla="*/ 12 h 167"/>
                  <a:gd name="T4" fmla="*/ 42 w 113"/>
                  <a:gd name="T5" fmla="*/ 27 h 167"/>
                  <a:gd name="T6" fmla="*/ 40 w 113"/>
                  <a:gd name="T7" fmla="*/ 47 h 167"/>
                  <a:gd name="T8" fmla="*/ 33 w 113"/>
                  <a:gd name="T9" fmla="*/ 84 h 167"/>
                  <a:gd name="T10" fmla="*/ 24 w 113"/>
                  <a:gd name="T11" fmla="*/ 108 h 167"/>
                  <a:gd name="T12" fmla="*/ 14 w 113"/>
                  <a:gd name="T13" fmla="*/ 101 h 167"/>
                  <a:gd name="T14" fmla="*/ 0 w 113"/>
                  <a:gd name="T15" fmla="*/ 144 h 167"/>
                  <a:gd name="T16" fmla="*/ 18 w 113"/>
                  <a:gd name="T17" fmla="*/ 166 h 167"/>
                  <a:gd name="T18" fmla="*/ 24 w 113"/>
                  <a:gd name="T19" fmla="*/ 162 h 167"/>
                  <a:gd name="T20" fmla="*/ 35 w 113"/>
                  <a:gd name="T21" fmla="*/ 148 h 167"/>
                  <a:gd name="T22" fmla="*/ 45 w 113"/>
                  <a:gd name="T23" fmla="*/ 137 h 167"/>
                  <a:gd name="T24" fmla="*/ 57 w 113"/>
                  <a:gd name="T25" fmla="*/ 129 h 167"/>
                  <a:gd name="T26" fmla="*/ 76 w 113"/>
                  <a:gd name="T27" fmla="*/ 108 h 167"/>
                  <a:gd name="T28" fmla="*/ 90 w 113"/>
                  <a:gd name="T29" fmla="*/ 84 h 167"/>
                  <a:gd name="T30" fmla="*/ 105 w 113"/>
                  <a:gd name="T31" fmla="*/ 77 h 167"/>
                  <a:gd name="T32" fmla="*/ 112 w 113"/>
                  <a:gd name="T33" fmla="*/ 61 h 167"/>
                  <a:gd name="T34" fmla="*/ 103 w 113"/>
                  <a:gd name="T35" fmla="*/ 68 h 167"/>
                  <a:gd name="T36" fmla="*/ 92 w 113"/>
                  <a:gd name="T37" fmla="*/ 65 h 167"/>
                  <a:gd name="T38" fmla="*/ 78 w 113"/>
                  <a:gd name="T39" fmla="*/ 53 h 167"/>
                  <a:gd name="T40" fmla="*/ 62 w 113"/>
                  <a:gd name="T41" fmla="*/ 24 h 167"/>
                  <a:gd name="T42" fmla="*/ 47 w 113"/>
                  <a:gd name="T43" fmla="*/ 8 h 167"/>
                  <a:gd name="T44" fmla="*/ 33 w 113"/>
                  <a:gd name="T45" fmla="*/ 0 h 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3" h="167">
                    <a:moveTo>
                      <a:pt x="33" y="0"/>
                    </a:moveTo>
                    <a:lnTo>
                      <a:pt x="38" y="12"/>
                    </a:lnTo>
                    <a:lnTo>
                      <a:pt x="42" y="27"/>
                    </a:lnTo>
                    <a:lnTo>
                      <a:pt x="40" y="47"/>
                    </a:lnTo>
                    <a:lnTo>
                      <a:pt x="33" y="84"/>
                    </a:lnTo>
                    <a:lnTo>
                      <a:pt x="24" y="108"/>
                    </a:lnTo>
                    <a:lnTo>
                      <a:pt x="14" y="101"/>
                    </a:lnTo>
                    <a:lnTo>
                      <a:pt x="0" y="144"/>
                    </a:lnTo>
                    <a:lnTo>
                      <a:pt x="18" y="166"/>
                    </a:lnTo>
                    <a:lnTo>
                      <a:pt x="24" y="162"/>
                    </a:lnTo>
                    <a:lnTo>
                      <a:pt x="35" y="148"/>
                    </a:lnTo>
                    <a:lnTo>
                      <a:pt x="45" y="137"/>
                    </a:lnTo>
                    <a:lnTo>
                      <a:pt x="57" y="129"/>
                    </a:lnTo>
                    <a:lnTo>
                      <a:pt x="76" y="108"/>
                    </a:lnTo>
                    <a:lnTo>
                      <a:pt x="90" y="84"/>
                    </a:lnTo>
                    <a:lnTo>
                      <a:pt x="105" y="77"/>
                    </a:lnTo>
                    <a:lnTo>
                      <a:pt x="112" y="61"/>
                    </a:lnTo>
                    <a:lnTo>
                      <a:pt x="103" y="68"/>
                    </a:lnTo>
                    <a:lnTo>
                      <a:pt x="92" y="65"/>
                    </a:lnTo>
                    <a:lnTo>
                      <a:pt x="78" y="53"/>
                    </a:lnTo>
                    <a:lnTo>
                      <a:pt x="62" y="24"/>
                    </a:lnTo>
                    <a:lnTo>
                      <a:pt x="47" y="8"/>
                    </a:lnTo>
                    <a:lnTo>
                      <a:pt x="33" y="0"/>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8" name="Freeform 37">
                <a:extLst>
                  <a:ext uri="{FF2B5EF4-FFF2-40B4-BE49-F238E27FC236}">
                    <a16:creationId xmlns:a16="http://schemas.microsoft.com/office/drawing/2014/main" xmlns="" id="{359D945D-2961-4624-A6F3-7AAE768736A8}"/>
                  </a:ext>
                </a:extLst>
              </p:cNvPr>
              <p:cNvSpPr>
                <a:spLocks noChangeAspect="1"/>
              </p:cNvSpPr>
              <p:nvPr/>
            </p:nvSpPr>
            <p:spPr bwMode="auto">
              <a:xfrm>
                <a:off x="502" y="2114"/>
                <a:ext cx="212" cy="310"/>
              </a:xfrm>
              <a:custGeom>
                <a:avLst/>
                <a:gdLst>
                  <a:gd name="T0" fmla="*/ 0 w 212"/>
                  <a:gd name="T1" fmla="*/ 46 h 310"/>
                  <a:gd name="T2" fmla="*/ 7 w 212"/>
                  <a:gd name="T3" fmla="*/ 16 h 310"/>
                  <a:gd name="T4" fmla="*/ 19 w 212"/>
                  <a:gd name="T5" fmla="*/ 0 h 310"/>
                  <a:gd name="T6" fmla="*/ 28 w 212"/>
                  <a:gd name="T7" fmla="*/ 2 h 310"/>
                  <a:gd name="T8" fmla="*/ 30 w 212"/>
                  <a:gd name="T9" fmla="*/ 16 h 310"/>
                  <a:gd name="T10" fmla="*/ 79 w 212"/>
                  <a:gd name="T11" fmla="*/ 151 h 310"/>
                  <a:gd name="T12" fmla="*/ 102 w 212"/>
                  <a:gd name="T13" fmla="*/ 194 h 310"/>
                  <a:gd name="T14" fmla="*/ 134 w 212"/>
                  <a:gd name="T15" fmla="*/ 220 h 310"/>
                  <a:gd name="T16" fmla="*/ 180 w 212"/>
                  <a:gd name="T17" fmla="*/ 251 h 310"/>
                  <a:gd name="T18" fmla="*/ 182 w 212"/>
                  <a:gd name="T19" fmla="*/ 214 h 310"/>
                  <a:gd name="T20" fmla="*/ 187 w 212"/>
                  <a:gd name="T21" fmla="*/ 175 h 310"/>
                  <a:gd name="T22" fmla="*/ 196 w 212"/>
                  <a:gd name="T23" fmla="*/ 115 h 310"/>
                  <a:gd name="T24" fmla="*/ 199 w 212"/>
                  <a:gd name="T25" fmla="*/ 85 h 310"/>
                  <a:gd name="T26" fmla="*/ 203 w 212"/>
                  <a:gd name="T27" fmla="*/ 46 h 310"/>
                  <a:gd name="T28" fmla="*/ 207 w 212"/>
                  <a:gd name="T29" fmla="*/ 46 h 310"/>
                  <a:gd name="T30" fmla="*/ 211 w 212"/>
                  <a:gd name="T31" fmla="*/ 75 h 310"/>
                  <a:gd name="T32" fmla="*/ 205 w 212"/>
                  <a:gd name="T33" fmla="*/ 140 h 310"/>
                  <a:gd name="T34" fmla="*/ 199 w 212"/>
                  <a:gd name="T35" fmla="*/ 254 h 310"/>
                  <a:gd name="T36" fmla="*/ 201 w 212"/>
                  <a:gd name="T37" fmla="*/ 284 h 310"/>
                  <a:gd name="T38" fmla="*/ 145 w 212"/>
                  <a:gd name="T39" fmla="*/ 246 h 310"/>
                  <a:gd name="T40" fmla="*/ 128 w 212"/>
                  <a:gd name="T41" fmla="*/ 272 h 310"/>
                  <a:gd name="T42" fmla="*/ 108 w 212"/>
                  <a:gd name="T43" fmla="*/ 292 h 310"/>
                  <a:gd name="T44" fmla="*/ 24 w 212"/>
                  <a:gd name="T45" fmla="*/ 309 h 310"/>
                  <a:gd name="T46" fmla="*/ 11 w 212"/>
                  <a:gd name="T47" fmla="*/ 278 h 310"/>
                  <a:gd name="T48" fmla="*/ 18 w 212"/>
                  <a:gd name="T49" fmla="*/ 223 h 310"/>
                  <a:gd name="T50" fmla="*/ 21 w 212"/>
                  <a:gd name="T51" fmla="*/ 166 h 310"/>
                  <a:gd name="T52" fmla="*/ 19 w 212"/>
                  <a:gd name="T53" fmla="*/ 102 h 310"/>
                  <a:gd name="T54" fmla="*/ 19 w 212"/>
                  <a:gd name="T55" fmla="*/ 76 h 310"/>
                  <a:gd name="T56" fmla="*/ 0 w 212"/>
                  <a:gd name="T57" fmla="*/ 46 h 3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2" h="310">
                    <a:moveTo>
                      <a:pt x="0" y="46"/>
                    </a:moveTo>
                    <a:lnTo>
                      <a:pt x="7" y="16"/>
                    </a:lnTo>
                    <a:lnTo>
                      <a:pt x="19" y="0"/>
                    </a:lnTo>
                    <a:lnTo>
                      <a:pt x="28" y="2"/>
                    </a:lnTo>
                    <a:lnTo>
                      <a:pt x="30" y="16"/>
                    </a:lnTo>
                    <a:lnTo>
                      <a:pt x="79" y="151"/>
                    </a:lnTo>
                    <a:lnTo>
                      <a:pt x="102" y="194"/>
                    </a:lnTo>
                    <a:lnTo>
                      <a:pt x="134" y="220"/>
                    </a:lnTo>
                    <a:lnTo>
                      <a:pt x="180" y="251"/>
                    </a:lnTo>
                    <a:lnTo>
                      <a:pt x="182" y="214"/>
                    </a:lnTo>
                    <a:lnTo>
                      <a:pt x="187" y="175"/>
                    </a:lnTo>
                    <a:lnTo>
                      <a:pt x="196" y="115"/>
                    </a:lnTo>
                    <a:lnTo>
                      <a:pt x="199" y="85"/>
                    </a:lnTo>
                    <a:lnTo>
                      <a:pt x="203" y="46"/>
                    </a:lnTo>
                    <a:lnTo>
                      <a:pt x="207" y="46"/>
                    </a:lnTo>
                    <a:lnTo>
                      <a:pt x="211" y="75"/>
                    </a:lnTo>
                    <a:lnTo>
                      <a:pt x="205" y="140"/>
                    </a:lnTo>
                    <a:lnTo>
                      <a:pt x="199" y="254"/>
                    </a:lnTo>
                    <a:lnTo>
                      <a:pt x="201" y="284"/>
                    </a:lnTo>
                    <a:lnTo>
                      <a:pt x="145" y="246"/>
                    </a:lnTo>
                    <a:lnTo>
                      <a:pt x="128" y="272"/>
                    </a:lnTo>
                    <a:lnTo>
                      <a:pt x="108" y="292"/>
                    </a:lnTo>
                    <a:lnTo>
                      <a:pt x="24" y="309"/>
                    </a:lnTo>
                    <a:lnTo>
                      <a:pt x="11" y="278"/>
                    </a:lnTo>
                    <a:lnTo>
                      <a:pt x="18" y="223"/>
                    </a:lnTo>
                    <a:lnTo>
                      <a:pt x="21" y="166"/>
                    </a:lnTo>
                    <a:lnTo>
                      <a:pt x="19" y="102"/>
                    </a:lnTo>
                    <a:lnTo>
                      <a:pt x="19" y="76"/>
                    </a:lnTo>
                    <a:lnTo>
                      <a:pt x="0" y="46"/>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9" name="Freeform 38">
                <a:extLst>
                  <a:ext uri="{FF2B5EF4-FFF2-40B4-BE49-F238E27FC236}">
                    <a16:creationId xmlns:a16="http://schemas.microsoft.com/office/drawing/2014/main" xmlns="" id="{91229F92-8193-4CED-B356-61E383BEFCCE}"/>
                  </a:ext>
                </a:extLst>
              </p:cNvPr>
              <p:cNvSpPr>
                <a:spLocks noChangeAspect="1"/>
              </p:cNvSpPr>
              <p:nvPr/>
            </p:nvSpPr>
            <p:spPr bwMode="auto">
              <a:xfrm>
                <a:off x="680" y="2073"/>
                <a:ext cx="32" cy="67"/>
              </a:xfrm>
              <a:custGeom>
                <a:avLst/>
                <a:gdLst>
                  <a:gd name="T0" fmla="*/ 27 w 32"/>
                  <a:gd name="T1" fmla="*/ 66 h 67"/>
                  <a:gd name="T2" fmla="*/ 23 w 32"/>
                  <a:gd name="T3" fmla="*/ 47 h 67"/>
                  <a:gd name="T4" fmla="*/ 11 w 32"/>
                  <a:gd name="T5" fmla="*/ 36 h 67"/>
                  <a:gd name="T6" fmla="*/ 2 w 32"/>
                  <a:gd name="T7" fmla="*/ 30 h 67"/>
                  <a:gd name="T8" fmla="*/ 6 w 32"/>
                  <a:gd name="T9" fmla="*/ 18 h 67"/>
                  <a:gd name="T10" fmla="*/ 0 w 32"/>
                  <a:gd name="T11" fmla="*/ 5 h 67"/>
                  <a:gd name="T12" fmla="*/ 11 w 32"/>
                  <a:gd name="T13" fmla="*/ 0 h 67"/>
                  <a:gd name="T14" fmla="*/ 25 w 32"/>
                  <a:gd name="T15" fmla="*/ 16 h 67"/>
                  <a:gd name="T16" fmla="*/ 31 w 32"/>
                  <a:gd name="T17" fmla="*/ 60 h 67"/>
                  <a:gd name="T18" fmla="*/ 27 w 32"/>
                  <a:gd name="T19" fmla="*/ 66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67">
                    <a:moveTo>
                      <a:pt x="27" y="66"/>
                    </a:moveTo>
                    <a:lnTo>
                      <a:pt x="23" y="47"/>
                    </a:lnTo>
                    <a:lnTo>
                      <a:pt x="11" y="36"/>
                    </a:lnTo>
                    <a:lnTo>
                      <a:pt x="2" y="30"/>
                    </a:lnTo>
                    <a:lnTo>
                      <a:pt x="6" y="18"/>
                    </a:lnTo>
                    <a:lnTo>
                      <a:pt x="0" y="5"/>
                    </a:lnTo>
                    <a:lnTo>
                      <a:pt x="11" y="0"/>
                    </a:lnTo>
                    <a:lnTo>
                      <a:pt x="25" y="16"/>
                    </a:lnTo>
                    <a:lnTo>
                      <a:pt x="31" y="60"/>
                    </a:lnTo>
                    <a:lnTo>
                      <a:pt x="27" y="66"/>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0" name="Freeform 39">
                <a:extLst>
                  <a:ext uri="{FF2B5EF4-FFF2-40B4-BE49-F238E27FC236}">
                    <a16:creationId xmlns:a16="http://schemas.microsoft.com/office/drawing/2014/main" xmlns="" id="{B059C4CA-DC31-4667-A363-A336D4B40256}"/>
                  </a:ext>
                </a:extLst>
              </p:cNvPr>
              <p:cNvSpPr>
                <a:spLocks noChangeAspect="1"/>
              </p:cNvSpPr>
              <p:nvPr/>
            </p:nvSpPr>
            <p:spPr bwMode="auto">
              <a:xfrm>
                <a:off x="727" y="2080"/>
                <a:ext cx="28" cy="30"/>
              </a:xfrm>
              <a:custGeom>
                <a:avLst/>
                <a:gdLst>
                  <a:gd name="T0" fmla="*/ 0 w 28"/>
                  <a:gd name="T1" fmla="*/ 14 h 30"/>
                  <a:gd name="T2" fmla="*/ 21 w 28"/>
                  <a:gd name="T3" fmla="*/ 29 h 30"/>
                  <a:gd name="T4" fmla="*/ 27 w 28"/>
                  <a:gd name="T5" fmla="*/ 11 h 30"/>
                  <a:gd name="T6" fmla="*/ 3 w 28"/>
                  <a:gd name="T7" fmla="*/ 0 h 30"/>
                  <a:gd name="T8" fmla="*/ 0 w 28"/>
                  <a:gd name="T9" fmla="*/ 1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0">
                    <a:moveTo>
                      <a:pt x="0" y="14"/>
                    </a:moveTo>
                    <a:lnTo>
                      <a:pt x="21" y="29"/>
                    </a:lnTo>
                    <a:lnTo>
                      <a:pt x="27" y="11"/>
                    </a:lnTo>
                    <a:lnTo>
                      <a:pt x="3" y="0"/>
                    </a:lnTo>
                    <a:lnTo>
                      <a:pt x="0" y="14"/>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1" name="Freeform 40">
                <a:extLst>
                  <a:ext uri="{FF2B5EF4-FFF2-40B4-BE49-F238E27FC236}">
                    <a16:creationId xmlns:a16="http://schemas.microsoft.com/office/drawing/2014/main" xmlns="" id="{FDE2D921-5212-41D7-8470-DBCB2F0C4F53}"/>
                  </a:ext>
                </a:extLst>
              </p:cNvPr>
              <p:cNvSpPr>
                <a:spLocks noChangeAspect="1"/>
              </p:cNvSpPr>
              <p:nvPr/>
            </p:nvSpPr>
            <p:spPr bwMode="auto">
              <a:xfrm>
                <a:off x="751" y="1916"/>
                <a:ext cx="245" cy="142"/>
              </a:xfrm>
              <a:custGeom>
                <a:avLst/>
                <a:gdLst>
                  <a:gd name="T0" fmla="*/ 29 w 245"/>
                  <a:gd name="T1" fmla="*/ 141 h 142"/>
                  <a:gd name="T2" fmla="*/ 53 w 245"/>
                  <a:gd name="T3" fmla="*/ 106 h 142"/>
                  <a:gd name="T4" fmla="*/ 60 w 245"/>
                  <a:gd name="T5" fmla="*/ 81 h 142"/>
                  <a:gd name="T6" fmla="*/ 62 w 245"/>
                  <a:gd name="T7" fmla="*/ 60 h 142"/>
                  <a:gd name="T8" fmla="*/ 67 w 245"/>
                  <a:gd name="T9" fmla="*/ 40 h 142"/>
                  <a:gd name="T10" fmla="*/ 78 w 245"/>
                  <a:gd name="T11" fmla="*/ 42 h 142"/>
                  <a:gd name="T12" fmla="*/ 129 w 245"/>
                  <a:gd name="T13" fmla="*/ 67 h 142"/>
                  <a:gd name="T14" fmla="*/ 142 w 245"/>
                  <a:gd name="T15" fmla="*/ 85 h 142"/>
                  <a:gd name="T16" fmla="*/ 145 w 245"/>
                  <a:gd name="T17" fmla="*/ 95 h 142"/>
                  <a:gd name="T18" fmla="*/ 145 w 245"/>
                  <a:gd name="T19" fmla="*/ 110 h 142"/>
                  <a:gd name="T20" fmla="*/ 172 w 245"/>
                  <a:gd name="T21" fmla="*/ 91 h 142"/>
                  <a:gd name="T22" fmla="*/ 199 w 245"/>
                  <a:gd name="T23" fmla="*/ 88 h 142"/>
                  <a:gd name="T24" fmla="*/ 225 w 245"/>
                  <a:gd name="T25" fmla="*/ 93 h 142"/>
                  <a:gd name="T26" fmla="*/ 244 w 245"/>
                  <a:gd name="T27" fmla="*/ 109 h 142"/>
                  <a:gd name="T28" fmla="*/ 225 w 245"/>
                  <a:gd name="T29" fmla="*/ 91 h 142"/>
                  <a:gd name="T30" fmla="*/ 194 w 245"/>
                  <a:gd name="T31" fmla="*/ 76 h 142"/>
                  <a:gd name="T32" fmla="*/ 48 w 245"/>
                  <a:gd name="T33" fmla="*/ 14 h 142"/>
                  <a:gd name="T34" fmla="*/ 27 w 245"/>
                  <a:gd name="T35" fmla="*/ 5 h 142"/>
                  <a:gd name="T36" fmla="*/ 15 w 245"/>
                  <a:gd name="T37" fmla="*/ 0 h 142"/>
                  <a:gd name="T38" fmla="*/ 7 w 245"/>
                  <a:gd name="T39" fmla="*/ 0 h 142"/>
                  <a:gd name="T40" fmla="*/ 0 w 245"/>
                  <a:gd name="T41" fmla="*/ 2 h 142"/>
                  <a:gd name="T42" fmla="*/ 24 w 245"/>
                  <a:gd name="T43" fmla="*/ 12 h 142"/>
                  <a:gd name="T44" fmla="*/ 39 w 245"/>
                  <a:gd name="T45" fmla="*/ 26 h 142"/>
                  <a:gd name="T46" fmla="*/ 46 w 245"/>
                  <a:gd name="T47" fmla="*/ 49 h 142"/>
                  <a:gd name="T48" fmla="*/ 51 w 245"/>
                  <a:gd name="T49" fmla="*/ 73 h 142"/>
                  <a:gd name="T50" fmla="*/ 48 w 245"/>
                  <a:gd name="T51" fmla="*/ 91 h 142"/>
                  <a:gd name="T52" fmla="*/ 29 w 245"/>
                  <a:gd name="T53" fmla="*/ 141 h 1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5" h="142">
                    <a:moveTo>
                      <a:pt x="29" y="141"/>
                    </a:moveTo>
                    <a:lnTo>
                      <a:pt x="53" y="106"/>
                    </a:lnTo>
                    <a:lnTo>
                      <a:pt x="60" y="81"/>
                    </a:lnTo>
                    <a:lnTo>
                      <a:pt x="62" y="60"/>
                    </a:lnTo>
                    <a:lnTo>
                      <a:pt x="67" y="40"/>
                    </a:lnTo>
                    <a:lnTo>
                      <a:pt x="78" y="42"/>
                    </a:lnTo>
                    <a:lnTo>
                      <a:pt x="129" y="67"/>
                    </a:lnTo>
                    <a:lnTo>
                      <a:pt x="142" y="85"/>
                    </a:lnTo>
                    <a:lnTo>
                      <a:pt x="145" y="95"/>
                    </a:lnTo>
                    <a:lnTo>
                      <a:pt x="145" y="110"/>
                    </a:lnTo>
                    <a:lnTo>
                      <a:pt x="172" y="91"/>
                    </a:lnTo>
                    <a:lnTo>
                      <a:pt x="199" y="88"/>
                    </a:lnTo>
                    <a:lnTo>
                      <a:pt x="225" y="93"/>
                    </a:lnTo>
                    <a:lnTo>
                      <a:pt x="244" y="109"/>
                    </a:lnTo>
                    <a:lnTo>
                      <a:pt x="225" y="91"/>
                    </a:lnTo>
                    <a:lnTo>
                      <a:pt x="194" y="76"/>
                    </a:lnTo>
                    <a:lnTo>
                      <a:pt x="48" y="14"/>
                    </a:lnTo>
                    <a:lnTo>
                      <a:pt x="27" y="5"/>
                    </a:lnTo>
                    <a:lnTo>
                      <a:pt x="15" y="0"/>
                    </a:lnTo>
                    <a:lnTo>
                      <a:pt x="7" y="0"/>
                    </a:lnTo>
                    <a:lnTo>
                      <a:pt x="0" y="2"/>
                    </a:lnTo>
                    <a:lnTo>
                      <a:pt x="24" y="12"/>
                    </a:lnTo>
                    <a:lnTo>
                      <a:pt x="39" y="26"/>
                    </a:lnTo>
                    <a:lnTo>
                      <a:pt x="46" y="49"/>
                    </a:lnTo>
                    <a:lnTo>
                      <a:pt x="51" y="73"/>
                    </a:lnTo>
                    <a:lnTo>
                      <a:pt x="48" y="91"/>
                    </a:lnTo>
                    <a:lnTo>
                      <a:pt x="29" y="141"/>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2" name="Freeform 41">
                <a:extLst>
                  <a:ext uri="{FF2B5EF4-FFF2-40B4-BE49-F238E27FC236}">
                    <a16:creationId xmlns:a16="http://schemas.microsoft.com/office/drawing/2014/main" xmlns="" id="{8D4A0C99-EE1D-41D3-9F47-9BE323B8FA43}"/>
                  </a:ext>
                </a:extLst>
              </p:cNvPr>
              <p:cNvSpPr>
                <a:spLocks noChangeAspect="1"/>
              </p:cNvSpPr>
              <p:nvPr/>
            </p:nvSpPr>
            <p:spPr bwMode="auto">
              <a:xfrm>
                <a:off x="827" y="2038"/>
                <a:ext cx="126" cy="231"/>
              </a:xfrm>
              <a:custGeom>
                <a:avLst/>
                <a:gdLst>
                  <a:gd name="T0" fmla="*/ 125 w 126"/>
                  <a:gd name="T1" fmla="*/ 0 h 231"/>
                  <a:gd name="T2" fmla="*/ 93 w 126"/>
                  <a:gd name="T3" fmla="*/ 26 h 231"/>
                  <a:gd name="T4" fmla="*/ 58 w 126"/>
                  <a:gd name="T5" fmla="*/ 70 h 231"/>
                  <a:gd name="T6" fmla="*/ 31 w 126"/>
                  <a:gd name="T7" fmla="*/ 125 h 231"/>
                  <a:gd name="T8" fmla="*/ 0 w 126"/>
                  <a:gd name="T9" fmla="*/ 210 h 231"/>
                  <a:gd name="T10" fmla="*/ 13 w 126"/>
                  <a:gd name="T11" fmla="*/ 210 h 231"/>
                  <a:gd name="T12" fmla="*/ 13 w 126"/>
                  <a:gd name="T13" fmla="*/ 215 h 231"/>
                  <a:gd name="T14" fmla="*/ 8 w 126"/>
                  <a:gd name="T15" fmla="*/ 230 h 231"/>
                  <a:gd name="T16" fmla="*/ 20 w 126"/>
                  <a:gd name="T17" fmla="*/ 228 h 231"/>
                  <a:gd name="T18" fmla="*/ 44 w 126"/>
                  <a:gd name="T19" fmla="*/ 139 h 231"/>
                  <a:gd name="T20" fmla="*/ 65 w 126"/>
                  <a:gd name="T21" fmla="*/ 87 h 231"/>
                  <a:gd name="T22" fmla="*/ 86 w 126"/>
                  <a:gd name="T23" fmla="*/ 51 h 231"/>
                  <a:gd name="T24" fmla="*/ 125 w 126"/>
                  <a:gd name="T25" fmla="*/ 0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231">
                    <a:moveTo>
                      <a:pt x="125" y="0"/>
                    </a:moveTo>
                    <a:lnTo>
                      <a:pt x="93" y="26"/>
                    </a:lnTo>
                    <a:lnTo>
                      <a:pt x="58" y="70"/>
                    </a:lnTo>
                    <a:lnTo>
                      <a:pt x="31" y="125"/>
                    </a:lnTo>
                    <a:lnTo>
                      <a:pt x="0" y="210"/>
                    </a:lnTo>
                    <a:lnTo>
                      <a:pt x="13" y="210"/>
                    </a:lnTo>
                    <a:lnTo>
                      <a:pt x="13" y="215"/>
                    </a:lnTo>
                    <a:lnTo>
                      <a:pt x="8" y="230"/>
                    </a:lnTo>
                    <a:lnTo>
                      <a:pt x="20" y="228"/>
                    </a:lnTo>
                    <a:lnTo>
                      <a:pt x="44" y="139"/>
                    </a:lnTo>
                    <a:lnTo>
                      <a:pt x="65" y="87"/>
                    </a:lnTo>
                    <a:lnTo>
                      <a:pt x="86" y="51"/>
                    </a:lnTo>
                    <a:lnTo>
                      <a:pt x="125" y="0"/>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3" name="Freeform 42">
                <a:extLst>
                  <a:ext uri="{FF2B5EF4-FFF2-40B4-BE49-F238E27FC236}">
                    <a16:creationId xmlns:a16="http://schemas.microsoft.com/office/drawing/2014/main" xmlns="" id="{0616FA32-20CD-421C-A465-210DE4FDF959}"/>
                  </a:ext>
                </a:extLst>
              </p:cNvPr>
              <p:cNvSpPr>
                <a:spLocks noChangeAspect="1"/>
              </p:cNvSpPr>
              <p:nvPr/>
            </p:nvSpPr>
            <p:spPr bwMode="auto">
              <a:xfrm>
                <a:off x="783" y="2254"/>
                <a:ext cx="62" cy="134"/>
              </a:xfrm>
              <a:custGeom>
                <a:avLst/>
                <a:gdLst>
                  <a:gd name="T0" fmla="*/ 44 w 62"/>
                  <a:gd name="T1" fmla="*/ 0 h 134"/>
                  <a:gd name="T2" fmla="*/ 27 w 62"/>
                  <a:gd name="T3" fmla="*/ 45 h 134"/>
                  <a:gd name="T4" fmla="*/ 16 w 62"/>
                  <a:gd name="T5" fmla="*/ 71 h 134"/>
                  <a:gd name="T6" fmla="*/ 0 w 62"/>
                  <a:gd name="T7" fmla="*/ 95 h 134"/>
                  <a:gd name="T8" fmla="*/ 52 w 62"/>
                  <a:gd name="T9" fmla="*/ 133 h 134"/>
                  <a:gd name="T10" fmla="*/ 61 w 62"/>
                  <a:gd name="T11" fmla="*/ 100 h 134"/>
                  <a:gd name="T12" fmla="*/ 57 w 62"/>
                  <a:gd name="T13" fmla="*/ 55 h 134"/>
                  <a:gd name="T14" fmla="*/ 57 w 62"/>
                  <a:gd name="T15" fmla="*/ 18 h 134"/>
                  <a:gd name="T16" fmla="*/ 48 w 62"/>
                  <a:gd name="T17" fmla="*/ 18 h 134"/>
                  <a:gd name="T18" fmla="*/ 42 w 62"/>
                  <a:gd name="T19" fmla="*/ 14 h 134"/>
                  <a:gd name="T20" fmla="*/ 44 w 62"/>
                  <a:gd name="T21" fmla="*/ 0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134">
                    <a:moveTo>
                      <a:pt x="44" y="0"/>
                    </a:moveTo>
                    <a:lnTo>
                      <a:pt x="27" y="45"/>
                    </a:lnTo>
                    <a:lnTo>
                      <a:pt x="16" y="71"/>
                    </a:lnTo>
                    <a:lnTo>
                      <a:pt x="0" y="95"/>
                    </a:lnTo>
                    <a:lnTo>
                      <a:pt x="52" y="133"/>
                    </a:lnTo>
                    <a:lnTo>
                      <a:pt x="61" y="100"/>
                    </a:lnTo>
                    <a:lnTo>
                      <a:pt x="57" y="55"/>
                    </a:lnTo>
                    <a:lnTo>
                      <a:pt x="57" y="18"/>
                    </a:lnTo>
                    <a:lnTo>
                      <a:pt x="48" y="18"/>
                    </a:lnTo>
                    <a:lnTo>
                      <a:pt x="42" y="14"/>
                    </a:lnTo>
                    <a:lnTo>
                      <a:pt x="44" y="0"/>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4" name="Freeform 43">
                <a:extLst>
                  <a:ext uri="{FF2B5EF4-FFF2-40B4-BE49-F238E27FC236}">
                    <a16:creationId xmlns:a16="http://schemas.microsoft.com/office/drawing/2014/main" xmlns="" id="{CF5B7674-7DF4-4946-9F6D-3E6A32E23C7E}"/>
                  </a:ext>
                </a:extLst>
              </p:cNvPr>
              <p:cNvSpPr>
                <a:spLocks noChangeAspect="1"/>
              </p:cNvSpPr>
              <p:nvPr/>
            </p:nvSpPr>
            <p:spPr bwMode="auto">
              <a:xfrm>
                <a:off x="878" y="2111"/>
                <a:ext cx="142" cy="208"/>
              </a:xfrm>
              <a:custGeom>
                <a:avLst/>
                <a:gdLst>
                  <a:gd name="T0" fmla="*/ 74 w 142"/>
                  <a:gd name="T1" fmla="*/ 58 h 208"/>
                  <a:gd name="T2" fmla="*/ 55 w 142"/>
                  <a:gd name="T3" fmla="*/ 104 h 208"/>
                  <a:gd name="T4" fmla="*/ 71 w 142"/>
                  <a:gd name="T5" fmla="*/ 138 h 208"/>
                  <a:gd name="T6" fmla="*/ 93 w 142"/>
                  <a:gd name="T7" fmla="*/ 118 h 208"/>
                  <a:gd name="T8" fmla="*/ 108 w 142"/>
                  <a:gd name="T9" fmla="*/ 95 h 208"/>
                  <a:gd name="T10" fmla="*/ 123 w 142"/>
                  <a:gd name="T11" fmla="*/ 66 h 208"/>
                  <a:gd name="T12" fmla="*/ 136 w 142"/>
                  <a:gd name="T13" fmla="*/ 31 h 208"/>
                  <a:gd name="T14" fmla="*/ 141 w 142"/>
                  <a:gd name="T15" fmla="*/ 0 h 208"/>
                  <a:gd name="T16" fmla="*/ 131 w 142"/>
                  <a:gd name="T17" fmla="*/ 100 h 208"/>
                  <a:gd name="T18" fmla="*/ 124 w 142"/>
                  <a:gd name="T19" fmla="*/ 147 h 208"/>
                  <a:gd name="T20" fmla="*/ 110 w 142"/>
                  <a:gd name="T21" fmla="*/ 186 h 208"/>
                  <a:gd name="T22" fmla="*/ 78 w 142"/>
                  <a:gd name="T23" fmla="*/ 166 h 208"/>
                  <a:gd name="T24" fmla="*/ 47 w 142"/>
                  <a:gd name="T25" fmla="*/ 154 h 208"/>
                  <a:gd name="T26" fmla="*/ 42 w 142"/>
                  <a:gd name="T27" fmla="*/ 159 h 208"/>
                  <a:gd name="T28" fmla="*/ 42 w 142"/>
                  <a:gd name="T29" fmla="*/ 166 h 208"/>
                  <a:gd name="T30" fmla="*/ 52 w 142"/>
                  <a:gd name="T31" fmla="*/ 176 h 208"/>
                  <a:gd name="T32" fmla="*/ 74 w 142"/>
                  <a:gd name="T33" fmla="*/ 197 h 208"/>
                  <a:gd name="T34" fmla="*/ 55 w 142"/>
                  <a:gd name="T35" fmla="*/ 188 h 208"/>
                  <a:gd name="T36" fmla="*/ 39 w 142"/>
                  <a:gd name="T37" fmla="*/ 192 h 208"/>
                  <a:gd name="T38" fmla="*/ 29 w 142"/>
                  <a:gd name="T39" fmla="*/ 198 h 208"/>
                  <a:gd name="T40" fmla="*/ 10 w 142"/>
                  <a:gd name="T41" fmla="*/ 207 h 208"/>
                  <a:gd name="T42" fmla="*/ 19 w 142"/>
                  <a:gd name="T43" fmla="*/ 186 h 208"/>
                  <a:gd name="T44" fmla="*/ 21 w 142"/>
                  <a:gd name="T45" fmla="*/ 167 h 208"/>
                  <a:gd name="T46" fmla="*/ 0 w 142"/>
                  <a:gd name="T47" fmla="*/ 162 h 208"/>
                  <a:gd name="T48" fmla="*/ 0 w 142"/>
                  <a:gd name="T49" fmla="*/ 140 h 208"/>
                  <a:gd name="T50" fmla="*/ 15 w 142"/>
                  <a:gd name="T51" fmla="*/ 123 h 208"/>
                  <a:gd name="T52" fmla="*/ 74 w 142"/>
                  <a:gd name="T53" fmla="*/ 58 h 2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2" h="208">
                    <a:moveTo>
                      <a:pt x="74" y="58"/>
                    </a:moveTo>
                    <a:lnTo>
                      <a:pt x="55" y="104"/>
                    </a:lnTo>
                    <a:lnTo>
                      <a:pt x="71" y="138"/>
                    </a:lnTo>
                    <a:lnTo>
                      <a:pt x="93" y="118"/>
                    </a:lnTo>
                    <a:lnTo>
                      <a:pt x="108" y="95"/>
                    </a:lnTo>
                    <a:lnTo>
                      <a:pt x="123" y="66"/>
                    </a:lnTo>
                    <a:lnTo>
                      <a:pt x="136" y="31"/>
                    </a:lnTo>
                    <a:lnTo>
                      <a:pt x="141" y="0"/>
                    </a:lnTo>
                    <a:lnTo>
                      <a:pt x="131" y="100"/>
                    </a:lnTo>
                    <a:lnTo>
                      <a:pt x="124" y="147"/>
                    </a:lnTo>
                    <a:lnTo>
                      <a:pt x="110" y="186"/>
                    </a:lnTo>
                    <a:lnTo>
                      <a:pt x="78" y="166"/>
                    </a:lnTo>
                    <a:lnTo>
                      <a:pt x="47" y="154"/>
                    </a:lnTo>
                    <a:lnTo>
                      <a:pt x="42" y="159"/>
                    </a:lnTo>
                    <a:lnTo>
                      <a:pt x="42" y="166"/>
                    </a:lnTo>
                    <a:lnTo>
                      <a:pt x="52" y="176"/>
                    </a:lnTo>
                    <a:lnTo>
                      <a:pt x="74" y="197"/>
                    </a:lnTo>
                    <a:lnTo>
                      <a:pt x="55" y="188"/>
                    </a:lnTo>
                    <a:lnTo>
                      <a:pt x="39" y="192"/>
                    </a:lnTo>
                    <a:lnTo>
                      <a:pt x="29" y="198"/>
                    </a:lnTo>
                    <a:lnTo>
                      <a:pt x="10" y="207"/>
                    </a:lnTo>
                    <a:lnTo>
                      <a:pt x="19" y="186"/>
                    </a:lnTo>
                    <a:lnTo>
                      <a:pt x="21" y="167"/>
                    </a:lnTo>
                    <a:lnTo>
                      <a:pt x="0" y="162"/>
                    </a:lnTo>
                    <a:lnTo>
                      <a:pt x="0" y="140"/>
                    </a:lnTo>
                    <a:lnTo>
                      <a:pt x="15" y="123"/>
                    </a:lnTo>
                    <a:lnTo>
                      <a:pt x="74" y="58"/>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5" name="Freeform 44">
                <a:extLst>
                  <a:ext uri="{FF2B5EF4-FFF2-40B4-BE49-F238E27FC236}">
                    <a16:creationId xmlns:a16="http://schemas.microsoft.com/office/drawing/2014/main" xmlns="" id="{A91E51C8-0DA1-484A-9A3A-D74CA6A54412}"/>
                  </a:ext>
                </a:extLst>
              </p:cNvPr>
              <p:cNvSpPr>
                <a:spLocks noChangeAspect="1"/>
              </p:cNvSpPr>
              <p:nvPr/>
            </p:nvSpPr>
            <p:spPr bwMode="auto">
              <a:xfrm>
                <a:off x="837" y="2344"/>
                <a:ext cx="87" cy="65"/>
              </a:xfrm>
              <a:custGeom>
                <a:avLst/>
                <a:gdLst>
                  <a:gd name="T0" fmla="*/ 79 w 87"/>
                  <a:gd name="T1" fmla="*/ 4 h 65"/>
                  <a:gd name="T2" fmla="*/ 65 w 87"/>
                  <a:gd name="T3" fmla="*/ 18 h 65"/>
                  <a:gd name="T4" fmla="*/ 86 w 87"/>
                  <a:gd name="T5" fmla="*/ 43 h 65"/>
                  <a:gd name="T6" fmla="*/ 86 w 87"/>
                  <a:gd name="T7" fmla="*/ 64 h 65"/>
                  <a:gd name="T8" fmla="*/ 62 w 87"/>
                  <a:gd name="T9" fmla="*/ 46 h 65"/>
                  <a:gd name="T10" fmla="*/ 43 w 87"/>
                  <a:gd name="T11" fmla="*/ 45 h 65"/>
                  <a:gd name="T12" fmla="*/ 17 w 87"/>
                  <a:gd name="T13" fmla="*/ 62 h 65"/>
                  <a:gd name="T14" fmla="*/ 5 w 87"/>
                  <a:gd name="T15" fmla="*/ 59 h 65"/>
                  <a:gd name="T16" fmla="*/ 0 w 87"/>
                  <a:gd name="T17" fmla="*/ 43 h 65"/>
                  <a:gd name="T18" fmla="*/ 43 w 87"/>
                  <a:gd name="T19" fmla="*/ 0 h 65"/>
                  <a:gd name="T20" fmla="*/ 74 w 87"/>
                  <a:gd name="T21" fmla="*/ 0 h 65"/>
                  <a:gd name="T22" fmla="*/ 79 w 87"/>
                  <a:gd name="T23" fmla="*/ 4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 h="65">
                    <a:moveTo>
                      <a:pt x="79" y="4"/>
                    </a:moveTo>
                    <a:lnTo>
                      <a:pt x="65" y="18"/>
                    </a:lnTo>
                    <a:lnTo>
                      <a:pt x="86" y="43"/>
                    </a:lnTo>
                    <a:lnTo>
                      <a:pt x="86" y="64"/>
                    </a:lnTo>
                    <a:lnTo>
                      <a:pt x="62" y="46"/>
                    </a:lnTo>
                    <a:lnTo>
                      <a:pt x="43" y="45"/>
                    </a:lnTo>
                    <a:lnTo>
                      <a:pt x="17" y="62"/>
                    </a:lnTo>
                    <a:lnTo>
                      <a:pt x="5" y="59"/>
                    </a:lnTo>
                    <a:lnTo>
                      <a:pt x="0" y="43"/>
                    </a:lnTo>
                    <a:lnTo>
                      <a:pt x="43" y="0"/>
                    </a:lnTo>
                    <a:lnTo>
                      <a:pt x="74" y="0"/>
                    </a:lnTo>
                    <a:lnTo>
                      <a:pt x="79" y="4"/>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6" name="Freeform 45">
                <a:extLst>
                  <a:ext uri="{FF2B5EF4-FFF2-40B4-BE49-F238E27FC236}">
                    <a16:creationId xmlns:a16="http://schemas.microsoft.com/office/drawing/2014/main" xmlns="" id="{2BE02A3E-7991-4044-9734-0B4CE4CCBFF1}"/>
                  </a:ext>
                </a:extLst>
              </p:cNvPr>
              <p:cNvSpPr>
                <a:spLocks noChangeAspect="1"/>
              </p:cNvSpPr>
              <p:nvPr/>
            </p:nvSpPr>
            <p:spPr bwMode="auto">
              <a:xfrm>
                <a:off x="871" y="2396"/>
                <a:ext cx="124" cy="83"/>
              </a:xfrm>
              <a:custGeom>
                <a:avLst/>
                <a:gdLst>
                  <a:gd name="T0" fmla="*/ 26 w 124"/>
                  <a:gd name="T1" fmla="*/ 58 h 83"/>
                  <a:gd name="T2" fmla="*/ 57 w 124"/>
                  <a:gd name="T3" fmla="*/ 40 h 83"/>
                  <a:gd name="T4" fmla="*/ 59 w 124"/>
                  <a:gd name="T5" fmla="*/ 26 h 83"/>
                  <a:gd name="T6" fmla="*/ 68 w 124"/>
                  <a:gd name="T7" fmla="*/ 33 h 83"/>
                  <a:gd name="T8" fmla="*/ 86 w 124"/>
                  <a:gd name="T9" fmla="*/ 14 h 83"/>
                  <a:gd name="T10" fmla="*/ 111 w 124"/>
                  <a:gd name="T11" fmla="*/ 3 h 83"/>
                  <a:gd name="T12" fmla="*/ 123 w 124"/>
                  <a:gd name="T13" fmla="*/ 0 h 83"/>
                  <a:gd name="T14" fmla="*/ 117 w 124"/>
                  <a:gd name="T15" fmla="*/ 17 h 83"/>
                  <a:gd name="T16" fmla="*/ 69 w 124"/>
                  <a:gd name="T17" fmla="*/ 59 h 83"/>
                  <a:gd name="T18" fmla="*/ 33 w 124"/>
                  <a:gd name="T19" fmla="*/ 73 h 83"/>
                  <a:gd name="T20" fmla="*/ 0 w 124"/>
                  <a:gd name="T21" fmla="*/ 82 h 83"/>
                  <a:gd name="T22" fmla="*/ 26 w 124"/>
                  <a:gd name="T23" fmla="*/ 58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 h="83">
                    <a:moveTo>
                      <a:pt x="26" y="58"/>
                    </a:moveTo>
                    <a:lnTo>
                      <a:pt x="57" y="40"/>
                    </a:lnTo>
                    <a:lnTo>
                      <a:pt x="59" y="26"/>
                    </a:lnTo>
                    <a:lnTo>
                      <a:pt x="68" y="33"/>
                    </a:lnTo>
                    <a:lnTo>
                      <a:pt x="86" y="14"/>
                    </a:lnTo>
                    <a:lnTo>
                      <a:pt x="111" y="3"/>
                    </a:lnTo>
                    <a:lnTo>
                      <a:pt x="123" y="0"/>
                    </a:lnTo>
                    <a:lnTo>
                      <a:pt x="117" y="17"/>
                    </a:lnTo>
                    <a:lnTo>
                      <a:pt x="69" y="59"/>
                    </a:lnTo>
                    <a:lnTo>
                      <a:pt x="33" y="73"/>
                    </a:lnTo>
                    <a:lnTo>
                      <a:pt x="0" y="82"/>
                    </a:lnTo>
                    <a:lnTo>
                      <a:pt x="26" y="58"/>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7" name="Freeform 46">
                <a:extLst>
                  <a:ext uri="{FF2B5EF4-FFF2-40B4-BE49-F238E27FC236}">
                    <a16:creationId xmlns:a16="http://schemas.microsoft.com/office/drawing/2014/main" xmlns="" id="{1E049715-86D3-4C5D-B01D-23EB478C716F}"/>
                  </a:ext>
                </a:extLst>
              </p:cNvPr>
              <p:cNvSpPr>
                <a:spLocks noChangeAspect="1"/>
              </p:cNvSpPr>
              <p:nvPr/>
            </p:nvSpPr>
            <p:spPr bwMode="auto">
              <a:xfrm>
                <a:off x="998" y="2144"/>
                <a:ext cx="62" cy="268"/>
              </a:xfrm>
              <a:custGeom>
                <a:avLst/>
                <a:gdLst>
                  <a:gd name="T0" fmla="*/ 0 w 62"/>
                  <a:gd name="T1" fmla="*/ 267 h 268"/>
                  <a:gd name="T2" fmla="*/ 6 w 62"/>
                  <a:gd name="T3" fmla="*/ 252 h 268"/>
                  <a:gd name="T4" fmla="*/ 6 w 62"/>
                  <a:gd name="T5" fmla="*/ 231 h 268"/>
                  <a:gd name="T6" fmla="*/ 35 w 62"/>
                  <a:gd name="T7" fmla="*/ 208 h 268"/>
                  <a:gd name="T8" fmla="*/ 39 w 62"/>
                  <a:gd name="T9" fmla="*/ 157 h 268"/>
                  <a:gd name="T10" fmla="*/ 43 w 62"/>
                  <a:gd name="T11" fmla="*/ 42 h 268"/>
                  <a:gd name="T12" fmla="*/ 42 w 62"/>
                  <a:gd name="T13" fmla="*/ 0 h 268"/>
                  <a:gd name="T14" fmla="*/ 53 w 62"/>
                  <a:gd name="T15" fmla="*/ 96 h 268"/>
                  <a:gd name="T16" fmla="*/ 55 w 62"/>
                  <a:gd name="T17" fmla="*/ 161 h 268"/>
                  <a:gd name="T18" fmla="*/ 61 w 62"/>
                  <a:gd name="T19" fmla="*/ 204 h 268"/>
                  <a:gd name="T20" fmla="*/ 54 w 62"/>
                  <a:gd name="T21" fmla="*/ 224 h 268"/>
                  <a:gd name="T22" fmla="*/ 45 w 62"/>
                  <a:gd name="T23" fmla="*/ 254 h 268"/>
                  <a:gd name="T24" fmla="*/ 23 w 62"/>
                  <a:gd name="T25" fmla="*/ 260 h 268"/>
                  <a:gd name="T26" fmla="*/ 6 w 62"/>
                  <a:gd name="T27" fmla="*/ 267 h 268"/>
                  <a:gd name="T28" fmla="*/ 0 w 62"/>
                  <a:gd name="T29" fmla="*/ 267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268">
                    <a:moveTo>
                      <a:pt x="0" y="267"/>
                    </a:moveTo>
                    <a:lnTo>
                      <a:pt x="6" y="252"/>
                    </a:lnTo>
                    <a:lnTo>
                      <a:pt x="6" y="231"/>
                    </a:lnTo>
                    <a:lnTo>
                      <a:pt x="35" y="208"/>
                    </a:lnTo>
                    <a:lnTo>
                      <a:pt x="39" y="157"/>
                    </a:lnTo>
                    <a:lnTo>
                      <a:pt x="43" y="42"/>
                    </a:lnTo>
                    <a:lnTo>
                      <a:pt x="42" y="0"/>
                    </a:lnTo>
                    <a:lnTo>
                      <a:pt x="53" y="96"/>
                    </a:lnTo>
                    <a:lnTo>
                      <a:pt x="55" y="161"/>
                    </a:lnTo>
                    <a:lnTo>
                      <a:pt x="61" y="204"/>
                    </a:lnTo>
                    <a:lnTo>
                      <a:pt x="54" y="224"/>
                    </a:lnTo>
                    <a:lnTo>
                      <a:pt x="45" y="254"/>
                    </a:lnTo>
                    <a:lnTo>
                      <a:pt x="23" y="260"/>
                    </a:lnTo>
                    <a:lnTo>
                      <a:pt x="6" y="267"/>
                    </a:lnTo>
                    <a:lnTo>
                      <a:pt x="0" y="267"/>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8" name="Freeform 47">
                <a:extLst>
                  <a:ext uri="{FF2B5EF4-FFF2-40B4-BE49-F238E27FC236}">
                    <a16:creationId xmlns:a16="http://schemas.microsoft.com/office/drawing/2014/main" xmlns="" id="{BD08D25A-B706-42B1-AC37-B71359D2A32A}"/>
                  </a:ext>
                </a:extLst>
              </p:cNvPr>
              <p:cNvSpPr>
                <a:spLocks noChangeAspect="1"/>
              </p:cNvSpPr>
              <p:nvPr/>
            </p:nvSpPr>
            <p:spPr bwMode="auto">
              <a:xfrm>
                <a:off x="433" y="2408"/>
                <a:ext cx="343" cy="86"/>
              </a:xfrm>
              <a:custGeom>
                <a:avLst/>
                <a:gdLst>
                  <a:gd name="T0" fmla="*/ 285 w 343"/>
                  <a:gd name="T1" fmla="*/ 0 h 86"/>
                  <a:gd name="T2" fmla="*/ 261 w 343"/>
                  <a:gd name="T3" fmla="*/ 25 h 86"/>
                  <a:gd name="T4" fmla="*/ 220 w 343"/>
                  <a:gd name="T5" fmla="*/ 47 h 86"/>
                  <a:gd name="T6" fmla="*/ 168 w 343"/>
                  <a:gd name="T7" fmla="*/ 57 h 86"/>
                  <a:gd name="T8" fmla="*/ 97 w 343"/>
                  <a:gd name="T9" fmla="*/ 64 h 86"/>
                  <a:gd name="T10" fmla="*/ 39 w 343"/>
                  <a:gd name="T11" fmla="*/ 71 h 86"/>
                  <a:gd name="T12" fmla="*/ 0 w 343"/>
                  <a:gd name="T13" fmla="*/ 85 h 86"/>
                  <a:gd name="T14" fmla="*/ 54 w 343"/>
                  <a:gd name="T15" fmla="*/ 73 h 86"/>
                  <a:gd name="T16" fmla="*/ 138 w 343"/>
                  <a:gd name="T17" fmla="*/ 70 h 86"/>
                  <a:gd name="T18" fmla="*/ 216 w 343"/>
                  <a:gd name="T19" fmla="*/ 66 h 86"/>
                  <a:gd name="T20" fmla="*/ 266 w 343"/>
                  <a:gd name="T21" fmla="*/ 59 h 86"/>
                  <a:gd name="T22" fmla="*/ 299 w 343"/>
                  <a:gd name="T23" fmla="*/ 52 h 86"/>
                  <a:gd name="T24" fmla="*/ 323 w 343"/>
                  <a:gd name="T25" fmla="*/ 44 h 86"/>
                  <a:gd name="T26" fmla="*/ 342 w 343"/>
                  <a:gd name="T27" fmla="*/ 30 h 86"/>
                  <a:gd name="T28" fmla="*/ 285 w 343"/>
                  <a:gd name="T29" fmla="*/ 0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3" h="86">
                    <a:moveTo>
                      <a:pt x="285" y="0"/>
                    </a:moveTo>
                    <a:lnTo>
                      <a:pt x="261" y="25"/>
                    </a:lnTo>
                    <a:lnTo>
                      <a:pt x="220" y="47"/>
                    </a:lnTo>
                    <a:lnTo>
                      <a:pt x="168" y="57"/>
                    </a:lnTo>
                    <a:lnTo>
                      <a:pt x="97" y="64"/>
                    </a:lnTo>
                    <a:lnTo>
                      <a:pt x="39" y="71"/>
                    </a:lnTo>
                    <a:lnTo>
                      <a:pt x="0" y="85"/>
                    </a:lnTo>
                    <a:lnTo>
                      <a:pt x="54" y="73"/>
                    </a:lnTo>
                    <a:lnTo>
                      <a:pt x="138" y="70"/>
                    </a:lnTo>
                    <a:lnTo>
                      <a:pt x="216" y="66"/>
                    </a:lnTo>
                    <a:lnTo>
                      <a:pt x="266" y="59"/>
                    </a:lnTo>
                    <a:lnTo>
                      <a:pt x="299" y="52"/>
                    </a:lnTo>
                    <a:lnTo>
                      <a:pt x="323" y="44"/>
                    </a:lnTo>
                    <a:lnTo>
                      <a:pt x="342" y="30"/>
                    </a:lnTo>
                    <a:lnTo>
                      <a:pt x="285" y="0"/>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29" name="Freeform 48">
                <a:extLst>
                  <a:ext uri="{FF2B5EF4-FFF2-40B4-BE49-F238E27FC236}">
                    <a16:creationId xmlns:a16="http://schemas.microsoft.com/office/drawing/2014/main" xmlns="" id="{D4C016CD-E9E9-4D7C-9071-5749AA8B3A08}"/>
                  </a:ext>
                </a:extLst>
              </p:cNvPr>
              <p:cNvSpPr>
                <a:spLocks noChangeAspect="1"/>
              </p:cNvSpPr>
              <p:nvPr/>
            </p:nvSpPr>
            <p:spPr bwMode="auto">
              <a:xfrm>
                <a:off x="729" y="2348"/>
                <a:ext cx="165" cy="132"/>
              </a:xfrm>
              <a:custGeom>
                <a:avLst/>
                <a:gdLst>
                  <a:gd name="T0" fmla="*/ 106 w 165"/>
                  <a:gd name="T1" fmla="*/ 121 h 132"/>
                  <a:gd name="T2" fmla="*/ 110 w 165"/>
                  <a:gd name="T3" fmla="*/ 127 h 132"/>
                  <a:gd name="T4" fmla="*/ 116 w 165"/>
                  <a:gd name="T5" fmla="*/ 130 h 132"/>
                  <a:gd name="T6" fmla="*/ 128 w 165"/>
                  <a:gd name="T7" fmla="*/ 131 h 132"/>
                  <a:gd name="T8" fmla="*/ 134 w 165"/>
                  <a:gd name="T9" fmla="*/ 130 h 132"/>
                  <a:gd name="T10" fmla="*/ 141 w 165"/>
                  <a:gd name="T11" fmla="*/ 128 h 132"/>
                  <a:gd name="T12" fmla="*/ 151 w 165"/>
                  <a:gd name="T13" fmla="*/ 123 h 132"/>
                  <a:gd name="T14" fmla="*/ 158 w 165"/>
                  <a:gd name="T15" fmla="*/ 117 h 132"/>
                  <a:gd name="T16" fmla="*/ 163 w 165"/>
                  <a:gd name="T17" fmla="*/ 110 h 132"/>
                  <a:gd name="T18" fmla="*/ 164 w 165"/>
                  <a:gd name="T19" fmla="*/ 101 h 132"/>
                  <a:gd name="T20" fmla="*/ 163 w 165"/>
                  <a:gd name="T21" fmla="*/ 92 h 132"/>
                  <a:gd name="T22" fmla="*/ 159 w 165"/>
                  <a:gd name="T23" fmla="*/ 84 h 132"/>
                  <a:gd name="T24" fmla="*/ 154 w 165"/>
                  <a:gd name="T25" fmla="*/ 77 h 132"/>
                  <a:gd name="T26" fmla="*/ 146 w 165"/>
                  <a:gd name="T27" fmla="*/ 72 h 132"/>
                  <a:gd name="T28" fmla="*/ 135 w 165"/>
                  <a:gd name="T29" fmla="*/ 65 h 132"/>
                  <a:gd name="T30" fmla="*/ 121 w 165"/>
                  <a:gd name="T31" fmla="*/ 60 h 132"/>
                  <a:gd name="T32" fmla="*/ 115 w 165"/>
                  <a:gd name="T33" fmla="*/ 54 h 132"/>
                  <a:gd name="T34" fmla="*/ 115 w 165"/>
                  <a:gd name="T35" fmla="*/ 49 h 132"/>
                  <a:gd name="T36" fmla="*/ 109 w 165"/>
                  <a:gd name="T37" fmla="*/ 35 h 132"/>
                  <a:gd name="T38" fmla="*/ 100 w 165"/>
                  <a:gd name="T39" fmla="*/ 30 h 132"/>
                  <a:gd name="T40" fmla="*/ 95 w 165"/>
                  <a:gd name="T41" fmla="*/ 22 h 132"/>
                  <a:gd name="T42" fmla="*/ 55 w 165"/>
                  <a:gd name="T43" fmla="*/ 0 h 132"/>
                  <a:gd name="T44" fmla="*/ 43 w 165"/>
                  <a:gd name="T45" fmla="*/ 1 h 132"/>
                  <a:gd name="T46" fmla="*/ 28 w 165"/>
                  <a:gd name="T47" fmla="*/ 11 h 132"/>
                  <a:gd name="T48" fmla="*/ 13 w 165"/>
                  <a:gd name="T49" fmla="*/ 26 h 132"/>
                  <a:gd name="T50" fmla="*/ 6 w 165"/>
                  <a:gd name="T51" fmla="*/ 37 h 132"/>
                  <a:gd name="T52" fmla="*/ 0 w 165"/>
                  <a:gd name="T53" fmla="*/ 51 h 132"/>
                  <a:gd name="T54" fmla="*/ 1 w 165"/>
                  <a:gd name="T55" fmla="*/ 57 h 132"/>
                  <a:gd name="T56" fmla="*/ 1 w 165"/>
                  <a:gd name="T57" fmla="*/ 62 h 132"/>
                  <a:gd name="T58" fmla="*/ 5 w 165"/>
                  <a:gd name="T59" fmla="*/ 66 h 132"/>
                  <a:gd name="T60" fmla="*/ 11 w 165"/>
                  <a:gd name="T61" fmla="*/ 71 h 132"/>
                  <a:gd name="T62" fmla="*/ 13 w 165"/>
                  <a:gd name="T63" fmla="*/ 84 h 132"/>
                  <a:gd name="T64" fmla="*/ 25 w 165"/>
                  <a:gd name="T65" fmla="*/ 108 h 132"/>
                  <a:gd name="T66" fmla="*/ 36 w 165"/>
                  <a:gd name="T67" fmla="*/ 121 h 132"/>
                  <a:gd name="T68" fmla="*/ 46 w 165"/>
                  <a:gd name="T69" fmla="*/ 125 h 132"/>
                  <a:gd name="T70" fmla="*/ 60 w 165"/>
                  <a:gd name="T71" fmla="*/ 126 h 132"/>
                  <a:gd name="T72" fmla="*/ 76 w 165"/>
                  <a:gd name="T73" fmla="*/ 124 h 132"/>
                  <a:gd name="T74" fmla="*/ 96 w 165"/>
                  <a:gd name="T75" fmla="*/ 120 h 132"/>
                  <a:gd name="T76" fmla="*/ 103 w 165"/>
                  <a:gd name="T77" fmla="*/ 120 h 132"/>
                  <a:gd name="T78" fmla="*/ 106 w 165"/>
                  <a:gd name="T79" fmla="*/ 121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5" h="132">
                    <a:moveTo>
                      <a:pt x="106" y="121"/>
                    </a:moveTo>
                    <a:lnTo>
                      <a:pt x="110" y="127"/>
                    </a:lnTo>
                    <a:lnTo>
                      <a:pt x="116" y="130"/>
                    </a:lnTo>
                    <a:lnTo>
                      <a:pt x="128" y="131"/>
                    </a:lnTo>
                    <a:lnTo>
                      <a:pt x="134" y="130"/>
                    </a:lnTo>
                    <a:lnTo>
                      <a:pt x="141" y="128"/>
                    </a:lnTo>
                    <a:lnTo>
                      <a:pt x="151" y="123"/>
                    </a:lnTo>
                    <a:lnTo>
                      <a:pt x="158" y="117"/>
                    </a:lnTo>
                    <a:lnTo>
                      <a:pt x="163" y="110"/>
                    </a:lnTo>
                    <a:lnTo>
                      <a:pt x="164" y="101"/>
                    </a:lnTo>
                    <a:lnTo>
                      <a:pt x="163" y="92"/>
                    </a:lnTo>
                    <a:lnTo>
                      <a:pt x="159" y="84"/>
                    </a:lnTo>
                    <a:lnTo>
                      <a:pt x="154" y="77"/>
                    </a:lnTo>
                    <a:lnTo>
                      <a:pt x="146" y="72"/>
                    </a:lnTo>
                    <a:lnTo>
                      <a:pt x="135" y="65"/>
                    </a:lnTo>
                    <a:lnTo>
                      <a:pt x="121" y="60"/>
                    </a:lnTo>
                    <a:lnTo>
                      <a:pt x="115" y="54"/>
                    </a:lnTo>
                    <a:lnTo>
                      <a:pt x="115" y="49"/>
                    </a:lnTo>
                    <a:lnTo>
                      <a:pt x="109" y="35"/>
                    </a:lnTo>
                    <a:lnTo>
                      <a:pt x="100" y="30"/>
                    </a:lnTo>
                    <a:lnTo>
                      <a:pt x="95" y="22"/>
                    </a:lnTo>
                    <a:lnTo>
                      <a:pt x="55" y="0"/>
                    </a:lnTo>
                    <a:lnTo>
                      <a:pt x="43" y="1"/>
                    </a:lnTo>
                    <a:lnTo>
                      <a:pt x="28" y="11"/>
                    </a:lnTo>
                    <a:lnTo>
                      <a:pt x="13" y="26"/>
                    </a:lnTo>
                    <a:lnTo>
                      <a:pt x="6" y="37"/>
                    </a:lnTo>
                    <a:lnTo>
                      <a:pt x="0" y="51"/>
                    </a:lnTo>
                    <a:lnTo>
                      <a:pt x="1" y="57"/>
                    </a:lnTo>
                    <a:lnTo>
                      <a:pt x="1" y="62"/>
                    </a:lnTo>
                    <a:lnTo>
                      <a:pt x="5" y="66"/>
                    </a:lnTo>
                    <a:lnTo>
                      <a:pt x="11" y="71"/>
                    </a:lnTo>
                    <a:lnTo>
                      <a:pt x="13" y="84"/>
                    </a:lnTo>
                    <a:lnTo>
                      <a:pt x="25" y="108"/>
                    </a:lnTo>
                    <a:lnTo>
                      <a:pt x="36" y="121"/>
                    </a:lnTo>
                    <a:lnTo>
                      <a:pt x="46" y="125"/>
                    </a:lnTo>
                    <a:lnTo>
                      <a:pt x="60" y="126"/>
                    </a:lnTo>
                    <a:lnTo>
                      <a:pt x="76" y="124"/>
                    </a:lnTo>
                    <a:lnTo>
                      <a:pt x="96" y="120"/>
                    </a:lnTo>
                    <a:lnTo>
                      <a:pt x="103" y="120"/>
                    </a:lnTo>
                    <a:lnTo>
                      <a:pt x="106" y="121"/>
                    </a:lnTo>
                  </a:path>
                </a:pathLst>
              </a:custGeom>
              <a:solidFill>
                <a:srgbClr val="FFC98E"/>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0" name="Freeform 49">
                <a:extLst>
                  <a:ext uri="{FF2B5EF4-FFF2-40B4-BE49-F238E27FC236}">
                    <a16:creationId xmlns:a16="http://schemas.microsoft.com/office/drawing/2014/main" xmlns="" id="{346B619C-19CC-4510-BD84-D354F0A03053}"/>
                  </a:ext>
                </a:extLst>
              </p:cNvPr>
              <p:cNvSpPr>
                <a:spLocks noChangeAspect="1"/>
              </p:cNvSpPr>
              <p:nvPr/>
            </p:nvSpPr>
            <p:spPr bwMode="auto">
              <a:xfrm>
                <a:off x="173" y="2410"/>
                <a:ext cx="180" cy="92"/>
              </a:xfrm>
              <a:custGeom>
                <a:avLst/>
                <a:gdLst>
                  <a:gd name="T0" fmla="*/ 2 w 180"/>
                  <a:gd name="T1" fmla="*/ 89 h 92"/>
                  <a:gd name="T2" fmla="*/ 6 w 180"/>
                  <a:gd name="T3" fmla="*/ 87 h 92"/>
                  <a:gd name="T4" fmla="*/ 11 w 180"/>
                  <a:gd name="T5" fmla="*/ 85 h 92"/>
                  <a:gd name="T6" fmla="*/ 17 w 180"/>
                  <a:gd name="T7" fmla="*/ 80 h 92"/>
                  <a:gd name="T8" fmla="*/ 19 w 180"/>
                  <a:gd name="T9" fmla="*/ 76 h 92"/>
                  <a:gd name="T10" fmla="*/ 22 w 180"/>
                  <a:gd name="T11" fmla="*/ 69 h 92"/>
                  <a:gd name="T12" fmla="*/ 23 w 180"/>
                  <a:gd name="T13" fmla="*/ 66 h 92"/>
                  <a:gd name="T14" fmla="*/ 24 w 180"/>
                  <a:gd name="T15" fmla="*/ 76 h 92"/>
                  <a:gd name="T16" fmla="*/ 25 w 180"/>
                  <a:gd name="T17" fmla="*/ 89 h 92"/>
                  <a:gd name="T18" fmla="*/ 26 w 180"/>
                  <a:gd name="T19" fmla="*/ 91 h 92"/>
                  <a:gd name="T20" fmla="*/ 33 w 180"/>
                  <a:gd name="T21" fmla="*/ 90 h 92"/>
                  <a:gd name="T22" fmla="*/ 37 w 180"/>
                  <a:gd name="T23" fmla="*/ 87 h 92"/>
                  <a:gd name="T24" fmla="*/ 41 w 180"/>
                  <a:gd name="T25" fmla="*/ 82 h 92"/>
                  <a:gd name="T26" fmla="*/ 43 w 180"/>
                  <a:gd name="T27" fmla="*/ 79 h 92"/>
                  <a:gd name="T28" fmla="*/ 45 w 180"/>
                  <a:gd name="T29" fmla="*/ 85 h 92"/>
                  <a:gd name="T30" fmla="*/ 48 w 180"/>
                  <a:gd name="T31" fmla="*/ 86 h 92"/>
                  <a:gd name="T32" fmla="*/ 53 w 180"/>
                  <a:gd name="T33" fmla="*/ 85 h 92"/>
                  <a:gd name="T34" fmla="*/ 57 w 180"/>
                  <a:gd name="T35" fmla="*/ 84 h 92"/>
                  <a:gd name="T36" fmla="*/ 59 w 180"/>
                  <a:gd name="T37" fmla="*/ 81 h 92"/>
                  <a:gd name="T38" fmla="*/ 61 w 180"/>
                  <a:gd name="T39" fmla="*/ 75 h 92"/>
                  <a:gd name="T40" fmla="*/ 65 w 180"/>
                  <a:gd name="T41" fmla="*/ 61 h 92"/>
                  <a:gd name="T42" fmla="*/ 130 w 180"/>
                  <a:gd name="T43" fmla="*/ 63 h 92"/>
                  <a:gd name="T44" fmla="*/ 139 w 180"/>
                  <a:gd name="T45" fmla="*/ 67 h 92"/>
                  <a:gd name="T46" fmla="*/ 152 w 180"/>
                  <a:gd name="T47" fmla="*/ 73 h 92"/>
                  <a:gd name="T48" fmla="*/ 161 w 180"/>
                  <a:gd name="T49" fmla="*/ 75 h 92"/>
                  <a:gd name="T50" fmla="*/ 167 w 180"/>
                  <a:gd name="T51" fmla="*/ 75 h 92"/>
                  <a:gd name="T52" fmla="*/ 172 w 180"/>
                  <a:gd name="T53" fmla="*/ 74 h 92"/>
                  <a:gd name="T54" fmla="*/ 177 w 180"/>
                  <a:gd name="T55" fmla="*/ 71 h 92"/>
                  <a:gd name="T56" fmla="*/ 179 w 180"/>
                  <a:gd name="T57" fmla="*/ 69 h 92"/>
                  <a:gd name="T58" fmla="*/ 179 w 180"/>
                  <a:gd name="T59" fmla="*/ 65 h 92"/>
                  <a:gd name="T60" fmla="*/ 178 w 180"/>
                  <a:gd name="T61" fmla="*/ 62 h 92"/>
                  <a:gd name="T62" fmla="*/ 165 w 180"/>
                  <a:gd name="T63" fmla="*/ 57 h 92"/>
                  <a:gd name="T64" fmla="*/ 157 w 180"/>
                  <a:gd name="T65" fmla="*/ 50 h 92"/>
                  <a:gd name="T66" fmla="*/ 153 w 180"/>
                  <a:gd name="T67" fmla="*/ 46 h 92"/>
                  <a:gd name="T68" fmla="*/ 149 w 180"/>
                  <a:gd name="T69" fmla="*/ 42 h 92"/>
                  <a:gd name="T70" fmla="*/ 144 w 180"/>
                  <a:gd name="T71" fmla="*/ 39 h 92"/>
                  <a:gd name="T72" fmla="*/ 135 w 180"/>
                  <a:gd name="T73" fmla="*/ 37 h 92"/>
                  <a:gd name="T74" fmla="*/ 126 w 180"/>
                  <a:gd name="T75" fmla="*/ 33 h 92"/>
                  <a:gd name="T76" fmla="*/ 115 w 180"/>
                  <a:gd name="T77" fmla="*/ 22 h 92"/>
                  <a:gd name="T78" fmla="*/ 105 w 180"/>
                  <a:gd name="T79" fmla="*/ 14 h 92"/>
                  <a:gd name="T80" fmla="*/ 94 w 180"/>
                  <a:gd name="T81" fmla="*/ 10 h 92"/>
                  <a:gd name="T82" fmla="*/ 86 w 180"/>
                  <a:gd name="T83" fmla="*/ 8 h 92"/>
                  <a:gd name="T84" fmla="*/ 80 w 180"/>
                  <a:gd name="T85" fmla="*/ 3 h 92"/>
                  <a:gd name="T86" fmla="*/ 73 w 180"/>
                  <a:gd name="T87" fmla="*/ 0 h 92"/>
                  <a:gd name="T88" fmla="*/ 67 w 180"/>
                  <a:gd name="T89" fmla="*/ 1 h 92"/>
                  <a:gd name="T90" fmla="*/ 62 w 180"/>
                  <a:gd name="T91" fmla="*/ 3 h 92"/>
                  <a:gd name="T92" fmla="*/ 60 w 180"/>
                  <a:gd name="T93" fmla="*/ 7 h 92"/>
                  <a:gd name="T94" fmla="*/ 57 w 180"/>
                  <a:gd name="T95" fmla="*/ 15 h 92"/>
                  <a:gd name="T96" fmla="*/ 41 w 180"/>
                  <a:gd name="T97" fmla="*/ 26 h 92"/>
                  <a:gd name="T98" fmla="*/ 35 w 180"/>
                  <a:gd name="T99" fmla="*/ 30 h 92"/>
                  <a:gd name="T100" fmla="*/ 28 w 180"/>
                  <a:gd name="T101" fmla="*/ 32 h 92"/>
                  <a:gd name="T102" fmla="*/ 22 w 180"/>
                  <a:gd name="T103" fmla="*/ 38 h 92"/>
                  <a:gd name="T104" fmla="*/ 19 w 180"/>
                  <a:gd name="T105" fmla="*/ 44 h 92"/>
                  <a:gd name="T106" fmla="*/ 11 w 180"/>
                  <a:gd name="T107" fmla="*/ 48 h 92"/>
                  <a:gd name="T108" fmla="*/ 6 w 180"/>
                  <a:gd name="T109" fmla="*/ 51 h 92"/>
                  <a:gd name="T110" fmla="*/ 4 w 180"/>
                  <a:gd name="T111" fmla="*/ 55 h 92"/>
                  <a:gd name="T112" fmla="*/ 3 w 180"/>
                  <a:gd name="T113" fmla="*/ 58 h 92"/>
                  <a:gd name="T114" fmla="*/ 2 w 180"/>
                  <a:gd name="T115" fmla="*/ 66 h 92"/>
                  <a:gd name="T116" fmla="*/ 2 w 180"/>
                  <a:gd name="T117" fmla="*/ 77 h 92"/>
                  <a:gd name="T118" fmla="*/ 0 w 180"/>
                  <a:gd name="T119" fmla="*/ 85 h 92"/>
                  <a:gd name="T120" fmla="*/ 2 w 180"/>
                  <a:gd name="T121" fmla="*/ 89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0" h="92">
                    <a:moveTo>
                      <a:pt x="2" y="89"/>
                    </a:moveTo>
                    <a:lnTo>
                      <a:pt x="6" y="87"/>
                    </a:lnTo>
                    <a:lnTo>
                      <a:pt x="11" y="85"/>
                    </a:lnTo>
                    <a:lnTo>
                      <a:pt x="17" y="80"/>
                    </a:lnTo>
                    <a:lnTo>
                      <a:pt x="19" y="76"/>
                    </a:lnTo>
                    <a:lnTo>
                      <a:pt x="22" y="69"/>
                    </a:lnTo>
                    <a:lnTo>
                      <a:pt x="23" y="66"/>
                    </a:lnTo>
                    <a:lnTo>
                      <a:pt x="24" y="76"/>
                    </a:lnTo>
                    <a:lnTo>
                      <a:pt x="25" y="89"/>
                    </a:lnTo>
                    <a:lnTo>
                      <a:pt x="26" y="91"/>
                    </a:lnTo>
                    <a:lnTo>
                      <a:pt x="33" y="90"/>
                    </a:lnTo>
                    <a:lnTo>
                      <a:pt x="37" y="87"/>
                    </a:lnTo>
                    <a:lnTo>
                      <a:pt x="41" y="82"/>
                    </a:lnTo>
                    <a:lnTo>
                      <a:pt x="43" y="79"/>
                    </a:lnTo>
                    <a:lnTo>
                      <a:pt x="45" y="85"/>
                    </a:lnTo>
                    <a:lnTo>
                      <a:pt x="48" y="86"/>
                    </a:lnTo>
                    <a:lnTo>
                      <a:pt x="53" y="85"/>
                    </a:lnTo>
                    <a:lnTo>
                      <a:pt x="57" y="84"/>
                    </a:lnTo>
                    <a:lnTo>
                      <a:pt x="59" y="81"/>
                    </a:lnTo>
                    <a:lnTo>
                      <a:pt x="61" y="75"/>
                    </a:lnTo>
                    <a:lnTo>
                      <a:pt x="65" y="61"/>
                    </a:lnTo>
                    <a:lnTo>
                      <a:pt x="130" y="63"/>
                    </a:lnTo>
                    <a:lnTo>
                      <a:pt x="139" y="67"/>
                    </a:lnTo>
                    <a:lnTo>
                      <a:pt x="152" y="73"/>
                    </a:lnTo>
                    <a:lnTo>
                      <a:pt x="161" y="75"/>
                    </a:lnTo>
                    <a:lnTo>
                      <a:pt x="167" y="75"/>
                    </a:lnTo>
                    <a:lnTo>
                      <a:pt x="172" y="74"/>
                    </a:lnTo>
                    <a:lnTo>
                      <a:pt x="177" y="71"/>
                    </a:lnTo>
                    <a:lnTo>
                      <a:pt x="179" y="69"/>
                    </a:lnTo>
                    <a:lnTo>
                      <a:pt x="179" y="65"/>
                    </a:lnTo>
                    <a:lnTo>
                      <a:pt x="178" y="62"/>
                    </a:lnTo>
                    <a:lnTo>
                      <a:pt x="165" y="57"/>
                    </a:lnTo>
                    <a:lnTo>
                      <a:pt x="157" y="50"/>
                    </a:lnTo>
                    <a:lnTo>
                      <a:pt x="153" y="46"/>
                    </a:lnTo>
                    <a:lnTo>
                      <a:pt x="149" y="42"/>
                    </a:lnTo>
                    <a:lnTo>
                      <a:pt x="144" y="39"/>
                    </a:lnTo>
                    <a:lnTo>
                      <a:pt x="135" y="37"/>
                    </a:lnTo>
                    <a:lnTo>
                      <a:pt x="126" y="33"/>
                    </a:lnTo>
                    <a:lnTo>
                      <a:pt x="115" y="22"/>
                    </a:lnTo>
                    <a:lnTo>
                      <a:pt x="105" y="14"/>
                    </a:lnTo>
                    <a:lnTo>
                      <a:pt x="94" y="10"/>
                    </a:lnTo>
                    <a:lnTo>
                      <a:pt x="86" y="8"/>
                    </a:lnTo>
                    <a:lnTo>
                      <a:pt x="80" y="3"/>
                    </a:lnTo>
                    <a:lnTo>
                      <a:pt x="73" y="0"/>
                    </a:lnTo>
                    <a:lnTo>
                      <a:pt x="67" y="1"/>
                    </a:lnTo>
                    <a:lnTo>
                      <a:pt x="62" y="3"/>
                    </a:lnTo>
                    <a:lnTo>
                      <a:pt x="60" y="7"/>
                    </a:lnTo>
                    <a:lnTo>
                      <a:pt x="57" y="15"/>
                    </a:lnTo>
                    <a:lnTo>
                      <a:pt x="41" y="26"/>
                    </a:lnTo>
                    <a:lnTo>
                      <a:pt x="35" y="30"/>
                    </a:lnTo>
                    <a:lnTo>
                      <a:pt x="28" y="32"/>
                    </a:lnTo>
                    <a:lnTo>
                      <a:pt x="22" y="38"/>
                    </a:lnTo>
                    <a:lnTo>
                      <a:pt x="19" y="44"/>
                    </a:lnTo>
                    <a:lnTo>
                      <a:pt x="11" y="48"/>
                    </a:lnTo>
                    <a:lnTo>
                      <a:pt x="6" y="51"/>
                    </a:lnTo>
                    <a:lnTo>
                      <a:pt x="4" y="55"/>
                    </a:lnTo>
                    <a:lnTo>
                      <a:pt x="3" y="58"/>
                    </a:lnTo>
                    <a:lnTo>
                      <a:pt x="2" y="66"/>
                    </a:lnTo>
                    <a:lnTo>
                      <a:pt x="2" y="77"/>
                    </a:lnTo>
                    <a:lnTo>
                      <a:pt x="0" y="85"/>
                    </a:lnTo>
                    <a:lnTo>
                      <a:pt x="2" y="89"/>
                    </a:lnTo>
                  </a:path>
                </a:pathLst>
              </a:custGeom>
              <a:solidFill>
                <a:srgbClr val="FFC98E"/>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1" name="Freeform 50">
                <a:extLst>
                  <a:ext uri="{FF2B5EF4-FFF2-40B4-BE49-F238E27FC236}">
                    <a16:creationId xmlns:a16="http://schemas.microsoft.com/office/drawing/2014/main" xmlns="" id="{398696C9-FEB2-431F-AA8E-E04FCEB2FD09}"/>
                  </a:ext>
                </a:extLst>
              </p:cNvPr>
              <p:cNvSpPr>
                <a:spLocks noChangeAspect="1"/>
              </p:cNvSpPr>
              <p:nvPr/>
            </p:nvSpPr>
            <p:spPr bwMode="auto">
              <a:xfrm>
                <a:off x="745" y="2175"/>
                <a:ext cx="17" cy="17"/>
              </a:xfrm>
              <a:custGeom>
                <a:avLst/>
                <a:gdLst>
                  <a:gd name="T0" fmla="*/ 9 w 17"/>
                  <a:gd name="T1" fmla="*/ 0 h 17"/>
                  <a:gd name="T2" fmla="*/ 4 w 17"/>
                  <a:gd name="T3" fmla="*/ 5 h 17"/>
                  <a:gd name="T4" fmla="*/ 0 w 17"/>
                  <a:gd name="T5" fmla="*/ 14 h 17"/>
                  <a:gd name="T6" fmla="*/ 11 w 17"/>
                  <a:gd name="T7" fmla="*/ 16 h 17"/>
                  <a:gd name="T8" fmla="*/ 16 w 17"/>
                  <a:gd name="T9" fmla="*/ 16 h 17"/>
                  <a:gd name="T10" fmla="*/ 12 w 17"/>
                  <a:gd name="T11" fmla="*/ 1 h 17"/>
                  <a:gd name="T12" fmla="*/ 9 w 17"/>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9" y="0"/>
                    </a:moveTo>
                    <a:lnTo>
                      <a:pt x="4" y="5"/>
                    </a:lnTo>
                    <a:lnTo>
                      <a:pt x="0" y="14"/>
                    </a:lnTo>
                    <a:lnTo>
                      <a:pt x="11" y="16"/>
                    </a:lnTo>
                    <a:lnTo>
                      <a:pt x="16" y="16"/>
                    </a:lnTo>
                    <a:lnTo>
                      <a:pt x="12" y="1"/>
                    </a:lnTo>
                    <a:lnTo>
                      <a:pt x="9" y="0"/>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2" name="Freeform 51">
                <a:extLst>
                  <a:ext uri="{FF2B5EF4-FFF2-40B4-BE49-F238E27FC236}">
                    <a16:creationId xmlns:a16="http://schemas.microsoft.com/office/drawing/2014/main" xmlns="" id="{71ACA68C-4340-4683-ADD7-5F62B866017D}"/>
                  </a:ext>
                </a:extLst>
              </p:cNvPr>
              <p:cNvSpPr>
                <a:spLocks noChangeAspect="1"/>
              </p:cNvSpPr>
              <p:nvPr/>
            </p:nvSpPr>
            <p:spPr bwMode="auto">
              <a:xfrm>
                <a:off x="719" y="2158"/>
                <a:ext cx="17" cy="17"/>
              </a:xfrm>
              <a:custGeom>
                <a:avLst/>
                <a:gdLst>
                  <a:gd name="T0" fmla="*/ 2 w 17"/>
                  <a:gd name="T1" fmla="*/ 16 h 17"/>
                  <a:gd name="T2" fmla="*/ 16 w 17"/>
                  <a:gd name="T3" fmla="*/ 0 h 17"/>
                  <a:gd name="T4" fmla="*/ 4 w 17"/>
                  <a:gd name="T5" fmla="*/ 0 h 17"/>
                  <a:gd name="T6" fmla="*/ 0 w 17"/>
                  <a:gd name="T7" fmla="*/ 6 h 17"/>
                  <a:gd name="T8" fmla="*/ 2 w 17"/>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2" y="16"/>
                    </a:moveTo>
                    <a:lnTo>
                      <a:pt x="16" y="0"/>
                    </a:lnTo>
                    <a:lnTo>
                      <a:pt x="4" y="0"/>
                    </a:lnTo>
                    <a:lnTo>
                      <a:pt x="0" y="6"/>
                    </a:lnTo>
                    <a:lnTo>
                      <a:pt x="2" y="16"/>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3" name="Freeform 52">
                <a:extLst>
                  <a:ext uri="{FF2B5EF4-FFF2-40B4-BE49-F238E27FC236}">
                    <a16:creationId xmlns:a16="http://schemas.microsoft.com/office/drawing/2014/main" xmlns="" id="{A1C8C0DA-5E54-41A2-8523-49AA8349FC8E}"/>
                  </a:ext>
                </a:extLst>
              </p:cNvPr>
              <p:cNvSpPr>
                <a:spLocks noChangeAspect="1"/>
              </p:cNvSpPr>
              <p:nvPr/>
            </p:nvSpPr>
            <p:spPr bwMode="auto">
              <a:xfrm>
                <a:off x="707" y="2172"/>
                <a:ext cx="74" cy="214"/>
              </a:xfrm>
              <a:custGeom>
                <a:avLst/>
                <a:gdLst>
                  <a:gd name="T0" fmla="*/ 15 w 74"/>
                  <a:gd name="T1" fmla="*/ 5 h 214"/>
                  <a:gd name="T2" fmla="*/ 27 w 74"/>
                  <a:gd name="T3" fmla="*/ 3 h 214"/>
                  <a:gd name="T4" fmla="*/ 37 w 74"/>
                  <a:gd name="T5" fmla="*/ 0 h 214"/>
                  <a:gd name="T6" fmla="*/ 32 w 74"/>
                  <a:gd name="T7" fmla="*/ 7 h 214"/>
                  <a:gd name="T8" fmla="*/ 28 w 74"/>
                  <a:gd name="T9" fmla="*/ 13 h 214"/>
                  <a:gd name="T10" fmla="*/ 32 w 74"/>
                  <a:gd name="T11" fmla="*/ 19 h 214"/>
                  <a:gd name="T12" fmla="*/ 49 w 74"/>
                  <a:gd name="T13" fmla="*/ 19 h 214"/>
                  <a:gd name="T14" fmla="*/ 49 w 74"/>
                  <a:gd name="T15" fmla="*/ 25 h 214"/>
                  <a:gd name="T16" fmla="*/ 46 w 74"/>
                  <a:gd name="T17" fmla="*/ 29 h 214"/>
                  <a:gd name="T18" fmla="*/ 49 w 74"/>
                  <a:gd name="T19" fmla="*/ 37 h 214"/>
                  <a:gd name="T20" fmla="*/ 52 w 74"/>
                  <a:gd name="T21" fmla="*/ 76 h 214"/>
                  <a:gd name="T22" fmla="*/ 58 w 74"/>
                  <a:gd name="T23" fmla="*/ 118 h 214"/>
                  <a:gd name="T24" fmla="*/ 67 w 74"/>
                  <a:gd name="T25" fmla="*/ 155 h 214"/>
                  <a:gd name="T26" fmla="*/ 73 w 74"/>
                  <a:gd name="T27" fmla="*/ 176 h 214"/>
                  <a:gd name="T28" fmla="*/ 58 w 74"/>
                  <a:gd name="T29" fmla="*/ 182 h 214"/>
                  <a:gd name="T30" fmla="*/ 41 w 74"/>
                  <a:gd name="T31" fmla="*/ 194 h 214"/>
                  <a:gd name="T32" fmla="*/ 32 w 74"/>
                  <a:gd name="T33" fmla="*/ 207 h 214"/>
                  <a:gd name="T34" fmla="*/ 25 w 74"/>
                  <a:gd name="T35" fmla="*/ 213 h 214"/>
                  <a:gd name="T36" fmla="*/ 4 w 74"/>
                  <a:gd name="T37" fmla="*/ 155 h 214"/>
                  <a:gd name="T38" fmla="*/ 0 w 74"/>
                  <a:gd name="T39" fmla="*/ 73 h 214"/>
                  <a:gd name="T40" fmla="*/ 7 w 74"/>
                  <a:gd name="T41" fmla="*/ 28 h 214"/>
                  <a:gd name="T42" fmla="*/ 8 w 74"/>
                  <a:gd name="T43" fmla="*/ 7 h 214"/>
                  <a:gd name="T44" fmla="*/ 15 w 74"/>
                  <a:gd name="T45" fmla="*/ 5 h 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 h="214">
                    <a:moveTo>
                      <a:pt x="15" y="5"/>
                    </a:moveTo>
                    <a:lnTo>
                      <a:pt x="27" y="3"/>
                    </a:lnTo>
                    <a:lnTo>
                      <a:pt x="37" y="0"/>
                    </a:lnTo>
                    <a:lnTo>
                      <a:pt x="32" y="7"/>
                    </a:lnTo>
                    <a:lnTo>
                      <a:pt x="28" y="13"/>
                    </a:lnTo>
                    <a:lnTo>
                      <a:pt x="32" y="19"/>
                    </a:lnTo>
                    <a:lnTo>
                      <a:pt x="49" y="19"/>
                    </a:lnTo>
                    <a:lnTo>
                      <a:pt x="49" y="25"/>
                    </a:lnTo>
                    <a:lnTo>
                      <a:pt x="46" y="29"/>
                    </a:lnTo>
                    <a:lnTo>
                      <a:pt x="49" y="37"/>
                    </a:lnTo>
                    <a:lnTo>
                      <a:pt x="52" y="76"/>
                    </a:lnTo>
                    <a:lnTo>
                      <a:pt x="58" y="118"/>
                    </a:lnTo>
                    <a:lnTo>
                      <a:pt x="67" y="155"/>
                    </a:lnTo>
                    <a:lnTo>
                      <a:pt x="73" y="176"/>
                    </a:lnTo>
                    <a:lnTo>
                      <a:pt x="58" y="182"/>
                    </a:lnTo>
                    <a:lnTo>
                      <a:pt x="41" y="194"/>
                    </a:lnTo>
                    <a:lnTo>
                      <a:pt x="32" y="207"/>
                    </a:lnTo>
                    <a:lnTo>
                      <a:pt x="25" y="213"/>
                    </a:lnTo>
                    <a:lnTo>
                      <a:pt x="4" y="155"/>
                    </a:lnTo>
                    <a:lnTo>
                      <a:pt x="0" y="73"/>
                    </a:lnTo>
                    <a:lnTo>
                      <a:pt x="7" y="28"/>
                    </a:lnTo>
                    <a:lnTo>
                      <a:pt x="8" y="7"/>
                    </a:lnTo>
                    <a:lnTo>
                      <a:pt x="15" y="5"/>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4" name="Freeform 53">
                <a:extLst>
                  <a:ext uri="{FF2B5EF4-FFF2-40B4-BE49-F238E27FC236}">
                    <a16:creationId xmlns:a16="http://schemas.microsoft.com/office/drawing/2014/main" xmlns="" id="{E9ACB2B6-C373-4A35-B470-7125952EB0EB}"/>
                  </a:ext>
                </a:extLst>
              </p:cNvPr>
              <p:cNvSpPr>
                <a:spLocks noChangeAspect="1"/>
              </p:cNvSpPr>
              <p:nvPr/>
            </p:nvSpPr>
            <p:spPr bwMode="auto">
              <a:xfrm>
                <a:off x="757" y="2380"/>
                <a:ext cx="38" cy="25"/>
              </a:xfrm>
              <a:custGeom>
                <a:avLst/>
                <a:gdLst>
                  <a:gd name="T0" fmla="*/ 0 w 38"/>
                  <a:gd name="T1" fmla="*/ 19 h 25"/>
                  <a:gd name="T2" fmla="*/ 5 w 38"/>
                  <a:gd name="T3" fmla="*/ 24 h 25"/>
                  <a:gd name="T4" fmla="*/ 26 w 38"/>
                  <a:gd name="T5" fmla="*/ 13 h 25"/>
                  <a:gd name="T6" fmla="*/ 37 w 38"/>
                  <a:gd name="T7" fmla="*/ 5 h 25"/>
                  <a:gd name="T8" fmla="*/ 19 w 38"/>
                  <a:gd name="T9" fmla="*/ 0 h 25"/>
                  <a:gd name="T10" fmla="*/ 0 w 38"/>
                  <a:gd name="T11" fmla="*/ 19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5">
                    <a:moveTo>
                      <a:pt x="0" y="19"/>
                    </a:moveTo>
                    <a:lnTo>
                      <a:pt x="5" y="24"/>
                    </a:lnTo>
                    <a:lnTo>
                      <a:pt x="26" y="13"/>
                    </a:lnTo>
                    <a:lnTo>
                      <a:pt x="37" y="5"/>
                    </a:lnTo>
                    <a:lnTo>
                      <a:pt x="19" y="0"/>
                    </a:lnTo>
                    <a:lnTo>
                      <a:pt x="0" y="19"/>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5" name="Freeform 54">
                <a:extLst>
                  <a:ext uri="{FF2B5EF4-FFF2-40B4-BE49-F238E27FC236}">
                    <a16:creationId xmlns:a16="http://schemas.microsoft.com/office/drawing/2014/main" xmlns="" id="{A5E2F0B8-C2E1-4420-B2D6-0E32F3A24F88}"/>
                  </a:ext>
                </a:extLst>
              </p:cNvPr>
              <p:cNvSpPr>
                <a:spLocks noChangeAspect="1"/>
              </p:cNvSpPr>
              <p:nvPr/>
            </p:nvSpPr>
            <p:spPr bwMode="auto">
              <a:xfrm>
                <a:off x="709" y="2159"/>
                <a:ext cx="39" cy="223"/>
              </a:xfrm>
              <a:custGeom>
                <a:avLst/>
                <a:gdLst>
                  <a:gd name="T0" fmla="*/ 12 w 39"/>
                  <a:gd name="T1" fmla="*/ 1 h 223"/>
                  <a:gd name="T2" fmla="*/ 12 w 39"/>
                  <a:gd name="T3" fmla="*/ 4 h 223"/>
                  <a:gd name="T4" fmla="*/ 8 w 39"/>
                  <a:gd name="T5" fmla="*/ 10 h 223"/>
                  <a:gd name="T6" fmla="*/ 11 w 39"/>
                  <a:gd name="T7" fmla="*/ 17 h 223"/>
                  <a:gd name="T8" fmla="*/ 14 w 39"/>
                  <a:gd name="T9" fmla="*/ 18 h 223"/>
                  <a:gd name="T10" fmla="*/ 16 w 39"/>
                  <a:gd name="T11" fmla="*/ 33 h 223"/>
                  <a:gd name="T12" fmla="*/ 15 w 39"/>
                  <a:gd name="T13" fmla="*/ 50 h 223"/>
                  <a:gd name="T14" fmla="*/ 14 w 39"/>
                  <a:gd name="T15" fmla="*/ 84 h 223"/>
                  <a:gd name="T16" fmla="*/ 16 w 39"/>
                  <a:gd name="T17" fmla="*/ 128 h 223"/>
                  <a:gd name="T18" fmla="*/ 23 w 39"/>
                  <a:gd name="T19" fmla="*/ 172 h 223"/>
                  <a:gd name="T20" fmla="*/ 33 w 39"/>
                  <a:gd name="T21" fmla="*/ 200 h 223"/>
                  <a:gd name="T22" fmla="*/ 38 w 39"/>
                  <a:gd name="T23" fmla="*/ 210 h 223"/>
                  <a:gd name="T24" fmla="*/ 26 w 39"/>
                  <a:gd name="T25" fmla="*/ 222 h 223"/>
                  <a:gd name="T26" fmla="*/ 11 w 39"/>
                  <a:gd name="T27" fmla="*/ 195 h 223"/>
                  <a:gd name="T28" fmla="*/ 3 w 39"/>
                  <a:gd name="T29" fmla="*/ 154 h 223"/>
                  <a:gd name="T30" fmla="*/ 0 w 39"/>
                  <a:gd name="T31" fmla="*/ 94 h 223"/>
                  <a:gd name="T32" fmla="*/ 5 w 39"/>
                  <a:gd name="T33" fmla="*/ 54 h 223"/>
                  <a:gd name="T34" fmla="*/ 5 w 39"/>
                  <a:gd name="T35" fmla="*/ 16 h 223"/>
                  <a:gd name="T36" fmla="*/ 3 w 39"/>
                  <a:gd name="T37" fmla="*/ 0 h 223"/>
                  <a:gd name="T38" fmla="*/ 12 w 39"/>
                  <a:gd name="T39" fmla="*/ 1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23">
                    <a:moveTo>
                      <a:pt x="12" y="1"/>
                    </a:moveTo>
                    <a:lnTo>
                      <a:pt x="12" y="4"/>
                    </a:lnTo>
                    <a:lnTo>
                      <a:pt x="8" y="10"/>
                    </a:lnTo>
                    <a:lnTo>
                      <a:pt x="11" y="17"/>
                    </a:lnTo>
                    <a:lnTo>
                      <a:pt x="14" y="18"/>
                    </a:lnTo>
                    <a:lnTo>
                      <a:pt x="16" y="33"/>
                    </a:lnTo>
                    <a:lnTo>
                      <a:pt x="15" y="50"/>
                    </a:lnTo>
                    <a:lnTo>
                      <a:pt x="14" y="84"/>
                    </a:lnTo>
                    <a:lnTo>
                      <a:pt x="16" y="128"/>
                    </a:lnTo>
                    <a:lnTo>
                      <a:pt x="23" y="172"/>
                    </a:lnTo>
                    <a:lnTo>
                      <a:pt x="33" y="200"/>
                    </a:lnTo>
                    <a:lnTo>
                      <a:pt x="38" y="210"/>
                    </a:lnTo>
                    <a:lnTo>
                      <a:pt x="26" y="222"/>
                    </a:lnTo>
                    <a:lnTo>
                      <a:pt x="11" y="195"/>
                    </a:lnTo>
                    <a:lnTo>
                      <a:pt x="3" y="154"/>
                    </a:lnTo>
                    <a:lnTo>
                      <a:pt x="0" y="94"/>
                    </a:lnTo>
                    <a:lnTo>
                      <a:pt x="5" y="54"/>
                    </a:lnTo>
                    <a:lnTo>
                      <a:pt x="5" y="16"/>
                    </a:lnTo>
                    <a:lnTo>
                      <a:pt x="3" y="0"/>
                    </a:lnTo>
                    <a:lnTo>
                      <a:pt x="12" y="1"/>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6" name="Freeform 55">
                <a:extLst>
                  <a:ext uri="{FF2B5EF4-FFF2-40B4-BE49-F238E27FC236}">
                    <a16:creationId xmlns:a16="http://schemas.microsoft.com/office/drawing/2014/main" xmlns="" id="{ACC50623-CD7F-437E-9732-485770120EF6}"/>
                  </a:ext>
                </a:extLst>
              </p:cNvPr>
              <p:cNvSpPr>
                <a:spLocks noChangeAspect="1"/>
              </p:cNvSpPr>
              <p:nvPr/>
            </p:nvSpPr>
            <p:spPr bwMode="auto">
              <a:xfrm>
                <a:off x="738" y="2394"/>
                <a:ext cx="31" cy="24"/>
              </a:xfrm>
              <a:custGeom>
                <a:avLst/>
                <a:gdLst>
                  <a:gd name="T0" fmla="*/ 24 w 31"/>
                  <a:gd name="T1" fmla="*/ 0 h 24"/>
                  <a:gd name="T2" fmla="*/ 30 w 31"/>
                  <a:gd name="T3" fmla="*/ 8 h 24"/>
                  <a:gd name="T4" fmla="*/ 4 w 31"/>
                  <a:gd name="T5" fmla="*/ 23 h 24"/>
                  <a:gd name="T6" fmla="*/ 0 w 31"/>
                  <a:gd name="T7" fmla="*/ 20 h 24"/>
                  <a:gd name="T8" fmla="*/ 17 w 31"/>
                  <a:gd name="T9" fmla="*/ 8 h 24"/>
                  <a:gd name="T10" fmla="*/ 24 w 31"/>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4">
                    <a:moveTo>
                      <a:pt x="24" y="0"/>
                    </a:moveTo>
                    <a:lnTo>
                      <a:pt x="30" y="8"/>
                    </a:lnTo>
                    <a:lnTo>
                      <a:pt x="4" y="23"/>
                    </a:lnTo>
                    <a:lnTo>
                      <a:pt x="0" y="20"/>
                    </a:lnTo>
                    <a:lnTo>
                      <a:pt x="17" y="8"/>
                    </a:lnTo>
                    <a:lnTo>
                      <a:pt x="24"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7" name="Freeform 56">
                <a:extLst>
                  <a:ext uri="{FF2B5EF4-FFF2-40B4-BE49-F238E27FC236}">
                    <a16:creationId xmlns:a16="http://schemas.microsoft.com/office/drawing/2014/main" xmlns="" id="{8DF84A2F-EFD0-483D-A42A-1E287F20D4ED}"/>
                  </a:ext>
                </a:extLst>
              </p:cNvPr>
              <p:cNvSpPr>
                <a:spLocks noChangeAspect="1"/>
              </p:cNvSpPr>
              <p:nvPr/>
            </p:nvSpPr>
            <p:spPr bwMode="auto">
              <a:xfrm>
                <a:off x="723" y="2301"/>
                <a:ext cx="51" cy="36"/>
              </a:xfrm>
              <a:custGeom>
                <a:avLst/>
                <a:gdLst>
                  <a:gd name="T0" fmla="*/ 0 w 51"/>
                  <a:gd name="T1" fmla="*/ 2 h 36"/>
                  <a:gd name="T2" fmla="*/ 16 w 51"/>
                  <a:gd name="T3" fmla="*/ 0 h 36"/>
                  <a:gd name="T4" fmla="*/ 22 w 51"/>
                  <a:gd name="T5" fmla="*/ 2 h 36"/>
                  <a:gd name="T6" fmla="*/ 23 w 51"/>
                  <a:gd name="T7" fmla="*/ 5 h 36"/>
                  <a:gd name="T8" fmla="*/ 21 w 51"/>
                  <a:gd name="T9" fmla="*/ 10 h 36"/>
                  <a:gd name="T10" fmla="*/ 17 w 51"/>
                  <a:gd name="T11" fmla="*/ 20 h 36"/>
                  <a:gd name="T12" fmla="*/ 16 w 51"/>
                  <a:gd name="T13" fmla="*/ 23 h 36"/>
                  <a:gd name="T14" fmla="*/ 16 w 51"/>
                  <a:gd name="T15" fmla="*/ 27 h 36"/>
                  <a:gd name="T16" fmla="*/ 19 w 51"/>
                  <a:gd name="T17" fmla="*/ 30 h 36"/>
                  <a:gd name="T18" fmla="*/ 24 w 51"/>
                  <a:gd name="T19" fmla="*/ 30 h 36"/>
                  <a:gd name="T20" fmla="*/ 44 w 51"/>
                  <a:gd name="T21" fmla="*/ 20 h 36"/>
                  <a:gd name="T22" fmla="*/ 47 w 51"/>
                  <a:gd name="T23" fmla="*/ 20 h 36"/>
                  <a:gd name="T24" fmla="*/ 50 w 51"/>
                  <a:gd name="T25" fmla="*/ 23 h 36"/>
                  <a:gd name="T26" fmla="*/ 45 w 51"/>
                  <a:gd name="T27" fmla="*/ 23 h 36"/>
                  <a:gd name="T28" fmla="*/ 35 w 51"/>
                  <a:gd name="T29" fmla="*/ 30 h 36"/>
                  <a:gd name="T30" fmla="*/ 23 w 51"/>
                  <a:gd name="T31" fmla="*/ 35 h 36"/>
                  <a:gd name="T32" fmla="*/ 17 w 51"/>
                  <a:gd name="T33" fmla="*/ 35 h 36"/>
                  <a:gd name="T34" fmla="*/ 13 w 51"/>
                  <a:gd name="T35" fmla="*/ 33 h 36"/>
                  <a:gd name="T36" fmla="*/ 11 w 51"/>
                  <a:gd name="T37" fmla="*/ 28 h 36"/>
                  <a:gd name="T38" fmla="*/ 11 w 51"/>
                  <a:gd name="T39" fmla="*/ 23 h 36"/>
                  <a:gd name="T40" fmla="*/ 14 w 51"/>
                  <a:gd name="T41" fmla="*/ 12 h 36"/>
                  <a:gd name="T42" fmla="*/ 15 w 51"/>
                  <a:gd name="T43" fmla="*/ 7 h 36"/>
                  <a:gd name="T44" fmla="*/ 14 w 51"/>
                  <a:gd name="T45" fmla="*/ 5 h 36"/>
                  <a:gd name="T46" fmla="*/ 4 w 51"/>
                  <a:gd name="T47" fmla="*/ 7 h 36"/>
                  <a:gd name="T48" fmla="*/ 0 w 51"/>
                  <a:gd name="T49" fmla="*/ 2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1" h="36">
                    <a:moveTo>
                      <a:pt x="0" y="2"/>
                    </a:moveTo>
                    <a:lnTo>
                      <a:pt x="16" y="0"/>
                    </a:lnTo>
                    <a:lnTo>
                      <a:pt x="22" y="2"/>
                    </a:lnTo>
                    <a:lnTo>
                      <a:pt x="23" y="5"/>
                    </a:lnTo>
                    <a:lnTo>
                      <a:pt x="21" y="10"/>
                    </a:lnTo>
                    <a:lnTo>
                      <a:pt x="17" y="20"/>
                    </a:lnTo>
                    <a:lnTo>
                      <a:pt x="16" y="23"/>
                    </a:lnTo>
                    <a:lnTo>
                      <a:pt x="16" y="27"/>
                    </a:lnTo>
                    <a:lnTo>
                      <a:pt x="19" y="30"/>
                    </a:lnTo>
                    <a:lnTo>
                      <a:pt x="24" y="30"/>
                    </a:lnTo>
                    <a:lnTo>
                      <a:pt x="44" y="20"/>
                    </a:lnTo>
                    <a:lnTo>
                      <a:pt x="47" y="20"/>
                    </a:lnTo>
                    <a:lnTo>
                      <a:pt x="50" y="23"/>
                    </a:lnTo>
                    <a:lnTo>
                      <a:pt x="45" y="23"/>
                    </a:lnTo>
                    <a:lnTo>
                      <a:pt x="35" y="30"/>
                    </a:lnTo>
                    <a:lnTo>
                      <a:pt x="23" y="35"/>
                    </a:lnTo>
                    <a:lnTo>
                      <a:pt x="17" y="35"/>
                    </a:lnTo>
                    <a:lnTo>
                      <a:pt x="13" y="33"/>
                    </a:lnTo>
                    <a:lnTo>
                      <a:pt x="11" y="28"/>
                    </a:lnTo>
                    <a:lnTo>
                      <a:pt x="11" y="23"/>
                    </a:lnTo>
                    <a:lnTo>
                      <a:pt x="14" y="12"/>
                    </a:lnTo>
                    <a:lnTo>
                      <a:pt x="15" y="7"/>
                    </a:lnTo>
                    <a:lnTo>
                      <a:pt x="14" y="5"/>
                    </a:lnTo>
                    <a:lnTo>
                      <a:pt x="4" y="7"/>
                    </a:lnTo>
                    <a:lnTo>
                      <a:pt x="0" y="2"/>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8" name="Freeform 57">
                <a:extLst>
                  <a:ext uri="{FF2B5EF4-FFF2-40B4-BE49-F238E27FC236}">
                    <a16:creationId xmlns:a16="http://schemas.microsoft.com/office/drawing/2014/main" xmlns="" id="{CBE719A8-0E13-4991-8450-B646867C0C2C}"/>
                  </a:ext>
                </a:extLst>
              </p:cNvPr>
              <p:cNvSpPr>
                <a:spLocks noChangeAspect="1"/>
              </p:cNvSpPr>
              <p:nvPr/>
            </p:nvSpPr>
            <p:spPr bwMode="auto">
              <a:xfrm>
                <a:off x="695" y="2049"/>
                <a:ext cx="58" cy="124"/>
              </a:xfrm>
              <a:custGeom>
                <a:avLst/>
                <a:gdLst>
                  <a:gd name="T0" fmla="*/ 13 w 58"/>
                  <a:gd name="T1" fmla="*/ 0 h 124"/>
                  <a:gd name="T2" fmla="*/ 29 w 58"/>
                  <a:gd name="T3" fmla="*/ 22 h 124"/>
                  <a:gd name="T4" fmla="*/ 29 w 58"/>
                  <a:gd name="T5" fmla="*/ 60 h 124"/>
                  <a:gd name="T6" fmla="*/ 44 w 58"/>
                  <a:gd name="T7" fmla="*/ 81 h 124"/>
                  <a:gd name="T8" fmla="*/ 52 w 58"/>
                  <a:gd name="T9" fmla="*/ 97 h 124"/>
                  <a:gd name="T10" fmla="*/ 57 w 58"/>
                  <a:gd name="T11" fmla="*/ 120 h 124"/>
                  <a:gd name="T12" fmla="*/ 52 w 58"/>
                  <a:gd name="T13" fmla="*/ 119 h 124"/>
                  <a:gd name="T14" fmla="*/ 44 w 58"/>
                  <a:gd name="T15" fmla="*/ 123 h 124"/>
                  <a:gd name="T16" fmla="*/ 31 w 58"/>
                  <a:gd name="T17" fmla="*/ 123 h 124"/>
                  <a:gd name="T18" fmla="*/ 38 w 58"/>
                  <a:gd name="T19" fmla="*/ 111 h 124"/>
                  <a:gd name="T20" fmla="*/ 39 w 58"/>
                  <a:gd name="T21" fmla="*/ 105 h 124"/>
                  <a:gd name="T22" fmla="*/ 35 w 58"/>
                  <a:gd name="T23" fmla="*/ 103 h 124"/>
                  <a:gd name="T24" fmla="*/ 29 w 58"/>
                  <a:gd name="T25" fmla="*/ 105 h 124"/>
                  <a:gd name="T26" fmla="*/ 22 w 58"/>
                  <a:gd name="T27" fmla="*/ 106 h 124"/>
                  <a:gd name="T28" fmla="*/ 22 w 58"/>
                  <a:gd name="T29" fmla="*/ 84 h 124"/>
                  <a:gd name="T30" fmla="*/ 16 w 58"/>
                  <a:gd name="T31" fmla="*/ 61 h 124"/>
                  <a:gd name="T32" fmla="*/ 0 w 58"/>
                  <a:gd name="T33" fmla="*/ 16 h 124"/>
                  <a:gd name="T34" fmla="*/ 13 w 58"/>
                  <a:gd name="T35" fmla="*/ 0 h 1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 h="124">
                    <a:moveTo>
                      <a:pt x="13" y="0"/>
                    </a:moveTo>
                    <a:lnTo>
                      <a:pt x="29" y="22"/>
                    </a:lnTo>
                    <a:lnTo>
                      <a:pt x="29" y="60"/>
                    </a:lnTo>
                    <a:lnTo>
                      <a:pt x="44" y="81"/>
                    </a:lnTo>
                    <a:lnTo>
                      <a:pt x="52" y="97"/>
                    </a:lnTo>
                    <a:lnTo>
                      <a:pt x="57" y="120"/>
                    </a:lnTo>
                    <a:lnTo>
                      <a:pt x="52" y="119"/>
                    </a:lnTo>
                    <a:lnTo>
                      <a:pt x="44" y="123"/>
                    </a:lnTo>
                    <a:lnTo>
                      <a:pt x="31" y="123"/>
                    </a:lnTo>
                    <a:lnTo>
                      <a:pt x="38" y="111"/>
                    </a:lnTo>
                    <a:lnTo>
                      <a:pt x="39" y="105"/>
                    </a:lnTo>
                    <a:lnTo>
                      <a:pt x="35" y="103"/>
                    </a:lnTo>
                    <a:lnTo>
                      <a:pt x="29" y="105"/>
                    </a:lnTo>
                    <a:lnTo>
                      <a:pt x="22" y="106"/>
                    </a:lnTo>
                    <a:lnTo>
                      <a:pt x="22" y="84"/>
                    </a:lnTo>
                    <a:lnTo>
                      <a:pt x="16" y="61"/>
                    </a:lnTo>
                    <a:lnTo>
                      <a:pt x="0" y="16"/>
                    </a:lnTo>
                    <a:lnTo>
                      <a:pt x="13" y="0"/>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9" name="Freeform 58">
                <a:extLst>
                  <a:ext uri="{FF2B5EF4-FFF2-40B4-BE49-F238E27FC236}">
                    <a16:creationId xmlns:a16="http://schemas.microsoft.com/office/drawing/2014/main" xmlns="" id="{3349DAFF-C01E-470B-8955-BB3EB344FE3F}"/>
                  </a:ext>
                </a:extLst>
              </p:cNvPr>
              <p:cNvSpPr>
                <a:spLocks noChangeAspect="1"/>
              </p:cNvSpPr>
              <p:nvPr/>
            </p:nvSpPr>
            <p:spPr bwMode="auto">
              <a:xfrm>
                <a:off x="695" y="2049"/>
                <a:ext cx="46" cy="108"/>
              </a:xfrm>
              <a:custGeom>
                <a:avLst/>
                <a:gdLst>
                  <a:gd name="T0" fmla="*/ 16 w 46"/>
                  <a:gd name="T1" fmla="*/ 8 h 108"/>
                  <a:gd name="T2" fmla="*/ 13 w 46"/>
                  <a:gd name="T3" fmla="*/ 18 h 108"/>
                  <a:gd name="T4" fmla="*/ 18 w 46"/>
                  <a:gd name="T5" fmla="*/ 41 h 108"/>
                  <a:gd name="T6" fmla="*/ 21 w 46"/>
                  <a:gd name="T7" fmla="*/ 54 h 108"/>
                  <a:gd name="T8" fmla="*/ 26 w 46"/>
                  <a:gd name="T9" fmla="*/ 55 h 108"/>
                  <a:gd name="T10" fmla="*/ 27 w 46"/>
                  <a:gd name="T11" fmla="*/ 42 h 108"/>
                  <a:gd name="T12" fmla="*/ 32 w 46"/>
                  <a:gd name="T13" fmla="*/ 51 h 108"/>
                  <a:gd name="T14" fmla="*/ 31 w 46"/>
                  <a:gd name="T15" fmla="*/ 60 h 108"/>
                  <a:gd name="T16" fmla="*/ 37 w 46"/>
                  <a:gd name="T17" fmla="*/ 71 h 108"/>
                  <a:gd name="T18" fmla="*/ 45 w 46"/>
                  <a:gd name="T19" fmla="*/ 87 h 108"/>
                  <a:gd name="T20" fmla="*/ 32 w 46"/>
                  <a:gd name="T21" fmla="*/ 73 h 108"/>
                  <a:gd name="T22" fmla="*/ 25 w 46"/>
                  <a:gd name="T23" fmla="*/ 67 h 108"/>
                  <a:gd name="T24" fmla="*/ 31 w 46"/>
                  <a:gd name="T25" fmla="*/ 80 h 108"/>
                  <a:gd name="T26" fmla="*/ 31 w 46"/>
                  <a:gd name="T27" fmla="*/ 97 h 108"/>
                  <a:gd name="T28" fmla="*/ 25 w 46"/>
                  <a:gd name="T29" fmla="*/ 88 h 108"/>
                  <a:gd name="T30" fmla="*/ 23 w 46"/>
                  <a:gd name="T31" fmla="*/ 79 h 108"/>
                  <a:gd name="T32" fmla="*/ 25 w 46"/>
                  <a:gd name="T33" fmla="*/ 101 h 108"/>
                  <a:gd name="T34" fmla="*/ 25 w 46"/>
                  <a:gd name="T35" fmla="*/ 107 h 108"/>
                  <a:gd name="T36" fmla="*/ 14 w 46"/>
                  <a:gd name="T37" fmla="*/ 107 h 108"/>
                  <a:gd name="T38" fmla="*/ 14 w 46"/>
                  <a:gd name="T39" fmla="*/ 105 h 108"/>
                  <a:gd name="T40" fmla="*/ 19 w 46"/>
                  <a:gd name="T41" fmla="*/ 97 h 108"/>
                  <a:gd name="T42" fmla="*/ 21 w 46"/>
                  <a:gd name="T43" fmla="*/ 91 h 108"/>
                  <a:gd name="T44" fmla="*/ 20 w 46"/>
                  <a:gd name="T45" fmla="*/ 89 h 108"/>
                  <a:gd name="T46" fmla="*/ 15 w 46"/>
                  <a:gd name="T47" fmla="*/ 85 h 108"/>
                  <a:gd name="T48" fmla="*/ 13 w 46"/>
                  <a:gd name="T49" fmla="*/ 76 h 108"/>
                  <a:gd name="T50" fmla="*/ 14 w 46"/>
                  <a:gd name="T51" fmla="*/ 69 h 108"/>
                  <a:gd name="T52" fmla="*/ 14 w 46"/>
                  <a:gd name="T53" fmla="*/ 62 h 108"/>
                  <a:gd name="T54" fmla="*/ 0 w 46"/>
                  <a:gd name="T55" fmla="*/ 15 h 108"/>
                  <a:gd name="T56" fmla="*/ 14 w 46"/>
                  <a:gd name="T57" fmla="*/ 0 h 108"/>
                  <a:gd name="T58" fmla="*/ 16 w 46"/>
                  <a:gd name="T59" fmla="*/ 8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6" h="108">
                    <a:moveTo>
                      <a:pt x="16" y="8"/>
                    </a:moveTo>
                    <a:lnTo>
                      <a:pt x="13" y="18"/>
                    </a:lnTo>
                    <a:lnTo>
                      <a:pt x="18" y="41"/>
                    </a:lnTo>
                    <a:lnTo>
                      <a:pt x="21" y="54"/>
                    </a:lnTo>
                    <a:lnTo>
                      <a:pt x="26" y="55"/>
                    </a:lnTo>
                    <a:lnTo>
                      <a:pt x="27" y="42"/>
                    </a:lnTo>
                    <a:lnTo>
                      <a:pt x="32" y="51"/>
                    </a:lnTo>
                    <a:lnTo>
                      <a:pt x="31" y="60"/>
                    </a:lnTo>
                    <a:lnTo>
                      <a:pt x="37" y="71"/>
                    </a:lnTo>
                    <a:lnTo>
                      <a:pt x="45" y="87"/>
                    </a:lnTo>
                    <a:lnTo>
                      <a:pt x="32" y="73"/>
                    </a:lnTo>
                    <a:lnTo>
                      <a:pt x="25" y="67"/>
                    </a:lnTo>
                    <a:lnTo>
                      <a:pt x="31" y="80"/>
                    </a:lnTo>
                    <a:lnTo>
                      <a:pt x="31" y="97"/>
                    </a:lnTo>
                    <a:lnTo>
                      <a:pt x="25" y="88"/>
                    </a:lnTo>
                    <a:lnTo>
                      <a:pt x="23" y="79"/>
                    </a:lnTo>
                    <a:lnTo>
                      <a:pt x="25" y="101"/>
                    </a:lnTo>
                    <a:lnTo>
                      <a:pt x="25" y="107"/>
                    </a:lnTo>
                    <a:lnTo>
                      <a:pt x="14" y="107"/>
                    </a:lnTo>
                    <a:lnTo>
                      <a:pt x="14" y="105"/>
                    </a:lnTo>
                    <a:lnTo>
                      <a:pt x="19" y="97"/>
                    </a:lnTo>
                    <a:lnTo>
                      <a:pt x="21" y="91"/>
                    </a:lnTo>
                    <a:lnTo>
                      <a:pt x="20" y="89"/>
                    </a:lnTo>
                    <a:lnTo>
                      <a:pt x="15" y="85"/>
                    </a:lnTo>
                    <a:lnTo>
                      <a:pt x="13" y="76"/>
                    </a:lnTo>
                    <a:lnTo>
                      <a:pt x="14" y="69"/>
                    </a:lnTo>
                    <a:lnTo>
                      <a:pt x="14" y="62"/>
                    </a:lnTo>
                    <a:lnTo>
                      <a:pt x="0" y="15"/>
                    </a:lnTo>
                    <a:lnTo>
                      <a:pt x="14" y="0"/>
                    </a:lnTo>
                    <a:lnTo>
                      <a:pt x="16" y="8"/>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0" name="Freeform 59">
                <a:extLst>
                  <a:ext uri="{FF2B5EF4-FFF2-40B4-BE49-F238E27FC236}">
                    <a16:creationId xmlns:a16="http://schemas.microsoft.com/office/drawing/2014/main" xmlns="" id="{6F4E504E-6C32-40EC-89BC-132C8B6671F3}"/>
                  </a:ext>
                </a:extLst>
              </p:cNvPr>
              <p:cNvSpPr>
                <a:spLocks noChangeAspect="1"/>
              </p:cNvSpPr>
              <p:nvPr/>
            </p:nvSpPr>
            <p:spPr bwMode="auto">
              <a:xfrm>
                <a:off x="548" y="1975"/>
                <a:ext cx="139" cy="145"/>
              </a:xfrm>
              <a:custGeom>
                <a:avLst/>
                <a:gdLst>
                  <a:gd name="T0" fmla="*/ 0 w 139"/>
                  <a:gd name="T1" fmla="*/ 3 h 145"/>
                  <a:gd name="T2" fmla="*/ 4 w 139"/>
                  <a:gd name="T3" fmla="*/ 25 h 145"/>
                  <a:gd name="T4" fmla="*/ 21 w 139"/>
                  <a:gd name="T5" fmla="*/ 74 h 145"/>
                  <a:gd name="T6" fmla="*/ 40 w 139"/>
                  <a:gd name="T7" fmla="*/ 119 h 145"/>
                  <a:gd name="T8" fmla="*/ 59 w 139"/>
                  <a:gd name="T9" fmla="*/ 143 h 145"/>
                  <a:gd name="T10" fmla="*/ 87 w 139"/>
                  <a:gd name="T11" fmla="*/ 144 h 145"/>
                  <a:gd name="T12" fmla="*/ 110 w 139"/>
                  <a:gd name="T13" fmla="*/ 141 h 145"/>
                  <a:gd name="T14" fmla="*/ 130 w 139"/>
                  <a:gd name="T15" fmla="*/ 137 h 145"/>
                  <a:gd name="T16" fmla="*/ 138 w 139"/>
                  <a:gd name="T17" fmla="*/ 113 h 145"/>
                  <a:gd name="T18" fmla="*/ 131 w 139"/>
                  <a:gd name="T19" fmla="*/ 98 h 145"/>
                  <a:gd name="T20" fmla="*/ 4 w 139"/>
                  <a:gd name="T21" fmla="*/ 0 h 145"/>
                  <a:gd name="T22" fmla="*/ 0 w 139"/>
                  <a:gd name="T23" fmla="*/ 3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45">
                    <a:moveTo>
                      <a:pt x="0" y="3"/>
                    </a:moveTo>
                    <a:lnTo>
                      <a:pt x="4" y="25"/>
                    </a:lnTo>
                    <a:lnTo>
                      <a:pt x="21" y="74"/>
                    </a:lnTo>
                    <a:lnTo>
                      <a:pt x="40" y="119"/>
                    </a:lnTo>
                    <a:lnTo>
                      <a:pt x="59" y="143"/>
                    </a:lnTo>
                    <a:lnTo>
                      <a:pt x="87" y="144"/>
                    </a:lnTo>
                    <a:lnTo>
                      <a:pt x="110" y="141"/>
                    </a:lnTo>
                    <a:lnTo>
                      <a:pt x="130" y="137"/>
                    </a:lnTo>
                    <a:lnTo>
                      <a:pt x="138" y="113"/>
                    </a:lnTo>
                    <a:lnTo>
                      <a:pt x="131" y="98"/>
                    </a:lnTo>
                    <a:lnTo>
                      <a:pt x="4" y="0"/>
                    </a:lnTo>
                    <a:lnTo>
                      <a:pt x="0" y="3"/>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1" name="Freeform 60">
                <a:extLst>
                  <a:ext uri="{FF2B5EF4-FFF2-40B4-BE49-F238E27FC236}">
                    <a16:creationId xmlns:a16="http://schemas.microsoft.com/office/drawing/2014/main" xmlns="" id="{26C77893-16E6-49F8-AC0B-F65A0D7CDB06}"/>
                  </a:ext>
                </a:extLst>
              </p:cNvPr>
              <p:cNvSpPr>
                <a:spLocks noChangeAspect="1"/>
              </p:cNvSpPr>
              <p:nvPr/>
            </p:nvSpPr>
            <p:spPr bwMode="auto">
              <a:xfrm>
                <a:off x="610" y="2085"/>
                <a:ext cx="76" cy="35"/>
              </a:xfrm>
              <a:custGeom>
                <a:avLst/>
                <a:gdLst>
                  <a:gd name="T0" fmla="*/ 0 w 76"/>
                  <a:gd name="T1" fmla="*/ 33 h 35"/>
                  <a:gd name="T2" fmla="*/ 7 w 76"/>
                  <a:gd name="T3" fmla="*/ 6 h 35"/>
                  <a:gd name="T4" fmla="*/ 75 w 76"/>
                  <a:gd name="T5" fmla="*/ 0 h 35"/>
                  <a:gd name="T6" fmla="*/ 74 w 76"/>
                  <a:gd name="T7" fmla="*/ 7 h 35"/>
                  <a:gd name="T8" fmla="*/ 68 w 76"/>
                  <a:gd name="T9" fmla="*/ 27 h 35"/>
                  <a:gd name="T10" fmla="*/ 20 w 76"/>
                  <a:gd name="T11" fmla="*/ 34 h 35"/>
                  <a:gd name="T12" fmla="*/ 0 w 76"/>
                  <a:gd name="T13" fmla="*/ 33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5">
                    <a:moveTo>
                      <a:pt x="0" y="33"/>
                    </a:moveTo>
                    <a:lnTo>
                      <a:pt x="7" y="6"/>
                    </a:lnTo>
                    <a:lnTo>
                      <a:pt x="75" y="0"/>
                    </a:lnTo>
                    <a:lnTo>
                      <a:pt x="74" y="7"/>
                    </a:lnTo>
                    <a:lnTo>
                      <a:pt x="68" y="27"/>
                    </a:lnTo>
                    <a:lnTo>
                      <a:pt x="20" y="34"/>
                    </a:lnTo>
                    <a:lnTo>
                      <a:pt x="0" y="33"/>
                    </a:lnTo>
                  </a:path>
                </a:pathLst>
              </a:custGeom>
              <a:solidFill>
                <a:srgbClr val="B5B5B5"/>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2" name="Freeform 61">
                <a:extLst>
                  <a:ext uri="{FF2B5EF4-FFF2-40B4-BE49-F238E27FC236}">
                    <a16:creationId xmlns:a16="http://schemas.microsoft.com/office/drawing/2014/main" xmlns="" id="{8D5FF88E-7595-4D24-A867-EF15C3538E2D}"/>
                  </a:ext>
                </a:extLst>
              </p:cNvPr>
              <p:cNvSpPr>
                <a:spLocks noChangeAspect="1"/>
              </p:cNvSpPr>
              <p:nvPr/>
            </p:nvSpPr>
            <p:spPr bwMode="auto">
              <a:xfrm>
                <a:off x="586" y="2022"/>
                <a:ext cx="99" cy="69"/>
              </a:xfrm>
              <a:custGeom>
                <a:avLst/>
                <a:gdLst>
                  <a:gd name="T0" fmla="*/ 0 w 99"/>
                  <a:gd name="T1" fmla="*/ 0 h 69"/>
                  <a:gd name="T2" fmla="*/ 11 w 99"/>
                  <a:gd name="T3" fmla="*/ 30 h 69"/>
                  <a:gd name="T4" fmla="*/ 33 w 99"/>
                  <a:gd name="T5" fmla="*/ 68 h 69"/>
                  <a:gd name="T6" fmla="*/ 60 w 99"/>
                  <a:gd name="T7" fmla="*/ 67 h 69"/>
                  <a:gd name="T8" fmla="*/ 98 w 99"/>
                  <a:gd name="T9" fmla="*/ 63 h 69"/>
                  <a:gd name="T10" fmla="*/ 94 w 99"/>
                  <a:gd name="T11" fmla="*/ 55 h 69"/>
                  <a:gd name="T12" fmla="*/ 41 w 99"/>
                  <a:gd name="T13" fmla="*/ 24 h 69"/>
                  <a:gd name="T14" fmla="*/ 0 w 99"/>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 h="69">
                    <a:moveTo>
                      <a:pt x="0" y="0"/>
                    </a:moveTo>
                    <a:lnTo>
                      <a:pt x="11" y="30"/>
                    </a:lnTo>
                    <a:lnTo>
                      <a:pt x="33" y="68"/>
                    </a:lnTo>
                    <a:lnTo>
                      <a:pt x="60" y="67"/>
                    </a:lnTo>
                    <a:lnTo>
                      <a:pt x="98" y="63"/>
                    </a:lnTo>
                    <a:lnTo>
                      <a:pt x="94" y="55"/>
                    </a:lnTo>
                    <a:lnTo>
                      <a:pt x="41" y="24"/>
                    </a:lnTo>
                    <a:lnTo>
                      <a:pt x="0" y="0"/>
                    </a:lnTo>
                  </a:path>
                </a:pathLst>
              </a:custGeom>
              <a:solidFill>
                <a:srgbClr val="515151"/>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3" name="Freeform 62">
                <a:extLst>
                  <a:ext uri="{FF2B5EF4-FFF2-40B4-BE49-F238E27FC236}">
                    <a16:creationId xmlns:a16="http://schemas.microsoft.com/office/drawing/2014/main" xmlns="" id="{44B11A51-5B3D-4A44-9D60-AE29508EFF43}"/>
                  </a:ext>
                </a:extLst>
              </p:cNvPr>
              <p:cNvSpPr>
                <a:spLocks noChangeAspect="1"/>
              </p:cNvSpPr>
              <p:nvPr/>
            </p:nvSpPr>
            <p:spPr bwMode="auto">
              <a:xfrm>
                <a:off x="499" y="1835"/>
                <a:ext cx="280" cy="239"/>
              </a:xfrm>
              <a:custGeom>
                <a:avLst/>
                <a:gdLst>
                  <a:gd name="T0" fmla="*/ 0 w 280"/>
                  <a:gd name="T1" fmla="*/ 93 h 239"/>
                  <a:gd name="T2" fmla="*/ 27 w 280"/>
                  <a:gd name="T3" fmla="*/ 123 h 239"/>
                  <a:gd name="T4" fmla="*/ 40 w 280"/>
                  <a:gd name="T5" fmla="*/ 134 h 239"/>
                  <a:gd name="T6" fmla="*/ 52 w 280"/>
                  <a:gd name="T7" fmla="*/ 138 h 239"/>
                  <a:gd name="T8" fmla="*/ 56 w 280"/>
                  <a:gd name="T9" fmla="*/ 145 h 239"/>
                  <a:gd name="T10" fmla="*/ 59 w 280"/>
                  <a:gd name="T11" fmla="*/ 155 h 239"/>
                  <a:gd name="T12" fmla="*/ 71 w 280"/>
                  <a:gd name="T13" fmla="*/ 169 h 239"/>
                  <a:gd name="T14" fmla="*/ 86 w 280"/>
                  <a:gd name="T15" fmla="*/ 185 h 239"/>
                  <a:gd name="T16" fmla="*/ 115 w 280"/>
                  <a:gd name="T17" fmla="*/ 207 h 239"/>
                  <a:gd name="T18" fmla="*/ 139 w 280"/>
                  <a:gd name="T19" fmla="*/ 222 h 239"/>
                  <a:gd name="T20" fmla="*/ 151 w 280"/>
                  <a:gd name="T21" fmla="*/ 235 h 239"/>
                  <a:gd name="T22" fmla="*/ 160 w 280"/>
                  <a:gd name="T23" fmla="*/ 238 h 239"/>
                  <a:gd name="T24" fmla="*/ 175 w 280"/>
                  <a:gd name="T25" fmla="*/ 238 h 239"/>
                  <a:gd name="T26" fmla="*/ 190 w 280"/>
                  <a:gd name="T27" fmla="*/ 234 h 239"/>
                  <a:gd name="T28" fmla="*/ 202 w 280"/>
                  <a:gd name="T29" fmla="*/ 223 h 239"/>
                  <a:gd name="T30" fmla="*/ 213 w 280"/>
                  <a:gd name="T31" fmla="*/ 210 h 239"/>
                  <a:gd name="T32" fmla="*/ 239 w 280"/>
                  <a:gd name="T33" fmla="*/ 192 h 239"/>
                  <a:gd name="T34" fmla="*/ 263 w 280"/>
                  <a:gd name="T35" fmla="*/ 169 h 239"/>
                  <a:gd name="T36" fmla="*/ 274 w 280"/>
                  <a:gd name="T37" fmla="*/ 149 h 239"/>
                  <a:gd name="T38" fmla="*/ 277 w 280"/>
                  <a:gd name="T39" fmla="*/ 139 h 239"/>
                  <a:gd name="T40" fmla="*/ 279 w 280"/>
                  <a:gd name="T41" fmla="*/ 123 h 239"/>
                  <a:gd name="T42" fmla="*/ 276 w 280"/>
                  <a:gd name="T43" fmla="*/ 107 h 239"/>
                  <a:gd name="T44" fmla="*/ 274 w 280"/>
                  <a:gd name="T45" fmla="*/ 100 h 239"/>
                  <a:gd name="T46" fmla="*/ 263 w 280"/>
                  <a:gd name="T47" fmla="*/ 92 h 239"/>
                  <a:gd name="T48" fmla="*/ 250 w 280"/>
                  <a:gd name="T49" fmla="*/ 82 h 239"/>
                  <a:gd name="T50" fmla="*/ 233 w 280"/>
                  <a:gd name="T51" fmla="*/ 64 h 239"/>
                  <a:gd name="T52" fmla="*/ 233 w 280"/>
                  <a:gd name="T53" fmla="*/ 42 h 239"/>
                  <a:gd name="T54" fmla="*/ 231 w 280"/>
                  <a:gd name="T55" fmla="*/ 31 h 239"/>
                  <a:gd name="T56" fmla="*/ 225 w 280"/>
                  <a:gd name="T57" fmla="*/ 22 h 239"/>
                  <a:gd name="T58" fmla="*/ 217 w 280"/>
                  <a:gd name="T59" fmla="*/ 12 h 239"/>
                  <a:gd name="T60" fmla="*/ 89 w 280"/>
                  <a:gd name="T61" fmla="*/ 0 h 239"/>
                  <a:gd name="T62" fmla="*/ 8 w 280"/>
                  <a:gd name="T63" fmla="*/ 75 h 239"/>
                  <a:gd name="T64" fmla="*/ 0 w 280"/>
                  <a:gd name="T65" fmla="*/ 93 h 2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239">
                    <a:moveTo>
                      <a:pt x="0" y="93"/>
                    </a:moveTo>
                    <a:lnTo>
                      <a:pt x="27" y="123"/>
                    </a:lnTo>
                    <a:lnTo>
                      <a:pt x="40" y="134"/>
                    </a:lnTo>
                    <a:lnTo>
                      <a:pt x="52" y="138"/>
                    </a:lnTo>
                    <a:lnTo>
                      <a:pt x="56" y="145"/>
                    </a:lnTo>
                    <a:lnTo>
                      <a:pt x="59" y="155"/>
                    </a:lnTo>
                    <a:lnTo>
                      <a:pt x="71" y="169"/>
                    </a:lnTo>
                    <a:lnTo>
                      <a:pt x="86" y="185"/>
                    </a:lnTo>
                    <a:lnTo>
                      <a:pt x="115" y="207"/>
                    </a:lnTo>
                    <a:lnTo>
                      <a:pt x="139" y="222"/>
                    </a:lnTo>
                    <a:lnTo>
                      <a:pt x="151" y="235"/>
                    </a:lnTo>
                    <a:lnTo>
                      <a:pt x="160" y="238"/>
                    </a:lnTo>
                    <a:lnTo>
                      <a:pt x="175" y="238"/>
                    </a:lnTo>
                    <a:lnTo>
                      <a:pt x="190" y="234"/>
                    </a:lnTo>
                    <a:lnTo>
                      <a:pt x="202" y="223"/>
                    </a:lnTo>
                    <a:lnTo>
                      <a:pt x="213" y="210"/>
                    </a:lnTo>
                    <a:lnTo>
                      <a:pt x="239" y="192"/>
                    </a:lnTo>
                    <a:lnTo>
                      <a:pt x="263" y="169"/>
                    </a:lnTo>
                    <a:lnTo>
                      <a:pt x="274" y="149"/>
                    </a:lnTo>
                    <a:lnTo>
                      <a:pt x="277" y="139"/>
                    </a:lnTo>
                    <a:lnTo>
                      <a:pt x="279" y="123"/>
                    </a:lnTo>
                    <a:lnTo>
                      <a:pt x="276" y="107"/>
                    </a:lnTo>
                    <a:lnTo>
                      <a:pt x="274" y="100"/>
                    </a:lnTo>
                    <a:lnTo>
                      <a:pt x="263" y="92"/>
                    </a:lnTo>
                    <a:lnTo>
                      <a:pt x="250" y="82"/>
                    </a:lnTo>
                    <a:lnTo>
                      <a:pt x="233" y="64"/>
                    </a:lnTo>
                    <a:lnTo>
                      <a:pt x="233" y="42"/>
                    </a:lnTo>
                    <a:lnTo>
                      <a:pt x="231" y="31"/>
                    </a:lnTo>
                    <a:lnTo>
                      <a:pt x="225" y="22"/>
                    </a:lnTo>
                    <a:lnTo>
                      <a:pt x="217" y="12"/>
                    </a:lnTo>
                    <a:lnTo>
                      <a:pt x="89" y="0"/>
                    </a:lnTo>
                    <a:lnTo>
                      <a:pt x="8" y="75"/>
                    </a:lnTo>
                    <a:lnTo>
                      <a:pt x="0" y="93"/>
                    </a:lnTo>
                  </a:path>
                </a:pathLst>
              </a:custGeom>
              <a:solidFill>
                <a:srgbClr val="FFC98E"/>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4" name="Freeform 63">
                <a:extLst>
                  <a:ext uri="{FF2B5EF4-FFF2-40B4-BE49-F238E27FC236}">
                    <a16:creationId xmlns:a16="http://schemas.microsoft.com/office/drawing/2014/main" xmlns="" id="{4AE80286-EE94-45C7-AC4F-57F4693AE8DE}"/>
                  </a:ext>
                </a:extLst>
              </p:cNvPr>
              <p:cNvSpPr>
                <a:spLocks noChangeAspect="1"/>
              </p:cNvSpPr>
              <p:nvPr/>
            </p:nvSpPr>
            <p:spPr bwMode="auto">
              <a:xfrm>
                <a:off x="521" y="1989"/>
                <a:ext cx="54" cy="21"/>
              </a:xfrm>
              <a:custGeom>
                <a:avLst/>
                <a:gdLst>
                  <a:gd name="T0" fmla="*/ 0 w 54"/>
                  <a:gd name="T1" fmla="*/ 8 h 21"/>
                  <a:gd name="T2" fmla="*/ 52 w 54"/>
                  <a:gd name="T3" fmla="*/ 0 h 21"/>
                  <a:gd name="T4" fmla="*/ 53 w 54"/>
                  <a:gd name="T5" fmla="*/ 8 h 21"/>
                  <a:gd name="T6" fmla="*/ 48 w 54"/>
                  <a:gd name="T7" fmla="*/ 13 h 21"/>
                  <a:gd name="T8" fmla="*/ 33 w 54"/>
                  <a:gd name="T9" fmla="*/ 20 h 21"/>
                  <a:gd name="T10" fmla="*/ 20 w 54"/>
                  <a:gd name="T11" fmla="*/ 18 h 21"/>
                  <a:gd name="T12" fmla="*/ 8 w 54"/>
                  <a:gd name="T13" fmla="*/ 13 h 21"/>
                  <a:gd name="T14" fmla="*/ 0 w 54"/>
                  <a:gd name="T15" fmla="*/ 8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21">
                    <a:moveTo>
                      <a:pt x="0" y="8"/>
                    </a:moveTo>
                    <a:lnTo>
                      <a:pt x="52" y="0"/>
                    </a:lnTo>
                    <a:lnTo>
                      <a:pt x="53" y="8"/>
                    </a:lnTo>
                    <a:lnTo>
                      <a:pt x="48" y="13"/>
                    </a:lnTo>
                    <a:lnTo>
                      <a:pt x="33" y="20"/>
                    </a:lnTo>
                    <a:lnTo>
                      <a:pt x="20" y="18"/>
                    </a:lnTo>
                    <a:lnTo>
                      <a:pt x="8" y="13"/>
                    </a:lnTo>
                    <a:lnTo>
                      <a:pt x="0" y="8"/>
                    </a:lnTo>
                  </a:path>
                </a:pathLst>
              </a:custGeom>
              <a:solidFill>
                <a:srgbClr val="00EA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5" name="Freeform 64">
                <a:extLst>
                  <a:ext uri="{FF2B5EF4-FFF2-40B4-BE49-F238E27FC236}">
                    <a16:creationId xmlns:a16="http://schemas.microsoft.com/office/drawing/2014/main" xmlns="" id="{A75C9FA4-A72C-4BA7-A649-B740F0889076}"/>
                  </a:ext>
                </a:extLst>
              </p:cNvPr>
              <p:cNvSpPr>
                <a:spLocks noChangeAspect="1"/>
              </p:cNvSpPr>
              <p:nvPr/>
            </p:nvSpPr>
            <p:spPr bwMode="auto">
              <a:xfrm>
                <a:off x="580" y="1966"/>
                <a:ext cx="59" cy="17"/>
              </a:xfrm>
              <a:custGeom>
                <a:avLst/>
                <a:gdLst>
                  <a:gd name="T0" fmla="*/ 0 w 59"/>
                  <a:gd name="T1" fmla="*/ 4 h 17"/>
                  <a:gd name="T2" fmla="*/ 58 w 59"/>
                  <a:gd name="T3" fmla="*/ 0 h 17"/>
                  <a:gd name="T4" fmla="*/ 50 w 59"/>
                  <a:gd name="T5" fmla="*/ 9 h 17"/>
                  <a:gd name="T6" fmla="*/ 39 w 59"/>
                  <a:gd name="T7" fmla="*/ 12 h 17"/>
                  <a:gd name="T8" fmla="*/ 30 w 59"/>
                  <a:gd name="T9" fmla="*/ 16 h 17"/>
                  <a:gd name="T10" fmla="*/ 22 w 59"/>
                  <a:gd name="T11" fmla="*/ 16 h 17"/>
                  <a:gd name="T12" fmla="*/ 16 w 59"/>
                  <a:gd name="T13" fmla="*/ 14 h 17"/>
                  <a:gd name="T14" fmla="*/ 0 w 59"/>
                  <a:gd name="T15" fmla="*/ 4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17">
                    <a:moveTo>
                      <a:pt x="0" y="4"/>
                    </a:moveTo>
                    <a:lnTo>
                      <a:pt x="58" y="0"/>
                    </a:lnTo>
                    <a:lnTo>
                      <a:pt x="50" y="9"/>
                    </a:lnTo>
                    <a:lnTo>
                      <a:pt x="39" y="12"/>
                    </a:lnTo>
                    <a:lnTo>
                      <a:pt x="30" y="16"/>
                    </a:lnTo>
                    <a:lnTo>
                      <a:pt x="22" y="16"/>
                    </a:lnTo>
                    <a:lnTo>
                      <a:pt x="16" y="14"/>
                    </a:lnTo>
                    <a:lnTo>
                      <a:pt x="0" y="4"/>
                    </a:lnTo>
                  </a:path>
                </a:pathLst>
              </a:custGeom>
              <a:solidFill>
                <a:srgbClr val="00EA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6" name="Freeform 65">
                <a:extLst>
                  <a:ext uri="{FF2B5EF4-FFF2-40B4-BE49-F238E27FC236}">
                    <a16:creationId xmlns:a16="http://schemas.microsoft.com/office/drawing/2014/main" xmlns="" id="{01BEA456-1403-4610-835C-00F099B0FF88}"/>
                  </a:ext>
                </a:extLst>
              </p:cNvPr>
              <p:cNvSpPr>
                <a:spLocks noChangeAspect="1"/>
              </p:cNvSpPr>
              <p:nvPr/>
            </p:nvSpPr>
            <p:spPr bwMode="auto">
              <a:xfrm>
                <a:off x="514" y="1982"/>
                <a:ext cx="57" cy="17"/>
              </a:xfrm>
              <a:custGeom>
                <a:avLst/>
                <a:gdLst>
                  <a:gd name="T0" fmla="*/ 3 w 57"/>
                  <a:gd name="T1" fmla="*/ 16 h 17"/>
                  <a:gd name="T2" fmla="*/ 56 w 57"/>
                  <a:gd name="T3" fmla="*/ 7 h 17"/>
                  <a:gd name="T4" fmla="*/ 56 w 57"/>
                  <a:gd name="T5" fmla="*/ 0 h 17"/>
                  <a:gd name="T6" fmla="*/ 0 w 57"/>
                  <a:gd name="T7" fmla="*/ 12 h 17"/>
                  <a:gd name="T8" fmla="*/ 3 w 57"/>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17">
                    <a:moveTo>
                      <a:pt x="3" y="16"/>
                    </a:moveTo>
                    <a:lnTo>
                      <a:pt x="56" y="7"/>
                    </a:lnTo>
                    <a:lnTo>
                      <a:pt x="56" y="0"/>
                    </a:lnTo>
                    <a:lnTo>
                      <a:pt x="0" y="12"/>
                    </a:lnTo>
                    <a:lnTo>
                      <a:pt x="3" y="16"/>
                    </a:lnTo>
                  </a:path>
                </a:pathLst>
              </a:custGeom>
              <a:solidFill>
                <a:srgbClr val="00EA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7" name="Freeform 66">
                <a:extLst>
                  <a:ext uri="{FF2B5EF4-FFF2-40B4-BE49-F238E27FC236}">
                    <a16:creationId xmlns:a16="http://schemas.microsoft.com/office/drawing/2014/main" xmlns="" id="{10AAD885-A268-46B0-846D-87E11024A057}"/>
                  </a:ext>
                </a:extLst>
              </p:cNvPr>
              <p:cNvSpPr>
                <a:spLocks noChangeAspect="1"/>
              </p:cNvSpPr>
              <p:nvPr/>
            </p:nvSpPr>
            <p:spPr bwMode="auto">
              <a:xfrm>
                <a:off x="572" y="1958"/>
                <a:ext cx="70" cy="17"/>
              </a:xfrm>
              <a:custGeom>
                <a:avLst/>
                <a:gdLst>
                  <a:gd name="T0" fmla="*/ 2 w 70"/>
                  <a:gd name="T1" fmla="*/ 16 h 17"/>
                  <a:gd name="T2" fmla="*/ 69 w 70"/>
                  <a:gd name="T3" fmla="*/ 3 h 17"/>
                  <a:gd name="T4" fmla="*/ 69 w 70"/>
                  <a:gd name="T5" fmla="*/ 0 h 17"/>
                  <a:gd name="T6" fmla="*/ 0 w 70"/>
                  <a:gd name="T7" fmla="*/ 12 h 17"/>
                  <a:gd name="T8" fmla="*/ 2 w 70"/>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7">
                    <a:moveTo>
                      <a:pt x="2" y="16"/>
                    </a:moveTo>
                    <a:lnTo>
                      <a:pt x="69" y="3"/>
                    </a:lnTo>
                    <a:lnTo>
                      <a:pt x="69" y="0"/>
                    </a:lnTo>
                    <a:lnTo>
                      <a:pt x="0" y="12"/>
                    </a:lnTo>
                    <a:lnTo>
                      <a:pt x="2" y="16"/>
                    </a:lnTo>
                  </a:path>
                </a:pathLst>
              </a:custGeom>
              <a:solidFill>
                <a:srgbClr val="00EA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8" name="Freeform 67">
                <a:extLst>
                  <a:ext uri="{FF2B5EF4-FFF2-40B4-BE49-F238E27FC236}">
                    <a16:creationId xmlns:a16="http://schemas.microsoft.com/office/drawing/2014/main" xmlns="" id="{98624FB4-D178-4E4B-9582-18B79E5BDD2E}"/>
                  </a:ext>
                </a:extLst>
              </p:cNvPr>
              <p:cNvSpPr>
                <a:spLocks noChangeAspect="1"/>
              </p:cNvSpPr>
              <p:nvPr/>
            </p:nvSpPr>
            <p:spPr bwMode="auto">
              <a:xfrm>
                <a:off x="486" y="1737"/>
                <a:ext cx="236" cy="189"/>
              </a:xfrm>
              <a:custGeom>
                <a:avLst/>
                <a:gdLst>
                  <a:gd name="T0" fmla="*/ 11 w 236"/>
                  <a:gd name="T1" fmla="*/ 184 h 189"/>
                  <a:gd name="T2" fmla="*/ 53 w 236"/>
                  <a:gd name="T3" fmla="*/ 170 h 189"/>
                  <a:gd name="T4" fmla="*/ 84 w 236"/>
                  <a:gd name="T5" fmla="*/ 144 h 189"/>
                  <a:gd name="T6" fmla="*/ 106 w 236"/>
                  <a:gd name="T7" fmla="*/ 101 h 189"/>
                  <a:gd name="T8" fmla="*/ 136 w 236"/>
                  <a:gd name="T9" fmla="*/ 135 h 189"/>
                  <a:gd name="T10" fmla="*/ 160 w 236"/>
                  <a:gd name="T11" fmla="*/ 137 h 189"/>
                  <a:gd name="T12" fmla="*/ 186 w 236"/>
                  <a:gd name="T13" fmla="*/ 124 h 189"/>
                  <a:gd name="T14" fmla="*/ 213 w 236"/>
                  <a:gd name="T15" fmla="*/ 108 h 189"/>
                  <a:gd name="T16" fmla="*/ 235 w 236"/>
                  <a:gd name="T17" fmla="*/ 103 h 189"/>
                  <a:gd name="T18" fmla="*/ 223 w 236"/>
                  <a:gd name="T19" fmla="*/ 84 h 189"/>
                  <a:gd name="T20" fmla="*/ 124 w 236"/>
                  <a:gd name="T21" fmla="*/ 0 h 189"/>
                  <a:gd name="T22" fmla="*/ 47 w 236"/>
                  <a:gd name="T23" fmla="*/ 15 h 189"/>
                  <a:gd name="T24" fmla="*/ 33 w 236"/>
                  <a:gd name="T25" fmla="*/ 26 h 189"/>
                  <a:gd name="T26" fmla="*/ 23 w 236"/>
                  <a:gd name="T27" fmla="*/ 37 h 189"/>
                  <a:gd name="T28" fmla="*/ 11 w 236"/>
                  <a:gd name="T29" fmla="*/ 62 h 189"/>
                  <a:gd name="T30" fmla="*/ 2 w 236"/>
                  <a:gd name="T31" fmla="*/ 96 h 189"/>
                  <a:gd name="T32" fmla="*/ 0 w 236"/>
                  <a:gd name="T33" fmla="*/ 129 h 189"/>
                  <a:gd name="T34" fmla="*/ 0 w 236"/>
                  <a:gd name="T35" fmla="*/ 162 h 189"/>
                  <a:gd name="T36" fmla="*/ 4 w 236"/>
                  <a:gd name="T37" fmla="*/ 188 h 189"/>
                  <a:gd name="T38" fmla="*/ 11 w 236"/>
                  <a:gd name="T39" fmla="*/ 184 h 1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189">
                    <a:moveTo>
                      <a:pt x="11" y="184"/>
                    </a:moveTo>
                    <a:lnTo>
                      <a:pt x="53" y="170"/>
                    </a:lnTo>
                    <a:lnTo>
                      <a:pt x="84" y="144"/>
                    </a:lnTo>
                    <a:lnTo>
                      <a:pt x="106" y="101"/>
                    </a:lnTo>
                    <a:lnTo>
                      <a:pt x="136" y="135"/>
                    </a:lnTo>
                    <a:lnTo>
                      <a:pt x="160" y="137"/>
                    </a:lnTo>
                    <a:lnTo>
                      <a:pt x="186" y="124"/>
                    </a:lnTo>
                    <a:lnTo>
                      <a:pt x="213" y="108"/>
                    </a:lnTo>
                    <a:lnTo>
                      <a:pt x="235" y="103"/>
                    </a:lnTo>
                    <a:lnTo>
                      <a:pt x="223" y="84"/>
                    </a:lnTo>
                    <a:lnTo>
                      <a:pt x="124" y="0"/>
                    </a:lnTo>
                    <a:lnTo>
                      <a:pt x="47" y="15"/>
                    </a:lnTo>
                    <a:lnTo>
                      <a:pt x="33" y="26"/>
                    </a:lnTo>
                    <a:lnTo>
                      <a:pt x="23" y="37"/>
                    </a:lnTo>
                    <a:lnTo>
                      <a:pt x="11" y="62"/>
                    </a:lnTo>
                    <a:lnTo>
                      <a:pt x="2" y="96"/>
                    </a:lnTo>
                    <a:lnTo>
                      <a:pt x="0" y="129"/>
                    </a:lnTo>
                    <a:lnTo>
                      <a:pt x="0" y="162"/>
                    </a:lnTo>
                    <a:lnTo>
                      <a:pt x="4" y="188"/>
                    </a:lnTo>
                    <a:lnTo>
                      <a:pt x="11" y="184"/>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49" name="Freeform 68">
                <a:extLst>
                  <a:ext uri="{FF2B5EF4-FFF2-40B4-BE49-F238E27FC236}">
                    <a16:creationId xmlns:a16="http://schemas.microsoft.com/office/drawing/2014/main" xmlns="" id="{3F89FBEC-DE4E-4683-B955-13C060DCB034}"/>
                  </a:ext>
                </a:extLst>
              </p:cNvPr>
              <p:cNvSpPr>
                <a:spLocks noChangeAspect="1"/>
              </p:cNvSpPr>
              <p:nvPr/>
            </p:nvSpPr>
            <p:spPr bwMode="auto">
              <a:xfrm>
                <a:off x="650" y="1896"/>
                <a:ext cx="132" cy="217"/>
              </a:xfrm>
              <a:custGeom>
                <a:avLst/>
                <a:gdLst>
                  <a:gd name="T0" fmla="*/ 74 w 132"/>
                  <a:gd name="T1" fmla="*/ 37 h 217"/>
                  <a:gd name="T2" fmla="*/ 78 w 132"/>
                  <a:gd name="T3" fmla="*/ 58 h 217"/>
                  <a:gd name="T4" fmla="*/ 69 w 132"/>
                  <a:gd name="T5" fmla="*/ 112 h 217"/>
                  <a:gd name="T6" fmla="*/ 50 w 132"/>
                  <a:gd name="T7" fmla="*/ 160 h 217"/>
                  <a:gd name="T8" fmla="*/ 30 w 132"/>
                  <a:gd name="T9" fmla="*/ 173 h 217"/>
                  <a:gd name="T10" fmla="*/ 8 w 132"/>
                  <a:gd name="T11" fmla="*/ 177 h 217"/>
                  <a:gd name="T12" fmla="*/ 9 w 132"/>
                  <a:gd name="T13" fmla="*/ 180 h 217"/>
                  <a:gd name="T14" fmla="*/ 40 w 132"/>
                  <a:gd name="T15" fmla="*/ 185 h 217"/>
                  <a:gd name="T16" fmla="*/ 55 w 132"/>
                  <a:gd name="T17" fmla="*/ 215 h 217"/>
                  <a:gd name="T18" fmla="*/ 65 w 132"/>
                  <a:gd name="T19" fmla="*/ 215 h 217"/>
                  <a:gd name="T20" fmla="*/ 65 w 132"/>
                  <a:gd name="T21" fmla="*/ 210 h 217"/>
                  <a:gd name="T22" fmla="*/ 51 w 132"/>
                  <a:gd name="T23" fmla="*/ 167 h 217"/>
                  <a:gd name="T24" fmla="*/ 71 w 132"/>
                  <a:gd name="T25" fmla="*/ 176 h 217"/>
                  <a:gd name="T26" fmla="*/ 112 w 132"/>
                  <a:gd name="T27" fmla="*/ 199 h 217"/>
                  <a:gd name="T28" fmla="*/ 81 w 132"/>
                  <a:gd name="T29" fmla="*/ 176 h 217"/>
                  <a:gd name="T30" fmla="*/ 66 w 132"/>
                  <a:gd name="T31" fmla="*/ 154 h 217"/>
                  <a:gd name="T32" fmla="*/ 82 w 132"/>
                  <a:gd name="T33" fmla="*/ 142 h 217"/>
                  <a:gd name="T34" fmla="*/ 104 w 132"/>
                  <a:gd name="T35" fmla="*/ 119 h 217"/>
                  <a:gd name="T36" fmla="*/ 125 w 132"/>
                  <a:gd name="T37" fmla="*/ 91 h 217"/>
                  <a:gd name="T38" fmla="*/ 131 w 132"/>
                  <a:gd name="T39" fmla="*/ 61 h 217"/>
                  <a:gd name="T40" fmla="*/ 127 w 132"/>
                  <a:gd name="T41" fmla="*/ 37 h 217"/>
                  <a:gd name="T42" fmla="*/ 116 w 132"/>
                  <a:gd name="T43" fmla="*/ 24 h 217"/>
                  <a:gd name="T44" fmla="*/ 103 w 132"/>
                  <a:gd name="T45" fmla="*/ 22 h 217"/>
                  <a:gd name="T46" fmla="*/ 81 w 132"/>
                  <a:gd name="T47" fmla="*/ 0 h 217"/>
                  <a:gd name="T48" fmla="*/ 99 w 132"/>
                  <a:gd name="T49" fmla="*/ 23 h 217"/>
                  <a:gd name="T50" fmla="*/ 125 w 132"/>
                  <a:gd name="T51" fmla="*/ 50 h 217"/>
                  <a:gd name="T52" fmla="*/ 119 w 132"/>
                  <a:gd name="T53" fmla="*/ 90 h 217"/>
                  <a:gd name="T54" fmla="*/ 95 w 132"/>
                  <a:gd name="T55" fmla="*/ 124 h 217"/>
                  <a:gd name="T56" fmla="*/ 90 w 132"/>
                  <a:gd name="T57" fmla="*/ 108 h 217"/>
                  <a:gd name="T58" fmla="*/ 89 w 132"/>
                  <a:gd name="T59" fmla="*/ 61 h 217"/>
                  <a:gd name="T60" fmla="*/ 81 w 132"/>
                  <a:gd name="T61" fmla="*/ 39 h 217"/>
                  <a:gd name="T62" fmla="*/ 74 w 132"/>
                  <a:gd name="T63" fmla="*/ 13 h 217"/>
                  <a:gd name="T64" fmla="*/ 59 w 132"/>
                  <a:gd name="T65" fmla="*/ 16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2" h="217">
                    <a:moveTo>
                      <a:pt x="59" y="16"/>
                    </a:moveTo>
                    <a:lnTo>
                      <a:pt x="74" y="37"/>
                    </a:lnTo>
                    <a:lnTo>
                      <a:pt x="78" y="48"/>
                    </a:lnTo>
                    <a:lnTo>
                      <a:pt x="78" y="58"/>
                    </a:lnTo>
                    <a:lnTo>
                      <a:pt x="76" y="84"/>
                    </a:lnTo>
                    <a:lnTo>
                      <a:pt x="69" y="112"/>
                    </a:lnTo>
                    <a:lnTo>
                      <a:pt x="58" y="140"/>
                    </a:lnTo>
                    <a:lnTo>
                      <a:pt x="50" y="160"/>
                    </a:lnTo>
                    <a:lnTo>
                      <a:pt x="42" y="166"/>
                    </a:lnTo>
                    <a:lnTo>
                      <a:pt x="30" y="173"/>
                    </a:lnTo>
                    <a:lnTo>
                      <a:pt x="17" y="177"/>
                    </a:lnTo>
                    <a:lnTo>
                      <a:pt x="8" y="177"/>
                    </a:lnTo>
                    <a:lnTo>
                      <a:pt x="0" y="175"/>
                    </a:lnTo>
                    <a:lnTo>
                      <a:pt x="9" y="180"/>
                    </a:lnTo>
                    <a:lnTo>
                      <a:pt x="23" y="183"/>
                    </a:lnTo>
                    <a:lnTo>
                      <a:pt x="40" y="185"/>
                    </a:lnTo>
                    <a:lnTo>
                      <a:pt x="50" y="197"/>
                    </a:lnTo>
                    <a:lnTo>
                      <a:pt x="55" y="215"/>
                    </a:lnTo>
                    <a:lnTo>
                      <a:pt x="58" y="216"/>
                    </a:lnTo>
                    <a:lnTo>
                      <a:pt x="65" y="215"/>
                    </a:lnTo>
                    <a:lnTo>
                      <a:pt x="74" y="213"/>
                    </a:lnTo>
                    <a:lnTo>
                      <a:pt x="65" y="210"/>
                    </a:lnTo>
                    <a:lnTo>
                      <a:pt x="57" y="182"/>
                    </a:lnTo>
                    <a:lnTo>
                      <a:pt x="51" y="167"/>
                    </a:lnTo>
                    <a:lnTo>
                      <a:pt x="58" y="157"/>
                    </a:lnTo>
                    <a:lnTo>
                      <a:pt x="71" y="176"/>
                    </a:lnTo>
                    <a:lnTo>
                      <a:pt x="86" y="189"/>
                    </a:lnTo>
                    <a:lnTo>
                      <a:pt x="112" y="199"/>
                    </a:lnTo>
                    <a:lnTo>
                      <a:pt x="93" y="188"/>
                    </a:lnTo>
                    <a:lnTo>
                      <a:pt x="81" y="176"/>
                    </a:lnTo>
                    <a:lnTo>
                      <a:pt x="67" y="158"/>
                    </a:lnTo>
                    <a:lnTo>
                      <a:pt x="66" y="154"/>
                    </a:lnTo>
                    <a:lnTo>
                      <a:pt x="74" y="149"/>
                    </a:lnTo>
                    <a:lnTo>
                      <a:pt x="82" y="142"/>
                    </a:lnTo>
                    <a:lnTo>
                      <a:pt x="93" y="130"/>
                    </a:lnTo>
                    <a:lnTo>
                      <a:pt x="104" y="119"/>
                    </a:lnTo>
                    <a:lnTo>
                      <a:pt x="116" y="106"/>
                    </a:lnTo>
                    <a:lnTo>
                      <a:pt x="125" y="91"/>
                    </a:lnTo>
                    <a:lnTo>
                      <a:pt x="130" y="74"/>
                    </a:lnTo>
                    <a:lnTo>
                      <a:pt x="131" y="61"/>
                    </a:lnTo>
                    <a:lnTo>
                      <a:pt x="131" y="48"/>
                    </a:lnTo>
                    <a:lnTo>
                      <a:pt x="127" y="37"/>
                    </a:lnTo>
                    <a:lnTo>
                      <a:pt x="120" y="28"/>
                    </a:lnTo>
                    <a:lnTo>
                      <a:pt x="116" y="24"/>
                    </a:lnTo>
                    <a:lnTo>
                      <a:pt x="110" y="22"/>
                    </a:lnTo>
                    <a:lnTo>
                      <a:pt x="103" y="22"/>
                    </a:lnTo>
                    <a:lnTo>
                      <a:pt x="96" y="15"/>
                    </a:lnTo>
                    <a:lnTo>
                      <a:pt x="81" y="0"/>
                    </a:lnTo>
                    <a:lnTo>
                      <a:pt x="81" y="5"/>
                    </a:lnTo>
                    <a:lnTo>
                      <a:pt x="99" y="23"/>
                    </a:lnTo>
                    <a:lnTo>
                      <a:pt x="121" y="42"/>
                    </a:lnTo>
                    <a:lnTo>
                      <a:pt x="125" y="50"/>
                    </a:lnTo>
                    <a:lnTo>
                      <a:pt x="125" y="70"/>
                    </a:lnTo>
                    <a:lnTo>
                      <a:pt x="119" y="90"/>
                    </a:lnTo>
                    <a:lnTo>
                      <a:pt x="109" y="106"/>
                    </a:lnTo>
                    <a:lnTo>
                      <a:pt x="95" y="124"/>
                    </a:lnTo>
                    <a:lnTo>
                      <a:pt x="86" y="132"/>
                    </a:lnTo>
                    <a:lnTo>
                      <a:pt x="90" y="108"/>
                    </a:lnTo>
                    <a:lnTo>
                      <a:pt x="91" y="85"/>
                    </a:lnTo>
                    <a:lnTo>
                      <a:pt x="89" y="61"/>
                    </a:lnTo>
                    <a:lnTo>
                      <a:pt x="86" y="48"/>
                    </a:lnTo>
                    <a:lnTo>
                      <a:pt x="81" y="39"/>
                    </a:lnTo>
                    <a:lnTo>
                      <a:pt x="71" y="24"/>
                    </a:lnTo>
                    <a:lnTo>
                      <a:pt x="74" y="13"/>
                    </a:lnTo>
                    <a:lnTo>
                      <a:pt x="67" y="16"/>
                    </a:lnTo>
                    <a:lnTo>
                      <a:pt x="59" y="1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0" name="Freeform 69">
                <a:extLst>
                  <a:ext uri="{FF2B5EF4-FFF2-40B4-BE49-F238E27FC236}">
                    <a16:creationId xmlns:a16="http://schemas.microsoft.com/office/drawing/2014/main" xmlns="" id="{DBE7F951-6710-4693-A438-4602F0D56C80}"/>
                  </a:ext>
                </a:extLst>
              </p:cNvPr>
              <p:cNvSpPr>
                <a:spLocks noChangeAspect="1"/>
              </p:cNvSpPr>
              <p:nvPr/>
            </p:nvSpPr>
            <p:spPr bwMode="auto">
              <a:xfrm>
                <a:off x="468" y="1727"/>
                <a:ext cx="284" cy="240"/>
              </a:xfrm>
              <a:custGeom>
                <a:avLst/>
                <a:gdLst>
                  <a:gd name="T0" fmla="*/ 260 w 284"/>
                  <a:gd name="T1" fmla="*/ 177 h 240"/>
                  <a:gd name="T2" fmla="*/ 262 w 284"/>
                  <a:gd name="T3" fmla="*/ 145 h 240"/>
                  <a:gd name="T4" fmla="*/ 247 w 284"/>
                  <a:gd name="T5" fmla="*/ 123 h 240"/>
                  <a:gd name="T6" fmla="*/ 237 w 284"/>
                  <a:gd name="T7" fmla="*/ 124 h 240"/>
                  <a:gd name="T8" fmla="*/ 253 w 284"/>
                  <a:gd name="T9" fmla="*/ 143 h 240"/>
                  <a:gd name="T10" fmla="*/ 232 w 284"/>
                  <a:gd name="T11" fmla="*/ 128 h 240"/>
                  <a:gd name="T12" fmla="*/ 216 w 284"/>
                  <a:gd name="T13" fmla="*/ 166 h 240"/>
                  <a:gd name="T14" fmla="*/ 192 w 284"/>
                  <a:gd name="T15" fmla="*/ 164 h 240"/>
                  <a:gd name="T16" fmla="*/ 162 w 284"/>
                  <a:gd name="T17" fmla="*/ 152 h 240"/>
                  <a:gd name="T18" fmla="*/ 124 w 284"/>
                  <a:gd name="T19" fmla="*/ 118 h 240"/>
                  <a:gd name="T20" fmla="*/ 99 w 284"/>
                  <a:gd name="T21" fmla="*/ 166 h 240"/>
                  <a:gd name="T22" fmla="*/ 68 w 284"/>
                  <a:gd name="T23" fmla="*/ 189 h 240"/>
                  <a:gd name="T24" fmla="*/ 55 w 284"/>
                  <a:gd name="T25" fmla="*/ 199 h 240"/>
                  <a:gd name="T26" fmla="*/ 56 w 284"/>
                  <a:gd name="T27" fmla="*/ 207 h 240"/>
                  <a:gd name="T28" fmla="*/ 55 w 284"/>
                  <a:gd name="T29" fmla="*/ 222 h 240"/>
                  <a:gd name="T30" fmla="*/ 66 w 284"/>
                  <a:gd name="T31" fmla="*/ 239 h 240"/>
                  <a:gd name="T32" fmla="*/ 38 w 284"/>
                  <a:gd name="T33" fmla="*/ 216 h 240"/>
                  <a:gd name="T34" fmla="*/ 21 w 284"/>
                  <a:gd name="T35" fmla="*/ 208 h 240"/>
                  <a:gd name="T36" fmla="*/ 4 w 284"/>
                  <a:gd name="T37" fmla="*/ 207 h 240"/>
                  <a:gd name="T38" fmla="*/ 0 w 284"/>
                  <a:gd name="T39" fmla="*/ 166 h 240"/>
                  <a:gd name="T40" fmla="*/ 5 w 284"/>
                  <a:gd name="T41" fmla="*/ 108 h 240"/>
                  <a:gd name="T42" fmla="*/ 23 w 284"/>
                  <a:gd name="T43" fmla="*/ 66 h 240"/>
                  <a:gd name="T44" fmla="*/ 45 w 284"/>
                  <a:gd name="T45" fmla="*/ 44 h 240"/>
                  <a:gd name="T46" fmla="*/ 28 w 284"/>
                  <a:gd name="T47" fmla="*/ 84 h 240"/>
                  <a:gd name="T48" fmla="*/ 21 w 284"/>
                  <a:gd name="T49" fmla="*/ 141 h 240"/>
                  <a:gd name="T50" fmla="*/ 23 w 284"/>
                  <a:gd name="T51" fmla="*/ 189 h 240"/>
                  <a:gd name="T52" fmla="*/ 48 w 284"/>
                  <a:gd name="T53" fmla="*/ 182 h 240"/>
                  <a:gd name="T54" fmla="*/ 68 w 284"/>
                  <a:gd name="T55" fmla="*/ 169 h 240"/>
                  <a:gd name="T56" fmla="*/ 40 w 284"/>
                  <a:gd name="T57" fmla="*/ 177 h 240"/>
                  <a:gd name="T58" fmla="*/ 27 w 284"/>
                  <a:gd name="T59" fmla="*/ 170 h 240"/>
                  <a:gd name="T60" fmla="*/ 27 w 284"/>
                  <a:gd name="T61" fmla="*/ 136 h 240"/>
                  <a:gd name="T62" fmla="*/ 36 w 284"/>
                  <a:gd name="T63" fmla="*/ 115 h 240"/>
                  <a:gd name="T64" fmla="*/ 33 w 284"/>
                  <a:gd name="T65" fmla="*/ 103 h 240"/>
                  <a:gd name="T66" fmla="*/ 52 w 284"/>
                  <a:gd name="T67" fmla="*/ 71 h 240"/>
                  <a:gd name="T68" fmla="*/ 36 w 284"/>
                  <a:gd name="T69" fmla="*/ 81 h 240"/>
                  <a:gd name="T70" fmla="*/ 52 w 284"/>
                  <a:gd name="T71" fmla="*/ 55 h 240"/>
                  <a:gd name="T72" fmla="*/ 51 w 284"/>
                  <a:gd name="T73" fmla="*/ 47 h 240"/>
                  <a:gd name="T74" fmla="*/ 66 w 284"/>
                  <a:gd name="T75" fmla="*/ 24 h 240"/>
                  <a:gd name="T76" fmla="*/ 97 w 284"/>
                  <a:gd name="T77" fmla="*/ 5 h 240"/>
                  <a:gd name="T78" fmla="*/ 138 w 284"/>
                  <a:gd name="T79" fmla="*/ 1 h 240"/>
                  <a:gd name="T80" fmla="*/ 172 w 284"/>
                  <a:gd name="T81" fmla="*/ 17 h 240"/>
                  <a:gd name="T82" fmla="*/ 177 w 284"/>
                  <a:gd name="T83" fmla="*/ 52 h 240"/>
                  <a:gd name="T84" fmla="*/ 162 w 284"/>
                  <a:gd name="T85" fmla="*/ 86 h 240"/>
                  <a:gd name="T86" fmla="*/ 145 w 284"/>
                  <a:gd name="T87" fmla="*/ 106 h 240"/>
                  <a:gd name="T88" fmla="*/ 163 w 284"/>
                  <a:gd name="T89" fmla="*/ 99 h 240"/>
                  <a:gd name="T90" fmla="*/ 145 w 284"/>
                  <a:gd name="T91" fmla="*/ 118 h 240"/>
                  <a:gd name="T92" fmla="*/ 175 w 284"/>
                  <a:gd name="T93" fmla="*/ 115 h 240"/>
                  <a:gd name="T94" fmla="*/ 176 w 284"/>
                  <a:gd name="T95" fmla="*/ 126 h 240"/>
                  <a:gd name="T96" fmla="*/ 162 w 284"/>
                  <a:gd name="T97" fmla="*/ 142 h 240"/>
                  <a:gd name="T98" fmla="*/ 200 w 284"/>
                  <a:gd name="T99" fmla="*/ 126 h 240"/>
                  <a:gd name="T100" fmla="*/ 232 w 284"/>
                  <a:gd name="T101" fmla="*/ 108 h 240"/>
                  <a:gd name="T102" fmla="*/ 253 w 284"/>
                  <a:gd name="T103" fmla="*/ 109 h 240"/>
                  <a:gd name="T104" fmla="*/ 263 w 284"/>
                  <a:gd name="T105" fmla="*/ 124 h 240"/>
                  <a:gd name="T106" fmla="*/ 282 w 284"/>
                  <a:gd name="T107" fmla="*/ 146 h 240"/>
                  <a:gd name="T108" fmla="*/ 278 w 284"/>
                  <a:gd name="T109" fmla="*/ 168 h 240"/>
                  <a:gd name="T110" fmla="*/ 253 w 284"/>
                  <a:gd name="T111" fmla="*/ 184 h 2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240">
                    <a:moveTo>
                      <a:pt x="253" y="184"/>
                    </a:moveTo>
                    <a:lnTo>
                      <a:pt x="260" y="177"/>
                    </a:lnTo>
                    <a:lnTo>
                      <a:pt x="263" y="170"/>
                    </a:lnTo>
                    <a:lnTo>
                      <a:pt x="262" y="145"/>
                    </a:lnTo>
                    <a:lnTo>
                      <a:pt x="259" y="137"/>
                    </a:lnTo>
                    <a:lnTo>
                      <a:pt x="247" y="123"/>
                    </a:lnTo>
                    <a:lnTo>
                      <a:pt x="239" y="122"/>
                    </a:lnTo>
                    <a:lnTo>
                      <a:pt x="237" y="124"/>
                    </a:lnTo>
                    <a:lnTo>
                      <a:pt x="247" y="132"/>
                    </a:lnTo>
                    <a:lnTo>
                      <a:pt x="253" y="143"/>
                    </a:lnTo>
                    <a:lnTo>
                      <a:pt x="243" y="134"/>
                    </a:lnTo>
                    <a:lnTo>
                      <a:pt x="232" y="128"/>
                    </a:lnTo>
                    <a:lnTo>
                      <a:pt x="218" y="145"/>
                    </a:lnTo>
                    <a:lnTo>
                      <a:pt x="216" y="166"/>
                    </a:lnTo>
                    <a:lnTo>
                      <a:pt x="202" y="179"/>
                    </a:lnTo>
                    <a:lnTo>
                      <a:pt x="192" y="164"/>
                    </a:lnTo>
                    <a:lnTo>
                      <a:pt x="175" y="161"/>
                    </a:lnTo>
                    <a:lnTo>
                      <a:pt x="162" y="152"/>
                    </a:lnTo>
                    <a:lnTo>
                      <a:pt x="147" y="149"/>
                    </a:lnTo>
                    <a:lnTo>
                      <a:pt x="124" y="118"/>
                    </a:lnTo>
                    <a:lnTo>
                      <a:pt x="111" y="147"/>
                    </a:lnTo>
                    <a:lnTo>
                      <a:pt x="99" y="166"/>
                    </a:lnTo>
                    <a:lnTo>
                      <a:pt x="85" y="180"/>
                    </a:lnTo>
                    <a:lnTo>
                      <a:pt x="68" y="189"/>
                    </a:lnTo>
                    <a:lnTo>
                      <a:pt x="47" y="193"/>
                    </a:lnTo>
                    <a:lnTo>
                      <a:pt x="55" y="199"/>
                    </a:lnTo>
                    <a:lnTo>
                      <a:pt x="63" y="203"/>
                    </a:lnTo>
                    <a:lnTo>
                      <a:pt x="56" y="207"/>
                    </a:lnTo>
                    <a:lnTo>
                      <a:pt x="55" y="216"/>
                    </a:lnTo>
                    <a:lnTo>
                      <a:pt x="55" y="222"/>
                    </a:lnTo>
                    <a:lnTo>
                      <a:pt x="59" y="230"/>
                    </a:lnTo>
                    <a:lnTo>
                      <a:pt x="66" y="239"/>
                    </a:lnTo>
                    <a:lnTo>
                      <a:pt x="51" y="228"/>
                    </a:lnTo>
                    <a:lnTo>
                      <a:pt x="38" y="216"/>
                    </a:lnTo>
                    <a:lnTo>
                      <a:pt x="29" y="206"/>
                    </a:lnTo>
                    <a:lnTo>
                      <a:pt x="21" y="208"/>
                    </a:lnTo>
                    <a:lnTo>
                      <a:pt x="12" y="210"/>
                    </a:lnTo>
                    <a:lnTo>
                      <a:pt x="4" y="207"/>
                    </a:lnTo>
                    <a:lnTo>
                      <a:pt x="1" y="195"/>
                    </a:lnTo>
                    <a:lnTo>
                      <a:pt x="0" y="166"/>
                    </a:lnTo>
                    <a:lnTo>
                      <a:pt x="1" y="132"/>
                    </a:lnTo>
                    <a:lnTo>
                      <a:pt x="5" y="108"/>
                    </a:lnTo>
                    <a:lnTo>
                      <a:pt x="13" y="82"/>
                    </a:lnTo>
                    <a:lnTo>
                      <a:pt x="23" y="66"/>
                    </a:lnTo>
                    <a:lnTo>
                      <a:pt x="34" y="52"/>
                    </a:lnTo>
                    <a:lnTo>
                      <a:pt x="45" y="44"/>
                    </a:lnTo>
                    <a:lnTo>
                      <a:pt x="36" y="62"/>
                    </a:lnTo>
                    <a:lnTo>
                      <a:pt x="28" y="84"/>
                    </a:lnTo>
                    <a:lnTo>
                      <a:pt x="23" y="115"/>
                    </a:lnTo>
                    <a:lnTo>
                      <a:pt x="21" y="141"/>
                    </a:lnTo>
                    <a:lnTo>
                      <a:pt x="21" y="166"/>
                    </a:lnTo>
                    <a:lnTo>
                      <a:pt x="23" y="189"/>
                    </a:lnTo>
                    <a:lnTo>
                      <a:pt x="37" y="185"/>
                    </a:lnTo>
                    <a:lnTo>
                      <a:pt x="48" y="182"/>
                    </a:lnTo>
                    <a:lnTo>
                      <a:pt x="63" y="174"/>
                    </a:lnTo>
                    <a:lnTo>
                      <a:pt x="68" y="169"/>
                    </a:lnTo>
                    <a:lnTo>
                      <a:pt x="53" y="175"/>
                    </a:lnTo>
                    <a:lnTo>
                      <a:pt x="40" y="177"/>
                    </a:lnTo>
                    <a:lnTo>
                      <a:pt x="29" y="177"/>
                    </a:lnTo>
                    <a:lnTo>
                      <a:pt x="27" y="170"/>
                    </a:lnTo>
                    <a:lnTo>
                      <a:pt x="26" y="153"/>
                    </a:lnTo>
                    <a:lnTo>
                      <a:pt x="27" y="136"/>
                    </a:lnTo>
                    <a:lnTo>
                      <a:pt x="33" y="121"/>
                    </a:lnTo>
                    <a:lnTo>
                      <a:pt x="36" y="115"/>
                    </a:lnTo>
                    <a:lnTo>
                      <a:pt x="30" y="117"/>
                    </a:lnTo>
                    <a:lnTo>
                      <a:pt x="33" y="103"/>
                    </a:lnTo>
                    <a:lnTo>
                      <a:pt x="40" y="84"/>
                    </a:lnTo>
                    <a:lnTo>
                      <a:pt x="52" y="71"/>
                    </a:lnTo>
                    <a:lnTo>
                      <a:pt x="41" y="77"/>
                    </a:lnTo>
                    <a:lnTo>
                      <a:pt x="36" y="81"/>
                    </a:lnTo>
                    <a:lnTo>
                      <a:pt x="44" y="66"/>
                    </a:lnTo>
                    <a:lnTo>
                      <a:pt x="52" y="55"/>
                    </a:lnTo>
                    <a:lnTo>
                      <a:pt x="63" y="45"/>
                    </a:lnTo>
                    <a:lnTo>
                      <a:pt x="51" y="47"/>
                    </a:lnTo>
                    <a:lnTo>
                      <a:pt x="56" y="35"/>
                    </a:lnTo>
                    <a:lnTo>
                      <a:pt x="66" y="24"/>
                    </a:lnTo>
                    <a:lnTo>
                      <a:pt x="80" y="15"/>
                    </a:lnTo>
                    <a:lnTo>
                      <a:pt x="97" y="5"/>
                    </a:lnTo>
                    <a:lnTo>
                      <a:pt x="119" y="0"/>
                    </a:lnTo>
                    <a:lnTo>
                      <a:pt x="138" y="1"/>
                    </a:lnTo>
                    <a:lnTo>
                      <a:pt x="156" y="6"/>
                    </a:lnTo>
                    <a:lnTo>
                      <a:pt x="172" y="17"/>
                    </a:lnTo>
                    <a:lnTo>
                      <a:pt x="179" y="31"/>
                    </a:lnTo>
                    <a:lnTo>
                      <a:pt x="177" y="52"/>
                    </a:lnTo>
                    <a:lnTo>
                      <a:pt x="170" y="73"/>
                    </a:lnTo>
                    <a:lnTo>
                      <a:pt x="162" y="86"/>
                    </a:lnTo>
                    <a:lnTo>
                      <a:pt x="154" y="98"/>
                    </a:lnTo>
                    <a:lnTo>
                      <a:pt x="145" y="106"/>
                    </a:lnTo>
                    <a:lnTo>
                      <a:pt x="154" y="102"/>
                    </a:lnTo>
                    <a:lnTo>
                      <a:pt x="163" y="99"/>
                    </a:lnTo>
                    <a:lnTo>
                      <a:pt x="157" y="107"/>
                    </a:lnTo>
                    <a:lnTo>
                      <a:pt x="145" y="118"/>
                    </a:lnTo>
                    <a:lnTo>
                      <a:pt x="158" y="117"/>
                    </a:lnTo>
                    <a:lnTo>
                      <a:pt x="175" y="115"/>
                    </a:lnTo>
                    <a:lnTo>
                      <a:pt x="183" y="117"/>
                    </a:lnTo>
                    <a:lnTo>
                      <a:pt x="176" y="126"/>
                    </a:lnTo>
                    <a:lnTo>
                      <a:pt x="170" y="135"/>
                    </a:lnTo>
                    <a:lnTo>
                      <a:pt x="162" y="142"/>
                    </a:lnTo>
                    <a:lnTo>
                      <a:pt x="181" y="137"/>
                    </a:lnTo>
                    <a:lnTo>
                      <a:pt x="200" y="126"/>
                    </a:lnTo>
                    <a:lnTo>
                      <a:pt x="217" y="115"/>
                    </a:lnTo>
                    <a:lnTo>
                      <a:pt x="232" y="108"/>
                    </a:lnTo>
                    <a:lnTo>
                      <a:pt x="243" y="107"/>
                    </a:lnTo>
                    <a:lnTo>
                      <a:pt x="253" y="109"/>
                    </a:lnTo>
                    <a:lnTo>
                      <a:pt x="260" y="115"/>
                    </a:lnTo>
                    <a:lnTo>
                      <a:pt x="263" y="124"/>
                    </a:lnTo>
                    <a:lnTo>
                      <a:pt x="272" y="137"/>
                    </a:lnTo>
                    <a:lnTo>
                      <a:pt x="282" y="146"/>
                    </a:lnTo>
                    <a:lnTo>
                      <a:pt x="283" y="156"/>
                    </a:lnTo>
                    <a:lnTo>
                      <a:pt x="278" y="168"/>
                    </a:lnTo>
                    <a:lnTo>
                      <a:pt x="270" y="177"/>
                    </a:lnTo>
                    <a:lnTo>
                      <a:pt x="253" y="18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1" name="Freeform 70">
                <a:extLst>
                  <a:ext uri="{FF2B5EF4-FFF2-40B4-BE49-F238E27FC236}">
                    <a16:creationId xmlns:a16="http://schemas.microsoft.com/office/drawing/2014/main" xmlns="" id="{9675AD26-F975-4318-9357-74D7AC7A8BA7}"/>
                  </a:ext>
                </a:extLst>
              </p:cNvPr>
              <p:cNvSpPr>
                <a:spLocks noChangeAspect="1"/>
              </p:cNvSpPr>
              <p:nvPr/>
            </p:nvSpPr>
            <p:spPr bwMode="auto">
              <a:xfrm>
                <a:off x="638" y="1744"/>
                <a:ext cx="93" cy="106"/>
              </a:xfrm>
              <a:custGeom>
                <a:avLst/>
                <a:gdLst>
                  <a:gd name="T0" fmla="*/ 2 w 93"/>
                  <a:gd name="T1" fmla="*/ 49 h 106"/>
                  <a:gd name="T2" fmla="*/ 2 w 93"/>
                  <a:gd name="T3" fmla="*/ 62 h 106"/>
                  <a:gd name="T4" fmla="*/ 0 w 93"/>
                  <a:gd name="T5" fmla="*/ 76 h 106"/>
                  <a:gd name="T6" fmla="*/ 7 w 93"/>
                  <a:gd name="T7" fmla="*/ 65 h 106"/>
                  <a:gd name="T8" fmla="*/ 13 w 93"/>
                  <a:gd name="T9" fmla="*/ 55 h 106"/>
                  <a:gd name="T10" fmla="*/ 13 w 93"/>
                  <a:gd name="T11" fmla="*/ 65 h 106"/>
                  <a:gd name="T12" fmla="*/ 12 w 93"/>
                  <a:gd name="T13" fmla="*/ 80 h 106"/>
                  <a:gd name="T14" fmla="*/ 11 w 93"/>
                  <a:gd name="T15" fmla="*/ 85 h 106"/>
                  <a:gd name="T16" fmla="*/ 20 w 93"/>
                  <a:gd name="T17" fmla="*/ 90 h 106"/>
                  <a:gd name="T18" fmla="*/ 35 w 93"/>
                  <a:gd name="T19" fmla="*/ 85 h 106"/>
                  <a:gd name="T20" fmla="*/ 48 w 93"/>
                  <a:gd name="T21" fmla="*/ 81 h 106"/>
                  <a:gd name="T22" fmla="*/ 61 w 93"/>
                  <a:gd name="T23" fmla="*/ 81 h 106"/>
                  <a:gd name="T24" fmla="*/ 49 w 93"/>
                  <a:gd name="T25" fmla="*/ 86 h 106"/>
                  <a:gd name="T26" fmla="*/ 43 w 93"/>
                  <a:gd name="T27" fmla="*/ 91 h 106"/>
                  <a:gd name="T28" fmla="*/ 56 w 93"/>
                  <a:gd name="T29" fmla="*/ 89 h 106"/>
                  <a:gd name="T30" fmla="*/ 69 w 93"/>
                  <a:gd name="T31" fmla="*/ 87 h 106"/>
                  <a:gd name="T32" fmla="*/ 81 w 93"/>
                  <a:gd name="T33" fmla="*/ 93 h 106"/>
                  <a:gd name="T34" fmla="*/ 92 w 93"/>
                  <a:gd name="T35" fmla="*/ 105 h 106"/>
                  <a:gd name="T36" fmla="*/ 85 w 93"/>
                  <a:gd name="T37" fmla="*/ 81 h 106"/>
                  <a:gd name="T38" fmla="*/ 73 w 93"/>
                  <a:gd name="T39" fmla="*/ 64 h 106"/>
                  <a:gd name="T40" fmla="*/ 65 w 93"/>
                  <a:gd name="T41" fmla="*/ 49 h 106"/>
                  <a:gd name="T42" fmla="*/ 58 w 93"/>
                  <a:gd name="T43" fmla="*/ 38 h 106"/>
                  <a:gd name="T44" fmla="*/ 45 w 93"/>
                  <a:gd name="T45" fmla="*/ 27 h 106"/>
                  <a:gd name="T46" fmla="*/ 20 w 93"/>
                  <a:gd name="T47" fmla="*/ 13 h 106"/>
                  <a:gd name="T48" fmla="*/ 0 w 93"/>
                  <a:gd name="T49" fmla="*/ 0 h 106"/>
                  <a:gd name="T50" fmla="*/ 2 w 93"/>
                  <a:gd name="T51" fmla="*/ 49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3" h="106">
                    <a:moveTo>
                      <a:pt x="2" y="49"/>
                    </a:moveTo>
                    <a:lnTo>
                      <a:pt x="2" y="62"/>
                    </a:lnTo>
                    <a:lnTo>
                      <a:pt x="0" y="76"/>
                    </a:lnTo>
                    <a:lnTo>
                      <a:pt x="7" y="65"/>
                    </a:lnTo>
                    <a:lnTo>
                      <a:pt x="13" y="55"/>
                    </a:lnTo>
                    <a:lnTo>
                      <a:pt x="13" y="65"/>
                    </a:lnTo>
                    <a:lnTo>
                      <a:pt x="12" y="80"/>
                    </a:lnTo>
                    <a:lnTo>
                      <a:pt x="11" y="85"/>
                    </a:lnTo>
                    <a:lnTo>
                      <a:pt x="20" y="90"/>
                    </a:lnTo>
                    <a:lnTo>
                      <a:pt x="35" y="85"/>
                    </a:lnTo>
                    <a:lnTo>
                      <a:pt x="48" y="81"/>
                    </a:lnTo>
                    <a:lnTo>
                      <a:pt x="61" y="81"/>
                    </a:lnTo>
                    <a:lnTo>
                      <a:pt x="49" y="86"/>
                    </a:lnTo>
                    <a:lnTo>
                      <a:pt x="43" y="91"/>
                    </a:lnTo>
                    <a:lnTo>
                      <a:pt x="56" y="89"/>
                    </a:lnTo>
                    <a:lnTo>
                      <a:pt x="69" y="87"/>
                    </a:lnTo>
                    <a:lnTo>
                      <a:pt x="81" y="93"/>
                    </a:lnTo>
                    <a:lnTo>
                      <a:pt x="92" y="105"/>
                    </a:lnTo>
                    <a:lnTo>
                      <a:pt x="85" y="81"/>
                    </a:lnTo>
                    <a:lnTo>
                      <a:pt x="73" y="64"/>
                    </a:lnTo>
                    <a:lnTo>
                      <a:pt x="65" y="49"/>
                    </a:lnTo>
                    <a:lnTo>
                      <a:pt x="58" y="38"/>
                    </a:lnTo>
                    <a:lnTo>
                      <a:pt x="45" y="27"/>
                    </a:lnTo>
                    <a:lnTo>
                      <a:pt x="20" y="13"/>
                    </a:lnTo>
                    <a:lnTo>
                      <a:pt x="0" y="0"/>
                    </a:lnTo>
                    <a:lnTo>
                      <a:pt x="2" y="49"/>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2" name="Freeform 71">
                <a:extLst>
                  <a:ext uri="{FF2B5EF4-FFF2-40B4-BE49-F238E27FC236}">
                    <a16:creationId xmlns:a16="http://schemas.microsoft.com/office/drawing/2014/main" xmlns="" id="{83079475-ACEA-4538-ABAE-64023A96CC6B}"/>
                  </a:ext>
                </a:extLst>
              </p:cNvPr>
              <p:cNvSpPr>
                <a:spLocks noChangeAspect="1"/>
              </p:cNvSpPr>
              <p:nvPr/>
            </p:nvSpPr>
            <p:spPr bwMode="auto">
              <a:xfrm>
                <a:off x="700" y="1871"/>
                <a:ext cx="21" cy="34"/>
              </a:xfrm>
              <a:custGeom>
                <a:avLst/>
                <a:gdLst>
                  <a:gd name="T0" fmla="*/ 5 w 21"/>
                  <a:gd name="T1" fmla="*/ 0 h 34"/>
                  <a:gd name="T2" fmla="*/ 13 w 21"/>
                  <a:gd name="T3" fmla="*/ 3 h 34"/>
                  <a:gd name="T4" fmla="*/ 13 w 21"/>
                  <a:gd name="T5" fmla="*/ 11 h 34"/>
                  <a:gd name="T6" fmla="*/ 11 w 21"/>
                  <a:gd name="T7" fmla="*/ 15 h 34"/>
                  <a:gd name="T8" fmla="*/ 7 w 21"/>
                  <a:gd name="T9" fmla="*/ 12 h 34"/>
                  <a:gd name="T10" fmla="*/ 3 w 21"/>
                  <a:gd name="T11" fmla="*/ 12 h 34"/>
                  <a:gd name="T12" fmla="*/ 0 w 21"/>
                  <a:gd name="T13" fmla="*/ 8 h 34"/>
                  <a:gd name="T14" fmla="*/ 1 w 21"/>
                  <a:gd name="T15" fmla="*/ 15 h 34"/>
                  <a:gd name="T16" fmla="*/ 9 w 21"/>
                  <a:gd name="T17" fmla="*/ 16 h 34"/>
                  <a:gd name="T18" fmla="*/ 9 w 21"/>
                  <a:gd name="T19" fmla="*/ 24 h 34"/>
                  <a:gd name="T20" fmla="*/ 7 w 21"/>
                  <a:gd name="T21" fmla="*/ 30 h 34"/>
                  <a:gd name="T22" fmla="*/ 11 w 21"/>
                  <a:gd name="T23" fmla="*/ 33 h 34"/>
                  <a:gd name="T24" fmla="*/ 15 w 21"/>
                  <a:gd name="T25" fmla="*/ 30 h 34"/>
                  <a:gd name="T26" fmla="*/ 15 w 21"/>
                  <a:gd name="T27" fmla="*/ 22 h 34"/>
                  <a:gd name="T28" fmla="*/ 20 w 21"/>
                  <a:gd name="T29" fmla="*/ 17 h 34"/>
                  <a:gd name="T30" fmla="*/ 20 w 21"/>
                  <a:gd name="T31" fmla="*/ 7 h 34"/>
                  <a:gd name="T32" fmla="*/ 16 w 21"/>
                  <a:gd name="T33" fmla="*/ 1 h 34"/>
                  <a:gd name="T34" fmla="*/ 5 w 21"/>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34">
                    <a:moveTo>
                      <a:pt x="5" y="0"/>
                    </a:moveTo>
                    <a:lnTo>
                      <a:pt x="13" y="3"/>
                    </a:lnTo>
                    <a:lnTo>
                      <a:pt x="13" y="11"/>
                    </a:lnTo>
                    <a:lnTo>
                      <a:pt x="11" y="15"/>
                    </a:lnTo>
                    <a:lnTo>
                      <a:pt x="7" y="12"/>
                    </a:lnTo>
                    <a:lnTo>
                      <a:pt x="3" y="12"/>
                    </a:lnTo>
                    <a:lnTo>
                      <a:pt x="0" y="8"/>
                    </a:lnTo>
                    <a:lnTo>
                      <a:pt x="1" y="15"/>
                    </a:lnTo>
                    <a:lnTo>
                      <a:pt x="9" y="16"/>
                    </a:lnTo>
                    <a:lnTo>
                      <a:pt x="9" y="24"/>
                    </a:lnTo>
                    <a:lnTo>
                      <a:pt x="7" y="30"/>
                    </a:lnTo>
                    <a:lnTo>
                      <a:pt x="11" y="33"/>
                    </a:lnTo>
                    <a:lnTo>
                      <a:pt x="15" y="30"/>
                    </a:lnTo>
                    <a:lnTo>
                      <a:pt x="15" y="22"/>
                    </a:lnTo>
                    <a:lnTo>
                      <a:pt x="20" y="17"/>
                    </a:lnTo>
                    <a:lnTo>
                      <a:pt x="20" y="7"/>
                    </a:lnTo>
                    <a:lnTo>
                      <a:pt x="16" y="1"/>
                    </a:lnTo>
                    <a:lnTo>
                      <a:pt x="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3" name="Freeform 72">
                <a:extLst>
                  <a:ext uri="{FF2B5EF4-FFF2-40B4-BE49-F238E27FC236}">
                    <a16:creationId xmlns:a16="http://schemas.microsoft.com/office/drawing/2014/main" xmlns="" id="{54F9F2A8-DC33-4DC4-8B33-E966A24A197A}"/>
                  </a:ext>
                </a:extLst>
              </p:cNvPr>
              <p:cNvSpPr>
                <a:spLocks noChangeAspect="1"/>
              </p:cNvSpPr>
              <p:nvPr/>
            </p:nvSpPr>
            <p:spPr bwMode="auto">
              <a:xfrm>
                <a:off x="545" y="1915"/>
                <a:ext cx="90" cy="55"/>
              </a:xfrm>
              <a:custGeom>
                <a:avLst/>
                <a:gdLst>
                  <a:gd name="T0" fmla="*/ 2 w 90"/>
                  <a:gd name="T1" fmla="*/ 28 h 55"/>
                  <a:gd name="T2" fmla="*/ 17 w 90"/>
                  <a:gd name="T3" fmla="*/ 38 h 55"/>
                  <a:gd name="T4" fmla="*/ 21 w 90"/>
                  <a:gd name="T5" fmla="*/ 37 h 55"/>
                  <a:gd name="T6" fmla="*/ 25 w 90"/>
                  <a:gd name="T7" fmla="*/ 34 h 55"/>
                  <a:gd name="T8" fmla="*/ 26 w 90"/>
                  <a:gd name="T9" fmla="*/ 27 h 55"/>
                  <a:gd name="T10" fmla="*/ 38 w 90"/>
                  <a:gd name="T11" fmla="*/ 14 h 55"/>
                  <a:gd name="T12" fmla="*/ 60 w 90"/>
                  <a:gd name="T13" fmla="*/ 6 h 55"/>
                  <a:gd name="T14" fmla="*/ 78 w 90"/>
                  <a:gd name="T15" fmla="*/ 0 h 55"/>
                  <a:gd name="T16" fmla="*/ 81 w 90"/>
                  <a:gd name="T17" fmla="*/ 2 h 55"/>
                  <a:gd name="T18" fmla="*/ 73 w 90"/>
                  <a:gd name="T19" fmla="*/ 8 h 55"/>
                  <a:gd name="T20" fmla="*/ 59 w 90"/>
                  <a:gd name="T21" fmla="*/ 11 h 55"/>
                  <a:gd name="T22" fmla="*/ 54 w 90"/>
                  <a:gd name="T23" fmla="*/ 17 h 55"/>
                  <a:gd name="T24" fmla="*/ 44 w 90"/>
                  <a:gd name="T25" fmla="*/ 25 h 55"/>
                  <a:gd name="T26" fmla="*/ 49 w 90"/>
                  <a:gd name="T27" fmla="*/ 26 h 55"/>
                  <a:gd name="T28" fmla="*/ 54 w 90"/>
                  <a:gd name="T29" fmla="*/ 34 h 55"/>
                  <a:gd name="T30" fmla="*/ 67 w 90"/>
                  <a:gd name="T31" fmla="*/ 28 h 55"/>
                  <a:gd name="T32" fmla="*/ 75 w 90"/>
                  <a:gd name="T33" fmla="*/ 23 h 55"/>
                  <a:gd name="T34" fmla="*/ 79 w 90"/>
                  <a:gd name="T35" fmla="*/ 27 h 55"/>
                  <a:gd name="T36" fmla="*/ 71 w 90"/>
                  <a:gd name="T37" fmla="*/ 36 h 55"/>
                  <a:gd name="T38" fmla="*/ 64 w 90"/>
                  <a:gd name="T39" fmla="*/ 43 h 55"/>
                  <a:gd name="T40" fmla="*/ 64 w 90"/>
                  <a:gd name="T41" fmla="*/ 37 h 55"/>
                  <a:gd name="T42" fmla="*/ 56 w 90"/>
                  <a:gd name="T43" fmla="*/ 42 h 55"/>
                  <a:gd name="T44" fmla="*/ 62 w 90"/>
                  <a:gd name="T45" fmla="*/ 45 h 55"/>
                  <a:gd name="T46" fmla="*/ 71 w 90"/>
                  <a:gd name="T47" fmla="*/ 44 h 55"/>
                  <a:gd name="T48" fmla="*/ 89 w 90"/>
                  <a:gd name="T49" fmla="*/ 47 h 55"/>
                  <a:gd name="T50" fmla="*/ 84 w 90"/>
                  <a:gd name="T51" fmla="*/ 48 h 55"/>
                  <a:gd name="T52" fmla="*/ 65 w 90"/>
                  <a:gd name="T53" fmla="*/ 48 h 55"/>
                  <a:gd name="T54" fmla="*/ 53 w 90"/>
                  <a:gd name="T55" fmla="*/ 46 h 55"/>
                  <a:gd name="T56" fmla="*/ 46 w 90"/>
                  <a:gd name="T57" fmla="*/ 48 h 55"/>
                  <a:gd name="T58" fmla="*/ 46 w 90"/>
                  <a:gd name="T59" fmla="*/ 38 h 55"/>
                  <a:gd name="T60" fmla="*/ 44 w 90"/>
                  <a:gd name="T61" fmla="*/ 35 h 55"/>
                  <a:gd name="T62" fmla="*/ 28 w 90"/>
                  <a:gd name="T63" fmla="*/ 38 h 55"/>
                  <a:gd name="T64" fmla="*/ 26 w 90"/>
                  <a:gd name="T65" fmla="*/ 43 h 55"/>
                  <a:gd name="T66" fmla="*/ 27 w 90"/>
                  <a:gd name="T67" fmla="*/ 48 h 55"/>
                  <a:gd name="T68" fmla="*/ 29 w 90"/>
                  <a:gd name="T69" fmla="*/ 52 h 55"/>
                  <a:gd name="T70" fmla="*/ 23 w 90"/>
                  <a:gd name="T71" fmla="*/ 54 h 55"/>
                  <a:gd name="T72" fmla="*/ 13 w 90"/>
                  <a:gd name="T73" fmla="*/ 48 h 55"/>
                  <a:gd name="T74" fmla="*/ 0 w 90"/>
                  <a:gd name="T75" fmla="*/ 29 h 55"/>
                  <a:gd name="T76" fmla="*/ 2 w 90"/>
                  <a:gd name="T77" fmla="*/ 28 h 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0" h="55">
                    <a:moveTo>
                      <a:pt x="2" y="28"/>
                    </a:moveTo>
                    <a:lnTo>
                      <a:pt x="17" y="38"/>
                    </a:lnTo>
                    <a:lnTo>
                      <a:pt x="21" y="37"/>
                    </a:lnTo>
                    <a:lnTo>
                      <a:pt x="25" y="34"/>
                    </a:lnTo>
                    <a:lnTo>
                      <a:pt x="26" y="27"/>
                    </a:lnTo>
                    <a:lnTo>
                      <a:pt x="38" y="14"/>
                    </a:lnTo>
                    <a:lnTo>
                      <a:pt x="60" y="6"/>
                    </a:lnTo>
                    <a:lnTo>
                      <a:pt x="78" y="0"/>
                    </a:lnTo>
                    <a:lnTo>
                      <a:pt x="81" y="2"/>
                    </a:lnTo>
                    <a:lnTo>
                      <a:pt x="73" y="8"/>
                    </a:lnTo>
                    <a:lnTo>
                      <a:pt x="59" y="11"/>
                    </a:lnTo>
                    <a:lnTo>
                      <a:pt x="54" y="17"/>
                    </a:lnTo>
                    <a:lnTo>
                      <a:pt x="44" y="25"/>
                    </a:lnTo>
                    <a:lnTo>
                      <a:pt x="49" y="26"/>
                    </a:lnTo>
                    <a:lnTo>
                      <a:pt x="54" y="34"/>
                    </a:lnTo>
                    <a:lnTo>
                      <a:pt x="67" y="28"/>
                    </a:lnTo>
                    <a:lnTo>
                      <a:pt x="75" y="23"/>
                    </a:lnTo>
                    <a:lnTo>
                      <a:pt x="79" y="27"/>
                    </a:lnTo>
                    <a:lnTo>
                      <a:pt x="71" y="36"/>
                    </a:lnTo>
                    <a:lnTo>
                      <a:pt x="64" y="43"/>
                    </a:lnTo>
                    <a:lnTo>
                      <a:pt x="64" y="37"/>
                    </a:lnTo>
                    <a:lnTo>
                      <a:pt x="56" y="42"/>
                    </a:lnTo>
                    <a:lnTo>
                      <a:pt x="62" y="45"/>
                    </a:lnTo>
                    <a:lnTo>
                      <a:pt x="71" y="44"/>
                    </a:lnTo>
                    <a:lnTo>
                      <a:pt x="89" y="47"/>
                    </a:lnTo>
                    <a:lnTo>
                      <a:pt x="84" y="48"/>
                    </a:lnTo>
                    <a:lnTo>
                      <a:pt x="65" y="48"/>
                    </a:lnTo>
                    <a:lnTo>
                      <a:pt x="53" y="46"/>
                    </a:lnTo>
                    <a:lnTo>
                      <a:pt x="46" y="48"/>
                    </a:lnTo>
                    <a:lnTo>
                      <a:pt x="46" y="38"/>
                    </a:lnTo>
                    <a:lnTo>
                      <a:pt x="44" y="35"/>
                    </a:lnTo>
                    <a:lnTo>
                      <a:pt x="28" y="38"/>
                    </a:lnTo>
                    <a:lnTo>
                      <a:pt x="26" y="43"/>
                    </a:lnTo>
                    <a:lnTo>
                      <a:pt x="27" y="48"/>
                    </a:lnTo>
                    <a:lnTo>
                      <a:pt x="29" y="52"/>
                    </a:lnTo>
                    <a:lnTo>
                      <a:pt x="23" y="54"/>
                    </a:lnTo>
                    <a:lnTo>
                      <a:pt x="13" y="48"/>
                    </a:lnTo>
                    <a:lnTo>
                      <a:pt x="0" y="29"/>
                    </a:lnTo>
                    <a:lnTo>
                      <a:pt x="2" y="2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4" name="Freeform 73">
                <a:extLst>
                  <a:ext uri="{FF2B5EF4-FFF2-40B4-BE49-F238E27FC236}">
                    <a16:creationId xmlns:a16="http://schemas.microsoft.com/office/drawing/2014/main" xmlns="" id="{EF361EE0-FB22-4DEE-B785-85F3346FBED2}"/>
                  </a:ext>
                </a:extLst>
              </p:cNvPr>
              <p:cNvSpPr>
                <a:spLocks noChangeAspect="1"/>
              </p:cNvSpPr>
              <p:nvPr/>
            </p:nvSpPr>
            <p:spPr bwMode="auto">
              <a:xfrm>
                <a:off x="512" y="1959"/>
                <a:ext cx="72" cy="60"/>
              </a:xfrm>
              <a:custGeom>
                <a:avLst/>
                <a:gdLst>
                  <a:gd name="T0" fmla="*/ 17 w 72"/>
                  <a:gd name="T1" fmla="*/ 2 h 60"/>
                  <a:gd name="T2" fmla="*/ 16 w 72"/>
                  <a:gd name="T3" fmla="*/ 11 h 60"/>
                  <a:gd name="T4" fmla="*/ 1 w 72"/>
                  <a:gd name="T5" fmla="*/ 23 h 60"/>
                  <a:gd name="T6" fmla="*/ 0 w 72"/>
                  <a:gd name="T7" fmla="*/ 26 h 60"/>
                  <a:gd name="T8" fmla="*/ 2 w 72"/>
                  <a:gd name="T9" fmla="*/ 31 h 60"/>
                  <a:gd name="T10" fmla="*/ 8 w 72"/>
                  <a:gd name="T11" fmla="*/ 39 h 60"/>
                  <a:gd name="T12" fmla="*/ 18 w 72"/>
                  <a:gd name="T13" fmla="*/ 46 h 60"/>
                  <a:gd name="T14" fmla="*/ 30 w 72"/>
                  <a:gd name="T15" fmla="*/ 51 h 60"/>
                  <a:gd name="T16" fmla="*/ 42 w 72"/>
                  <a:gd name="T17" fmla="*/ 53 h 60"/>
                  <a:gd name="T18" fmla="*/ 50 w 72"/>
                  <a:gd name="T19" fmla="*/ 51 h 60"/>
                  <a:gd name="T20" fmla="*/ 54 w 72"/>
                  <a:gd name="T21" fmla="*/ 49 h 60"/>
                  <a:gd name="T22" fmla="*/ 58 w 72"/>
                  <a:gd name="T23" fmla="*/ 46 h 60"/>
                  <a:gd name="T24" fmla="*/ 71 w 72"/>
                  <a:gd name="T25" fmla="*/ 59 h 60"/>
                  <a:gd name="T26" fmla="*/ 69 w 72"/>
                  <a:gd name="T27" fmla="*/ 48 h 60"/>
                  <a:gd name="T28" fmla="*/ 64 w 72"/>
                  <a:gd name="T29" fmla="*/ 34 h 60"/>
                  <a:gd name="T30" fmla="*/ 59 w 72"/>
                  <a:gd name="T31" fmla="*/ 22 h 60"/>
                  <a:gd name="T32" fmla="*/ 59 w 72"/>
                  <a:gd name="T33" fmla="*/ 8 h 60"/>
                  <a:gd name="T34" fmla="*/ 53 w 72"/>
                  <a:gd name="T35" fmla="*/ 15 h 60"/>
                  <a:gd name="T36" fmla="*/ 61 w 72"/>
                  <a:gd name="T37" fmla="*/ 31 h 60"/>
                  <a:gd name="T38" fmla="*/ 57 w 72"/>
                  <a:gd name="T39" fmla="*/ 33 h 60"/>
                  <a:gd name="T40" fmla="*/ 44 w 72"/>
                  <a:gd name="T41" fmla="*/ 28 h 60"/>
                  <a:gd name="T42" fmla="*/ 48 w 72"/>
                  <a:gd name="T43" fmla="*/ 38 h 60"/>
                  <a:gd name="T44" fmla="*/ 54 w 72"/>
                  <a:gd name="T45" fmla="*/ 42 h 60"/>
                  <a:gd name="T46" fmla="*/ 52 w 72"/>
                  <a:gd name="T47" fmla="*/ 45 h 60"/>
                  <a:gd name="T48" fmla="*/ 44 w 72"/>
                  <a:gd name="T49" fmla="*/ 48 h 60"/>
                  <a:gd name="T50" fmla="*/ 36 w 72"/>
                  <a:gd name="T51" fmla="*/ 49 h 60"/>
                  <a:gd name="T52" fmla="*/ 28 w 72"/>
                  <a:gd name="T53" fmla="*/ 47 h 60"/>
                  <a:gd name="T54" fmla="*/ 19 w 72"/>
                  <a:gd name="T55" fmla="*/ 43 h 60"/>
                  <a:gd name="T56" fmla="*/ 11 w 72"/>
                  <a:gd name="T57" fmla="*/ 38 h 60"/>
                  <a:gd name="T58" fmla="*/ 6 w 72"/>
                  <a:gd name="T59" fmla="*/ 32 h 60"/>
                  <a:gd name="T60" fmla="*/ 3 w 72"/>
                  <a:gd name="T61" fmla="*/ 28 h 60"/>
                  <a:gd name="T62" fmla="*/ 3 w 72"/>
                  <a:gd name="T63" fmla="*/ 25 h 60"/>
                  <a:gd name="T64" fmla="*/ 5 w 72"/>
                  <a:gd name="T65" fmla="*/ 23 h 60"/>
                  <a:gd name="T66" fmla="*/ 15 w 72"/>
                  <a:gd name="T67" fmla="*/ 15 h 60"/>
                  <a:gd name="T68" fmla="*/ 30 w 72"/>
                  <a:gd name="T69" fmla="*/ 13 h 60"/>
                  <a:gd name="T70" fmla="*/ 33 w 72"/>
                  <a:gd name="T71" fmla="*/ 15 h 60"/>
                  <a:gd name="T72" fmla="*/ 33 w 72"/>
                  <a:gd name="T73" fmla="*/ 22 h 60"/>
                  <a:gd name="T74" fmla="*/ 39 w 72"/>
                  <a:gd name="T75" fmla="*/ 18 h 60"/>
                  <a:gd name="T76" fmla="*/ 42 w 72"/>
                  <a:gd name="T77" fmla="*/ 20 h 60"/>
                  <a:gd name="T78" fmla="*/ 44 w 72"/>
                  <a:gd name="T79" fmla="*/ 25 h 60"/>
                  <a:gd name="T80" fmla="*/ 45 w 72"/>
                  <a:gd name="T81" fmla="*/ 22 h 60"/>
                  <a:gd name="T82" fmla="*/ 51 w 72"/>
                  <a:gd name="T83" fmla="*/ 19 h 60"/>
                  <a:gd name="T84" fmla="*/ 51 w 72"/>
                  <a:gd name="T85" fmla="*/ 12 h 60"/>
                  <a:gd name="T86" fmla="*/ 49 w 72"/>
                  <a:gd name="T87" fmla="*/ 4 h 60"/>
                  <a:gd name="T88" fmla="*/ 44 w 72"/>
                  <a:gd name="T89" fmla="*/ 1 h 60"/>
                  <a:gd name="T90" fmla="*/ 28 w 72"/>
                  <a:gd name="T91" fmla="*/ 0 h 60"/>
                  <a:gd name="T92" fmla="*/ 20 w 72"/>
                  <a:gd name="T93" fmla="*/ 1 h 60"/>
                  <a:gd name="T94" fmla="*/ 17 w 72"/>
                  <a:gd name="T95" fmla="*/ 2 h 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 h="60">
                    <a:moveTo>
                      <a:pt x="17" y="2"/>
                    </a:moveTo>
                    <a:lnTo>
                      <a:pt x="16" y="11"/>
                    </a:lnTo>
                    <a:lnTo>
                      <a:pt x="1" y="23"/>
                    </a:lnTo>
                    <a:lnTo>
                      <a:pt x="0" y="26"/>
                    </a:lnTo>
                    <a:lnTo>
                      <a:pt x="2" y="31"/>
                    </a:lnTo>
                    <a:lnTo>
                      <a:pt x="8" y="39"/>
                    </a:lnTo>
                    <a:lnTo>
                      <a:pt x="18" y="46"/>
                    </a:lnTo>
                    <a:lnTo>
                      <a:pt x="30" y="51"/>
                    </a:lnTo>
                    <a:lnTo>
                      <a:pt x="42" y="53"/>
                    </a:lnTo>
                    <a:lnTo>
                      <a:pt x="50" y="51"/>
                    </a:lnTo>
                    <a:lnTo>
                      <a:pt x="54" y="49"/>
                    </a:lnTo>
                    <a:lnTo>
                      <a:pt x="58" y="46"/>
                    </a:lnTo>
                    <a:lnTo>
                      <a:pt x="71" y="59"/>
                    </a:lnTo>
                    <a:lnTo>
                      <a:pt x="69" y="48"/>
                    </a:lnTo>
                    <a:lnTo>
                      <a:pt x="64" y="34"/>
                    </a:lnTo>
                    <a:lnTo>
                      <a:pt x="59" y="22"/>
                    </a:lnTo>
                    <a:lnTo>
                      <a:pt x="59" y="8"/>
                    </a:lnTo>
                    <a:lnTo>
                      <a:pt x="53" y="15"/>
                    </a:lnTo>
                    <a:lnTo>
                      <a:pt x="61" y="31"/>
                    </a:lnTo>
                    <a:lnTo>
                      <a:pt x="57" y="33"/>
                    </a:lnTo>
                    <a:lnTo>
                      <a:pt x="44" y="28"/>
                    </a:lnTo>
                    <a:lnTo>
                      <a:pt x="48" y="38"/>
                    </a:lnTo>
                    <a:lnTo>
                      <a:pt x="54" y="42"/>
                    </a:lnTo>
                    <a:lnTo>
                      <a:pt x="52" y="45"/>
                    </a:lnTo>
                    <a:lnTo>
                      <a:pt x="44" y="48"/>
                    </a:lnTo>
                    <a:lnTo>
                      <a:pt x="36" y="49"/>
                    </a:lnTo>
                    <a:lnTo>
                      <a:pt x="28" y="47"/>
                    </a:lnTo>
                    <a:lnTo>
                      <a:pt x="19" y="43"/>
                    </a:lnTo>
                    <a:lnTo>
                      <a:pt x="11" y="38"/>
                    </a:lnTo>
                    <a:lnTo>
                      <a:pt x="6" y="32"/>
                    </a:lnTo>
                    <a:lnTo>
                      <a:pt x="3" y="28"/>
                    </a:lnTo>
                    <a:lnTo>
                      <a:pt x="3" y="25"/>
                    </a:lnTo>
                    <a:lnTo>
                      <a:pt x="5" y="23"/>
                    </a:lnTo>
                    <a:lnTo>
                      <a:pt x="15" y="15"/>
                    </a:lnTo>
                    <a:lnTo>
                      <a:pt x="30" y="13"/>
                    </a:lnTo>
                    <a:lnTo>
                      <a:pt x="33" y="15"/>
                    </a:lnTo>
                    <a:lnTo>
                      <a:pt x="33" y="22"/>
                    </a:lnTo>
                    <a:lnTo>
                      <a:pt x="39" y="18"/>
                    </a:lnTo>
                    <a:lnTo>
                      <a:pt x="42" y="20"/>
                    </a:lnTo>
                    <a:lnTo>
                      <a:pt x="44" y="25"/>
                    </a:lnTo>
                    <a:lnTo>
                      <a:pt x="45" y="22"/>
                    </a:lnTo>
                    <a:lnTo>
                      <a:pt x="51" y="19"/>
                    </a:lnTo>
                    <a:lnTo>
                      <a:pt x="51" y="12"/>
                    </a:lnTo>
                    <a:lnTo>
                      <a:pt x="49" y="4"/>
                    </a:lnTo>
                    <a:lnTo>
                      <a:pt x="44" y="1"/>
                    </a:lnTo>
                    <a:lnTo>
                      <a:pt x="28" y="0"/>
                    </a:lnTo>
                    <a:lnTo>
                      <a:pt x="20" y="1"/>
                    </a:lnTo>
                    <a:lnTo>
                      <a:pt x="17" y="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5" name="Freeform 74">
                <a:extLst>
                  <a:ext uri="{FF2B5EF4-FFF2-40B4-BE49-F238E27FC236}">
                    <a16:creationId xmlns:a16="http://schemas.microsoft.com/office/drawing/2014/main" xmlns="" id="{53DC8CAC-B352-4E95-87D4-39019ACB6C6D}"/>
                  </a:ext>
                </a:extLst>
              </p:cNvPr>
              <p:cNvSpPr>
                <a:spLocks noChangeAspect="1"/>
              </p:cNvSpPr>
              <p:nvPr/>
            </p:nvSpPr>
            <p:spPr bwMode="auto">
              <a:xfrm>
                <a:off x="576" y="1883"/>
                <a:ext cx="85" cy="101"/>
              </a:xfrm>
              <a:custGeom>
                <a:avLst/>
                <a:gdLst>
                  <a:gd name="T0" fmla="*/ 1 w 85"/>
                  <a:gd name="T1" fmla="*/ 86 h 101"/>
                  <a:gd name="T2" fmla="*/ 13 w 85"/>
                  <a:gd name="T3" fmla="*/ 92 h 101"/>
                  <a:gd name="T4" fmla="*/ 25 w 85"/>
                  <a:gd name="T5" fmla="*/ 97 h 101"/>
                  <a:gd name="T6" fmla="*/ 32 w 85"/>
                  <a:gd name="T7" fmla="*/ 98 h 101"/>
                  <a:gd name="T8" fmla="*/ 40 w 85"/>
                  <a:gd name="T9" fmla="*/ 96 h 101"/>
                  <a:gd name="T10" fmla="*/ 50 w 85"/>
                  <a:gd name="T11" fmla="*/ 91 h 101"/>
                  <a:gd name="T12" fmla="*/ 59 w 85"/>
                  <a:gd name="T13" fmla="*/ 84 h 101"/>
                  <a:gd name="T14" fmla="*/ 63 w 85"/>
                  <a:gd name="T15" fmla="*/ 79 h 101"/>
                  <a:gd name="T16" fmla="*/ 64 w 85"/>
                  <a:gd name="T17" fmla="*/ 75 h 101"/>
                  <a:gd name="T18" fmla="*/ 62 w 85"/>
                  <a:gd name="T19" fmla="*/ 71 h 101"/>
                  <a:gd name="T20" fmla="*/ 44 w 85"/>
                  <a:gd name="T21" fmla="*/ 56 h 101"/>
                  <a:gd name="T22" fmla="*/ 37 w 85"/>
                  <a:gd name="T23" fmla="*/ 53 h 101"/>
                  <a:gd name="T24" fmla="*/ 29 w 85"/>
                  <a:gd name="T25" fmla="*/ 52 h 101"/>
                  <a:gd name="T26" fmla="*/ 22 w 85"/>
                  <a:gd name="T27" fmla="*/ 54 h 101"/>
                  <a:gd name="T28" fmla="*/ 5 w 85"/>
                  <a:gd name="T29" fmla="*/ 64 h 101"/>
                  <a:gd name="T30" fmla="*/ 4 w 85"/>
                  <a:gd name="T31" fmla="*/ 60 h 101"/>
                  <a:gd name="T32" fmla="*/ 24 w 85"/>
                  <a:gd name="T33" fmla="*/ 51 h 101"/>
                  <a:gd name="T34" fmla="*/ 32 w 85"/>
                  <a:gd name="T35" fmla="*/ 50 h 101"/>
                  <a:gd name="T36" fmla="*/ 41 w 85"/>
                  <a:gd name="T37" fmla="*/ 51 h 101"/>
                  <a:gd name="T38" fmla="*/ 48 w 85"/>
                  <a:gd name="T39" fmla="*/ 55 h 101"/>
                  <a:gd name="T40" fmla="*/ 81 w 85"/>
                  <a:gd name="T41" fmla="*/ 0 h 101"/>
                  <a:gd name="T42" fmla="*/ 84 w 85"/>
                  <a:gd name="T43" fmla="*/ 0 h 101"/>
                  <a:gd name="T44" fmla="*/ 51 w 85"/>
                  <a:gd name="T45" fmla="*/ 57 h 101"/>
                  <a:gd name="T46" fmla="*/ 65 w 85"/>
                  <a:gd name="T47" fmla="*/ 70 h 101"/>
                  <a:gd name="T48" fmla="*/ 67 w 85"/>
                  <a:gd name="T49" fmla="*/ 74 h 101"/>
                  <a:gd name="T50" fmla="*/ 67 w 85"/>
                  <a:gd name="T51" fmla="*/ 80 h 101"/>
                  <a:gd name="T52" fmla="*/ 64 w 85"/>
                  <a:gd name="T53" fmla="*/ 83 h 101"/>
                  <a:gd name="T54" fmla="*/ 52 w 85"/>
                  <a:gd name="T55" fmla="*/ 93 h 101"/>
                  <a:gd name="T56" fmla="*/ 42 w 85"/>
                  <a:gd name="T57" fmla="*/ 99 h 101"/>
                  <a:gd name="T58" fmla="*/ 33 w 85"/>
                  <a:gd name="T59" fmla="*/ 100 h 101"/>
                  <a:gd name="T60" fmla="*/ 23 w 85"/>
                  <a:gd name="T61" fmla="*/ 100 h 101"/>
                  <a:gd name="T62" fmla="*/ 14 w 85"/>
                  <a:gd name="T63" fmla="*/ 98 h 101"/>
                  <a:gd name="T64" fmla="*/ 3 w 85"/>
                  <a:gd name="T65" fmla="*/ 89 h 101"/>
                  <a:gd name="T66" fmla="*/ 0 w 85"/>
                  <a:gd name="T67" fmla="*/ 85 h 101"/>
                  <a:gd name="T68" fmla="*/ 1 w 85"/>
                  <a:gd name="T69" fmla="*/ 86 h 1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101">
                    <a:moveTo>
                      <a:pt x="1" y="86"/>
                    </a:moveTo>
                    <a:lnTo>
                      <a:pt x="13" y="92"/>
                    </a:lnTo>
                    <a:lnTo>
                      <a:pt x="25" y="97"/>
                    </a:lnTo>
                    <a:lnTo>
                      <a:pt x="32" y="98"/>
                    </a:lnTo>
                    <a:lnTo>
                      <a:pt x="40" y="96"/>
                    </a:lnTo>
                    <a:lnTo>
                      <a:pt x="50" y="91"/>
                    </a:lnTo>
                    <a:lnTo>
                      <a:pt x="59" y="84"/>
                    </a:lnTo>
                    <a:lnTo>
                      <a:pt x="63" y="79"/>
                    </a:lnTo>
                    <a:lnTo>
                      <a:pt x="64" y="75"/>
                    </a:lnTo>
                    <a:lnTo>
                      <a:pt x="62" y="71"/>
                    </a:lnTo>
                    <a:lnTo>
                      <a:pt x="44" y="56"/>
                    </a:lnTo>
                    <a:lnTo>
                      <a:pt x="37" y="53"/>
                    </a:lnTo>
                    <a:lnTo>
                      <a:pt x="29" y="52"/>
                    </a:lnTo>
                    <a:lnTo>
                      <a:pt x="22" y="54"/>
                    </a:lnTo>
                    <a:lnTo>
                      <a:pt x="5" y="64"/>
                    </a:lnTo>
                    <a:lnTo>
                      <a:pt x="4" y="60"/>
                    </a:lnTo>
                    <a:lnTo>
                      <a:pt x="24" y="51"/>
                    </a:lnTo>
                    <a:lnTo>
                      <a:pt x="32" y="50"/>
                    </a:lnTo>
                    <a:lnTo>
                      <a:pt x="41" y="51"/>
                    </a:lnTo>
                    <a:lnTo>
                      <a:pt x="48" y="55"/>
                    </a:lnTo>
                    <a:lnTo>
                      <a:pt x="81" y="0"/>
                    </a:lnTo>
                    <a:lnTo>
                      <a:pt x="84" y="0"/>
                    </a:lnTo>
                    <a:lnTo>
                      <a:pt x="51" y="57"/>
                    </a:lnTo>
                    <a:lnTo>
                      <a:pt x="65" y="70"/>
                    </a:lnTo>
                    <a:lnTo>
                      <a:pt x="67" y="74"/>
                    </a:lnTo>
                    <a:lnTo>
                      <a:pt x="67" y="80"/>
                    </a:lnTo>
                    <a:lnTo>
                      <a:pt x="64" y="83"/>
                    </a:lnTo>
                    <a:lnTo>
                      <a:pt x="52" y="93"/>
                    </a:lnTo>
                    <a:lnTo>
                      <a:pt x="42" y="99"/>
                    </a:lnTo>
                    <a:lnTo>
                      <a:pt x="33" y="100"/>
                    </a:lnTo>
                    <a:lnTo>
                      <a:pt x="23" y="100"/>
                    </a:lnTo>
                    <a:lnTo>
                      <a:pt x="14" y="98"/>
                    </a:lnTo>
                    <a:lnTo>
                      <a:pt x="3" y="89"/>
                    </a:lnTo>
                    <a:lnTo>
                      <a:pt x="0" y="85"/>
                    </a:lnTo>
                    <a:lnTo>
                      <a:pt x="1" y="8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6" name="Freeform 75">
                <a:extLst>
                  <a:ext uri="{FF2B5EF4-FFF2-40B4-BE49-F238E27FC236}">
                    <a16:creationId xmlns:a16="http://schemas.microsoft.com/office/drawing/2014/main" xmlns="" id="{5E3B4122-D2D2-43E9-A116-6F235BD9B48B}"/>
                  </a:ext>
                </a:extLst>
              </p:cNvPr>
              <p:cNvSpPr>
                <a:spLocks noChangeAspect="1"/>
              </p:cNvSpPr>
              <p:nvPr/>
            </p:nvSpPr>
            <p:spPr bwMode="auto">
              <a:xfrm>
                <a:off x="583" y="1997"/>
                <a:ext cx="90" cy="76"/>
              </a:xfrm>
              <a:custGeom>
                <a:avLst/>
                <a:gdLst>
                  <a:gd name="T0" fmla="*/ 0 w 90"/>
                  <a:gd name="T1" fmla="*/ 21 h 76"/>
                  <a:gd name="T2" fmla="*/ 6 w 90"/>
                  <a:gd name="T3" fmla="*/ 23 h 76"/>
                  <a:gd name="T4" fmla="*/ 17 w 90"/>
                  <a:gd name="T5" fmla="*/ 17 h 76"/>
                  <a:gd name="T6" fmla="*/ 23 w 90"/>
                  <a:gd name="T7" fmla="*/ 7 h 76"/>
                  <a:gd name="T8" fmla="*/ 32 w 90"/>
                  <a:gd name="T9" fmla="*/ 0 h 76"/>
                  <a:gd name="T10" fmla="*/ 36 w 90"/>
                  <a:gd name="T11" fmla="*/ 0 h 76"/>
                  <a:gd name="T12" fmla="*/ 35 w 90"/>
                  <a:gd name="T13" fmla="*/ 3 h 76"/>
                  <a:gd name="T14" fmla="*/ 27 w 90"/>
                  <a:gd name="T15" fmla="*/ 8 h 76"/>
                  <a:gd name="T16" fmla="*/ 27 w 90"/>
                  <a:gd name="T17" fmla="*/ 13 h 76"/>
                  <a:gd name="T18" fmla="*/ 34 w 90"/>
                  <a:gd name="T19" fmla="*/ 27 h 76"/>
                  <a:gd name="T20" fmla="*/ 33 w 90"/>
                  <a:gd name="T21" fmla="*/ 30 h 76"/>
                  <a:gd name="T22" fmla="*/ 30 w 90"/>
                  <a:gd name="T23" fmla="*/ 29 h 76"/>
                  <a:gd name="T24" fmla="*/ 22 w 90"/>
                  <a:gd name="T25" fmla="*/ 23 h 76"/>
                  <a:gd name="T26" fmla="*/ 20 w 90"/>
                  <a:gd name="T27" fmla="*/ 26 h 76"/>
                  <a:gd name="T28" fmla="*/ 28 w 90"/>
                  <a:gd name="T29" fmla="*/ 36 h 76"/>
                  <a:gd name="T30" fmla="*/ 34 w 90"/>
                  <a:gd name="T31" fmla="*/ 36 h 76"/>
                  <a:gd name="T32" fmla="*/ 48 w 90"/>
                  <a:gd name="T33" fmla="*/ 26 h 76"/>
                  <a:gd name="T34" fmla="*/ 65 w 90"/>
                  <a:gd name="T35" fmla="*/ 22 h 76"/>
                  <a:gd name="T36" fmla="*/ 79 w 90"/>
                  <a:gd name="T37" fmla="*/ 18 h 76"/>
                  <a:gd name="T38" fmla="*/ 80 w 90"/>
                  <a:gd name="T39" fmla="*/ 21 h 76"/>
                  <a:gd name="T40" fmla="*/ 73 w 90"/>
                  <a:gd name="T41" fmla="*/ 25 h 76"/>
                  <a:gd name="T42" fmla="*/ 66 w 90"/>
                  <a:gd name="T43" fmla="*/ 25 h 76"/>
                  <a:gd name="T44" fmla="*/ 55 w 90"/>
                  <a:gd name="T45" fmla="*/ 36 h 76"/>
                  <a:gd name="T46" fmla="*/ 52 w 90"/>
                  <a:gd name="T47" fmla="*/ 42 h 76"/>
                  <a:gd name="T48" fmla="*/ 45 w 90"/>
                  <a:gd name="T49" fmla="*/ 44 h 76"/>
                  <a:gd name="T50" fmla="*/ 51 w 90"/>
                  <a:gd name="T51" fmla="*/ 51 h 76"/>
                  <a:gd name="T52" fmla="*/ 61 w 90"/>
                  <a:gd name="T53" fmla="*/ 47 h 76"/>
                  <a:gd name="T54" fmla="*/ 67 w 90"/>
                  <a:gd name="T55" fmla="*/ 42 h 76"/>
                  <a:gd name="T56" fmla="*/ 67 w 90"/>
                  <a:gd name="T57" fmla="*/ 47 h 76"/>
                  <a:gd name="T58" fmla="*/ 86 w 90"/>
                  <a:gd name="T59" fmla="*/ 42 h 76"/>
                  <a:gd name="T60" fmla="*/ 89 w 90"/>
                  <a:gd name="T61" fmla="*/ 43 h 76"/>
                  <a:gd name="T62" fmla="*/ 85 w 90"/>
                  <a:gd name="T63" fmla="*/ 47 h 76"/>
                  <a:gd name="T64" fmla="*/ 73 w 90"/>
                  <a:gd name="T65" fmla="*/ 53 h 76"/>
                  <a:gd name="T66" fmla="*/ 66 w 90"/>
                  <a:gd name="T67" fmla="*/ 58 h 76"/>
                  <a:gd name="T68" fmla="*/ 60 w 90"/>
                  <a:gd name="T69" fmla="*/ 64 h 76"/>
                  <a:gd name="T70" fmla="*/ 72 w 90"/>
                  <a:gd name="T71" fmla="*/ 75 h 76"/>
                  <a:gd name="T72" fmla="*/ 63 w 90"/>
                  <a:gd name="T73" fmla="*/ 72 h 76"/>
                  <a:gd name="T74" fmla="*/ 55 w 90"/>
                  <a:gd name="T75" fmla="*/ 64 h 76"/>
                  <a:gd name="T76" fmla="*/ 48 w 90"/>
                  <a:gd name="T77" fmla="*/ 59 h 76"/>
                  <a:gd name="T78" fmla="*/ 34 w 90"/>
                  <a:gd name="T79" fmla="*/ 52 h 76"/>
                  <a:gd name="T80" fmla="*/ 8 w 90"/>
                  <a:gd name="T81" fmla="*/ 32 h 76"/>
                  <a:gd name="T82" fmla="*/ 0 w 90"/>
                  <a:gd name="T83" fmla="*/ 21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0" h="76">
                    <a:moveTo>
                      <a:pt x="0" y="21"/>
                    </a:moveTo>
                    <a:lnTo>
                      <a:pt x="6" y="23"/>
                    </a:lnTo>
                    <a:lnTo>
                      <a:pt x="17" y="17"/>
                    </a:lnTo>
                    <a:lnTo>
                      <a:pt x="23" y="7"/>
                    </a:lnTo>
                    <a:lnTo>
                      <a:pt x="32" y="0"/>
                    </a:lnTo>
                    <a:lnTo>
                      <a:pt x="36" y="0"/>
                    </a:lnTo>
                    <a:lnTo>
                      <a:pt x="35" y="3"/>
                    </a:lnTo>
                    <a:lnTo>
                      <a:pt x="27" y="8"/>
                    </a:lnTo>
                    <a:lnTo>
                      <a:pt x="27" y="13"/>
                    </a:lnTo>
                    <a:lnTo>
                      <a:pt x="34" y="27"/>
                    </a:lnTo>
                    <a:lnTo>
                      <a:pt x="33" y="30"/>
                    </a:lnTo>
                    <a:lnTo>
                      <a:pt x="30" y="29"/>
                    </a:lnTo>
                    <a:lnTo>
                      <a:pt x="22" y="23"/>
                    </a:lnTo>
                    <a:lnTo>
                      <a:pt x="20" y="26"/>
                    </a:lnTo>
                    <a:lnTo>
                      <a:pt x="28" y="36"/>
                    </a:lnTo>
                    <a:lnTo>
                      <a:pt x="34" y="36"/>
                    </a:lnTo>
                    <a:lnTo>
                      <a:pt x="48" y="26"/>
                    </a:lnTo>
                    <a:lnTo>
                      <a:pt x="65" y="22"/>
                    </a:lnTo>
                    <a:lnTo>
                      <a:pt x="79" y="18"/>
                    </a:lnTo>
                    <a:lnTo>
                      <a:pt x="80" y="21"/>
                    </a:lnTo>
                    <a:lnTo>
                      <a:pt x="73" y="25"/>
                    </a:lnTo>
                    <a:lnTo>
                      <a:pt x="66" y="25"/>
                    </a:lnTo>
                    <a:lnTo>
                      <a:pt x="55" y="36"/>
                    </a:lnTo>
                    <a:lnTo>
                      <a:pt x="52" y="42"/>
                    </a:lnTo>
                    <a:lnTo>
                      <a:pt x="45" y="44"/>
                    </a:lnTo>
                    <a:lnTo>
                      <a:pt x="51" y="51"/>
                    </a:lnTo>
                    <a:lnTo>
                      <a:pt x="61" y="47"/>
                    </a:lnTo>
                    <a:lnTo>
                      <a:pt x="67" y="42"/>
                    </a:lnTo>
                    <a:lnTo>
                      <a:pt x="67" y="47"/>
                    </a:lnTo>
                    <a:lnTo>
                      <a:pt x="86" y="42"/>
                    </a:lnTo>
                    <a:lnTo>
                      <a:pt x="89" y="43"/>
                    </a:lnTo>
                    <a:lnTo>
                      <a:pt x="85" y="47"/>
                    </a:lnTo>
                    <a:lnTo>
                      <a:pt x="73" y="53"/>
                    </a:lnTo>
                    <a:lnTo>
                      <a:pt x="66" y="58"/>
                    </a:lnTo>
                    <a:lnTo>
                      <a:pt x="60" y="64"/>
                    </a:lnTo>
                    <a:lnTo>
                      <a:pt x="72" y="75"/>
                    </a:lnTo>
                    <a:lnTo>
                      <a:pt x="63" y="72"/>
                    </a:lnTo>
                    <a:lnTo>
                      <a:pt x="55" y="64"/>
                    </a:lnTo>
                    <a:lnTo>
                      <a:pt x="48" y="59"/>
                    </a:lnTo>
                    <a:lnTo>
                      <a:pt x="34" y="52"/>
                    </a:lnTo>
                    <a:lnTo>
                      <a:pt x="8" y="32"/>
                    </a:lnTo>
                    <a:lnTo>
                      <a:pt x="0" y="2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7" name="Freeform 76">
                <a:extLst>
                  <a:ext uri="{FF2B5EF4-FFF2-40B4-BE49-F238E27FC236}">
                    <a16:creationId xmlns:a16="http://schemas.microsoft.com/office/drawing/2014/main" xmlns="" id="{9D71B185-5064-482E-AF15-AF7989D6BD91}"/>
                  </a:ext>
                </a:extLst>
              </p:cNvPr>
              <p:cNvSpPr>
                <a:spLocks noChangeAspect="1"/>
              </p:cNvSpPr>
              <p:nvPr/>
            </p:nvSpPr>
            <p:spPr bwMode="auto">
              <a:xfrm>
                <a:off x="611" y="1985"/>
                <a:ext cx="82" cy="52"/>
              </a:xfrm>
              <a:custGeom>
                <a:avLst/>
                <a:gdLst>
                  <a:gd name="T0" fmla="*/ 6 w 82"/>
                  <a:gd name="T1" fmla="*/ 0 h 52"/>
                  <a:gd name="T2" fmla="*/ 0 w 82"/>
                  <a:gd name="T3" fmla="*/ 4 h 52"/>
                  <a:gd name="T4" fmla="*/ 6 w 82"/>
                  <a:gd name="T5" fmla="*/ 13 h 52"/>
                  <a:gd name="T6" fmla="*/ 23 w 82"/>
                  <a:gd name="T7" fmla="*/ 8 h 52"/>
                  <a:gd name="T8" fmla="*/ 52 w 82"/>
                  <a:gd name="T9" fmla="*/ 23 h 52"/>
                  <a:gd name="T10" fmla="*/ 55 w 82"/>
                  <a:gd name="T11" fmla="*/ 24 h 52"/>
                  <a:gd name="T12" fmla="*/ 62 w 82"/>
                  <a:gd name="T13" fmla="*/ 33 h 52"/>
                  <a:gd name="T14" fmla="*/ 62 w 82"/>
                  <a:gd name="T15" fmla="*/ 39 h 52"/>
                  <a:gd name="T16" fmla="*/ 70 w 82"/>
                  <a:gd name="T17" fmla="*/ 50 h 52"/>
                  <a:gd name="T18" fmla="*/ 73 w 82"/>
                  <a:gd name="T19" fmla="*/ 51 h 52"/>
                  <a:gd name="T20" fmla="*/ 81 w 82"/>
                  <a:gd name="T21" fmla="*/ 39 h 52"/>
                  <a:gd name="T22" fmla="*/ 79 w 82"/>
                  <a:gd name="T23" fmla="*/ 31 h 52"/>
                  <a:gd name="T24" fmla="*/ 63 w 82"/>
                  <a:gd name="T25" fmla="*/ 31 h 52"/>
                  <a:gd name="T26" fmla="*/ 59 w 82"/>
                  <a:gd name="T27" fmla="*/ 24 h 52"/>
                  <a:gd name="T28" fmla="*/ 59 w 82"/>
                  <a:gd name="T29" fmla="*/ 17 h 52"/>
                  <a:gd name="T30" fmla="*/ 51 w 82"/>
                  <a:gd name="T31" fmla="*/ 9 h 52"/>
                  <a:gd name="T32" fmla="*/ 13 w 82"/>
                  <a:gd name="T33" fmla="*/ 1 h 52"/>
                  <a:gd name="T34" fmla="*/ 6 w 82"/>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 h="52">
                    <a:moveTo>
                      <a:pt x="6" y="0"/>
                    </a:moveTo>
                    <a:lnTo>
                      <a:pt x="0" y="4"/>
                    </a:lnTo>
                    <a:lnTo>
                      <a:pt x="6" y="13"/>
                    </a:lnTo>
                    <a:lnTo>
                      <a:pt x="23" y="8"/>
                    </a:lnTo>
                    <a:lnTo>
                      <a:pt x="52" y="23"/>
                    </a:lnTo>
                    <a:lnTo>
                      <a:pt x="55" y="24"/>
                    </a:lnTo>
                    <a:lnTo>
                      <a:pt x="62" y="33"/>
                    </a:lnTo>
                    <a:lnTo>
                      <a:pt x="62" y="39"/>
                    </a:lnTo>
                    <a:lnTo>
                      <a:pt x="70" y="50"/>
                    </a:lnTo>
                    <a:lnTo>
                      <a:pt x="73" y="51"/>
                    </a:lnTo>
                    <a:lnTo>
                      <a:pt x="81" y="39"/>
                    </a:lnTo>
                    <a:lnTo>
                      <a:pt x="79" y="31"/>
                    </a:lnTo>
                    <a:lnTo>
                      <a:pt x="63" y="31"/>
                    </a:lnTo>
                    <a:lnTo>
                      <a:pt x="59" y="24"/>
                    </a:lnTo>
                    <a:lnTo>
                      <a:pt x="59" y="17"/>
                    </a:lnTo>
                    <a:lnTo>
                      <a:pt x="51" y="9"/>
                    </a:lnTo>
                    <a:lnTo>
                      <a:pt x="13" y="1"/>
                    </a:lnTo>
                    <a:lnTo>
                      <a:pt x="6"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8" name="Freeform 77">
                <a:extLst>
                  <a:ext uri="{FF2B5EF4-FFF2-40B4-BE49-F238E27FC236}">
                    <a16:creationId xmlns:a16="http://schemas.microsoft.com/office/drawing/2014/main" xmlns="" id="{9949C395-078D-44E7-96B6-004007567D29}"/>
                  </a:ext>
                </a:extLst>
              </p:cNvPr>
              <p:cNvSpPr>
                <a:spLocks noChangeAspect="1"/>
              </p:cNvSpPr>
              <p:nvPr/>
            </p:nvSpPr>
            <p:spPr bwMode="auto">
              <a:xfrm>
                <a:off x="583" y="2017"/>
                <a:ext cx="103" cy="76"/>
              </a:xfrm>
              <a:custGeom>
                <a:avLst/>
                <a:gdLst>
                  <a:gd name="T0" fmla="*/ 0 w 103"/>
                  <a:gd name="T1" fmla="*/ 0 h 76"/>
                  <a:gd name="T2" fmla="*/ 9 w 103"/>
                  <a:gd name="T3" fmla="*/ 26 h 76"/>
                  <a:gd name="T4" fmla="*/ 21 w 103"/>
                  <a:gd name="T5" fmla="*/ 50 h 76"/>
                  <a:gd name="T6" fmla="*/ 34 w 103"/>
                  <a:gd name="T7" fmla="*/ 75 h 76"/>
                  <a:gd name="T8" fmla="*/ 50 w 103"/>
                  <a:gd name="T9" fmla="*/ 75 h 76"/>
                  <a:gd name="T10" fmla="*/ 74 w 103"/>
                  <a:gd name="T11" fmla="*/ 74 h 76"/>
                  <a:gd name="T12" fmla="*/ 95 w 103"/>
                  <a:gd name="T13" fmla="*/ 71 h 76"/>
                  <a:gd name="T14" fmla="*/ 102 w 103"/>
                  <a:gd name="T15" fmla="*/ 70 h 76"/>
                  <a:gd name="T16" fmla="*/ 99 w 103"/>
                  <a:gd name="T17" fmla="*/ 62 h 76"/>
                  <a:gd name="T18" fmla="*/ 95 w 103"/>
                  <a:gd name="T19" fmla="*/ 62 h 76"/>
                  <a:gd name="T20" fmla="*/ 96 w 103"/>
                  <a:gd name="T21" fmla="*/ 65 h 76"/>
                  <a:gd name="T22" fmla="*/ 90 w 103"/>
                  <a:gd name="T23" fmla="*/ 65 h 76"/>
                  <a:gd name="T24" fmla="*/ 74 w 103"/>
                  <a:gd name="T25" fmla="*/ 62 h 76"/>
                  <a:gd name="T26" fmla="*/ 64 w 103"/>
                  <a:gd name="T27" fmla="*/ 58 h 76"/>
                  <a:gd name="T28" fmla="*/ 55 w 103"/>
                  <a:gd name="T29" fmla="*/ 48 h 76"/>
                  <a:gd name="T30" fmla="*/ 51 w 103"/>
                  <a:gd name="T31" fmla="*/ 44 h 76"/>
                  <a:gd name="T32" fmla="*/ 34 w 103"/>
                  <a:gd name="T33" fmla="*/ 37 h 76"/>
                  <a:gd name="T34" fmla="*/ 22 w 103"/>
                  <a:gd name="T35" fmla="*/ 28 h 76"/>
                  <a:gd name="T36" fmla="*/ 14 w 103"/>
                  <a:gd name="T37" fmla="*/ 22 h 76"/>
                  <a:gd name="T38" fmla="*/ 18 w 103"/>
                  <a:gd name="T39" fmla="*/ 29 h 76"/>
                  <a:gd name="T40" fmla="*/ 29 w 103"/>
                  <a:gd name="T41" fmla="*/ 40 h 76"/>
                  <a:gd name="T42" fmla="*/ 39 w 103"/>
                  <a:gd name="T43" fmla="*/ 53 h 76"/>
                  <a:gd name="T44" fmla="*/ 45 w 103"/>
                  <a:gd name="T45" fmla="*/ 61 h 76"/>
                  <a:gd name="T46" fmla="*/ 51 w 103"/>
                  <a:gd name="T47" fmla="*/ 65 h 76"/>
                  <a:gd name="T48" fmla="*/ 55 w 103"/>
                  <a:gd name="T49" fmla="*/ 67 h 76"/>
                  <a:gd name="T50" fmla="*/ 64 w 103"/>
                  <a:gd name="T51" fmla="*/ 71 h 76"/>
                  <a:gd name="T52" fmla="*/ 37 w 103"/>
                  <a:gd name="T53" fmla="*/ 71 h 76"/>
                  <a:gd name="T54" fmla="*/ 24 w 103"/>
                  <a:gd name="T55" fmla="*/ 48 h 76"/>
                  <a:gd name="T56" fmla="*/ 13 w 103"/>
                  <a:gd name="T57" fmla="*/ 27 h 76"/>
                  <a:gd name="T58" fmla="*/ 7 w 103"/>
                  <a:gd name="T59" fmla="*/ 14 h 76"/>
                  <a:gd name="T60" fmla="*/ 4 w 103"/>
                  <a:gd name="T61" fmla="*/ 7 h 76"/>
                  <a:gd name="T62" fmla="*/ 0 w 103"/>
                  <a:gd name="T63" fmla="*/ 0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76">
                    <a:moveTo>
                      <a:pt x="0" y="0"/>
                    </a:moveTo>
                    <a:lnTo>
                      <a:pt x="9" y="26"/>
                    </a:lnTo>
                    <a:lnTo>
                      <a:pt x="21" y="50"/>
                    </a:lnTo>
                    <a:lnTo>
                      <a:pt x="34" y="75"/>
                    </a:lnTo>
                    <a:lnTo>
                      <a:pt x="50" y="75"/>
                    </a:lnTo>
                    <a:lnTo>
                      <a:pt x="74" y="74"/>
                    </a:lnTo>
                    <a:lnTo>
                      <a:pt x="95" y="71"/>
                    </a:lnTo>
                    <a:lnTo>
                      <a:pt x="102" y="70"/>
                    </a:lnTo>
                    <a:lnTo>
                      <a:pt x="99" y="62"/>
                    </a:lnTo>
                    <a:lnTo>
                      <a:pt x="95" y="62"/>
                    </a:lnTo>
                    <a:lnTo>
                      <a:pt x="96" y="65"/>
                    </a:lnTo>
                    <a:lnTo>
                      <a:pt x="90" y="65"/>
                    </a:lnTo>
                    <a:lnTo>
                      <a:pt x="74" y="62"/>
                    </a:lnTo>
                    <a:lnTo>
                      <a:pt x="64" y="58"/>
                    </a:lnTo>
                    <a:lnTo>
                      <a:pt x="55" y="48"/>
                    </a:lnTo>
                    <a:lnTo>
                      <a:pt x="51" y="44"/>
                    </a:lnTo>
                    <a:lnTo>
                      <a:pt x="34" y="37"/>
                    </a:lnTo>
                    <a:lnTo>
                      <a:pt x="22" y="28"/>
                    </a:lnTo>
                    <a:lnTo>
                      <a:pt x="14" y="22"/>
                    </a:lnTo>
                    <a:lnTo>
                      <a:pt x="18" y="29"/>
                    </a:lnTo>
                    <a:lnTo>
                      <a:pt x="29" y="40"/>
                    </a:lnTo>
                    <a:lnTo>
                      <a:pt x="39" y="53"/>
                    </a:lnTo>
                    <a:lnTo>
                      <a:pt x="45" y="61"/>
                    </a:lnTo>
                    <a:lnTo>
                      <a:pt x="51" y="65"/>
                    </a:lnTo>
                    <a:lnTo>
                      <a:pt x="55" y="67"/>
                    </a:lnTo>
                    <a:lnTo>
                      <a:pt x="64" y="71"/>
                    </a:lnTo>
                    <a:lnTo>
                      <a:pt x="37" y="71"/>
                    </a:lnTo>
                    <a:lnTo>
                      <a:pt x="24" y="48"/>
                    </a:lnTo>
                    <a:lnTo>
                      <a:pt x="13" y="27"/>
                    </a:lnTo>
                    <a:lnTo>
                      <a:pt x="7" y="14"/>
                    </a:lnTo>
                    <a:lnTo>
                      <a:pt x="4" y="7"/>
                    </a:lnTo>
                    <a:lnTo>
                      <a:pt x="0"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59" name="Freeform 78">
                <a:extLst>
                  <a:ext uri="{FF2B5EF4-FFF2-40B4-BE49-F238E27FC236}">
                    <a16:creationId xmlns:a16="http://schemas.microsoft.com/office/drawing/2014/main" xmlns="" id="{471769C5-D2C3-43F0-9461-341CC722E6FE}"/>
                  </a:ext>
                </a:extLst>
              </p:cNvPr>
              <p:cNvSpPr>
                <a:spLocks noChangeAspect="1"/>
              </p:cNvSpPr>
              <p:nvPr/>
            </p:nvSpPr>
            <p:spPr bwMode="auto">
              <a:xfrm>
                <a:off x="551" y="1993"/>
                <a:ext cx="137" cy="166"/>
              </a:xfrm>
              <a:custGeom>
                <a:avLst/>
                <a:gdLst>
                  <a:gd name="T0" fmla="*/ 4 w 137"/>
                  <a:gd name="T1" fmla="*/ 7 h 166"/>
                  <a:gd name="T2" fmla="*/ 11 w 137"/>
                  <a:gd name="T3" fmla="*/ 29 h 166"/>
                  <a:gd name="T4" fmla="*/ 20 w 137"/>
                  <a:gd name="T5" fmla="*/ 54 h 166"/>
                  <a:gd name="T6" fmla="*/ 29 w 137"/>
                  <a:gd name="T7" fmla="*/ 74 h 166"/>
                  <a:gd name="T8" fmla="*/ 42 w 137"/>
                  <a:gd name="T9" fmla="*/ 100 h 166"/>
                  <a:gd name="T10" fmla="*/ 58 w 137"/>
                  <a:gd name="T11" fmla="*/ 123 h 166"/>
                  <a:gd name="T12" fmla="*/ 66 w 137"/>
                  <a:gd name="T13" fmla="*/ 96 h 166"/>
                  <a:gd name="T14" fmla="*/ 68 w 137"/>
                  <a:gd name="T15" fmla="*/ 97 h 166"/>
                  <a:gd name="T16" fmla="*/ 60 w 137"/>
                  <a:gd name="T17" fmla="*/ 123 h 166"/>
                  <a:gd name="T18" fmla="*/ 80 w 137"/>
                  <a:gd name="T19" fmla="*/ 123 h 166"/>
                  <a:gd name="T20" fmla="*/ 98 w 137"/>
                  <a:gd name="T21" fmla="*/ 121 h 166"/>
                  <a:gd name="T22" fmla="*/ 117 w 137"/>
                  <a:gd name="T23" fmla="*/ 119 h 166"/>
                  <a:gd name="T24" fmla="*/ 126 w 137"/>
                  <a:gd name="T25" fmla="*/ 117 h 166"/>
                  <a:gd name="T26" fmla="*/ 133 w 137"/>
                  <a:gd name="T27" fmla="*/ 93 h 166"/>
                  <a:gd name="T28" fmla="*/ 129 w 137"/>
                  <a:gd name="T29" fmla="*/ 85 h 166"/>
                  <a:gd name="T30" fmla="*/ 132 w 137"/>
                  <a:gd name="T31" fmla="*/ 86 h 166"/>
                  <a:gd name="T32" fmla="*/ 136 w 137"/>
                  <a:gd name="T33" fmla="*/ 93 h 166"/>
                  <a:gd name="T34" fmla="*/ 128 w 137"/>
                  <a:gd name="T35" fmla="*/ 118 h 166"/>
                  <a:gd name="T36" fmla="*/ 113 w 137"/>
                  <a:gd name="T37" fmla="*/ 123 h 166"/>
                  <a:gd name="T38" fmla="*/ 93 w 137"/>
                  <a:gd name="T39" fmla="*/ 126 h 166"/>
                  <a:gd name="T40" fmla="*/ 99 w 137"/>
                  <a:gd name="T41" fmla="*/ 149 h 166"/>
                  <a:gd name="T42" fmla="*/ 98 w 137"/>
                  <a:gd name="T43" fmla="*/ 152 h 166"/>
                  <a:gd name="T44" fmla="*/ 82 w 137"/>
                  <a:gd name="T45" fmla="*/ 158 h 166"/>
                  <a:gd name="T46" fmla="*/ 63 w 137"/>
                  <a:gd name="T47" fmla="*/ 163 h 166"/>
                  <a:gd name="T48" fmla="*/ 50 w 137"/>
                  <a:gd name="T49" fmla="*/ 165 h 166"/>
                  <a:gd name="T50" fmla="*/ 45 w 137"/>
                  <a:gd name="T51" fmla="*/ 165 h 166"/>
                  <a:gd name="T52" fmla="*/ 40 w 137"/>
                  <a:gd name="T53" fmla="*/ 164 h 166"/>
                  <a:gd name="T54" fmla="*/ 38 w 137"/>
                  <a:gd name="T55" fmla="*/ 161 h 166"/>
                  <a:gd name="T56" fmla="*/ 32 w 137"/>
                  <a:gd name="T57" fmla="*/ 142 h 166"/>
                  <a:gd name="T58" fmla="*/ 21 w 137"/>
                  <a:gd name="T59" fmla="*/ 111 h 166"/>
                  <a:gd name="T60" fmla="*/ 11 w 137"/>
                  <a:gd name="T61" fmla="*/ 72 h 166"/>
                  <a:gd name="T62" fmla="*/ 5 w 137"/>
                  <a:gd name="T63" fmla="*/ 39 h 166"/>
                  <a:gd name="T64" fmla="*/ 2 w 137"/>
                  <a:gd name="T65" fmla="*/ 21 h 166"/>
                  <a:gd name="T66" fmla="*/ 0 w 137"/>
                  <a:gd name="T67" fmla="*/ 0 h 166"/>
                  <a:gd name="T68" fmla="*/ 4 w 137"/>
                  <a:gd name="T69" fmla="*/ 7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7" h="166">
                    <a:moveTo>
                      <a:pt x="4" y="7"/>
                    </a:moveTo>
                    <a:lnTo>
                      <a:pt x="11" y="29"/>
                    </a:lnTo>
                    <a:lnTo>
                      <a:pt x="20" y="54"/>
                    </a:lnTo>
                    <a:lnTo>
                      <a:pt x="29" y="74"/>
                    </a:lnTo>
                    <a:lnTo>
                      <a:pt x="42" y="100"/>
                    </a:lnTo>
                    <a:lnTo>
                      <a:pt x="58" y="123"/>
                    </a:lnTo>
                    <a:lnTo>
                      <a:pt x="66" y="96"/>
                    </a:lnTo>
                    <a:lnTo>
                      <a:pt x="68" y="97"/>
                    </a:lnTo>
                    <a:lnTo>
                      <a:pt x="60" y="123"/>
                    </a:lnTo>
                    <a:lnTo>
                      <a:pt x="80" y="123"/>
                    </a:lnTo>
                    <a:lnTo>
                      <a:pt x="98" y="121"/>
                    </a:lnTo>
                    <a:lnTo>
                      <a:pt x="117" y="119"/>
                    </a:lnTo>
                    <a:lnTo>
                      <a:pt x="126" y="117"/>
                    </a:lnTo>
                    <a:lnTo>
                      <a:pt x="133" y="93"/>
                    </a:lnTo>
                    <a:lnTo>
                      <a:pt x="129" y="85"/>
                    </a:lnTo>
                    <a:lnTo>
                      <a:pt x="132" y="86"/>
                    </a:lnTo>
                    <a:lnTo>
                      <a:pt x="136" y="93"/>
                    </a:lnTo>
                    <a:lnTo>
                      <a:pt x="128" y="118"/>
                    </a:lnTo>
                    <a:lnTo>
                      <a:pt x="113" y="123"/>
                    </a:lnTo>
                    <a:lnTo>
                      <a:pt x="93" y="126"/>
                    </a:lnTo>
                    <a:lnTo>
                      <a:pt x="99" y="149"/>
                    </a:lnTo>
                    <a:lnTo>
                      <a:pt x="98" y="152"/>
                    </a:lnTo>
                    <a:lnTo>
                      <a:pt x="82" y="158"/>
                    </a:lnTo>
                    <a:lnTo>
                      <a:pt x="63" y="163"/>
                    </a:lnTo>
                    <a:lnTo>
                      <a:pt x="50" y="165"/>
                    </a:lnTo>
                    <a:lnTo>
                      <a:pt x="45" y="165"/>
                    </a:lnTo>
                    <a:lnTo>
                      <a:pt x="40" y="164"/>
                    </a:lnTo>
                    <a:lnTo>
                      <a:pt x="38" y="161"/>
                    </a:lnTo>
                    <a:lnTo>
                      <a:pt x="32" y="142"/>
                    </a:lnTo>
                    <a:lnTo>
                      <a:pt x="21" y="111"/>
                    </a:lnTo>
                    <a:lnTo>
                      <a:pt x="11" y="72"/>
                    </a:lnTo>
                    <a:lnTo>
                      <a:pt x="5" y="39"/>
                    </a:lnTo>
                    <a:lnTo>
                      <a:pt x="2" y="21"/>
                    </a:lnTo>
                    <a:lnTo>
                      <a:pt x="0" y="0"/>
                    </a:lnTo>
                    <a:lnTo>
                      <a:pt x="4" y="7"/>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0" name="Line 79">
                <a:extLst>
                  <a:ext uri="{FF2B5EF4-FFF2-40B4-BE49-F238E27FC236}">
                    <a16:creationId xmlns:a16="http://schemas.microsoft.com/office/drawing/2014/main" xmlns="" id="{F8EFDFCC-0D2C-47A7-B3F0-AE48E5D61BA9}"/>
                  </a:ext>
                </a:extLst>
              </p:cNvPr>
              <p:cNvSpPr>
                <a:spLocks noChangeAspect="1" noChangeShapeType="1"/>
              </p:cNvSpPr>
              <p:nvPr/>
            </p:nvSpPr>
            <p:spPr bwMode="auto">
              <a:xfrm>
                <a:off x="661" y="1897"/>
                <a:ext cx="14" cy="3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1" name="Line 80">
                <a:extLst>
                  <a:ext uri="{FF2B5EF4-FFF2-40B4-BE49-F238E27FC236}">
                    <a16:creationId xmlns:a16="http://schemas.microsoft.com/office/drawing/2014/main" xmlns="" id="{F9CF7083-4F49-4C49-AB13-02B618BB1E65}"/>
                  </a:ext>
                </a:extLst>
              </p:cNvPr>
              <p:cNvSpPr>
                <a:spLocks noChangeAspect="1" noChangeShapeType="1"/>
              </p:cNvSpPr>
              <p:nvPr/>
            </p:nvSpPr>
            <p:spPr bwMode="auto">
              <a:xfrm>
                <a:off x="663" y="1907"/>
                <a:ext cx="10" cy="3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2" name="Line 81">
                <a:extLst>
                  <a:ext uri="{FF2B5EF4-FFF2-40B4-BE49-F238E27FC236}">
                    <a16:creationId xmlns:a16="http://schemas.microsoft.com/office/drawing/2014/main" xmlns="" id="{A756B035-1208-40C9-82E2-CAE7F6805C9C}"/>
                  </a:ext>
                </a:extLst>
              </p:cNvPr>
              <p:cNvSpPr>
                <a:spLocks noChangeAspect="1" noChangeShapeType="1"/>
              </p:cNvSpPr>
              <p:nvPr/>
            </p:nvSpPr>
            <p:spPr bwMode="auto">
              <a:xfrm>
                <a:off x="663" y="1916"/>
                <a:ext cx="9" cy="3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3" name="Line 82">
                <a:extLst>
                  <a:ext uri="{FF2B5EF4-FFF2-40B4-BE49-F238E27FC236}">
                    <a16:creationId xmlns:a16="http://schemas.microsoft.com/office/drawing/2014/main" xmlns="" id="{9015B3B0-FCBD-49CF-B842-E071980377BD}"/>
                  </a:ext>
                </a:extLst>
              </p:cNvPr>
              <p:cNvSpPr>
                <a:spLocks noChangeAspect="1" noChangeShapeType="1"/>
              </p:cNvSpPr>
              <p:nvPr/>
            </p:nvSpPr>
            <p:spPr bwMode="auto">
              <a:xfrm>
                <a:off x="662" y="1929"/>
                <a:ext cx="6" cy="3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4" name="Line 83">
                <a:extLst>
                  <a:ext uri="{FF2B5EF4-FFF2-40B4-BE49-F238E27FC236}">
                    <a16:creationId xmlns:a16="http://schemas.microsoft.com/office/drawing/2014/main" xmlns="" id="{C2ACE47D-A5B0-43B8-9594-2A556A7A9F35}"/>
                  </a:ext>
                </a:extLst>
              </p:cNvPr>
              <p:cNvSpPr>
                <a:spLocks noChangeAspect="1" noChangeShapeType="1"/>
              </p:cNvSpPr>
              <p:nvPr/>
            </p:nvSpPr>
            <p:spPr bwMode="auto">
              <a:xfrm>
                <a:off x="661" y="1946"/>
                <a:ext cx="2" cy="2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5" name="Freeform 84">
                <a:extLst>
                  <a:ext uri="{FF2B5EF4-FFF2-40B4-BE49-F238E27FC236}">
                    <a16:creationId xmlns:a16="http://schemas.microsoft.com/office/drawing/2014/main" xmlns="" id="{46735CC0-E88E-4901-9A7C-A7E1F1FB31FF}"/>
                  </a:ext>
                </a:extLst>
              </p:cNvPr>
              <p:cNvSpPr>
                <a:spLocks noChangeAspect="1"/>
              </p:cNvSpPr>
              <p:nvPr/>
            </p:nvSpPr>
            <p:spPr bwMode="auto">
              <a:xfrm>
                <a:off x="772" y="1917"/>
                <a:ext cx="33" cy="143"/>
              </a:xfrm>
              <a:custGeom>
                <a:avLst/>
                <a:gdLst>
                  <a:gd name="T0" fmla="*/ 0 w 33"/>
                  <a:gd name="T1" fmla="*/ 0 h 143"/>
                  <a:gd name="T2" fmla="*/ 8 w 33"/>
                  <a:gd name="T3" fmla="*/ 6 h 143"/>
                  <a:gd name="T4" fmla="*/ 16 w 33"/>
                  <a:gd name="T5" fmla="*/ 17 h 143"/>
                  <a:gd name="T6" fmla="*/ 22 w 33"/>
                  <a:gd name="T7" fmla="*/ 29 h 143"/>
                  <a:gd name="T8" fmla="*/ 28 w 33"/>
                  <a:gd name="T9" fmla="*/ 48 h 143"/>
                  <a:gd name="T10" fmla="*/ 29 w 33"/>
                  <a:gd name="T11" fmla="*/ 65 h 143"/>
                  <a:gd name="T12" fmla="*/ 28 w 33"/>
                  <a:gd name="T13" fmla="*/ 85 h 143"/>
                  <a:gd name="T14" fmla="*/ 24 w 33"/>
                  <a:gd name="T15" fmla="*/ 103 h 143"/>
                  <a:gd name="T16" fmla="*/ 8 w 33"/>
                  <a:gd name="T17" fmla="*/ 142 h 143"/>
                  <a:gd name="T18" fmla="*/ 25 w 33"/>
                  <a:gd name="T19" fmla="*/ 100 h 143"/>
                  <a:gd name="T20" fmla="*/ 30 w 33"/>
                  <a:gd name="T21" fmla="*/ 81 h 143"/>
                  <a:gd name="T22" fmla="*/ 32 w 33"/>
                  <a:gd name="T23" fmla="*/ 64 h 143"/>
                  <a:gd name="T24" fmla="*/ 32 w 33"/>
                  <a:gd name="T25" fmla="*/ 48 h 143"/>
                  <a:gd name="T26" fmla="*/ 27 w 33"/>
                  <a:gd name="T27" fmla="*/ 31 h 143"/>
                  <a:gd name="T28" fmla="*/ 24 w 33"/>
                  <a:gd name="T29" fmla="*/ 24 h 143"/>
                  <a:gd name="T30" fmla="*/ 20 w 33"/>
                  <a:gd name="T31" fmla="*/ 15 h 143"/>
                  <a:gd name="T32" fmla="*/ 15 w 33"/>
                  <a:gd name="T33" fmla="*/ 8 h 143"/>
                  <a:gd name="T34" fmla="*/ 8 w 33"/>
                  <a:gd name="T35" fmla="*/ 3 h 143"/>
                  <a:gd name="T36" fmla="*/ 0 w 33"/>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3" h="143">
                    <a:moveTo>
                      <a:pt x="0" y="0"/>
                    </a:moveTo>
                    <a:lnTo>
                      <a:pt x="8" y="6"/>
                    </a:lnTo>
                    <a:lnTo>
                      <a:pt x="16" y="17"/>
                    </a:lnTo>
                    <a:lnTo>
                      <a:pt x="22" y="29"/>
                    </a:lnTo>
                    <a:lnTo>
                      <a:pt x="28" y="48"/>
                    </a:lnTo>
                    <a:lnTo>
                      <a:pt x="29" y="65"/>
                    </a:lnTo>
                    <a:lnTo>
                      <a:pt x="28" y="85"/>
                    </a:lnTo>
                    <a:lnTo>
                      <a:pt x="24" y="103"/>
                    </a:lnTo>
                    <a:lnTo>
                      <a:pt x="8" y="142"/>
                    </a:lnTo>
                    <a:lnTo>
                      <a:pt x="25" y="100"/>
                    </a:lnTo>
                    <a:lnTo>
                      <a:pt x="30" y="81"/>
                    </a:lnTo>
                    <a:lnTo>
                      <a:pt x="32" y="64"/>
                    </a:lnTo>
                    <a:lnTo>
                      <a:pt x="32" y="48"/>
                    </a:lnTo>
                    <a:lnTo>
                      <a:pt x="27" y="31"/>
                    </a:lnTo>
                    <a:lnTo>
                      <a:pt x="24" y="24"/>
                    </a:lnTo>
                    <a:lnTo>
                      <a:pt x="20" y="15"/>
                    </a:lnTo>
                    <a:lnTo>
                      <a:pt x="15" y="8"/>
                    </a:lnTo>
                    <a:lnTo>
                      <a:pt x="8" y="3"/>
                    </a:lnTo>
                    <a:lnTo>
                      <a:pt x="0"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6" name="Freeform 85">
                <a:extLst>
                  <a:ext uri="{FF2B5EF4-FFF2-40B4-BE49-F238E27FC236}">
                    <a16:creationId xmlns:a16="http://schemas.microsoft.com/office/drawing/2014/main" xmlns="" id="{793BADE6-C8EF-405A-9989-02A6F66D9EB1}"/>
                  </a:ext>
                </a:extLst>
              </p:cNvPr>
              <p:cNvSpPr>
                <a:spLocks noChangeAspect="1"/>
              </p:cNvSpPr>
              <p:nvPr/>
            </p:nvSpPr>
            <p:spPr bwMode="auto">
              <a:xfrm>
                <a:off x="653" y="2108"/>
                <a:ext cx="59" cy="40"/>
              </a:xfrm>
              <a:custGeom>
                <a:avLst/>
                <a:gdLst>
                  <a:gd name="T0" fmla="*/ 6 w 59"/>
                  <a:gd name="T1" fmla="*/ 1 h 40"/>
                  <a:gd name="T2" fmla="*/ 9 w 59"/>
                  <a:gd name="T3" fmla="*/ 8 h 40"/>
                  <a:gd name="T4" fmla="*/ 13 w 59"/>
                  <a:gd name="T5" fmla="*/ 11 h 40"/>
                  <a:gd name="T6" fmla="*/ 17 w 59"/>
                  <a:gd name="T7" fmla="*/ 14 h 40"/>
                  <a:gd name="T8" fmla="*/ 21 w 59"/>
                  <a:gd name="T9" fmla="*/ 14 h 40"/>
                  <a:gd name="T10" fmla="*/ 29 w 59"/>
                  <a:gd name="T11" fmla="*/ 13 h 40"/>
                  <a:gd name="T12" fmla="*/ 40 w 59"/>
                  <a:gd name="T13" fmla="*/ 11 h 40"/>
                  <a:gd name="T14" fmla="*/ 42 w 59"/>
                  <a:gd name="T15" fmla="*/ 12 h 40"/>
                  <a:gd name="T16" fmla="*/ 44 w 59"/>
                  <a:gd name="T17" fmla="*/ 16 h 40"/>
                  <a:gd name="T18" fmla="*/ 44 w 59"/>
                  <a:gd name="T19" fmla="*/ 18 h 40"/>
                  <a:gd name="T20" fmla="*/ 40 w 59"/>
                  <a:gd name="T21" fmla="*/ 28 h 40"/>
                  <a:gd name="T22" fmla="*/ 36 w 59"/>
                  <a:gd name="T23" fmla="*/ 32 h 40"/>
                  <a:gd name="T24" fmla="*/ 44 w 59"/>
                  <a:gd name="T25" fmla="*/ 32 h 40"/>
                  <a:gd name="T26" fmla="*/ 51 w 59"/>
                  <a:gd name="T27" fmla="*/ 31 h 40"/>
                  <a:gd name="T28" fmla="*/ 54 w 59"/>
                  <a:gd name="T29" fmla="*/ 28 h 40"/>
                  <a:gd name="T30" fmla="*/ 58 w 59"/>
                  <a:gd name="T31" fmla="*/ 26 h 40"/>
                  <a:gd name="T32" fmla="*/ 56 w 59"/>
                  <a:gd name="T33" fmla="*/ 30 h 40"/>
                  <a:gd name="T34" fmla="*/ 54 w 59"/>
                  <a:gd name="T35" fmla="*/ 32 h 40"/>
                  <a:gd name="T36" fmla="*/ 54 w 59"/>
                  <a:gd name="T37" fmla="*/ 35 h 40"/>
                  <a:gd name="T38" fmla="*/ 52 w 59"/>
                  <a:gd name="T39" fmla="*/ 38 h 40"/>
                  <a:gd name="T40" fmla="*/ 47 w 59"/>
                  <a:gd name="T41" fmla="*/ 38 h 40"/>
                  <a:gd name="T42" fmla="*/ 40 w 59"/>
                  <a:gd name="T43" fmla="*/ 39 h 40"/>
                  <a:gd name="T44" fmla="*/ 35 w 59"/>
                  <a:gd name="T45" fmla="*/ 39 h 40"/>
                  <a:gd name="T46" fmla="*/ 32 w 59"/>
                  <a:gd name="T47" fmla="*/ 38 h 40"/>
                  <a:gd name="T48" fmla="*/ 27 w 59"/>
                  <a:gd name="T49" fmla="*/ 32 h 40"/>
                  <a:gd name="T50" fmla="*/ 27 w 59"/>
                  <a:gd name="T51" fmla="*/ 30 h 40"/>
                  <a:gd name="T52" fmla="*/ 31 w 59"/>
                  <a:gd name="T53" fmla="*/ 26 h 40"/>
                  <a:gd name="T54" fmla="*/ 27 w 59"/>
                  <a:gd name="T55" fmla="*/ 31 h 40"/>
                  <a:gd name="T56" fmla="*/ 29 w 59"/>
                  <a:gd name="T57" fmla="*/ 32 h 40"/>
                  <a:gd name="T58" fmla="*/ 32 w 59"/>
                  <a:gd name="T59" fmla="*/ 36 h 40"/>
                  <a:gd name="T60" fmla="*/ 33 w 59"/>
                  <a:gd name="T61" fmla="*/ 36 h 40"/>
                  <a:gd name="T62" fmla="*/ 36 w 59"/>
                  <a:gd name="T63" fmla="*/ 32 h 40"/>
                  <a:gd name="T64" fmla="*/ 40 w 59"/>
                  <a:gd name="T65" fmla="*/ 27 h 40"/>
                  <a:gd name="T66" fmla="*/ 42 w 59"/>
                  <a:gd name="T67" fmla="*/ 21 h 40"/>
                  <a:gd name="T68" fmla="*/ 42 w 59"/>
                  <a:gd name="T69" fmla="*/ 17 h 40"/>
                  <a:gd name="T70" fmla="*/ 42 w 59"/>
                  <a:gd name="T71" fmla="*/ 14 h 40"/>
                  <a:gd name="T72" fmla="*/ 40 w 59"/>
                  <a:gd name="T73" fmla="*/ 12 h 40"/>
                  <a:gd name="T74" fmla="*/ 38 w 59"/>
                  <a:gd name="T75" fmla="*/ 12 h 40"/>
                  <a:gd name="T76" fmla="*/ 36 w 59"/>
                  <a:gd name="T77" fmla="*/ 17 h 40"/>
                  <a:gd name="T78" fmla="*/ 35 w 59"/>
                  <a:gd name="T79" fmla="*/ 18 h 40"/>
                  <a:gd name="T80" fmla="*/ 23 w 59"/>
                  <a:gd name="T81" fmla="*/ 21 h 40"/>
                  <a:gd name="T82" fmla="*/ 20 w 59"/>
                  <a:gd name="T83" fmla="*/ 22 h 40"/>
                  <a:gd name="T84" fmla="*/ 15 w 59"/>
                  <a:gd name="T85" fmla="*/ 21 h 40"/>
                  <a:gd name="T86" fmla="*/ 10 w 59"/>
                  <a:gd name="T87" fmla="*/ 19 h 40"/>
                  <a:gd name="T88" fmla="*/ 5 w 59"/>
                  <a:gd name="T89" fmla="*/ 16 h 40"/>
                  <a:gd name="T90" fmla="*/ 2 w 59"/>
                  <a:gd name="T91" fmla="*/ 11 h 40"/>
                  <a:gd name="T92" fmla="*/ 0 w 59"/>
                  <a:gd name="T93" fmla="*/ 8 h 40"/>
                  <a:gd name="T94" fmla="*/ 0 w 59"/>
                  <a:gd name="T95" fmla="*/ 3 h 40"/>
                  <a:gd name="T96" fmla="*/ 1 w 59"/>
                  <a:gd name="T97" fmla="*/ 1 h 40"/>
                  <a:gd name="T98" fmla="*/ 4 w 59"/>
                  <a:gd name="T99" fmla="*/ 0 h 40"/>
                  <a:gd name="T100" fmla="*/ 6 w 59"/>
                  <a:gd name="T101" fmla="*/ 1 h 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9" h="40">
                    <a:moveTo>
                      <a:pt x="6" y="1"/>
                    </a:moveTo>
                    <a:lnTo>
                      <a:pt x="9" y="8"/>
                    </a:lnTo>
                    <a:lnTo>
                      <a:pt x="13" y="11"/>
                    </a:lnTo>
                    <a:lnTo>
                      <a:pt x="17" y="14"/>
                    </a:lnTo>
                    <a:lnTo>
                      <a:pt x="21" y="14"/>
                    </a:lnTo>
                    <a:lnTo>
                      <a:pt x="29" y="13"/>
                    </a:lnTo>
                    <a:lnTo>
                      <a:pt x="40" y="11"/>
                    </a:lnTo>
                    <a:lnTo>
                      <a:pt x="42" y="12"/>
                    </a:lnTo>
                    <a:lnTo>
                      <a:pt x="44" y="16"/>
                    </a:lnTo>
                    <a:lnTo>
                      <a:pt x="44" y="18"/>
                    </a:lnTo>
                    <a:lnTo>
                      <a:pt x="40" y="28"/>
                    </a:lnTo>
                    <a:lnTo>
                      <a:pt x="36" y="32"/>
                    </a:lnTo>
                    <a:lnTo>
                      <a:pt x="44" y="32"/>
                    </a:lnTo>
                    <a:lnTo>
                      <a:pt x="51" y="31"/>
                    </a:lnTo>
                    <a:lnTo>
                      <a:pt x="54" y="28"/>
                    </a:lnTo>
                    <a:lnTo>
                      <a:pt x="58" y="26"/>
                    </a:lnTo>
                    <a:lnTo>
                      <a:pt x="56" y="30"/>
                    </a:lnTo>
                    <a:lnTo>
                      <a:pt x="54" y="32"/>
                    </a:lnTo>
                    <a:lnTo>
                      <a:pt x="54" y="35"/>
                    </a:lnTo>
                    <a:lnTo>
                      <a:pt x="52" y="38"/>
                    </a:lnTo>
                    <a:lnTo>
                      <a:pt x="47" y="38"/>
                    </a:lnTo>
                    <a:lnTo>
                      <a:pt x="40" y="39"/>
                    </a:lnTo>
                    <a:lnTo>
                      <a:pt x="35" y="39"/>
                    </a:lnTo>
                    <a:lnTo>
                      <a:pt x="32" y="38"/>
                    </a:lnTo>
                    <a:lnTo>
                      <a:pt x="27" y="32"/>
                    </a:lnTo>
                    <a:lnTo>
                      <a:pt x="27" y="30"/>
                    </a:lnTo>
                    <a:lnTo>
                      <a:pt x="31" y="26"/>
                    </a:lnTo>
                    <a:lnTo>
                      <a:pt x="27" y="31"/>
                    </a:lnTo>
                    <a:lnTo>
                      <a:pt x="29" y="32"/>
                    </a:lnTo>
                    <a:lnTo>
                      <a:pt x="32" y="36"/>
                    </a:lnTo>
                    <a:lnTo>
                      <a:pt x="33" y="36"/>
                    </a:lnTo>
                    <a:lnTo>
                      <a:pt x="36" y="32"/>
                    </a:lnTo>
                    <a:lnTo>
                      <a:pt x="40" y="27"/>
                    </a:lnTo>
                    <a:lnTo>
                      <a:pt x="42" y="21"/>
                    </a:lnTo>
                    <a:lnTo>
                      <a:pt x="42" y="17"/>
                    </a:lnTo>
                    <a:lnTo>
                      <a:pt x="42" y="14"/>
                    </a:lnTo>
                    <a:lnTo>
                      <a:pt x="40" y="12"/>
                    </a:lnTo>
                    <a:lnTo>
                      <a:pt x="38" y="12"/>
                    </a:lnTo>
                    <a:lnTo>
                      <a:pt x="36" y="17"/>
                    </a:lnTo>
                    <a:lnTo>
                      <a:pt x="35" y="18"/>
                    </a:lnTo>
                    <a:lnTo>
                      <a:pt x="23" y="21"/>
                    </a:lnTo>
                    <a:lnTo>
                      <a:pt x="20" y="22"/>
                    </a:lnTo>
                    <a:lnTo>
                      <a:pt x="15" y="21"/>
                    </a:lnTo>
                    <a:lnTo>
                      <a:pt x="10" y="19"/>
                    </a:lnTo>
                    <a:lnTo>
                      <a:pt x="5" y="16"/>
                    </a:lnTo>
                    <a:lnTo>
                      <a:pt x="2" y="11"/>
                    </a:lnTo>
                    <a:lnTo>
                      <a:pt x="0" y="8"/>
                    </a:lnTo>
                    <a:lnTo>
                      <a:pt x="0" y="3"/>
                    </a:lnTo>
                    <a:lnTo>
                      <a:pt x="1" y="1"/>
                    </a:lnTo>
                    <a:lnTo>
                      <a:pt x="4" y="0"/>
                    </a:lnTo>
                    <a:lnTo>
                      <a:pt x="6" y="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7" name="Freeform 86">
                <a:extLst>
                  <a:ext uri="{FF2B5EF4-FFF2-40B4-BE49-F238E27FC236}">
                    <a16:creationId xmlns:a16="http://schemas.microsoft.com/office/drawing/2014/main" xmlns="" id="{50AD9514-6AF0-4DC5-8D2B-E4DA0307CE31}"/>
                  </a:ext>
                </a:extLst>
              </p:cNvPr>
              <p:cNvSpPr>
                <a:spLocks noChangeAspect="1"/>
              </p:cNvSpPr>
              <p:nvPr/>
            </p:nvSpPr>
            <p:spPr bwMode="auto">
              <a:xfrm>
                <a:off x="699" y="2134"/>
                <a:ext cx="32" cy="29"/>
              </a:xfrm>
              <a:custGeom>
                <a:avLst/>
                <a:gdLst>
                  <a:gd name="T0" fmla="*/ 4 w 32"/>
                  <a:gd name="T1" fmla="*/ 14 h 29"/>
                  <a:gd name="T2" fmla="*/ 0 w 32"/>
                  <a:gd name="T3" fmla="*/ 20 h 29"/>
                  <a:gd name="T4" fmla="*/ 0 w 32"/>
                  <a:gd name="T5" fmla="*/ 22 h 29"/>
                  <a:gd name="T6" fmla="*/ 4 w 32"/>
                  <a:gd name="T7" fmla="*/ 27 h 29"/>
                  <a:gd name="T8" fmla="*/ 10 w 32"/>
                  <a:gd name="T9" fmla="*/ 28 h 29"/>
                  <a:gd name="T10" fmla="*/ 17 w 32"/>
                  <a:gd name="T11" fmla="*/ 27 h 29"/>
                  <a:gd name="T12" fmla="*/ 25 w 32"/>
                  <a:gd name="T13" fmla="*/ 26 h 29"/>
                  <a:gd name="T14" fmla="*/ 27 w 32"/>
                  <a:gd name="T15" fmla="*/ 25 h 29"/>
                  <a:gd name="T16" fmla="*/ 29 w 32"/>
                  <a:gd name="T17" fmla="*/ 20 h 29"/>
                  <a:gd name="T18" fmla="*/ 31 w 32"/>
                  <a:gd name="T19" fmla="*/ 16 h 29"/>
                  <a:gd name="T20" fmla="*/ 25 w 32"/>
                  <a:gd name="T21" fmla="*/ 18 h 29"/>
                  <a:gd name="T22" fmla="*/ 20 w 32"/>
                  <a:gd name="T23" fmla="*/ 20 h 29"/>
                  <a:gd name="T24" fmla="*/ 14 w 32"/>
                  <a:gd name="T25" fmla="*/ 21 h 29"/>
                  <a:gd name="T26" fmla="*/ 10 w 32"/>
                  <a:gd name="T27" fmla="*/ 20 h 29"/>
                  <a:gd name="T28" fmla="*/ 14 w 32"/>
                  <a:gd name="T29" fmla="*/ 15 h 29"/>
                  <a:gd name="T30" fmla="*/ 17 w 32"/>
                  <a:gd name="T31" fmla="*/ 10 h 29"/>
                  <a:gd name="T32" fmla="*/ 17 w 32"/>
                  <a:gd name="T33" fmla="*/ 6 h 29"/>
                  <a:gd name="T34" fmla="*/ 17 w 32"/>
                  <a:gd name="T35" fmla="*/ 4 h 29"/>
                  <a:gd name="T36" fmla="*/ 13 w 32"/>
                  <a:gd name="T37" fmla="*/ 0 h 29"/>
                  <a:gd name="T38" fmla="*/ 10 w 32"/>
                  <a:gd name="T39" fmla="*/ 1 h 29"/>
                  <a:gd name="T40" fmla="*/ 9 w 32"/>
                  <a:gd name="T41" fmla="*/ 6 h 29"/>
                  <a:gd name="T42" fmla="*/ 12 w 32"/>
                  <a:gd name="T43" fmla="*/ 1 h 29"/>
                  <a:gd name="T44" fmla="*/ 16 w 32"/>
                  <a:gd name="T45" fmla="*/ 4 h 29"/>
                  <a:gd name="T46" fmla="*/ 16 w 32"/>
                  <a:gd name="T47" fmla="*/ 6 h 29"/>
                  <a:gd name="T48" fmla="*/ 15 w 32"/>
                  <a:gd name="T49" fmla="*/ 10 h 29"/>
                  <a:gd name="T50" fmla="*/ 12 w 32"/>
                  <a:gd name="T51" fmla="*/ 14 h 29"/>
                  <a:gd name="T52" fmla="*/ 9 w 32"/>
                  <a:gd name="T53" fmla="*/ 20 h 29"/>
                  <a:gd name="T54" fmla="*/ 6 w 32"/>
                  <a:gd name="T55" fmla="*/ 25 h 29"/>
                  <a:gd name="T56" fmla="*/ 4 w 32"/>
                  <a:gd name="T57" fmla="*/ 26 h 29"/>
                  <a:gd name="T58" fmla="*/ 2 w 32"/>
                  <a:gd name="T59" fmla="*/ 22 h 29"/>
                  <a:gd name="T60" fmla="*/ 1 w 32"/>
                  <a:gd name="T61" fmla="*/ 20 h 29"/>
                  <a:gd name="T62" fmla="*/ 4 w 32"/>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4" y="14"/>
                    </a:moveTo>
                    <a:lnTo>
                      <a:pt x="0" y="20"/>
                    </a:lnTo>
                    <a:lnTo>
                      <a:pt x="0" y="22"/>
                    </a:lnTo>
                    <a:lnTo>
                      <a:pt x="4" y="27"/>
                    </a:lnTo>
                    <a:lnTo>
                      <a:pt x="10" y="28"/>
                    </a:lnTo>
                    <a:lnTo>
                      <a:pt x="17" y="27"/>
                    </a:lnTo>
                    <a:lnTo>
                      <a:pt x="25" y="26"/>
                    </a:lnTo>
                    <a:lnTo>
                      <a:pt x="27" y="25"/>
                    </a:lnTo>
                    <a:lnTo>
                      <a:pt x="29" y="20"/>
                    </a:lnTo>
                    <a:lnTo>
                      <a:pt x="31" y="16"/>
                    </a:lnTo>
                    <a:lnTo>
                      <a:pt x="25" y="18"/>
                    </a:lnTo>
                    <a:lnTo>
                      <a:pt x="20" y="20"/>
                    </a:lnTo>
                    <a:lnTo>
                      <a:pt x="14" y="21"/>
                    </a:lnTo>
                    <a:lnTo>
                      <a:pt x="10" y="20"/>
                    </a:lnTo>
                    <a:lnTo>
                      <a:pt x="14" y="15"/>
                    </a:lnTo>
                    <a:lnTo>
                      <a:pt x="17" y="10"/>
                    </a:lnTo>
                    <a:lnTo>
                      <a:pt x="17" y="6"/>
                    </a:lnTo>
                    <a:lnTo>
                      <a:pt x="17" y="4"/>
                    </a:lnTo>
                    <a:lnTo>
                      <a:pt x="13" y="0"/>
                    </a:lnTo>
                    <a:lnTo>
                      <a:pt x="10" y="1"/>
                    </a:lnTo>
                    <a:lnTo>
                      <a:pt x="9" y="6"/>
                    </a:lnTo>
                    <a:lnTo>
                      <a:pt x="12" y="1"/>
                    </a:lnTo>
                    <a:lnTo>
                      <a:pt x="16" y="4"/>
                    </a:lnTo>
                    <a:lnTo>
                      <a:pt x="16" y="6"/>
                    </a:lnTo>
                    <a:lnTo>
                      <a:pt x="15" y="10"/>
                    </a:lnTo>
                    <a:lnTo>
                      <a:pt x="12" y="14"/>
                    </a:lnTo>
                    <a:lnTo>
                      <a:pt x="9" y="20"/>
                    </a:lnTo>
                    <a:lnTo>
                      <a:pt x="6" y="25"/>
                    </a:lnTo>
                    <a:lnTo>
                      <a:pt x="4" y="26"/>
                    </a:lnTo>
                    <a:lnTo>
                      <a:pt x="2" y="22"/>
                    </a:lnTo>
                    <a:lnTo>
                      <a:pt x="1" y="20"/>
                    </a:lnTo>
                    <a:lnTo>
                      <a:pt x="4"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8" name="Freeform 87">
                <a:extLst>
                  <a:ext uri="{FF2B5EF4-FFF2-40B4-BE49-F238E27FC236}">
                    <a16:creationId xmlns:a16="http://schemas.microsoft.com/office/drawing/2014/main" xmlns="" id="{AACDFB45-BE58-446D-9905-942ACA0D2868}"/>
                  </a:ext>
                </a:extLst>
              </p:cNvPr>
              <p:cNvSpPr>
                <a:spLocks noChangeAspect="1"/>
              </p:cNvSpPr>
              <p:nvPr/>
            </p:nvSpPr>
            <p:spPr bwMode="auto">
              <a:xfrm>
                <a:off x="716" y="2150"/>
                <a:ext cx="33" cy="29"/>
              </a:xfrm>
              <a:custGeom>
                <a:avLst/>
                <a:gdLst>
                  <a:gd name="T0" fmla="*/ 5 w 33"/>
                  <a:gd name="T1" fmla="*/ 13 h 29"/>
                  <a:gd name="T2" fmla="*/ 0 w 33"/>
                  <a:gd name="T3" fmla="*/ 19 h 29"/>
                  <a:gd name="T4" fmla="*/ 1 w 33"/>
                  <a:gd name="T5" fmla="*/ 22 h 29"/>
                  <a:gd name="T6" fmla="*/ 5 w 33"/>
                  <a:gd name="T7" fmla="*/ 27 h 29"/>
                  <a:gd name="T8" fmla="*/ 11 w 33"/>
                  <a:gd name="T9" fmla="*/ 28 h 29"/>
                  <a:gd name="T10" fmla="*/ 18 w 33"/>
                  <a:gd name="T11" fmla="*/ 27 h 29"/>
                  <a:gd name="T12" fmla="*/ 26 w 33"/>
                  <a:gd name="T13" fmla="*/ 25 h 29"/>
                  <a:gd name="T14" fmla="*/ 27 w 33"/>
                  <a:gd name="T15" fmla="*/ 25 h 29"/>
                  <a:gd name="T16" fmla="*/ 30 w 33"/>
                  <a:gd name="T17" fmla="*/ 21 h 29"/>
                  <a:gd name="T18" fmla="*/ 32 w 33"/>
                  <a:gd name="T19" fmla="*/ 16 h 29"/>
                  <a:gd name="T20" fmla="*/ 27 w 33"/>
                  <a:gd name="T21" fmla="*/ 19 h 29"/>
                  <a:gd name="T22" fmla="*/ 21 w 33"/>
                  <a:gd name="T23" fmla="*/ 20 h 29"/>
                  <a:gd name="T24" fmla="*/ 15 w 33"/>
                  <a:gd name="T25" fmla="*/ 21 h 29"/>
                  <a:gd name="T26" fmla="*/ 12 w 33"/>
                  <a:gd name="T27" fmla="*/ 20 h 29"/>
                  <a:gd name="T28" fmla="*/ 15 w 33"/>
                  <a:gd name="T29" fmla="*/ 15 h 29"/>
                  <a:gd name="T30" fmla="*/ 18 w 33"/>
                  <a:gd name="T31" fmla="*/ 10 h 29"/>
                  <a:gd name="T32" fmla="*/ 18 w 33"/>
                  <a:gd name="T33" fmla="*/ 6 h 29"/>
                  <a:gd name="T34" fmla="*/ 18 w 33"/>
                  <a:gd name="T35" fmla="*/ 4 h 29"/>
                  <a:gd name="T36" fmla="*/ 14 w 33"/>
                  <a:gd name="T37" fmla="*/ 0 h 29"/>
                  <a:gd name="T38" fmla="*/ 12 w 33"/>
                  <a:gd name="T39" fmla="*/ 1 h 29"/>
                  <a:gd name="T40" fmla="*/ 10 w 33"/>
                  <a:gd name="T41" fmla="*/ 7 h 29"/>
                  <a:gd name="T42" fmla="*/ 13 w 33"/>
                  <a:gd name="T43" fmla="*/ 2 h 29"/>
                  <a:gd name="T44" fmla="*/ 16 w 33"/>
                  <a:gd name="T45" fmla="*/ 4 h 29"/>
                  <a:gd name="T46" fmla="*/ 17 w 33"/>
                  <a:gd name="T47" fmla="*/ 5 h 29"/>
                  <a:gd name="T48" fmla="*/ 16 w 33"/>
                  <a:gd name="T49" fmla="*/ 10 h 29"/>
                  <a:gd name="T50" fmla="*/ 14 w 33"/>
                  <a:gd name="T51" fmla="*/ 15 h 29"/>
                  <a:gd name="T52" fmla="*/ 10 w 33"/>
                  <a:gd name="T53" fmla="*/ 20 h 29"/>
                  <a:gd name="T54" fmla="*/ 6 w 33"/>
                  <a:gd name="T55" fmla="*/ 25 h 29"/>
                  <a:gd name="T56" fmla="*/ 5 w 33"/>
                  <a:gd name="T57" fmla="*/ 25 h 29"/>
                  <a:gd name="T58" fmla="*/ 3 w 33"/>
                  <a:gd name="T59" fmla="*/ 22 h 29"/>
                  <a:gd name="T60" fmla="*/ 1 w 33"/>
                  <a:gd name="T61" fmla="*/ 19 h 29"/>
                  <a:gd name="T62" fmla="*/ 5 w 33"/>
                  <a:gd name="T63" fmla="*/ 13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5" y="13"/>
                    </a:moveTo>
                    <a:lnTo>
                      <a:pt x="0" y="19"/>
                    </a:lnTo>
                    <a:lnTo>
                      <a:pt x="1" y="22"/>
                    </a:lnTo>
                    <a:lnTo>
                      <a:pt x="5" y="27"/>
                    </a:lnTo>
                    <a:lnTo>
                      <a:pt x="11" y="28"/>
                    </a:lnTo>
                    <a:lnTo>
                      <a:pt x="18" y="27"/>
                    </a:lnTo>
                    <a:lnTo>
                      <a:pt x="26" y="25"/>
                    </a:lnTo>
                    <a:lnTo>
                      <a:pt x="27" y="25"/>
                    </a:lnTo>
                    <a:lnTo>
                      <a:pt x="30" y="21"/>
                    </a:lnTo>
                    <a:lnTo>
                      <a:pt x="32" y="16"/>
                    </a:lnTo>
                    <a:lnTo>
                      <a:pt x="27" y="19"/>
                    </a:lnTo>
                    <a:lnTo>
                      <a:pt x="21" y="20"/>
                    </a:lnTo>
                    <a:lnTo>
                      <a:pt x="15" y="21"/>
                    </a:lnTo>
                    <a:lnTo>
                      <a:pt x="12" y="20"/>
                    </a:lnTo>
                    <a:lnTo>
                      <a:pt x="15" y="15"/>
                    </a:lnTo>
                    <a:lnTo>
                      <a:pt x="18" y="10"/>
                    </a:lnTo>
                    <a:lnTo>
                      <a:pt x="18" y="6"/>
                    </a:lnTo>
                    <a:lnTo>
                      <a:pt x="18" y="4"/>
                    </a:lnTo>
                    <a:lnTo>
                      <a:pt x="14" y="0"/>
                    </a:lnTo>
                    <a:lnTo>
                      <a:pt x="12" y="1"/>
                    </a:lnTo>
                    <a:lnTo>
                      <a:pt x="10" y="7"/>
                    </a:lnTo>
                    <a:lnTo>
                      <a:pt x="13" y="2"/>
                    </a:lnTo>
                    <a:lnTo>
                      <a:pt x="16" y="4"/>
                    </a:lnTo>
                    <a:lnTo>
                      <a:pt x="17" y="5"/>
                    </a:lnTo>
                    <a:lnTo>
                      <a:pt x="16" y="10"/>
                    </a:lnTo>
                    <a:lnTo>
                      <a:pt x="14" y="15"/>
                    </a:lnTo>
                    <a:lnTo>
                      <a:pt x="10" y="20"/>
                    </a:lnTo>
                    <a:lnTo>
                      <a:pt x="6" y="25"/>
                    </a:lnTo>
                    <a:lnTo>
                      <a:pt x="5" y="25"/>
                    </a:lnTo>
                    <a:lnTo>
                      <a:pt x="3" y="22"/>
                    </a:lnTo>
                    <a:lnTo>
                      <a:pt x="1" y="19"/>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69" name="Freeform 88">
                <a:extLst>
                  <a:ext uri="{FF2B5EF4-FFF2-40B4-BE49-F238E27FC236}">
                    <a16:creationId xmlns:a16="http://schemas.microsoft.com/office/drawing/2014/main" xmlns="" id="{7E045450-DAF1-44D8-BA90-2B7E2AE34150}"/>
                  </a:ext>
                </a:extLst>
              </p:cNvPr>
              <p:cNvSpPr>
                <a:spLocks noChangeAspect="1"/>
              </p:cNvSpPr>
              <p:nvPr/>
            </p:nvSpPr>
            <p:spPr bwMode="auto">
              <a:xfrm>
                <a:off x="735" y="2166"/>
                <a:ext cx="32" cy="29"/>
              </a:xfrm>
              <a:custGeom>
                <a:avLst/>
                <a:gdLst>
                  <a:gd name="T0" fmla="*/ 4 w 32"/>
                  <a:gd name="T1" fmla="*/ 14 h 29"/>
                  <a:gd name="T2" fmla="*/ 0 w 32"/>
                  <a:gd name="T3" fmla="*/ 20 h 29"/>
                  <a:gd name="T4" fmla="*/ 0 w 32"/>
                  <a:gd name="T5" fmla="*/ 22 h 29"/>
                  <a:gd name="T6" fmla="*/ 4 w 32"/>
                  <a:gd name="T7" fmla="*/ 27 h 29"/>
                  <a:gd name="T8" fmla="*/ 11 w 32"/>
                  <a:gd name="T9" fmla="*/ 28 h 29"/>
                  <a:gd name="T10" fmla="*/ 16 w 32"/>
                  <a:gd name="T11" fmla="*/ 28 h 29"/>
                  <a:gd name="T12" fmla="*/ 25 w 32"/>
                  <a:gd name="T13" fmla="*/ 26 h 29"/>
                  <a:gd name="T14" fmla="*/ 27 w 32"/>
                  <a:gd name="T15" fmla="*/ 25 h 29"/>
                  <a:gd name="T16" fmla="*/ 28 w 32"/>
                  <a:gd name="T17" fmla="*/ 20 h 29"/>
                  <a:gd name="T18" fmla="*/ 31 w 32"/>
                  <a:gd name="T19" fmla="*/ 16 h 29"/>
                  <a:gd name="T20" fmla="*/ 26 w 32"/>
                  <a:gd name="T21" fmla="*/ 18 h 29"/>
                  <a:gd name="T22" fmla="*/ 20 w 32"/>
                  <a:gd name="T23" fmla="*/ 20 h 29"/>
                  <a:gd name="T24" fmla="*/ 14 w 32"/>
                  <a:gd name="T25" fmla="*/ 21 h 29"/>
                  <a:gd name="T26" fmla="*/ 11 w 32"/>
                  <a:gd name="T27" fmla="*/ 20 h 29"/>
                  <a:gd name="T28" fmla="*/ 14 w 32"/>
                  <a:gd name="T29" fmla="*/ 15 h 29"/>
                  <a:gd name="T30" fmla="*/ 16 w 32"/>
                  <a:gd name="T31" fmla="*/ 9 h 29"/>
                  <a:gd name="T32" fmla="*/ 17 w 32"/>
                  <a:gd name="T33" fmla="*/ 6 h 29"/>
                  <a:gd name="T34" fmla="*/ 17 w 32"/>
                  <a:gd name="T35" fmla="*/ 3 h 29"/>
                  <a:gd name="T36" fmla="*/ 13 w 32"/>
                  <a:gd name="T37" fmla="*/ 0 h 29"/>
                  <a:gd name="T38" fmla="*/ 11 w 32"/>
                  <a:gd name="T39" fmla="*/ 1 h 29"/>
                  <a:gd name="T40" fmla="*/ 9 w 32"/>
                  <a:gd name="T41" fmla="*/ 7 h 29"/>
                  <a:gd name="T42" fmla="*/ 12 w 32"/>
                  <a:gd name="T43" fmla="*/ 2 h 29"/>
                  <a:gd name="T44" fmla="*/ 15 w 32"/>
                  <a:gd name="T45" fmla="*/ 3 h 29"/>
                  <a:gd name="T46" fmla="*/ 16 w 32"/>
                  <a:gd name="T47" fmla="*/ 5 h 29"/>
                  <a:gd name="T48" fmla="*/ 15 w 32"/>
                  <a:gd name="T49" fmla="*/ 10 h 29"/>
                  <a:gd name="T50" fmla="*/ 12 w 32"/>
                  <a:gd name="T51" fmla="*/ 15 h 29"/>
                  <a:gd name="T52" fmla="*/ 9 w 32"/>
                  <a:gd name="T53" fmla="*/ 20 h 29"/>
                  <a:gd name="T54" fmla="*/ 5 w 32"/>
                  <a:gd name="T55" fmla="*/ 25 h 29"/>
                  <a:gd name="T56" fmla="*/ 4 w 32"/>
                  <a:gd name="T57" fmla="*/ 25 h 29"/>
                  <a:gd name="T58" fmla="*/ 2 w 32"/>
                  <a:gd name="T59" fmla="*/ 22 h 29"/>
                  <a:gd name="T60" fmla="*/ 0 w 32"/>
                  <a:gd name="T61" fmla="*/ 20 h 29"/>
                  <a:gd name="T62" fmla="*/ 4 w 32"/>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4" y="14"/>
                    </a:moveTo>
                    <a:lnTo>
                      <a:pt x="0" y="20"/>
                    </a:lnTo>
                    <a:lnTo>
                      <a:pt x="0" y="22"/>
                    </a:lnTo>
                    <a:lnTo>
                      <a:pt x="4" y="27"/>
                    </a:lnTo>
                    <a:lnTo>
                      <a:pt x="11" y="28"/>
                    </a:lnTo>
                    <a:lnTo>
                      <a:pt x="16" y="28"/>
                    </a:lnTo>
                    <a:lnTo>
                      <a:pt x="25" y="26"/>
                    </a:lnTo>
                    <a:lnTo>
                      <a:pt x="27" y="25"/>
                    </a:lnTo>
                    <a:lnTo>
                      <a:pt x="28" y="20"/>
                    </a:lnTo>
                    <a:lnTo>
                      <a:pt x="31" y="16"/>
                    </a:lnTo>
                    <a:lnTo>
                      <a:pt x="26" y="18"/>
                    </a:lnTo>
                    <a:lnTo>
                      <a:pt x="20" y="20"/>
                    </a:lnTo>
                    <a:lnTo>
                      <a:pt x="14" y="21"/>
                    </a:lnTo>
                    <a:lnTo>
                      <a:pt x="11" y="20"/>
                    </a:lnTo>
                    <a:lnTo>
                      <a:pt x="14" y="15"/>
                    </a:lnTo>
                    <a:lnTo>
                      <a:pt x="16" y="9"/>
                    </a:lnTo>
                    <a:lnTo>
                      <a:pt x="17" y="6"/>
                    </a:lnTo>
                    <a:lnTo>
                      <a:pt x="17" y="3"/>
                    </a:lnTo>
                    <a:lnTo>
                      <a:pt x="13" y="0"/>
                    </a:lnTo>
                    <a:lnTo>
                      <a:pt x="11" y="1"/>
                    </a:lnTo>
                    <a:lnTo>
                      <a:pt x="9" y="7"/>
                    </a:lnTo>
                    <a:lnTo>
                      <a:pt x="12" y="2"/>
                    </a:lnTo>
                    <a:lnTo>
                      <a:pt x="15" y="3"/>
                    </a:lnTo>
                    <a:lnTo>
                      <a:pt x="16" y="5"/>
                    </a:lnTo>
                    <a:lnTo>
                      <a:pt x="15" y="10"/>
                    </a:lnTo>
                    <a:lnTo>
                      <a:pt x="12" y="15"/>
                    </a:lnTo>
                    <a:lnTo>
                      <a:pt x="9" y="20"/>
                    </a:lnTo>
                    <a:lnTo>
                      <a:pt x="5" y="25"/>
                    </a:lnTo>
                    <a:lnTo>
                      <a:pt x="4" y="25"/>
                    </a:lnTo>
                    <a:lnTo>
                      <a:pt x="2" y="22"/>
                    </a:lnTo>
                    <a:lnTo>
                      <a:pt x="0" y="20"/>
                    </a:lnTo>
                    <a:lnTo>
                      <a:pt x="4"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0" name="Freeform 89">
                <a:extLst>
                  <a:ext uri="{FF2B5EF4-FFF2-40B4-BE49-F238E27FC236}">
                    <a16:creationId xmlns:a16="http://schemas.microsoft.com/office/drawing/2014/main" xmlns="" id="{3A4A4AA4-9F21-4081-BACF-0557F08D22DA}"/>
                  </a:ext>
                </a:extLst>
              </p:cNvPr>
              <p:cNvSpPr>
                <a:spLocks noChangeAspect="1"/>
              </p:cNvSpPr>
              <p:nvPr/>
            </p:nvSpPr>
            <p:spPr bwMode="auto">
              <a:xfrm>
                <a:off x="752" y="2182"/>
                <a:ext cx="32" cy="29"/>
              </a:xfrm>
              <a:custGeom>
                <a:avLst/>
                <a:gdLst>
                  <a:gd name="T0" fmla="*/ 5 w 32"/>
                  <a:gd name="T1" fmla="*/ 13 h 29"/>
                  <a:gd name="T2" fmla="*/ 0 w 32"/>
                  <a:gd name="T3" fmla="*/ 19 h 29"/>
                  <a:gd name="T4" fmla="*/ 1 w 32"/>
                  <a:gd name="T5" fmla="*/ 21 h 29"/>
                  <a:gd name="T6" fmla="*/ 5 w 32"/>
                  <a:gd name="T7" fmla="*/ 27 h 29"/>
                  <a:gd name="T8" fmla="*/ 11 w 32"/>
                  <a:gd name="T9" fmla="*/ 28 h 29"/>
                  <a:gd name="T10" fmla="*/ 18 w 32"/>
                  <a:gd name="T11" fmla="*/ 27 h 29"/>
                  <a:gd name="T12" fmla="*/ 25 w 32"/>
                  <a:gd name="T13" fmla="*/ 26 h 29"/>
                  <a:gd name="T14" fmla="*/ 27 w 32"/>
                  <a:gd name="T15" fmla="*/ 25 h 29"/>
                  <a:gd name="T16" fmla="*/ 30 w 32"/>
                  <a:gd name="T17" fmla="*/ 20 h 29"/>
                  <a:gd name="T18" fmla="*/ 31 w 32"/>
                  <a:gd name="T19" fmla="*/ 16 h 29"/>
                  <a:gd name="T20" fmla="*/ 26 w 32"/>
                  <a:gd name="T21" fmla="*/ 18 h 29"/>
                  <a:gd name="T22" fmla="*/ 21 w 32"/>
                  <a:gd name="T23" fmla="*/ 20 h 29"/>
                  <a:gd name="T24" fmla="*/ 14 w 32"/>
                  <a:gd name="T25" fmla="*/ 21 h 29"/>
                  <a:gd name="T26" fmla="*/ 11 w 32"/>
                  <a:gd name="T27" fmla="*/ 20 h 29"/>
                  <a:gd name="T28" fmla="*/ 15 w 32"/>
                  <a:gd name="T29" fmla="*/ 15 h 29"/>
                  <a:gd name="T30" fmla="*/ 18 w 32"/>
                  <a:gd name="T31" fmla="*/ 9 h 29"/>
                  <a:gd name="T32" fmla="*/ 18 w 32"/>
                  <a:gd name="T33" fmla="*/ 6 h 29"/>
                  <a:gd name="T34" fmla="*/ 18 w 32"/>
                  <a:gd name="T35" fmla="*/ 3 h 29"/>
                  <a:gd name="T36" fmla="*/ 14 w 32"/>
                  <a:gd name="T37" fmla="*/ 0 h 29"/>
                  <a:gd name="T38" fmla="*/ 11 w 32"/>
                  <a:gd name="T39" fmla="*/ 0 h 29"/>
                  <a:gd name="T40" fmla="*/ 10 w 32"/>
                  <a:gd name="T41" fmla="*/ 7 h 29"/>
                  <a:gd name="T42" fmla="*/ 13 w 32"/>
                  <a:gd name="T43" fmla="*/ 1 h 29"/>
                  <a:gd name="T44" fmla="*/ 17 w 32"/>
                  <a:gd name="T45" fmla="*/ 3 h 29"/>
                  <a:gd name="T46" fmla="*/ 17 w 32"/>
                  <a:gd name="T47" fmla="*/ 5 h 29"/>
                  <a:gd name="T48" fmla="*/ 16 w 32"/>
                  <a:gd name="T49" fmla="*/ 10 h 29"/>
                  <a:gd name="T50" fmla="*/ 14 w 32"/>
                  <a:gd name="T51" fmla="*/ 14 h 29"/>
                  <a:gd name="T52" fmla="*/ 10 w 32"/>
                  <a:gd name="T53" fmla="*/ 20 h 29"/>
                  <a:gd name="T54" fmla="*/ 6 w 32"/>
                  <a:gd name="T55" fmla="*/ 25 h 29"/>
                  <a:gd name="T56" fmla="*/ 5 w 32"/>
                  <a:gd name="T57" fmla="*/ 25 h 29"/>
                  <a:gd name="T58" fmla="*/ 3 w 32"/>
                  <a:gd name="T59" fmla="*/ 21 h 29"/>
                  <a:gd name="T60" fmla="*/ 1 w 32"/>
                  <a:gd name="T61" fmla="*/ 19 h 29"/>
                  <a:gd name="T62" fmla="*/ 5 w 32"/>
                  <a:gd name="T63" fmla="*/ 13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5" y="13"/>
                    </a:moveTo>
                    <a:lnTo>
                      <a:pt x="0" y="19"/>
                    </a:lnTo>
                    <a:lnTo>
                      <a:pt x="1" y="21"/>
                    </a:lnTo>
                    <a:lnTo>
                      <a:pt x="5" y="27"/>
                    </a:lnTo>
                    <a:lnTo>
                      <a:pt x="11" y="28"/>
                    </a:lnTo>
                    <a:lnTo>
                      <a:pt x="18" y="27"/>
                    </a:lnTo>
                    <a:lnTo>
                      <a:pt x="25" y="26"/>
                    </a:lnTo>
                    <a:lnTo>
                      <a:pt x="27" y="25"/>
                    </a:lnTo>
                    <a:lnTo>
                      <a:pt x="30" y="20"/>
                    </a:lnTo>
                    <a:lnTo>
                      <a:pt x="31" y="16"/>
                    </a:lnTo>
                    <a:lnTo>
                      <a:pt x="26" y="18"/>
                    </a:lnTo>
                    <a:lnTo>
                      <a:pt x="21" y="20"/>
                    </a:lnTo>
                    <a:lnTo>
                      <a:pt x="14" y="21"/>
                    </a:lnTo>
                    <a:lnTo>
                      <a:pt x="11" y="20"/>
                    </a:lnTo>
                    <a:lnTo>
                      <a:pt x="15" y="15"/>
                    </a:lnTo>
                    <a:lnTo>
                      <a:pt x="18" y="9"/>
                    </a:lnTo>
                    <a:lnTo>
                      <a:pt x="18" y="6"/>
                    </a:lnTo>
                    <a:lnTo>
                      <a:pt x="18" y="3"/>
                    </a:lnTo>
                    <a:lnTo>
                      <a:pt x="14" y="0"/>
                    </a:lnTo>
                    <a:lnTo>
                      <a:pt x="11" y="0"/>
                    </a:lnTo>
                    <a:lnTo>
                      <a:pt x="10" y="7"/>
                    </a:lnTo>
                    <a:lnTo>
                      <a:pt x="13" y="1"/>
                    </a:lnTo>
                    <a:lnTo>
                      <a:pt x="17" y="3"/>
                    </a:lnTo>
                    <a:lnTo>
                      <a:pt x="17" y="5"/>
                    </a:lnTo>
                    <a:lnTo>
                      <a:pt x="16" y="10"/>
                    </a:lnTo>
                    <a:lnTo>
                      <a:pt x="14" y="14"/>
                    </a:lnTo>
                    <a:lnTo>
                      <a:pt x="10" y="20"/>
                    </a:lnTo>
                    <a:lnTo>
                      <a:pt x="6" y="25"/>
                    </a:lnTo>
                    <a:lnTo>
                      <a:pt x="5" y="25"/>
                    </a:lnTo>
                    <a:lnTo>
                      <a:pt x="3" y="21"/>
                    </a:lnTo>
                    <a:lnTo>
                      <a:pt x="1" y="19"/>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1" name="Freeform 90">
                <a:extLst>
                  <a:ext uri="{FF2B5EF4-FFF2-40B4-BE49-F238E27FC236}">
                    <a16:creationId xmlns:a16="http://schemas.microsoft.com/office/drawing/2014/main" xmlns="" id="{35E5CF91-D990-46FD-9E5D-435F06D82725}"/>
                  </a:ext>
                </a:extLst>
              </p:cNvPr>
              <p:cNvSpPr>
                <a:spLocks noChangeAspect="1"/>
              </p:cNvSpPr>
              <p:nvPr/>
            </p:nvSpPr>
            <p:spPr bwMode="auto">
              <a:xfrm>
                <a:off x="770" y="2198"/>
                <a:ext cx="33" cy="29"/>
              </a:xfrm>
              <a:custGeom>
                <a:avLst/>
                <a:gdLst>
                  <a:gd name="T0" fmla="*/ 5 w 33"/>
                  <a:gd name="T1" fmla="*/ 13 h 29"/>
                  <a:gd name="T2" fmla="*/ 0 w 33"/>
                  <a:gd name="T3" fmla="*/ 19 h 29"/>
                  <a:gd name="T4" fmla="*/ 1 w 33"/>
                  <a:gd name="T5" fmla="*/ 21 h 29"/>
                  <a:gd name="T6" fmla="*/ 5 w 33"/>
                  <a:gd name="T7" fmla="*/ 27 h 29"/>
                  <a:gd name="T8" fmla="*/ 11 w 33"/>
                  <a:gd name="T9" fmla="*/ 28 h 29"/>
                  <a:gd name="T10" fmla="*/ 18 w 33"/>
                  <a:gd name="T11" fmla="*/ 27 h 29"/>
                  <a:gd name="T12" fmla="*/ 26 w 33"/>
                  <a:gd name="T13" fmla="*/ 25 h 29"/>
                  <a:gd name="T14" fmla="*/ 27 w 33"/>
                  <a:gd name="T15" fmla="*/ 25 h 29"/>
                  <a:gd name="T16" fmla="*/ 30 w 33"/>
                  <a:gd name="T17" fmla="*/ 20 h 29"/>
                  <a:gd name="T18" fmla="*/ 32 w 33"/>
                  <a:gd name="T19" fmla="*/ 16 h 29"/>
                  <a:gd name="T20" fmla="*/ 26 w 33"/>
                  <a:gd name="T21" fmla="*/ 18 h 29"/>
                  <a:gd name="T22" fmla="*/ 20 w 33"/>
                  <a:gd name="T23" fmla="*/ 20 h 29"/>
                  <a:gd name="T24" fmla="*/ 15 w 33"/>
                  <a:gd name="T25" fmla="*/ 20 h 29"/>
                  <a:gd name="T26" fmla="*/ 12 w 33"/>
                  <a:gd name="T27" fmla="*/ 20 h 29"/>
                  <a:gd name="T28" fmla="*/ 15 w 33"/>
                  <a:gd name="T29" fmla="*/ 15 h 29"/>
                  <a:gd name="T30" fmla="*/ 18 w 33"/>
                  <a:gd name="T31" fmla="*/ 9 h 29"/>
                  <a:gd name="T32" fmla="*/ 18 w 33"/>
                  <a:gd name="T33" fmla="*/ 5 h 29"/>
                  <a:gd name="T34" fmla="*/ 18 w 33"/>
                  <a:gd name="T35" fmla="*/ 3 h 29"/>
                  <a:gd name="T36" fmla="*/ 14 w 33"/>
                  <a:gd name="T37" fmla="*/ 0 h 29"/>
                  <a:gd name="T38" fmla="*/ 12 w 33"/>
                  <a:gd name="T39" fmla="*/ 1 h 29"/>
                  <a:gd name="T40" fmla="*/ 10 w 33"/>
                  <a:gd name="T41" fmla="*/ 7 h 29"/>
                  <a:gd name="T42" fmla="*/ 13 w 33"/>
                  <a:gd name="T43" fmla="*/ 1 h 29"/>
                  <a:gd name="T44" fmla="*/ 16 w 33"/>
                  <a:gd name="T45" fmla="*/ 3 h 29"/>
                  <a:gd name="T46" fmla="*/ 17 w 33"/>
                  <a:gd name="T47" fmla="*/ 5 h 29"/>
                  <a:gd name="T48" fmla="*/ 16 w 33"/>
                  <a:gd name="T49" fmla="*/ 10 h 29"/>
                  <a:gd name="T50" fmla="*/ 13 w 33"/>
                  <a:gd name="T51" fmla="*/ 14 h 29"/>
                  <a:gd name="T52" fmla="*/ 10 w 33"/>
                  <a:gd name="T53" fmla="*/ 20 h 29"/>
                  <a:gd name="T54" fmla="*/ 6 w 33"/>
                  <a:gd name="T55" fmla="*/ 25 h 29"/>
                  <a:gd name="T56" fmla="*/ 5 w 33"/>
                  <a:gd name="T57" fmla="*/ 25 h 29"/>
                  <a:gd name="T58" fmla="*/ 3 w 33"/>
                  <a:gd name="T59" fmla="*/ 21 h 29"/>
                  <a:gd name="T60" fmla="*/ 1 w 33"/>
                  <a:gd name="T61" fmla="*/ 19 h 29"/>
                  <a:gd name="T62" fmla="*/ 5 w 33"/>
                  <a:gd name="T63" fmla="*/ 13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5" y="13"/>
                    </a:moveTo>
                    <a:lnTo>
                      <a:pt x="0" y="19"/>
                    </a:lnTo>
                    <a:lnTo>
                      <a:pt x="1" y="21"/>
                    </a:lnTo>
                    <a:lnTo>
                      <a:pt x="5" y="27"/>
                    </a:lnTo>
                    <a:lnTo>
                      <a:pt x="11" y="28"/>
                    </a:lnTo>
                    <a:lnTo>
                      <a:pt x="18" y="27"/>
                    </a:lnTo>
                    <a:lnTo>
                      <a:pt x="26" y="25"/>
                    </a:lnTo>
                    <a:lnTo>
                      <a:pt x="27" y="25"/>
                    </a:lnTo>
                    <a:lnTo>
                      <a:pt x="30" y="20"/>
                    </a:lnTo>
                    <a:lnTo>
                      <a:pt x="32" y="16"/>
                    </a:lnTo>
                    <a:lnTo>
                      <a:pt x="26" y="18"/>
                    </a:lnTo>
                    <a:lnTo>
                      <a:pt x="20" y="20"/>
                    </a:lnTo>
                    <a:lnTo>
                      <a:pt x="15" y="20"/>
                    </a:lnTo>
                    <a:lnTo>
                      <a:pt x="12" y="20"/>
                    </a:lnTo>
                    <a:lnTo>
                      <a:pt x="15" y="15"/>
                    </a:lnTo>
                    <a:lnTo>
                      <a:pt x="18" y="9"/>
                    </a:lnTo>
                    <a:lnTo>
                      <a:pt x="18" y="5"/>
                    </a:lnTo>
                    <a:lnTo>
                      <a:pt x="18" y="3"/>
                    </a:lnTo>
                    <a:lnTo>
                      <a:pt x="14" y="0"/>
                    </a:lnTo>
                    <a:lnTo>
                      <a:pt x="12" y="1"/>
                    </a:lnTo>
                    <a:lnTo>
                      <a:pt x="10" y="7"/>
                    </a:lnTo>
                    <a:lnTo>
                      <a:pt x="13" y="1"/>
                    </a:lnTo>
                    <a:lnTo>
                      <a:pt x="16" y="3"/>
                    </a:lnTo>
                    <a:lnTo>
                      <a:pt x="17" y="5"/>
                    </a:lnTo>
                    <a:lnTo>
                      <a:pt x="16" y="10"/>
                    </a:lnTo>
                    <a:lnTo>
                      <a:pt x="13" y="14"/>
                    </a:lnTo>
                    <a:lnTo>
                      <a:pt x="10" y="20"/>
                    </a:lnTo>
                    <a:lnTo>
                      <a:pt x="6" y="25"/>
                    </a:lnTo>
                    <a:lnTo>
                      <a:pt x="5" y="25"/>
                    </a:lnTo>
                    <a:lnTo>
                      <a:pt x="3" y="21"/>
                    </a:lnTo>
                    <a:lnTo>
                      <a:pt x="1" y="19"/>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2" name="Freeform 91">
                <a:extLst>
                  <a:ext uri="{FF2B5EF4-FFF2-40B4-BE49-F238E27FC236}">
                    <a16:creationId xmlns:a16="http://schemas.microsoft.com/office/drawing/2014/main" xmlns="" id="{196E2DAC-28C7-40CC-AF49-3AC482D446D1}"/>
                  </a:ext>
                </a:extLst>
              </p:cNvPr>
              <p:cNvSpPr>
                <a:spLocks noChangeAspect="1"/>
              </p:cNvSpPr>
              <p:nvPr/>
            </p:nvSpPr>
            <p:spPr bwMode="auto">
              <a:xfrm>
                <a:off x="788" y="2214"/>
                <a:ext cx="32" cy="29"/>
              </a:xfrm>
              <a:custGeom>
                <a:avLst/>
                <a:gdLst>
                  <a:gd name="T0" fmla="*/ 5 w 32"/>
                  <a:gd name="T1" fmla="*/ 13 h 29"/>
                  <a:gd name="T2" fmla="*/ 0 w 32"/>
                  <a:gd name="T3" fmla="*/ 19 h 29"/>
                  <a:gd name="T4" fmla="*/ 1 w 32"/>
                  <a:gd name="T5" fmla="*/ 22 h 29"/>
                  <a:gd name="T6" fmla="*/ 5 w 32"/>
                  <a:gd name="T7" fmla="*/ 27 h 29"/>
                  <a:gd name="T8" fmla="*/ 11 w 32"/>
                  <a:gd name="T9" fmla="*/ 28 h 29"/>
                  <a:gd name="T10" fmla="*/ 17 w 32"/>
                  <a:gd name="T11" fmla="*/ 27 h 29"/>
                  <a:gd name="T12" fmla="*/ 25 w 32"/>
                  <a:gd name="T13" fmla="*/ 26 h 29"/>
                  <a:gd name="T14" fmla="*/ 27 w 32"/>
                  <a:gd name="T15" fmla="*/ 24 h 29"/>
                  <a:gd name="T16" fmla="*/ 30 w 32"/>
                  <a:gd name="T17" fmla="*/ 20 h 29"/>
                  <a:gd name="T18" fmla="*/ 31 w 32"/>
                  <a:gd name="T19" fmla="*/ 16 h 29"/>
                  <a:gd name="T20" fmla="*/ 27 w 32"/>
                  <a:gd name="T21" fmla="*/ 18 h 29"/>
                  <a:gd name="T22" fmla="*/ 21 w 32"/>
                  <a:gd name="T23" fmla="*/ 20 h 29"/>
                  <a:gd name="T24" fmla="*/ 15 w 32"/>
                  <a:gd name="T25" fmla="*/ 21 h 29"/>
                  <a:gd name="T26" fmla="*/ 12 w 32"/>
                  <a:gd name="T27" fmla="*/ 20 h 29"/>
                  <a:gd name="T28" fmla="*/ 16 w 32"/>
                  <a:gd name="T29" fmla="*/ 15 h 29"/>
                  <a:gd name="T30" fmla="*/ 17 w 32"/>
                  <a:gd name="T31" fmla="*/ 9 h 29"/>
                  <a:gd name="T32" fmla="*/ 18 w 32"/>
                  <a:gd name="T33" fmla="*/ 6 h 29"/>
                  <a:gd name="T34" fmla="*/ 18 w 32"/>
                  <a:gd name="T35" fmla="*/ 3 h 29"/>
                  <a:gd name="T36" fmla="*/ 14 w 32"/>
                  <a:gd name="T37" fmla="*/ 0 h 29"/>
                  <a:gd name="T38" fmla="*/ 12 w 32"/>
                  <a:gd name="T39" fmla="*/ 1 h 29"/>
                  <a:gd name="T40" fmla="*/ 10 w 32"/>
                  <a:gd name="T41" fmla="*/ 7 h 29"/>
                  <a:gd name="T42" fmla="*/ 13 w 32"/>
                  <a:gd name="T43" fmla="*/ 1 h 29"/>
                  <a:gd name="T44" fmla="*/ 17 w 32"/>
                  <a:gd name="T45" fmla="*/ 3 h 29"/>
                  <a:gd name="T46" fmla="*/ 17 w 32"/>
                  <a:gd name="T47" fmla="*/ 5 h 29"/>
                  <a:gd name="T48" fmla="*/ 16 w 32"/>
                  <a:gd name="T49" fmla="*/ 10 h 29"/>
                  <a:gd name="T50" fmla="*/ 14 w 32"/>
                  <a:gd name="T51" fmla="*/ 15 h 29"/>
                  <a:gd name="T52" fmla="*/ 10 w 32"/>
                  <a:gd name="T53" fmla="*/ 20 h 29"/>
                  <a:gd name="T54" fmla="*/ 6 w 32"/>
                  <a:gd name="T55" fmla="*/ 24 h 29"/>
                  <a:gd name="T56" fmla="*/ 5 w 32"/>
                  <a:gd name="T57" fmla="*/ 25 h 29"/>
                  <a:gd name="T58" fmla="*/ 2 w 32"/>
                  <a:gd name="T59" fmla="*/ 22 h 29"/>
                  <a:gd name="T60" fmla="*/ 2 w 32"/>
                  <a:gd name="T61" fmla="*/ 19 h 29"/>
                  <a:gd name="T62" fmla="*/ 5 w 32"/>
                  <a:gd name="T63" fmla="*/ 13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5" y="13"/>
                    </a:moveTo>
                    <a:lnTo>
                      <a:pt x="0" y="19"/>
                    </a:lnTo>
                    <a:lnTo>
                      <a:pt x="1" y="22"/>
                    </a:lnTo>
                    <a:lnTo>
                      <a:pt x="5" y="27"/>
                    </a:lnTo>
                    <a:lnTo>
                      <a:pt x="11" y="28"/>
                    </a:lnTo>
                    <a:lnTo>
                      <a:pt x="17" y="27"/>
                    </a:lnTo>
                    <a:lnTo>
                      <a:pt x="25" y="26"/>
                    </a:lnTo>
                    <a:lnTo>
                      <a:pt x="27" y="24"/>
                    </a:lnTo>
                    <a:lnTo>
                      <a:pt x="30" y="20"/>
                    </a:lnTo>
                    <a:lnTo>
                      <a:pt x="31" y="16"/>
                    </a:lnTo>
                    <a:lnTo>
                      <a:pt x="27" y="18"/>
                    </a:lnTo>
                    <a:lnTo>
                      <a:pt x="21" y="20"/>
                    </a:lnTo>
                    <a:lnTo>
                      <a:pt x="15" y="21"/>
                    </a:lnTo>
                    <a:lnTo>
                      <a:pt x="12" y="20"/>
                    </a:lnTo>
                    <a:lnTo>
                      <a:pt x="16" y="15"/>
                    </a:lnTo>
                    <a:lnTo>
                      <a:pt x="17" y="9"/>
                    </a:lnTo>
                    <a:lnTo>
                      <a:pt x="18" y="6"/>
                    </a:lnTo>
                    <a:lnTo>
                      <a:pt x="18" y="3"/>
                    </a:lnTo>
                    <a:lnTo>
                      <a:pt x="14" y="0"/>
                    </a:lnTo>
                    <a:lnTo>
                      <a:pt x="12" y="1"/>
                    </a:lnTo>
                    <a:lnTo>
                      <a:pt x="10" y="7"/>
                    </a:lnTo>
                    <a:lnTo>
                      <a:pt x="13" y="1"/>
                    </a:lnTo>
                    <a:lnTo>
                      <a:pt x="17" y="3"/>
                    </a:lnTo>
                    <a:lnTo>
                      <a:pt x="17" y="5"/>
                    </a:lnTo>
                    <a:lnTo>
                      <a:pt x="16" y="10"/>
                    </a:lnTo>
                    <a:lnTo>
                      <a:pt x="14" y="15"/>
                    </a:lnTo>
                    <a:lnTo>
                      <a:pt x="10" y="20"/>
                    </a:lnTo>
                    <a:lnTo>
                      <a:pt x="6" y="24"/>
                    </a:lnTo>
                    <a:lnTo>
                      <a:pt x="5" y="25"/>
                    </a:lnTo>
                    <a:lnTo>
                      <a:pt x="2" y="22"/>
                    </a:lnTo>
                    <a:lnTo>
                      <a:pt x="2" y="19"/>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3" name="Freeform 92">
                <a:extLst>
                  <a:ext uri="{FF2B5EF4-FFF2-40B4-BE49-F238E27FC236}">
                    <a16:creationId xmlns:a16="http://schemas.microsoft.com/office/drawing/2014/main" xmlns="" id="{E8D83E6F-02B1-4839-888F-E47326CBC1FA}"/>
                  </a:ext>
                </a:extLst>
              </p:cNvPr>
              <p:cNvSpPr>
                <a:spLocks noChangeAspect="1"/>
              </p:cNvSpPr>
              <p:nvPr/>
            </p:nvSpPr>
            <p:spPr bwMode="auto">
              <a:xfrm>
                <a:off x="806" y="2230"/>
                <a:ext cx="32" cy="29"/>
              </a:xfrm>
              <a:custGeom>
                <a:avLst/>
                <a:gdLst>
                  <a:gd name="T0" fmla="*/ 5 w 32"/>
                  <a:gd name="T1" fmla="*/ 13 h 29"/>
                  <a:gd name="T2" fmla="*/ 0 w 32"/>
                  <a:gd name="T3" fmla="*/ 19 h 29"/>
                  <a:gd name="T4" fmla="*/ 1 w 32"/>
                  <a:gd name="T5" fmla="*/ 21 h 29"/>
                  <a:gd name="T6" fmla="*/ 5 w 32"/>
                  <a:gd name="T7" fmla="*/ 27 h 29"/>
                  <a:gd name="T8" fmla="*/ 12 w 32"/>
                  <a:gd name="T9" fmla="*/ 28 h 29"/>
                  <a:gd name="T10" fmla="*/ 18 w 32"/>
                  <a:gd name="T11" fmla="*/ 27 h 29"/>
                  <a:gd name="T12" fmla="*/ 25 w 32"/>
                  <a:gd name="T13" fmla="*/ 26 h 29"/>
                  <a:gd name="T14" fmla="*/ 27 w 32"/>
                  <a:gd name="T15" fmla="*/ 24 h 29"/>
                  <a:gd name="T16" fmla="*/ 30 w 32"/>
                  <a:gd name="T17" fmla="*/ 20 h 29"/>
                  <a:gd name="T18" fmla="*/ 31 w 32"/>
                  <a:gd name="T19" fmla="*/ 15 h 29"/>
                  <a:gd name="T20" fmla="*/ 26 w 32"/>
                  <a:gd name="T21" fmla="*/ 18 h 29"/>
                  <a:gd name="T22" fmla="*/ 20 w 32"/>
                  <a:gd name="T23" fmla="*/ 20 h 29"/>
                  <a:gd name="T24" fmla="*/ 15 w 32"/>
                  <a:gd name="T25" fmla="*/ 20 h 29"/>
                  <a:gd name="T26" fmla="*/ 12 w 32"/>
                  <a:gd name="T27" fmla="*/ 20 h 29"/>
                  <a:gd name="T28" fmla="*/ 15 w 32"/>
                  <a:gd name="T29" fmla="*/ 14 h 29"/>
                  <a:gd name="T30" fmla="*/ 18 w 32"/>
                  <a:gd name="T31" fmla="*/ 9 h 29"/>
                  <a:gd name="T32" fmla="*/ 18 w 32"/>
                  <a:gd name="T33" fmla="*/ 6 h 29"/>
                  <a:gd name="T34" fmla="*/ 18 w 32"/>
                  <a:gd name="T35" fmla="*/ 3 h 29"/>
                  <a:gd name="T36" fmla="*/ 14 w 32"/>
                  <a:gd name="T37" fmla="*/ 0 h 29"/>
                  <a:gd name="T38" fmla="*/ 12 w 32"/>
                  <a:gd name="T39" fmla="*/ 0 h 29"/>
                  <a:gd name="T40" fmla="*/ 10 w 32"/>
                  <a:gd name="T41" fmla="*/ 7 h 29"/>
                  <a:gd name="T42" fmla="*/ 13 w 32"/>
                  <a:gd name="T43" fmla="*/ 0 h 29"/>
                  <a:gd name="T44" fmla="*/ 17 w 32"/>
                  <a:gd name="T45" fmla="*/ 3 h 29"/>
                  <a:gd name="T46" fmla="*/ 17 w 32"/>
                  <a:gd name="T47" fmla="*/ 5 h 29"/>
                  <a:gd name="T48" fmla="*/ 16 w 32"/>
                  <a:gd name="T49" fmla="*/ 10 h 29"/>
                  <a:gd name="T50" fmla="*/ 13 w 32"/>
                  <a:gd name="T51" fmla="*/ 14 h 29"/>
                  <a:gd name="T52" fmla="*/ 10 w 32"/>
                  <a:gd name="T53" fmla="*/ 20 h 29"/>
                  <a:gd name="T54" fmla="*/ 6 w 32"/>
                  <a:gd name="T55" fmla="*/ 24 h 29"/>
                  <a:gd name="T56" fmla="*/ 5 w 32"/>
                  <a:gd name="T57" fmla="*/ 25 h 29"/>
                  <a:gd name="T58" fmla="*/ 3 w 32"/>
                  <a:gd name="T59" fmla="*/ 21 h 29"/>
                  <a:gd name="T60" fmla="*/ 1 w 32"/>
                  <a:gd name="T61" fmla="*/ 19 h 29"/>
                  <a:gd name="T62" fmla="*/ 5 w 32"/>
                  <a:gd name="T63" fmla="*/ 13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5" y="13"/>
                    </a:moveTo>
                    <a:lnTo>
                      <a:pt x="0" y="19"/>
                    </a:lnTo>
                    <a:lnTo>
                      <a:pt x="1" y="21"/>
                    </a:lnTo>
                    <a:lnTo>
                      <a:pt x="5" y="27"/>
                    </a:lnTo>
                    <a:lnTo>
                      <a:pt x="12" y="28"/>
                    </a:lnTo>
                    <a:lnTo>
                      <a:pt x="18" y="27"/>
                    </a:lnTo>
                    <a:lnTo>
                      <a:pt x="25" y="26"/>
                    </a:lnTo>
                    <a:lnTo>
                      <a:pt x="27" y="24"/>
                    </a:lnTo>
                    <a:lnTo>
                      <a:pt x="30" y="20"/>
                    </a:lnTo>
                    <a:lnTo>
                      <a:pt x="31" y="15"/>
                    </a:lnTo>
                    <a:lnTo>
                      <a:pt x="26" y="18"/>
                    </a:lnTo>
                    <a:lnTo>
                      <a:pt x="20" y="20"/>
                    </a:lnTo>
                    <a:lnTo>
                      <a:pt x="15" y="20"/>
                    </a:lnTo>
                    <a:lnTo>
                      <a:pt x="12" y="20"/>
                    </a:lnTo>
                    <a:lnTo>
                      <a:pt x="15" y="14"/>
                    </a:lnTo>
                    <a:lnTo>
                      <a:pt x="18" y="9"/>
                    </a:lnTo>
                    <a:lnTo>
                      <a:pt x="18" y="6"/>
                    </a:lnTo>
                    <a:lnTo>
                      <a:pt x="18" y="3"/>
                    </a:lnTo>
                    <a:lnTo>
                      <a:pt x="14" y="0"/>
                    </a:lnTo>
                    <a:lnTo>
                      <a:pt x="12" y="0"/>
                    </a:lnTo>
                    <a:lnTo>
                      <a:pt x="10" y="7"/>
                    </a:lnTo>
                    <a:lnTo>
                      <a:pt x="13" y="0"/>
                    </a:lnTo>
                    <a:lnTo>
                      <a:pt x="17" y="3"/>
                    </a:lnTo>
                    <a:lnTo>
                      <a:pt x="17" y="5"/>
                    </a:lnTo>
                    <a:lnTo>
                      <a:pt x="16" y="10"/>
                    </a:lnTo>
                    <a:lnTo>
                      <a:pt x="13" y="14"/>
                    </a:lnTo>
                    <a:lnTo>
                      <a:pt x="10" y="20"/>
                    </a:lnTo>
                    <a:lnTo>
                      <a:pt x="6" y="24"/>
                    </a:lnTo>
                    <a:lnTo>
                      <a:pt x="5" y="25"/>
                    </a:lnTo>
                    <a:lnTo>
                      <a:pt x="3" y="21"/>
                    </a:lnTo>
                    <a:lnTo>
                      <a:pt x="1" y="19"/>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4" name="Freeform 93">
                <a:extLst>
                  <a:ext uri="{FF2B5EF4-FFF2-40B4-BE49-F238E27FC236}">
                    <a16:creationId xmlns:a16="http://schemas.microsoft.com/office/drawing/2014/main" xmlns="" id="{79A93967-0B19-4FA6-931E-CADF21CFA906}"/>
                  </a:ext>
                </a:extLst>
              </p:cNvPr>
              <p:cNvSpPr>
                <a:spLocks noChangeAspect="1"/>
              </p:cNvSpPr>
              <p:nvPr/>
            </p:nvSpPr>
            <p:spPr bwMode="auto">
              <a:xfrm>
                <a:off x="824" y="2245"/>
                <a:ext cx="32" cy="29"/>
              </a:xfrm>
              <a:custGeom>
                <a:avLst/>
                <a:gdLst>
                  <a:gd name="T0" fmla="*/ 5 w 32"/>
                  <a:gd name="T1" fmla="*/ 14 h 29"/>
                  <a:gd name="T2" fmla="*/ 0 w 32"/>
                  <a:gd name="T3" fmla="*/ 20 h 29"/>
                  <a:gd name="T4" fmla="*/ 1 w 32"/>
                  <a:gd name="T5" fmla="*/ 22 h 29"/>
                  <a:gd name="T6" fmla="*/ 5 w 32"/>
                  <a:gd name="T7" fmla="*/ 27 h 29"/>
                  <a:gd name="T8" fmla="*/ 11 w 32"/>
                  <a:gd name="T9" fmla="*/ 28 h 29"/>
                  <a:gd name="T10" fmla="*/ 18 w 32"/>
                  <a:gd name="T11" fmla="*/ 28 h 29"/>
                  <a:gd name="T12" fmla="*/ 26 w 32"/>
                  <a:gd name="T13" fmla="*/ 27 h 29"/>
                  <a:gd name="T14" fmla="*/ 27 w 32"/>
                  <a:gd name="T15" fmla="*/ 25 h 29"/>
                  <a:gd name="T16" fmla="*/ 30 w 32"/>
                  <a:gd name="T17" fmla="*/ 21 h 29"/>
                  <a:gd name="T18" fmla="*/ 31 w 32"/>
                  <a:gd name="T19" fmla="*/ 16 h 29"/>
                  <a:gd name="T20" fmla="*/ 27 w 32"/>
                  <a:gd name="T21" fmla="*/ 19 h 29"/>
                  <a:gd name="T22" fmla="*/ 21 w 32"/>
                  <a:gd name="T23" fmla="*/ 20 h 29"/>
                  <a:gd name="T24" fmla="*/ 15 w 32"/>
                  <a:gd name="T25" fmla="*/ 21 h 29"/>
                  <a:gd name="T26" fmla="*/ 12 w 32"/>
                  <a:gd name="T27" fmla="*/ 21 h 29"/>
                  <a:gd name="T28" fmla="*/ 15 w 32"/>
                  <a:gd name="T29" fmla="*/ 15 h 29"/>
                  <a:gd name="T30" fmla="*/ 18 w 32"/>
                  <a:gd name="T31" fmla="*/ 10 h 29"/>
                  <a:gd name="T32" fmla="*/ 18 w 32"/>
                  <a:gd name="T33" fmla="*/ 6 h 29"/>
                  <a:gd name="T34" fmla="*/ 18 w 32"/>
                  <a:gd name="T35" fmla="*/ 4 h 29"/>
                  <a:gd name="T36" fmla="*/ 14 w 32"/>
                  <a:gd name="T37" fmla="*/ 0 h 29"/>
                  <a:gd name="T38" fmla="*/ 12 w 32"/>
                  <a:gd name="T39" fmla="*/ 1 h 29"/>
                  <a:gd name="T40" fmla="*/ 10 w 32"/>
                  <a:gd name="T41" fmla="*/ 7 h 29"/>
                  <a:gd name="T42" fmla="*/ 13 w 32"/>
                  <a:gd name="T43" fmla="*/ 2 h 29"/>
                  <a:gd name="T44" fmla="*/ 17 w 32"/>
                  <a:gd name="T45" fmla="*/ 4 h 29"/>
                  <a:gd name="T46" fmla="*/ 17 w 32"/>
                  <a:gd name="T47" fmla="*/ 6 h 29"/>
                  <a:gd name="T48" fmla="*/ 16 w 32"/>
                  <a:gd name="T49" fmla="*/ 11 h 29"/>
                  <a:gd name="T50" fmla="*/ 13 w 32"/>
                  <a:gd name="T51" fmla="*/ 15 h 29"/>
                  <a:gd name="T52" fmla="*/ 10 w 32"/>
                  <a:gd name="T53" fmla="*/ 20 h 29"/>
                  <a:gd name="T54" fmla="*/ 7 w 32"/>
                  <a:gd name="T55" fmla="*/ 25 h 29"/>
                  <a:gd name="T56" fmla="*/ 5 w 32"/>
                  <a:gd name="T57" fmla="*/ 26 h 29"/>
                  <a:gd name="T58" fmla="*/ 3 w 32"/>
                  <a:gd name="T59" fmla="*/ 22 h 29"/>
                  <a:gd name="T60" fmla="*/ 1 w 32"/>
                  <a:gd name="T61" fmla="*/ 20 h 29"/>
                  <a:gd name="T62" fmla="*/ 5 w 32"/>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5" y="14"/>
                    </a:moveTo>
                    <a:lnTo>
                      <a:pt x="0" y="20"/>
                    </a:lnTo>
                    <a:lnTo>
                      <a:pt x="1" y="22"/>
                    </a:lnTo>
                    <a:lnTo>
                      <a:pt x="5" y="27"/>
                    </a:lnTo>
                    <a:lnTo>
                      <a:pt x="11" y="28"/>
                    </a:lnTo>
                    <a:lnTo>
                      <a:pt x="18" y="28"/>
                    </a:lnTo>
                    <a:lnTo>
                      <a:pt x="26" y="27"/>
                    </a:lnTo>
                    <a:lnTo>
                      <a:pt x="27" y="25"/>
                    </a:lnTo>
                    <a:lnTo>
                      <a:pt x="30" y="21"/>
                    </a:lnTo>
                    <a:lnTo>
                      <a:pt x="31" y="16"/>
                    </a:lnTo>
                    <a:lnTo>
                      <a:pt x="27" y="19"/>
                    </a:lnTo>
                    <a:lnTo>
                      <a:pt x="21" y="20"/>
                    </a:lnTo>
                    <a:lnTo>
                      <a:pt x="15" y="21"/>
                    </a:lnTo>
                    <a:lnTo>
                      <a:pt x="12" y="21"/>
                    </a:lnTo>
                    <a:lnTo>
                      <a:pt x="15" y="15"/>
                    </a:lnTo>
                    <a:lnTo>
                      <a:pt x="18" y="10"/>
                    </a:lnTo>
                    <a:lnTo>
                      <a:pt x="18" y="6"/>
                    </a:lnTo>
                    <a:lnTo>
                      <a:pt x="18" y="4"/>
                    </a:lnTo>
                    <a:lnTo>
                      <a:pt x="14" y="0"/>
                    </a:lnTo>
                    <a:lnTo>
                      <a:pt x="12" y="1"/>
                    </a:lnTo>
                    <a:lnTo>
                      <a:pt x="10" y="7"/>
                    </a:lnTo>
                    <a:lnTo>
                      <a:pt x="13" y="2"/>
                    </a:lnTo>
                    <a:lnTo>
                      <a:pt x="17" y="4"/>
                    </a:lnTo>
                    <a:lnTo>
                      <a:pt x="17" y="6"/>
                    </a:lnTo>
                    <a:lnTo>
                      <a:pt x="16" y="11"/>
                    </a:lnTo>
                    <a:lnTo>
                      <a:pt x="13" y="15"/>
                    </a:lnTo>
                    <a:lnTo>
                      <a:pt x="10" y="20"/>
                    </a:lnTo>
                    <a:lnTo>
                      <a:pt x="7" y="25"/>
                    </a:lnTo>
                    <a:lnTo>
                      <a:pt x="5" y="26"/>
                    </a:lnTo>
                    <a:lnTo>
                      <a:pt x="3" y="22"/>
                    </a:lnTo>
                    <a:lnTo>
                      <a:pt x="1" y="20"/>
                    </a:lnTo>
                    <a:lnTo>
                      <a:pt x="5"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5" name="Freeform 94">
                <a:extLst>
                  <a:ext uri="{FF2B5EF4-FFF2-40B4-BE49-F238E27FC236}">
                    <a16:creationId xmlns:a16="http://schemas.microsoft.com/office/drawing/2014/main" xmlns="" id="{F2EFCAB8-A5FD-48FD-9A06-3BAE18DC375B}"/>
                  </a:ext>
                </a:extLst>
              </p:cNvPr>
              <p:cNvSpPr>
                <a:spLocks noChangeAspect="1"/>
              </p:cNvSpPr>
              <p:nvPr/>
            </p:nvSpPr>
            <p:spPr bwMode="auto">
              <a:xfrm>
                <a:off x="843" y="2261"/>
                <a:ext cx="31" cy="30"/>
              </a:xfrm>
              <a:custGeom>
                <a:avLst/>
                <a:gdLst>
                  <a:gd name="T0" fmla="*/ 4 w 31"/>
                  <a:gd name="T1" fmla="*/ 14 h 30"/>
                  <a:gd name="T2" fmla="*/ 0 w 31"/>
                  <a:gd name="T3" fmla="*/ 20 h 30"/>
                  <a:gd name="T4" fmla="*/ 0 w 31"/>
                  <a:gd name="T5" fmla="*/ 22 h 30"/>
                  <a:gd name="T6" fmla="*/ 4 w 31"/>
                  <a:gd name="T7" fmla="*/ 28 h 30"/>
                  <a:gd name="T8" fmla="*/ 10 w 31"/>
                  <a:gd name="T9" fmla="*/ 29 h 30"/>
                  <a:gd name="T10" fmla="*/ 16 w 31"/>
                  <a:gd name="T11" fmla="*/ 28 h 30"/>
                  <a:gd name="T12" fmla="*/ 24 w 31"/>
                  <a:gd name="T13" fmla="*/ 26 h 30"/>
                  <a:gd name="T14" fmla="*/ 26 w 31"/>
                  <a:gd name="T15" fmla="*/ 25 h 30"/>
                  <a:gd name="T16" fmla="*/ 29 w 31"/>
                  <a:gd name="T17" fmla="*/ 21 h 30"/>
                  <a:gd name="T18" fmla="*/ 30 w 31"/>
                  <a:gd name="T19" fmla="*/ 16 h 30"/>
                  <a:gd name="T20" fmla="*/ 26 w 31"/>
                  <a:gd name="T21" fmla="*/ 19 h 30"/>
                  <a:gd name="T22" fmla="*/ 19 w 31"/>
                  <a:gd name="T23" fmla="*/ 20 h 30"/>
                  <a:gd name="T24" fmla="*/ 14 w 31"/>
                  <a:gd name="T25" fmla="*/ 21 h 30"/>
                  <a:gd name="T26" fmla="*/ 11 w 31"/>
                  <a:gd name="T27" fmla="*/ 20 h 30"/>
                  <a:gd name="T28" fmla="*/ 14 w 31"/>
                  <a:gd name="T29" fmla="*/ 15 h 30"/>
                  <a:gd name="T30" fmla="*/ 16 w 31"/>
                  <a:gd name="T31" fmla="*/ 10 h 30"/>
                  <a:gd name="T32" fmla="*/ 17 w 31"/>
                  <a:gd name="T33" fmla="*/ 7 h 30"/>
                  <a:gd name="T34" fmla="*/ 17 w 31"/>
                  <a:gd name="T35" fmla="*/ 4 h 30"/>
                  <a:gd name="T36" fmla="*/ 13 w 31"/>
                  <a:gd name="T37" fmla="*/ 0 h 30"/>
                  <a:gd name="T38" fmla="*/ 11 w 31"/>
                  <a:gd name="T39" fmla="*/ 2 h 30"/>
                  <a:gd name="T40" fmla="*/ 9 w 31"/>
                  <a:gd name="T41" fmla="*/ 7 h 30"/>
                  <a:gd name="T42" fmla="*/ 12 w 31"/>
                  <a:gd name="T43" fmla="*/ 2 h 30"/>
                  <a:gd name="T44" fmla="*/ 16 w 31"/>
                  <a:gd name="T45" fmla="*/ 4 h 30"/>
                  <a:gd name="T46" fmla="*/ 16 w 31"/>
                  <a:gd name="T47" fmla="*/ 5 h 30"/>
                  <a:gd name="T48" fmla="*/ 16 w 31"/>
                  <a:gd name="T49" fmla="*/ 11 h 30"/>
                  <a:gd name="T50" fmla="*/ 12 w 31"/>
                  <a:gd name="T51" fmla="*/ 15 h 30"/>
                  <a:gd name="T52" fmla="*/ 9 w 31"/>
                  <a:gd name="T53" fmla="*/ 20 h 30"/>
                  <a:gd name="T54" fmla="*/ 5 w 31"/>
                  <a:gd name="T55" fmla="*/ 25 h 30"/>
                  <a:gd name="T56" fmla="*/ 4 w 31"/>
                  <a:gd name="T57" fmla="*/ 26 h 30"/>
                  <a:gd name="T58" fmla="*/ 2 w 31"/>
                  <a:gd name="T59" fmla="*/ 22 h 30"/>
                  <a:gd name="T60" fmla="*/ 1 w 31"/>
                  <a:gd name="T61" fmla="*/ 20 h 30"/>
                  <a:gd name="T62" fmla="*/ 4 w 31"/>
                  <a:gd name="T63" fmla="*/ 14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 h="30">
                    <a:moveTo>
                      <a:pt x="4" y="14"/>
                    </a:moveTo>
                    <a:lnTo>
                      <a:pt x="0" y="20"/>
                    </a:lnTo>
                    <a:lnTo>
                      <a:pt x="0" y="22"/>
                    </a:lnTo>
                    <a:lnTo>
                      <a:pt x="4" y="28"/>
                    </a:lnTo>
                    <a:lnTo>
                      <a:pt x="10" y="29"/>
                    </a:lnTo>
                    <a:lnTo>
                      <a:pt x="16" y="28"/>
                    </a:lnTo>
                    <a:lnTo>
                      <a:pt x="24" y="26"/>
                    </a:lnTo>
                    <a:lnTo>
                      <a:pt x="26" y="25"/>
                    </a:lnTo>
                    <a:lnTo>
                      <a:pt x="29" y="21"/>
                    </a:lnTo>
                    <a:lnTo>
                      <a:pt x="30" y="16"/>
                    </a:lnTo>
                    <a:lnTo>
                      <a:pt x="26" y="19"/>
                    </a:lnTo>
                    <a:lnTo>
                      <a:pt x="19" y="20"/>
                    </a:lnTo>
                    <a:lnTo>
                      <a:pt x="14" y="21"/>
                    </a:lnTo>
                    <a:lnTo>
                      <a:pt x="11" y="20"/>
                    </a:lnTo>
                    <a:lnTo>
                      <a:pt x="14" y="15"/>
                    </a:lnTo>
                    <a:lnTo>
                      <a:pt x="16" y="10"/>
                    </a:lnTo>
                    <a:lnTo>
                      <a:pt x="17" y="7"/>
                    </a:lnTo>
                    <a:lnTo>
                      <a:pt x="17" y="4"/>
                    </a:lnTo>
                    <a:lnTo>
                      <a:pt x="13" y="0"/>
                    </a:lnTo>
                    <a:lnTo>
                      <a:pt x="11" y="2"/>
                    </a:lnTo>
                    <a:lnTo>
                      <a:pt x="9" y="7"/>
                    </a:lnTo>
                    <a:lnTo>
                      <a:pt x="12" y="2"/>
                    </a:lnTo>
                    <a:lnTo>
                      <a:pt x="16" y="4"/>
                    </a:lnTo>
                    <a:lnTo>
                      <a:pt x="16" y="5"/>
                    </a:lnTo>
                    <a:lnTo>
                      <a:pt x="16" y="11"/>
                    </a:lnTo>
                    <a:lnTo>
                      <a:pt x="12" y="15"/>
                    </a:lnTo>
                    <a:lnTo>
                      <a:pt x="9" y="20"/>
                    </a:lnTo>
                    <a:lnTo>
                      <a:pt x="5" y="25"/>
                    </a:lnTo>
                    <a:lnTo>
                      <a:pt x="4" y="26"/>
                    </a:lnTo>
                    <a:lnTo>
                      <a:pt x="2" y="22"/>
                    </a:lnTo>
                    <a:lnTo>
                      <a:pt x="1" y="20"/>
                    </a:lnTo>
                    <a:lnTo>
                      <a:pt x="4"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6" name="Freeform 95">
                <a:extLst>
                  <a:ext uri="{FF2B5EF4-FFF2-40B4-BE49-F238E27FC236}">
                    <a16:creationId xmlns:a16="http://schemas.microsoft.com/office/drawing/2014/main" xmlns="" id="{22C0FF2F-71B9-4920-AABF-A965A88D7354}"/>
                  </a:ext>
                </a:extLst>
              </p:cNvPr>
              <p:cNvSpPr>
                <a:spLocks noChangeAspect="1"/>
              </p:cNvSpPr>
              <p:nvPr/>
            </p:nvSpPr>
            <p:spPr bwMode="auto">
              <a:xfrm>
                <a:off x="860" y="2278"/>
                <a:ext cx="33" cy="29"/>
              </a:xfrm>
              <a:custGeom>
                <a:avLst/>
                <a:gdLst>
                  <a:gd name="T0" fmla="*/ 6 w 33"/>
                  <a:gd name="T1" fmla="*/ 14 h 29"/>
                  <a:gd name="T2" fmla="*/ 0 w 33"/>
                  <a:gd name="T3" fmla="*/ 19 h 29"/>
                  <a:gd name="T4" fmla="*/ 1 w 33"/>
                  <a:gd name="T5" fmla="*/ 22 h 29"/>
                  <a:gd name="T6" fmla="*/ 5 w 33"/>
                  <a:gd name="T7" fmla="*/ 27 h 29"/>
                  <a:gd name="T8" fmla="*/ 11 w 33"/>
                  <a:gd name="T9" fmla="*/ 28 h 29"/>
                  <a:gd name="T10" fmla="*/ 17 w 33"/>
                  <a:gd name="T11" fmla="*/ 27 h 29"/>
                  <a:gd name="T12" fmla="*/ 25 w 33"/>
                  <a:gd name="T13" fmla="*/ 26 h 29"/>
                  <a:gd name="T14" fmla="*/ 27 w 33"/>
                  <a:gd name="T15" fmla="*/ 25 h 29"/>
                  <a:gd name="T16" fmla="*/ 30 w 33"/>
                  <a:gd name="T17" fmla="*/ 20 h 29"/>
                  <a:gd name="T18" fmla="*/ 32 w 33"/>
                  <a:gd name="T19" fmla="*/ 15 h 29"/>
                  <a:gd name="T20" fmla="*/ 27 w 33"/>
                  <a:gd name="T21" fmla="*/ 18 h 29"/>
                  <a:gd name="T22" fmla="*/ 21 w 33"/>
                  <a:gd name="T23" fmla="*/ 19 h 29"/>
                  <a:gd name="T24" fmla="*/ 15 w 33"/>
                  <a:gd name="T25" fmla="*/ 21 h 29"/>
                  <a:gd name="T26" fmla="*/ 12 w 33"/>
                  <a:gd name="T27" fmla="*/ 20 h 29"/>
                  <a:gd name="T28" fmla="*/ 15 w 33"/>
                  <a:gd name="T29" fmla="*/ 15 h 29"/>
                  <a:gd name="T30" fmla="*/ 17 w 33"/>
                  <a:gd name="T31" fmla="*/ 9 h 29"/>
                  <a:gd name="T32" fmla="*/ 18 w 33"/>
                  <a:gd name="T33" fmla="*/ 6 h 29"/>
                  <a:gd name="T34" fmla="*/ 18 w 33"/>
                  <a:gd name="T35" fmla="*/ 2 h 29"/>
                  <a:gd name="T36" fmla="*/ 14 w 33"/>
                  <a:gd name="T37" fmla="*/ 0 h 29"/>
                  <a:gd name="T38" fmla="*/ 12 w 33"/>
                  <a:gd name="T39" fmla="*/ 0 h 29"/>
                  <a:gd name="T40" fmla="*/ 10 w 33"/>
                  <a:gd name="T41" fmla="*/ 7 h 29"/>
                  <a:gd name="T42" fmla="*/ 13 w 33"/>
                  <a:gd name="T43" fmla="*/ 1 h 29"/>
                  <a:gd name="T44" fmla="*/ 17 w 33"/>
                  <a:gd name="T45" fmla="*/ 3 h 29"/>
                  <a:gd name="T46" fmla="*/ 17 w 33"/>
                  <a:gd name="T47" fmla="*/ 5 h 29"/>
                  <a:gd name="T48" fmla="*/ 16 w 33"/>
                  <a:gd name="T49" fmla="*/ 9 h 29"/>
                  <a:gd name="T50" fmla="*/ 13 w 33"/>
                  <a:gd name="T51" fmla="*/ 14 h 29"/>
                  <a:gd name="T52" fmla="*/ 10 w 33"/>
                  <a:gd name="T53" fmla="*/ 20 h 29"/>
                  <a:gd name="T54" fmla="*/ 6 w 33"/>
                  <a:gd name="T55" fmla="*/ 25 h 29"/>
                  <a:gd name="T56" fmla="*/ 6 w 33"/>
                  <a:gd name="T57" fmla="*/ 25 h 29"/>
                  <a:gd name="T58" fmla="*/ 3 w 33"/>
                  <a:gd name="T59" fmla="*/ 22 h 29"/>
                  <a:gd name="T60" fmla="*/ 1 w 33"/>
                  <a:gd name="T61" fmla="*/ 19 h 29"/>
                  <a:gd name="T62" fmla="*/ 6 w 33"/>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6" y="14"/>
                    </a:moveTo>
                    <a:lnTo>
                      <a:pt x="0" y="19"/>
                    </a:lnTo>
                    <a:lnTo>
                      <a:pt x="1" y="22"/>
                    </a:lnTo>
                    <a:lnTo>
                      <a:pt x="5" y="27"/>
                    </a:lnTo>
                    <a:lnTo>
                      <a:pt x="11" y="28"/>
                    </a:lnTo>
                    <a:lnTo>
                      <a:pt x="17" y="27"/>
                    </a:lnTo>
                    <a:lnTo>
                      <a:pt x="25" y="26"/>
                    </a:lnTo>
                    <a:lnTo>
                      <a:pt x="27" y="25"/>
                    </a:lnTo>
                    <a:lnTo>
                      <a:pt x="30" y="20"/>
                    </a:lnTo>
                    <a:lnTo>
                      <a:pt x="32" y="15"/>
                    </a:lnTo>
                    <a:lnTo>
                      <a:pt x="27" y="18"/>
                    </a:lnTo>
                    <a:lnTo>
                      <a:pt x="21" y="19"/>
                    </a:lnTo>
                    <a:lnTo>
                      <a:pt x="15" y="21"/>
                    </a:lnTo>
                    <a:lnTo>
                      <a:pt x="12" y="20"/>
                    </a:lnTo>
                    <a:lnTo>
                      <a:pt x="15" y="15"/>
                    </a:lnTo>
                    <a:lnTo>
                      <a:pt x="17" y="9"/>
                    </a:lnTo>
                    <a:lnTo>
                      <a:pt x="18" y="6"/>
                    </a:lnTo>
                    <a:lnTo>
                      <a:pt x="18" y="2"/>
                    </a:lnTo>
                    <a:lnTo>
                      <a:pt x="14" y="0"/>
                    </a:lnTo>
                    <a:lnTo>
                      <a:pt x="12" y="0"/>
                    </a:lnTo>
                    <a:lnTo>
                      <a:pt x="10" y="7"/>
                    </a:lnTo>
                    <a:lnTo>
                      <a:pt x="13" y="1"/>
                    </a:lnTo>
                    <a:lnTo>
                      <a:pt x="17" y="3"/>
                    </a:lnTo>
                    <a:lnTo>
                      <a:pt x="17" y="5"/>
                    </a:lnTo>
                    <a:lnTo>
                      <a:pt x="16" y="9"/>
                    </a:lnTo>
                    <a:lnTo>
                      <a:pt x="13" y="14"/>
                    </a:lnTo>
                    <a:lnTo>
                      <a:pt x="10" y="20"/>
                    </a:lnTo>
                    <a:lnTo>
                      <a:pt x="6" y="25"/>
                    </a:lnTo>
                    <a:lnTo>
                      <a:pt x="3" y="22"/>
                    </a:lnTo>
                    <a:lnTo>
                      <a:pt x="1" y="19"/>
                    </a:lnTo>
                    <a:lnTo>
                      <a:pt x="6"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7" name="Freeform 96">
                <a:extLst>
                  <a:ext uri="{FF2B5EF4-FFF2-40B4-BE49-F238E27FC236}">
                    <a16:creationId xmlns:a16="http://schemas.microsoft.com/office/drawing/2014/main" xmlns="" id="{CF4F8758-2E94-47E3-A94D-64E2D7C2D19B}"/>
                  </a:ext>
                </a:extLst>
              </p:cNvPr>
              <p:cNvSpPr>
                <a:spLocks noChangeAspect="1"/>
              </p:cNvSpPr>
              <p:nvPr/>
            </p:nvSpPr>
            <p:spPr bwMode="auto">
              <a:xfrm>
                <a:off x="878" y="2293"/>
                <a:ext cx="33" cy="29"/>
              </a:xfrm>
              <a:custGeom>
                <a:avLst/>
                <a:gdLst>
                  <a:gd name="T0" fmla="*/ 5 w 33"/>
                  <a:gd name="T1" fmla="*/ 14 h 29"/>
                  <a:gd name="T2" fmla="*/ 0 w 33"/>
                  <a:gd name="T3" fmla="*/ 20 h 29"/>
                  <a:gd name="T4" fmla="*/ 1 w 33"/>
                  <a:gd name="T5" fmla="*/ 22 h 29"/>
                  <a:gd name="T6" fmla="*/ 5 w 33"/>
                  <a:gd name="T7" fmla="*/ 27 h 29"/>
                  <a:gd name="T8" fmla="*/ 11 w 33"/>
                  <a:gd name="T9" fmla="*/ 28 h 29"/>
                  <a:gd name="T10" fmla="*/ 18 w 33"/>
                  <a:gd name="T11" fmla="*/ 28 h 29"/>
                  <a:gd name="T12" fmla="*/ 25 w 33"/>
                  <a:gd name="T13" fmla="*/ 26 h 29"/>
                  <a:gd name="T14" fmla="*/ 27 w 33"/>
                  <a:gd name="T15" fmla="*/ 25 h 29"/>
                  <a:gd name="T16" fmla="*/ 30 w 33"/>
                  <a:gd name="T17" fmla="*/ 21 h 29"/>
                  <a:gd name="T18" fmla="*/ 32 w 33"/>
                  <a:gd name="T19" fmla="*/ 16 h 29"/>
                  <a:gd name="T20" fmla="*/ 27 w 33"/>
                  <a:gd name="T21" fmla="*/ 19 h 29"/>
                  <a:gd name="T22" fmla="*/ 21 w 33"/>
                  <a:gd name="T23" fmla="*/ 20 h 29"/>
                  <a:gd name="T24" fmla="*/ 15 w 33"/>
                  <a:gd name="T25" fmla="*/ 21 h 29"/>
                  <a:gd name="T26" fmla="*/ 12 w 33"/>
                  <a:gd name="T27" fmla="*/ 21 h 29"/>
                  <a:gd name="T28" fmla="*/ 15 w 33"/>
                  <a:gd name="T29" fmla="*/ 15 h 29"/>
                  <a:gd name="T30" fmla="*/ 18 w 33"/>
                  <a:gd name="T31" fmla="*/ 10 h 29"/>
                  <a:gd name="T32" fmla="*/ 18 w 33"/>
                  <a:gd name="T33" fmla="*/ 7 h 29"/>
                  <a:gd name="T34" fmla="*/ 18 w 33"/>
                  <a:gd name="T35" fmla="*/ 4 h 29"/>
                  <a:gd name="T36" fmla="*/ 14 w 33"/>
                  <a:gd name="T37" fmla="*/ 0 h 29"/>
                  <a:gd name="T38" fmla="*/ 12 w 33"/>
                  <a:gd name="T39" fmla="*/ 1 h 29"/>
                  <a:gd name="T40" fmla="*/ 10 w 33"/>
                  <a:gd name="T41" fmla="*/ 7 h 29"/>
                  <a:gd name="T42" fmla="*/ 13 w 33"/>
                  <a:gd name="T43" fmla="*/ 1 h 29"/>
                  <a:gd name="T44" fmla="*/ 16 w 33"/>
                  <a:gd name="T45" fmla="*/ 4 h 29"/>
                  <a:gd name="T46" fmla="*/ 16 w 33"/>
                  <a:gd name="T47" fmla="*/ 6 h 29"/>
                  <a:gd name="T48" fmla="*/ 16 w 33"/>
                  <a:gd name="T49" fmla="*/ 11 h 29"/>
                  <a:gd name="T50" fmla="*/ 13 w 33"/>
                  <a:gd name="T51" fmla="*/ 15 h 29"/>
                  <a:gd name="T52" fmla="*/ 10 w 33"/>
                  <a:gd name="T53" fmla="*/ 20 h 29"/>
                  <a:gd name="T54" fmla="*/ 6 w 33"/>
                  <a:gd name="T55" fmla="*/ 25 h 29"/>
                  <a:gd name="T56" fmla="*/ 5 w 33"/>
                  <a:gd name="T57" fmla="*/ 26 h 29"/>
                  <a:gd name="T58" fmla="*/ 3 w 33"/>
                  <a:gd name="T59" fmla="*/ 22 h 29"/>
                  <a:gd name="T60" fmla="*/ 2 w 33"/>
                  <a:gd name="T61" fmla="*/ 20 h 29"/>
                  <a:gd name="T62" fmla="*/ 5 w 33"/>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5" y="14"/>
                    </a:moveTo>
                    <a:lnTo>
                      <a:pt x="0" y="20"/>
                    </a:lnTo>
                    <a:lnTo>
                      <a:pt x="1" y="22"/>
                    </a:lnTo>
                    <a:lnTo>
                      <a:pt x="5" y="27"/>
                    </a:lnTo>
                    <a:lnTo>
                      <a:pt x="11" y="28"/>
                    </a:lnTo>
                    <a:lnTo>
                      <a:pt x="18" y="28"/>
                    </a:lnTo>
                    <a:lnTo>
                      <a:pt x="25" y="26"/>
                    </a:lnTo>
                    <a:lnTo>
                      <a:pt x="27" y="25"/>
                    </a:lnTo>
                    <a:lnTo>
                      <a:pt x="30" y="21"/>
                    </a:lnTo>
                    <a:lnTo>
                      <a:pt x="32" y="16"/>
                    </a:lnTo>
                    <a:lnTo>
                      <a:pt x="27" y="19"/>
                    </a:lnTo>
                    <a:lnTo>
                      <a:pt x="21" y="20"/>
                    </a:lnTo>
                    <a:lnTo>
                      <a:pt x="15" y="21"/>
                    </a:lnTo>
                    <a:lnTo>
                      <a:pt x="12" y="21"/>
                    </a:lnTo>
                    <a:lnTo>
                      <a:pt x="15" y="15"/>
                    </a:lnTo>
                    <a:lnTo>
                      <a:pt x="18" y="10"/>
                    </a:lnTo>
                    <a:lnTo>
                      <a:pt x="18" y="7"/>
                    </a:lnTo>
                    <a:lnTo>
                      <a:pt x="18" y="4"/>
                    </a:lnTo>
                    <a:lnTo>
                      <a:pt x="14" y="0"/>
                    </a:lnTo>
                    <a:lnTo>
                      <a:pt x="12" y="1"/>
                    </a:lnTo>
                    <a:lnTo>
                      <a:pt x="10" y="7"/>
                    </a:lnTo>
                    <a:lnTo>
                      <a:pt x="13" y="1"/>
                    </a:lnTo>
                    <a:lnTo>
                      <a:pt x="16" y="4"/>
                    </a:lnTo>
                    <a:lnTo>
                      <a:pt x="16" y="6"/>
                    </a:lnTo>
                    <a:lnTo>
                      <a:pt x="16" y="11"/>
                    </a:lnTo>
                    <a:lnTo>
                      <a:pt x="13" y="15"/>
                    </a:lnTo>
                    <a:lnTo>
                      <a:pt x="10" y="20"/>
                    </a:lnTo>
                    <a:lnTo>
                      <a:pt x="6" y="25"/>
                    </a:lnTo>
                    <a:lnTo>
                      <a:pt x="5" y="26"/>
                    </a:lnTo>
                    <a:lnTo>
                      <a:pt x="3" y="22"/>
                    </a:lnTo>
                    <a:lnTo>
                      <a:pt x="2" y="20"/>
                    </a:lnTo>
                    <a:lnTo>
                      <a:pt x="5"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8" name="Freeform 97">
                <a:extLst>
                  <a:ext uri="{FF2B5EF4-FFF2-40B4-BE49-F238E27FC236}">
                    <a16:creationId xmlns:a16="http://schemas.microsoft.com/office/drawing/2014/main" xmlns="" id="{95C56195-1A5E-4094-928B-D0C68CDC600C}"/>
                  </a:ext>
                </a:extLst>
              </p:cNvPr>
              <p:cNvSpPr>
                <a:spLocks noChangeAspect="1"/>
              </p:cNvSpPr>
              <p:nvPr/>
            </p:nvSpPr>
            <p:spPr bwMode="auto">
              <a:xfrm>
                <a:off x="896" y="2309"/>
                <a:ext cx="33" cy="29"/>
              </a:xfrm>
              <a:custGeom>
                <a:avLst/>
                <a:gdLst>
                  <a:gd name="T0" fmla="*/ 5 w 33"/>
                  <a:gd name="T1" fmla="*/ 14 h 29"/>
                  <a:gd name="T2" fmla="*/ 0 w 33"/>
                  <a:gd name="T3" fmla="*/ 20 h 29"/>
                  <a:gd name="T4" fmla="*/ 1 w 33"/>
                  <a:gd name="T5" fmla="*/ 22 h 29"/>
                  <a:gd name="T6" fmla="*/ 4 w 33"/>
                  <a:gd name="T7" fmla="*/ 27 h 29"/>
                  <a:gd name="T8" fmla="*/ 11 w 33"/>
                  <a:gd name="T9" fmla="*/ 28 h 29"/>
                  <a:gd name="T10" fmla="*/ 18 w 33"/>
                  <a:gd name="T11" fmla="*/ 27 h 29"/>
                  <a:gd name="T12" fmla="*/ 25 w 33"/>
                  <a:gd name="T13" fmla="*/ 26 h 29"/>
                  <a:gd name="T14" fmla="*/ 27 w 33"/>
                  <a:gd name="T15" fmla="*/ 25 h 29"/>
                  <a:gd name="T16" fmla="*/ 30 w 33"/>
                  <a:gd name="T17" fmla="*/ 21 h 29"/>
                  <a:gd name="T18" fmla="*/ 32 w 33"/>
                  <a:gd name="T19" fmla="*/ 16 h 29"/>
                  <a:gd name="T20" fmla="*/ 27 w 33"/>
                  <a:gd name="T21" fmla="*/ 18 h 29"/>
                  <a:gd name="T22" fmla="*/ 20 w 33"/>
                  <a:gd name="T23" fmla="*/ 20 h 29"/>
                  <a:gd name="T24" fmla="*/ 14 w 33"/>
                  <a:gd name="T25" fmla="*/ 21 h 29"/>
                  <a:gd name="T26" fmla="*/ 11 w 33"/>
                  <a:gd name="T27" fmla="*/ 21 h 29"/>
                  <a:gd name="T28" fmla="*/ 15 w 33"/>
                  <a:gd name="T29" fmla="*/ 15 h 29"/>
                  <a:gd name="T30" fmla="*/ 18 w 33"/>
                  <a:gd name="T31" fmla="*/ 10 h 29"/>
                  <a:gd name="T32" fmla="*/ 18 w 33"/>
                  <a:gd name="T33" fmla="*/ 7 h 29"/>
                  <a:gd name="T34" fmla="*/ 18 w 33"/>
                  <a:gd name="T35" fmla="*/ 4 h 29"/>
                  <a:gd name="T36" fmla="*/ 14 w 33"/>
                  <a:gd name="T37" fmla="*/ 0 h 29"/>
                  <a:gd name="T38" fmla="*/ 11 w 33"/>
                  <a:gd name="T39" fmla="*/ 1 h 29"/>
                  <a:gd name="T40" fmla="*/ 10 w 33"/>
                  <a:gd name="T41" fmla="*/ 7 h 29"/>
                  <a:gd name="T42" fmla="*/ 13 w 33"/>
                  <a:gd name="T43" fmla="*/ 1 h 29"/>
                  <a:gd name="T44" fmla="*/ 17 w 33"/>
                  <a:gd name="T45" fmla="*/ 4 h 29"/>
                  <a:gd name="T46" fmla="*/ 17 w 33"/>
                  <a:gd name="T47" fmla="*/ 5 h 29"/>
                  <a:gd name="T48" fmla="*/ 16 w 33"/>
                  <a:gd name="T49" fmla="*/ 11 h 29"/>
                  <a:gd name="T50" fmla="*/ 13 w 33"/>
                  <a:gd name="T51" fmla="*/ 15 h 29"/>
                  <a:gd name="T52" fmla="*/ 10 w 33"/>
                  <a:gd name="T53" fmla="*/ 20 h 29"/>
                  <a:gd name="T54" fmla="*/ 6 w 33"/>
                  <a:gd name="T55" fmla="*/ 25 h 29"/>
                  <a:gd name="T56" fmla="*/ 5 w 33"/>
                  <a:gd name="T57" fmla="*/ 25 h 29"/>
                  <a:gd name="T58" fmla="*/ 3 w 33"/>
                  <a:gd name="T59" fmla="*/ 22 h 29"/>
                  <a:gd name="T60" fmla="*/ 2 w 33"/>
                  <a:gd name="T61" fmla="*/ 20 h 29"/>
                  <a:gd name="T62" fmla="*/ 5 w 33"/>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5" y="14"/>
                    </a:moveTo>
                    <a:lnTo>
                      <a:pt x="0" y="20"/>
                    </a:lnTo>
                    <a:lnTo>
                      <a:pt x="1" y="22"/>
                    </a:lnTo>
                    <a:lnTo>
                      <a:pt x="4" y="27"/>
                    </a:lnTo>
                    <a:lnTo>
                      <a:pt x="11" y="28"/>
                    </a:lnTo>
                    <a:lnTo>
                      <a:pt x="18" y="27"/>
                    </a:lnTo>
                    <a:lnTo>
                      <a:pt x="25" y="26"/>
                    </a:lnTo>
                    <a:lnTo>
                      <a:pt x="27" y="25"/>
                    </a:lnTo>
                    <a:lnTo>
                      <a:pt x="30" y="21"/>
                    </a:lnTo>
                    <a:lnTo>
                      <a:pt x="32" y="16"/>
                    </a:lnTo>
                    <a:lnTo>
                      <a:pt x="27" y="18"/>
                    </a:lnTo>
                    <a:lnTo>
                      <a:pt x="20" y="20"/>
                    </a:lnTo>
                    <a:lnTo>
                      <a:pt x="14" y="21"/>
                    </a:lnTo>
                    <a:lnTo>
                      <a:pt x="11" y="21"/>
                    </a:lnTo>
                    <a:lnTo>
                      <a:pt x="15" y="15"/>
                    </a:lnTo>
                    <a:lnTo>
                      <a:pt x="18" y="10"/>
                    </a:lnTo>
                    <a:lnTo>
                      <a:pt x="18" y="7"/>
                    </a:lnTo>
                    <a:lnTo>
                      <a:pt x="18" y="4"/>
                    </a:lnTo>
                    <a:lnTo>
                      <a:pt x="14" y="0"/>
                    </a:lnTo>
                    <a:lnTo>
                      <a:pt x="11" y="1"/>
                    </a:lnTo>
                    <a:lnTo>
                      <a:pt x="10" y="7"/>
                    </a:lnTo>
                    <a:lnTo>
                      <a:pt x="13" y="1"/>
                    </a:lnTo>
                    <a:lnTo>
                      <a:pt x="17" y="4"/>
                    </a:lnTo>
                    <a:lnTo>
                      <a:pt x="17" y="5"/>
                    </a:lnTo>
                    <a:lnTo>
                      <a:pt x="16" y="11"/>
                    </a:lnTo>
                    <a:lnTo>
                      <a:pt x="13" y="15"/>
                    </a:lnTo>
                    <a:lnTo>
                      <a:pt x="10" y="20"/>
                    </a:lnTo>
                    <a:lnTo>
                      <a:pt x="6" y="25"/>
                    </a:lnTo>
                    <a:lnTo>
                      <a:pt x="5" y="25"/>
                    </a:lnTo>
                    <a:lnTo>
                      <a:pt x="3" y="22"/>
                    </a:lnTo>
                    <a:lnTo>
                      <a:pt x="2" y="20"/>
                    </a:lnTo>
                    <a:lnTo>
                      <a:pt x="5"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79" name="Freeform 98">
                <a:extLst>
                  <a:ext uri="{FF2B5EF4-FFF2-40B4-BE49-F238E27FC236}">
                    <a16:creationId xmlns:a16="http://schemas.microsoft.com/office/drawing/2014/main" xmlns="" id="{1D30720D-5DEE-4CEE-A37F-10BA2EB33FC0}"/>
                  </a:ext>
                </a:extLst>
              </p:cNvPr>
              <p:cNvSpPr>
                <a:spLocks noChangeAspect="1"/>
              </p:cNvSpPr>
              <p:nvPr/>
            </p:nvSpPr>
            <p:spPr bwMode="auto">
              <a:xfrm>
                <a:off x="914" y="2325"/>
                <a:ext cx="32" cy="30"/>
              </a:xfrm>
              <a:custGeom>
                <a:avLst/>
                <a:gdLst>
                  <a:gd name="T0" fmla="*/ 6 w 32"/>
                  <a:gd name="T1" fmla="*/ 14 h 30"/>
                  <a:gd name="T2" fmla="*/ 0 w 32"/>
                  <a:gd name="T3" fmla="*/ 20 h 30"/>
                  <a:gd name="T4" fmla="*/ 1 w 32"/>
                  <a:gd name="T5" fmla="*/ 23 h 30"/>
                  <a:gd name="T6" fmla="*/ 5 w 32"/>
                  <a:gd name="T7" fmla="*/ 27 h 30"/>
                  <a:gd name="T8" fmla="*/ 11 w 32"/>
                  <a:gd name="T9" fmla="*/ 29 h 30"/>
                  <a:gd name="T10" fmla="*/ 18 w 32"/>
                  <a:gd name="T11" fmla="*/ 28 h 30"/>
                  <a:gd name="T12" fmla="*/ 25 w 32"/>
                  <a:gd name="T13" fmla="*/ 26 h 30"/>
                  <a:gd name="T14" fmla="*/ 27 w 32"/>
                  <a:gd name="T15" fmla="*/ 25 h 30"/>
                  <a:gd name="T16" fmla="*/ 30 w 32"/>
                  <a:gd name="T17" fmla="*/ 21 h 30"/>
                  <a:gd name="T18" fmla="*/ 31 w 32"/>
                  <a:gd name="T19" fmla="*/ 16 h 30"/>
                  <a:gd name="T20" fmla="*/ 27 w 32"/>
                  <a:gd name="T21" fmla="*/ 19 h 30"/>
                  <a:gd name="T22" fmla="*/ 21 w 32"/>
                  <a:gd name="T23" fmla="*/ 20 h 30"/>
                  <a:gd name="T24" fmla="*/ 14 w 32"/>
                  <a:gd name="T25" fmla="*/ 21 h 30"/>
                  <a:gd name="T26" fmla="*/ 12 w 32"/>
                  <a:gd name="T27" fmla="*/ 21 h 30"/>
                  <a:gd name="T28" fmla="*/ 15 w 32"/>
                  <a:gd name="T29" fmla="*/ 15 h 30"/>
                  <a:gd name="T30" fmla="*/ 18 w 32"/>
                  <a:gd name="T31" fmla="*/ 9 h 30"/>
                  <a:gd name="T32" fmla="*/ 18 w 32"/>
                  <a:gd name="T33" fmla="*/ 7 h 30"/>
                  <a:gd name="T34" fmla="*/ 18 w 32"/>
                  <a:gd name="T35" fmla="*/ 3 h 30"/>
                  <a:gd name="T36" fmla="*/ 14 w 32"/>
                  <a:gd name="T37" fmla="*/ 0 h 30"/>
                  <a:gd name="T38" fmla="*/ 12 w 32"/>
                  <a:gd name="T39" fmla="*/ 1 h 30"/>
                  <a:gd name="T40" fmla="*/ 10 w 32"/>
                  <a:gd name="T41" fmla="*/ 7 h 30"/>
                  <a:gd name="T42" fmla="*/ 13 w 32"/>
                  <a:gd name="T43" fmla="*/ 2 h 30"/>
                  <a:gd name="T44" fmla="*/ 16 w 32"/>
                  <a:gd name="T45" fmla="*/ 3 h 30"/>
                  <a:gd name="T46" fmla="*/ 17 w 32"/>
                  <a:gd name="T47" fmla="*/ 6 h 30"/>
                  <a:gd name="T48" fmla="*/ 16 w 32"/>
                  <a:gd name="T49" fmla="*/ 10 h 30"/>
                  <a:gd name="T50" fmla="*/ 14 w 32"/>
                  <a:gd name="T51" fmla="*/ 15 h 30"/>
                  <a:gd name="T52" fmla="*/ 10 w 32"/>
                  <a:gd name="T53" fmla="*/ 21 h 30"/>
                  <a:gd name="T54" fmla="*/ 6 w 32"/>
                  <a:gd name="T55" fmla="*/ 25 h 30"/>
                  <a:gd name="T56" fmla="*/ 6 w 32"/>
                  <a:gd name="T57" fmla="*/ 25 h 30"/>
                  <a:gd name="T58" fmla="*/ 3 w 32"/>
                  <a:gd name="T59" fmla="*/ 23 h 30"/>
                  <a:gd name="T60" fmla="*/ 1 w 32"/>
                  <a:gd name="T61" fmla="*/ 20 h 30"/>
                  <a:gd name="T62" fmla="*/ 6 w 32"/>
                  <a:gd name="T63" fmla="*/ 14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30">
                    <a:moveTo>
                      <a:pt x="6" y="14"/>
                    </a:moveTo>
                    <a:lnTo>
                      <a:pt x="0" y="20"/>
                    </a:lnTo>
                    <a:lnTo>
                      <a:pt x="1" y="23"/>
                    </a:lnTo>
                    <a:lnTo>
                      <a:pt x="5" y="27"/>
                    </a:lnTo>
                    <a:lnTo>
                      <a:pt x="11" y="29"/>
                    </a:lnTo>
                    <a:lnTo>
                      <a:pt x="18" y="28"/>
                    </a:lnTo>
                    <a:lnTo>
                      <a:pt x="25" y="26"/>
                    </a:lnTo>
                    <a:lnTo>
                      <a:pt x="27" y="25"/>
                    </a:lnTo>
                    <a:lnTo>
                      <a:pt x="30" y="21"/>
                    </a:lnTo>
                    <a:lnTo>
                      <a:pt x="31" y="16"/>
                    </a:lnTo>
                    <a:lnTo>
                      <a:pt x="27" y="19"/>
                    </a:lnTo>
                    <a:lnTo>
                      <a:pt x="21" y="20"/>
                    </a:lnTo>
                    <a:lnTo>
                      <a:pt x="14" y="21"/>
                    </a:lnTo>
                    <a:lnTo>
                      <a:pt x="12" y="21"/>
                    </a:lnTo>
                    <a:lnTo>
                      <a:pt x="15" y="15"/>
                    </a:lnTo>
                    <a:lnTo>
                      <a:pt x="18" y="9"/>
                    </a:lnTo>
                    <a:lnTo>
                      <a:pt x="18" y="7"/>
                    </a:lnTo>
                    <a:lnTo>
                      <a:pt x="18" y="3"/>
                    </a:lnTo>
                    <a:lnTo>
                      <a:pt x="14" y="0"/>
                    </a:lnTo>
                    <a:lnTo>
                      <a:pt x="12" y="1"/>
                    </a:lnTo>
                    <a:lnTo>
                      <a:pt x="10" y="7"/>
                    </a:lnTo>
                    <a:lnTo>
                      <a:pt x="13" y="2"/>
                    </a:lnTo>
                    <a:lnTo>
                      <a:pt x="16" y="3"/>
                    </a:lnTo>
                    <a:lnTo>
                      <a:pt x="17" y="6"/>
                    </a:lnTo>
                    <a:lnTo>
                      <a:pt x="16" y="10"/>
                    </a:lnTo>
                    <a:lnTo>
                      <a:pt x="14" y="15"/>
                    </a:lnTo>
                    <a:lnTo>
                      <a:pt x="10" y="21"/>
                    </a:lnTo>
                    <a:lnTo>
                      <a:pt x="6" y="25"/>
                    </a:lnTo>
                    <a:lnTo>
                      <a:pt x="3" y="23"/>
                    </a:lnTo>
                    <a:lnTo>
                      <a:pt x="1" y="20"/>
                    </a:lnTo>
                    <a:lnTo>
                      <a:pt x="6"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0" name="Freeform 99">
                <a:extLst>
                  <a:ext uri="{FF2B5EF4-FFF2-40B4-BE49-F238E27FC236}">
                    <a16:creationId xmlns:a16="http://schemas.microsoft.com/office/drawing/2014/main" xmlns="" id="{5229AB92-F77C-4BE8-8890-CA434116CBDF}"/>
                  </a:ext>
                </a:extLst>
              </p:cNvPr>
              <p:cNvSpPr>
                <a:spLocks noChangeAspect="1"/>
              </p:cNvSpPr>
              <p:nvPr/>
            </p:nvSpPr>
            <p:spPr bwMode="auto">
              <a:xfrm>
                <a:off x="932" y="2341"/>
                <a:ext cx="32" cy="29"/>
              </a:xfrm>
              <a:custGeom>
                <a:avLst/>
                <a:gdLst>
                  <a:gd name="T0" fmla="*/ 5 w 32"/>
                  <a:gd name="T1" fmla="*/ 14 h 29"/>
                  <a:gd name="T2" fmla="*/ 0 w 32"/>
                  <a:gd name="T3" fmla="*/ 20 h 29"/>
                  <a:gd name="T4" fmla="*/ 1 w 32"/>
                  <a:gd name="T5" fmla="*/ 22 h 29"/>
                  <a:gd name="T6" fmla="*/ 5 w 32"/>
                  <a:gd name="T7" fmla="*/ 27 h 29"/>
                  <a:gd name="T8" fmla="*/ 11 w 32"/>
                  <a:gd name="T9" fmla="*/ 28 h 29"/>
                  <a:gd name="T10" fmla="*/ 18 w 32"/>
                  <a:gd name="T11" fmla="*/ 28 h 29"/>
                  <a:gd name="T12" fmla="*/ 25 w 32"/>
                  <a:gd name="T13" fmla="*/ 26 h 29"/>
                  <a:gd name="T14" fmla="*/ 27 w 32"/>
                  <a:gd name="T15" fmla="*/ 25 h 29"/>
                  <a:gd name="T16" fmla="*/ 30 w 32"/>
                  <a:gd name="T17" fmla="*/ 21 h 29"/>
                  <a:gd name="T18" fmla="*/ 31 w 32"/>
                  <a:gd name="T19" fmla="*/ 16 h 29"/>
                  <a:gd name="T20" fmla="*/ 27 w 32"/>
                  <a:gd name="T21" fmla="*/ 19 h 29"/>
                  <a:gd name="T22" fmla="*/ 20 w 32"/>
                  <a:gd name="T23" fmla="*/ 20 h 29"/>
                  <a:gd name="T24" fmla="*/ 15 w 32"/>
                  <a:gd name="T25" fmla="*/ 21 h 29"/>
                  <a:gd name="T26" fmla="*/ 12 w 32"/>
                  <a:gd name="T27" fmla="*/ 21 h 29"/>
                  <a:gd name="T28" fmla="*/ 15 w 32"/>
                  <a:gd name="T29" fmla="*/ 14 h 29"/>
                  <a:gd name="T30" fmla="*/ 18 w 32"/>
                  <a:gd name="T31" fmla="*/ 9 h 29"/>
                  <a:gd name="T32" fmla="*/ 18 w 32"/>
                  <a:gd name="T33" fmla="*/ 7 h 29"/>
                  <a:gd name="T34" fmla="*/ 18 w 32"/>
                  <a:gd name="T35" fmla="*/ 3 h 29"/>
                  <a:gd name="T36" fmla="*/ 14 w 32"/>
                  <a:gd name="T37" fmla="*/ 0 h 29"/>
                  <a:gd name="T38" fmla="*/ 12 w 32"/>
                  <a:gd name="T39" fmla="*/ 1 h 29"/>
                  <a:gd name="T40" fmla="*/ 10 w 32"/>
                  <a:gd name="T41" fmla="*/ 7 h 29"/>
                  <a:gd name="T42" fmla="*/ 13 w 32"/>
                  <a:gd name="T43" fmla="*/ 1 h 29"/>
                  <a:gd name="T44" fmla="*/ 17 w 32"/>
                  <a:gd name="T45" fmla="*/ 3 h 29"/>
                  <a:gd name="T46" fmla="*/ 17 w 32"/>
                  <a:gd name="T47" fmla="*/ 6 h 29"/>
                  <a:gd name="T48" fmla="*/ 16 w 32"/>
                  <a:gd name="T49" fmla="*/ 11 h 29"/>
                  <a:gd name="T50" fmla="*/ 13 w 32"/>
                  <a:gd name="T51" fmla="*/ 14 h 29"/>
                  <a:gd name="T52" fmla="*/ 10 w 32"/>
                  <a:gd name="T53" fmla="*/ 21 h 29"/>
                  <a:gd name="T54" fmla="*/ 6 w 32"/>
                  <a:gd name="T55" fmla="*/ 25 h 29"/>
                  <a:gd name="T56" fmla="*/ 5 w 32"/>
                  <a:gd name="T57" fmla="*/ 26 h 29"/>
                  <a:gd name="T58" fmla="*/ 3 w 32"/>
                  <a:gd name="T59" fmla="*/ 22 h 29"/>
                  <a:gd name="T60" fmla="*/ 1 w 32"/>
                  <a:gd name="T61" fmla="*/ 20 h 29"/>
                  <a:gd name="T62" fmla="*/ 5 w 32"/>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5" y="14"/>
                    </a:moveTo>
                    <a:lnTo>
                      <a:pt x="0" y="20"/>
                    </a:lnTo>
                    <a:lnTo>
                      <a:pt x="1" y="22"/>
                    </a:lnTo>
                    <a:lnTo>
                      <a:pt x="5" y="27"/>
                    </a:lnTo>
                    <a:lnTo>
                      <a:pt x="11" y="28"/>
                    </a:lnTo>
                    <a:lnTo>
                      <a:pt x="18" y="28"/>
                    </a:lnTo>
                    <a:lnTo>
                      <a:pt x="25" y="26"/>
                    </a:lnTo>
                    <a:lnTo>
                      <a:pt x="27" y="25"/>
                    </a:lnTo>
                    <a:lnTo>
                      <a:pt x="30" y="21"/>
                    </a:lnTo>
                    <a:lnTo>
                      <a:pt x="31" y="16"/>
                    </a:lnTo>
                    <a:lnTo>
                      <a:pt x="27" y="19"/>
                    </a:lnTo>
                    <a:lnTo>
                      <a:pt x="20" y="20"/>
                    </a:lnTo>
                    <a:lnTo>
                      <a:pt x="15" y="21"/>
                    </a:lnTo>
                    <a:lnTo>
                      <a:pt x="12" y="21"/>
                    </a:lnTo>
                    <a:lnTo>
                      <a:pt x="15" y="14"/>
                    </a:lnTo>
                    <a:lnTo>
                      <a:pt x="18" y="9"/>
                    </a:lnTo>
                    <a:lnTo>
                      <a:pt x="18" y="7"/>
                    </a:lnTo>
                    <a:lnTo>
                      <a:pt x="18" y="3"/>
                    </a:lnTo>
                    <a:lnTo>
                      <a:pt x="14" y="0"/>
                    </a:lnTo>
                    <a:lnTo>
                      <a:pt x="12" y="1"/>
                    </a:lnTo>
                    <a:lnTo>
                      <a:pt x="10" y="7"/>
                    </a:lnTo>
                    <a:lnTo>
                      <a:pt x="13" y="1"/>
                    </a:lnTo>
                    <a:lnTo>
                      <a:pt x="17" y="3"/>
                    </a:lnTo>
                    <a:lnTo>
                      <a:pt x="17" y="6"/>
                    </a:lnTo>
                    <a:lnTo>
                      <a:pt x="16" y="11"/>
                    </a:lnTo>
                    <a:lnTo>
                      <a:pt x="13" y="14"/>
                    </a:lnTo>
                    <a:lnTo>
                      <a:pt x="10" y="21"/>
                    </a:lnTo>
                    <a:lnTo>
                      <a:pt x="6" y="25"/>
                    </a:lnTo>
                    <a:lnTo>
                      <a:pt x="5" y="26"/>
                    </a:lnTo>
                    <a:lnTo>
                      <a:pt x="3" y="22"/>
                    </a:lnTo>
                    <a:lnTo>
                      <a:pt x="1" y="20"/>
                    </a:lnTo>
                    <a:lnTo>
                      <a:pt x="5"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1" name="Freeform 100">
                <a:extLst>
                  <a:ext uri="{FF2B5EF4-FFF2-40B4-BE49-F238E27FC236}">
                    <a16:creationId xmlns:a16="http://schemas.microsoft.com/office/drawing/2014/main" xmlns="" id="{BEF1778F-E511-4291-8AE5-2F5D18EE0AB0}"/>
                  </a:ext>
                </a:extLst>
              </p:cNvPr>
              <p:cNvSpPr>
                <a:spLocks noChangeAspect="1"/>
              </p:cNvSpPr>
              <p:nvPr/>
            </p:nvSpPr>
            <p:spPr bwMode="auto">
              <a:xfrm>
                <a:off x="950" y="2357"/>
                <a:ext cx="33" cy="29"/>
              </a:xfrm>
              <a:custGeom>
                <a:avLst/>
                <a:gdLst>
                  <a:gd name="T0" fmla="*/ 5 w 33"/>
                  <a:gd name="T1" fmla="*/ 14 h 29"/>
                  <a:gd name="T2" fmla="*/ 0 w 33"/>
                  <a:gd name="T3" fmla="*/ 20 h 29"/>
                  <a:gd name="T4" fmla="*/ 1 w 33"/>
                  <a:gd name="T5" fmla="*/ 22 h 29"/>
                  <a:gd name="T6" fmla="*/ 5 w 33"/>
                  <a:gd name="T7" fmla="*/ 27 h 29"/>
                  <a:gd name="T8" fmla="*/ 11 w 33"/>
                  <a:gd name="T9" fmla="*/ 28 h 29"/>
                  <a:gd name="T10" fmla="*/ 18 w 33"/>
                  <a:gd name="T11" fmla="*/ 27 h 29"/>
                  <a:gd name="T12" fmla="*/ 25 w 33"/>
                  <a:gd name="T13" fmla="*/ 26 h 29"/>
                  <a:gd name="T14" fmla="*/ 27 w 33"/>
                  <a:gd name="T15" fmla="*/ 25 h 29"/>
                  <a:gd name="T16" fmla="*/ 30 w 33"/>
                  <a:gd name="T17" fmla="*/ 21 h 29"/>
                  <a:gd name="T18" fmla="*/ 32 w 33"/>
                  <a:gd name="T19" fmla="*/ 16 h 29"/>
                  <a:gd name="T20" fmla="*/ 27 w 33"/>
                  <a:gd name="T21" fmla="*/ 19 h 29"/>
                  <a:gd name="T22" fmla="*/ 21 w 33"/>
                  <a:gd name="T23" fmla="*/ 20 h 29"/>
                  <a:gd name="T24" fmla="*/ 14 w 33"/>
                  <a:gd name="T25" fmla="*/ 21 h 29"/>
                  <a:gd name="T26" fmla="*/ 12 w 33"/>
                  <a:gd name="T27" fmla="*/ 21 h 29"/>
                  <a:gd name="T28" fmla="*/ 15 w 33"/>
                  <a:gd name="T29" fmla="*/ 15 h 29"/>
                  <a:gd name="T30" fmla="*/ 18 w 33"/>
                  <a:gd name="T31" fmla="*/ 10 h 29"/>
                  <a:gd name="T32" fmla="*/ 18 w 33"/>
                  <a:gd name="T33" fmla="*/ 6 h 29"/>
                  <a:gd name="T34" fmla="*/ 18 w 33"/>
                  <a:gd name="T35" fmla="*/ 3 h 29"/>
                  <a:gd name="T36" fmla="*/ 13 w 33"/>
                  <a:gd name="T37" fmla="*/ 0 h 29"/>
                  <a:gd name="T38" fmla="*/ 12 w 33"/>
                  <a:gd name="T39" fmla="*/ 1 h 29"/>
                  <a:gd name="T40" fmla="*/ 10 w 33"/>
                  <a:gd name="T41" fmla="*/ 7 h 29"/>
                  <a:gd name="T42" fmla="*/ 13 w 33"/>
                  <a:gd name="T43" fmla="*/ 1 h 29"/>
                  <a:gd name="T44" fmla="*/ 16 w 33"/>
                  <a:gd name="T45" fmla="*/ 3 h 29"/>
                  <a:gd name="T46" fmla="*/ 17 w 33"/>
                  <a:gd name="T47" fmla="*/ 5 h 29"/>
                  <a:gd name="T48" fmla="*/ 16 w 33"/>
                  <a:gd name="T49" fmla="*/ 10 h 29"/>
                  <a:gd name="T50" fmla="*/ 13 w 33"/>
                  <a:gd name="T51" fmla="*/ 14 h 29"/>
                  <a:gd name="T52" fmla="*/ 10 w 33"/>
                  <a:gd name="T53" fmla="*/ 20 h 29"/>
                  <a:gd name="T54" fmla="*/ 6 w 33"/>
                  <a:gd name="T55" fmla="*/ 25 h 29"/>
                  <a:gd name="T56" fmla="*/ 5 w 33"/>
                  <a:gd name="T57" fmla="*/ 26 h 29"/>
                  <a:gd name="T58" fmla="*/ 2 w 33"/>
                  <a:gd name="T59" fmla="*/ 22 h 29"/>
                  <a:gd name="T60" fmla="*/ 1 w 33"/>
                  <a:gd name="T61" fmla="*/ 20 h 29"/>
                  <a:gd name="T62" fmla="*/ 5 w 33"/>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5" y="14"/>
                    </a:moveTo>
                    <a:lnTo>
                      <a:pt x="0" y="20"/>
                    </a:lnTo>
                    <a:lnTo>
                      <a:pt x="1" y="22"/>
                    </a:lnTo>
                    <a:lnTo>
                      <a:pt x="5" y="27"/>
                    </a:lnTo>
                    <a:lnTo>
                      <a:pt x="11" y="28"/>
                    </a:lnTo>
                    <a:lnTo>
                      <a:pt x="18" y="27"/>
                    </a:lnTo>
                    <a:lnTo>
                      <a:pt x="25" y="26"/>
                    </a:lnTo>
                    <a:lnTo>
                      <a:pt x="27" y="25"/>
                    </a:lnTo>
                    <a:lnTo>
                      <a:pt x="30" y="21"/>
                    </a:lnTo>
                    <a:lnTo>
                      <a:pt x="32" y="16"/>
                    </a:lnTo>
                    <a:lnTo>
                      <a:pt x="27" y="19"/>
                    </a:lnTo>
                    <a:lnTo>
                      <a:pt x="21" y="20"/>
                    </a:lnTo>
                    <a:lnTo>
                      <a:pt x="14" y="21"/>
                    </a:lnTo>
                    <a:lnTo>
                      <a:pt x="12" y="21"/>
                    </a:lnTo>
                    <a:lnTo>
                      <a:pt x="15" y="15"/>
                    </a:lnTo>
                    <a:lnTo>
                      <a:pt x="18" y="10"/>
                    </a:lnTo>
                    <a:lnTo>
                      <a:pt x="18" y="6"/>
                    </a:lnTo>
                    <a:lnTo>
                      <a:pt x="18" y="3"/>
                    </a:lnTo>
                    <a:lnTo>
                      <a:pt x="13" y="0"/>
                    </a:lnTo>
                    <a:lnTo>
                      <a:pt x="12" y="1"/>
                    </a:lnTo>
                    <a:lnTo>
                      <a:pt x="10" y="7"/>
                    </a:lnTo>
                    <a:lnTo>
                      <a:pt x="13" y="1"/>
                    </a:lnTo>
                    <a:lnTo>
                      <a:pt x="16" y="3"/>
                    </a:lnTo>
                    <a:lnTo>
                      <a:pt x="17" y="5"/>
                    </a:lnTo>
                    <a:lnTo>
                      <a:pt x="16" y="10"/>
                    </a:lnTo>
                    <a:lnTo>
                      <a:pt x="13" y="14"/>
                    </a:lnTo>
                    <a:lnTo>
                      <a:pt x="10" y="20"/>
                    </a:lnTo>
                    <a:lnTo>
                      <a:pt x="6" y="25"/>
                    </a:lnTo>
                    <a:lnTo>
                      <a:pt x="5" y="26"/>
                    </a:lnTo>
                    <a:lnTo>
                      <a:pt x="2" y="22"/>
                    </a:lnTo>
                    <a:lnTo>
                      <a:pt x="1" y="20"/>
                    </a:lnTo>
                    <a:lnTo>
                      <a:pt x="5"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2" name="Freeform 101">
                <a:extLst>
                  <a:ext uri="{FF2B5EF4-FFF2-40B4-BE49-F238E27FC236}">
                    <a16:creationId xmlns:a16="http://schemas.microsoft.com/office/drawing/2014/main" xmlns="" id="{84F56E9F-DB77-4FC6-815F-D4021B023F2A}"/>
                  </a:ext>
                </a:extLst>
              </p:cNvPr>
              <p:cNvSpPr>
                <a:spLocks noChangeAspect="1"/>
              </p:cNvSpPr>
              <p:nvPr/>
            </p:nvSpPr>
            <p:spPr bwMode="auto">
              <a:xfrm>
                <a:off x="968" y="2373"/>
                <a:ext cx="32" cy="29"/>
              </a:xfrm>
              <a:custGeom>
                <a:avLst/>
                <a:gdLst>
                  <a:gd name="T0" fmla="*/ 5 w 32"/>
                  <a:gd name="T1" fmla="*/ 14 h 29"/>
                  <a:gd name="T2" fmla="*/ 0 w 32"/>
                  <a:gd name="T3" fmla="*/ 20 h 29"/>
                  <a:gd name="T4" fmla="*/ 1 w 32"/>
                  <a:gd name="T5" fmla="*/ 22 h 29"/>
                  <a:gd name="T6" fmla="*/ 5 w 32"/>
                  <a:gd name="T7" fmla="*/ 27 h 29"/>
                  <a:gd name="T8" fmla="*/ 11 w 32"/>
                  <a:gd name="T9" fmla="*/ 28 h 29"/>
                  <a:gd name="T10" fmla="*/ 17 w 32"/>
                  <a:gd name="T11" fmla="*/ 28 h 29"/>
                  <a:gd name="T12" fmla="*/ 26 w 32"/>
                  <a:gd name="T13" fmla="*/ 26 h 29"/>
                  <a:gd name="T14" fmla="*/ 27 w 32"/>
                  <a:gd name="T15" fmla="*/ 25 h 29"/>
                  <a:gd name="T16" fmla="*/ 29 w 32"/>
                  <a:gd name="T17" fmla="*/ 21 h 29"/>
                  <a:gd name="T18" fmla="*/ 31 w 32"/>
                  <a:gd name="T19" fmla="*/ 17 h 29"/>
                  <a:gd name="T20" fmla="*/ 27 w 32"/>
                  <a:gd name="T21" fmla="*/ 18 h 29"/>
                  <a:gd name="T22" fmla="*/ 21 w 32"/>
                  <a:gd name="T23" fmla="*/ 20 h 29"/>
                  <a:gd name="T24" fmla="*/ 15 w 32"/>
                  <a:gd name="T25" fmla="*/ 21 h 29"/>
                  <a:gd name="T26" fmla="*/ 11 w 32"/>
                  <a:gd name="T27" fmla="*/ 20 h 29"/>
                  <a:gd name="T28" fmla="*/ 15 w 32"/>
                  <a:gd name="T29" fmla="*/ 15 h 29"/>
                  <a:gd name="T30" fmla="*/ 17 w 32"/>
                  <a:gd name="T31" fmla="*/ 10 h 29"/>
                  <a:gd name="T32" fmla="*/ 18 w 32"/>
                  <a:gd name="T33" fmla="*/ 6 h 29"/>
                  <a:gd name="T34" fmla="*/ 18 w 32"/>
                  <a:gd name="T35" fmla="*/ 3 h 29"/>
                  <a:gd name="T36" fmla="*/ 14 w 32"/>
                  <a:gd name="T37" fmla="*/ 0 h 29"/>
                  <a:gd name="T38" fmla="*/ 11 w 32"/>
                  <a:gd name="T39" fmla="*/ 1 h 29"/>
                  <a:gd name="T40" fmla="*/ 10 w 32"/>
                  <a:gd name="T41" fmla="*/ 7 h 29"/>
                  <a:gd name="T42" fmla="*/ 13 w 32"/>
                  <a:gd name="T43" fmla="*/ 2 h 29"/>
                  <a:gd name="T44" fmla="*/ 16 w 32"/>
                  <a:gd name="T45" fmla="*/ 3 h 29"/>
                  <a:gd name="T46" fmla="*/ 17 w 32"/>
                  <a:gd name="T47" fmla="*/ 5 h 29"/>
                  <a:gd name="T48" fmla="*/ 16 w 32"/>
                  <a:gd name="T49" fmla="*/ 10 h 29"/>
                  <a:gd name="T50" fmla="*/ 13 w 32"/>
                  <a:gd name="T51" fmla="*/ 14 h 29"/>
                  <a:gd name="T52" fmla="*/ 10 w 32"/>
                  <a:gd name="T53" fmla="*/ 20 h 29"/>
                  <a:gd name="T54" fmla="*/ 6 w 32"/>
                  <a:gd name="T55" fmla="*/ 25 h 29"/>
                  <a:gd name="T56" fmla="*/ 5 w 32"/>
                  <a:gd name="T57" fmla="*/ 25 h 29"/>
                  <a:gd name="T58" fmla="*/ 3 w 32"/>
                  <a:gd name="T59" fmla="*/ 22 h 29"/>
                  <a:gd name="T60" fmla="*/ 1 w 32"/>
                  <a:gd name="T61" fmla="*/ 20 h 29"/>
                  <a:gd name="T62" fmla="*/ 5 w 32"/>
                  <a:gd name="T63" fmla="*/ 14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9">
                    <a:moveTo>
                      <a:pt x="5" y="14"/>
                    </a:moveTo>
                    <a:lnTo>
                      <a:pt x="0" y="20"/>
                    </a:lnTo>
                    <a:lnTo>
                      <a:pt x="1" y="22"/>
                    </a:lnTo>
                    <a:lnTo>
                      <a:pt x="5" y="27"/>
                    </a:lnTo>
                    <a:lnTo>
                      <a:pt x="11" y="28"/>
                    </a:lnTo>
                    <a:lnTo>
                      <a:pt x="17" y="28"/>
                    </a:lnTo>
                    <a:lnTo>
                      <a:pt x="26" y="26"/>
                    </a:lnTo>
                    <a:lnTo>
                      <a:pt x="27" y="25"/>
                    </a:lnTo>
                    <a:lnTo>
                      <a:pt x="29" y="21"/>
                    </a:lnTo>
                    <a:lnTo>
                      <a:pt x="31" y="17"/>
                    </a:lnTo>
                    <a:lnTo>
                      <a:pt x="27" y="18"/>
                    </a:lnTo>
                    <a:lnTo>
                      <a:pt x="21" y="20"/>
                    </a:lnTo>
                    <a:lnTo>
                      <a:pt x="15" y="21"/>
                    </a:lnTo>
                    <a:lnTo>
                      <a:pt x="11" y="20"/>
                    </a:lnTo>
                    <a:lnTo>
                      <a:pt x="15" y="15"/>
                    </a:lnTo>
                    <a:lnTo>
                      <a:pt x="17" y="10"/>
                    </a:lnTo>
                    <a:lnTo>
                      <a:pt x="18" y="6"/>
                    </a:lnTo>
                    <a:lnTo>
                      <a:pt x="18" y="3"/>
                    </a:lnTo>
                    <a:lnTo>
                      <a:pt x="14" y="0"/>
                    </a:lnTo>
                    <a:lnTo>
                      <a:pt x="11" y="1"/>
                    </a:lnTo>
                    <a:lnTo>
                      <a:pt x="10" y="7"/>
                    </a:lnTo>
                    <a:lnTo>
                      <a:pt x="13" y="2"/>
                    </a:lnTo>
                    <a:lnTo>
                      <a:pt x="16" y="3"/>
                    </a:lnTo>
                    <a:lnTo>
                      <a:pt x="17" y="5"/>
                    </a:lnTo>
                    <a:lnTo>
                      <a:pt x="16" y="10"/>
                    </a:lnTo>
                    <a:lnTo>
                      <a:pt x="13" y="14"/>
                    </a:lnTo>
                    <a:lnTo>
                      <a:pt x="10" y="20"/>
                    </a:lnTo>
                    <a:lnTo>
                      <a:pt x="6" y="25"/>
                    </a:lnTo>
                    <a:lnTo>
                      <a:pt x="5" y="25"/>
                    </a:lnTo>
                    <a:lnTo>
                      <a:pt x="3" y="22"/>
                    </a:lnTo>
                    <a:lnTo>
                      <a:pt x="1" y="20"/>
                    </a:lnTo>
                    <a:lnTo>
                      <a:pt x="5"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3" name="Freeform 102">
                <a:extLst>
                  <a:ext uri="{FF2B5EF4-FFF2-40B4-BE49-F238E27FC236}">
                    <a16:creationId xmlns:a16="http://schemas.microsoft.com/office/drawing/2014/main" xmlns="" id="{6E2978ED-C569-4B6E-B1A4-6D41DA5A5F66}"/>
                  </a:ext>
                </a:extLst>
              </p:cNvPr>
              <p:cNvSpPr>
                <a:spLocks noChangeAspect="1"/>
              </p:cNvSpPr>
              <p:nvPr/>
            </p:nvSpPr>
            <p:spPr bwMode="auto">
              <a:xfrm>
                <a:off x="986" y="2390"/>
                <a:ext cx="33" cy="28"/>
              </a:xfrm>
              <a:custGeom>
                <a:avLst/>
                <a:gdLst>
                  <a:gd name="T0" fmla="*/ 5 w 33"/>
                  <a:gd name="T1" fmla="*/ 13 h 28"/>
                  <a:gd name="T2" fmla="*/ 0 w 33"/>
                  <a:gd name="T3" fmla="*/ 19 h 28"/>
                  <a:gd name="T4" fmla="*/ 1 w 33"/>
                  <a:gd name="T5" fmla="*/ 21 h 28"/>
                  <a:gd name="T6" fmla="*/ 5 w 33"/>
                  <a:gd name="T7" fmla="*/ 26 h 28"/>
                  <a:gd name="T8" fmla="*/ 11 w 33"/>
                  <a:gd name="T9" fmla="*/ 27 h 28"/>
                  <a:gd name="T10" fmla="*/ 18 w 33"/>
                  <a:gd name="T11" fmla="*/ 27 h 28"/>
                  <a:gd name="T12" fmla="*/ 25 w 33"/>
                  <a:gd name="T13" fmla="*/ 25 h 28"/>
                  <a:gd name="T14" fmla="*/ 27 w 33"/>
                  <a:gd name="T15" fmla="*/ 24 h 28"/>
                  <a:gd name="T16" fmla="*/ 30 w 33"/>
                  <a:gd name="T17" fmla="*/ 20 h 28"/>
                  <a:gd name="T18" fmla="*/ 32 w 33"/>
                  <a:gd name="T19" fmla="*/ 15 h 28"/>
                  <a:gd name="T20" fmla="*/ 26 w 33"/>
                  <a:gd name="T21" fmla="*/ 17 h 28"/>
                  <a:gd name="T22" fmla="*/ 20 w 33"/>
                  <a:gd name="T23" fmla="*/ 19 h 28"/>
                  <a:gd name="T24" fmla="*/ 15 w 33"/>
                  <a:gd name="T25" fmla="*/ 20 h 28"/>
                  <a:gd name="T26" fmla="*/ 11 w 33"/>
                  <a:gd name="T27" fmla="*/ 20 h 28"/>
                  <a:gd name="T28" fmla="*/ 15 w 33"/>
                  <a:gd name="T29" fmla="*/ 14 h 28"/>
                  <a:gd name="T30" fmla="*/ 18 w 33"/>
                  <a:gd name="T31" fmla="*/ 9 h 28"/>
                  <a:gd name="T32" fmla="*/ 18 w 33"/>
                  <a:gd name="T33" fmla="*/ 5 h 28"/>
                  <a:gd name="T34" fmla="*/ 18 w 33"/>
                  <a:gd name="T35" fmla="*/ 2 h 28"/>
                  <a:gd name="T36" fmla="*/ 14 w 33"/>
                  <a:gd name="T37" fmla="*/ 0 h 28"/>
                  <a:gd name="T38" fmla="*/ 11 w 33"/>
                  <a:gd name="T39" fmla="*/ 0 h 28"/>
                  <a:gd name="T40" fmla="*/ 10 w 33"/>
                  <a:gd name="T41" fmla="*/ 6 h 28"/>
                  <a:gd name="T42" fmla="*/ 12 w 33"/>
                  <a:gd name="T43" fmla="*/ 0 h 28"/>
                  <a:gd name="T44" fmla="*/ 17 w 33"/>
                  <a:gd name="T45" fmla="*/ 2 h 28"/>
                  <a:gd name="T46" fmla="*/ 17 w 33"/>
                  <a:gd name="T47" fmla="*/ 4 h 28"/>
                  <a:gd name="T48" fmla="*/ 16 w 33"/>
                  <a:gd name="T49" fmla="*/ 9 h 28"/>
                  <a:gd name="T50" fmla="*/ 13 w 33"/>
                  <a:gd name="T51" fmla="*/ 14 h 28"/>
                  <a:gd name="T52" fmla="*/ 10 w 33"/>
                  <a:gd name="T53" fmla="*/ 19 h 28"/>
                  <a:gd name="T54" fmla="*/ 6 w 33"/>
                  <a:gd name="T55" fmla="*/ 24 h 28"/>
                  <a:gd name="T56" fmla="*/ 5 w 33"/>
                  <a:gd name="T57" fmla="*/ 24 h 28"/>
                  <a:gd name="T58" fmla="*/ 3 w 33"/>
                  <a:gd name="T59" fmla="*/ 21 h 28"/>
                  <a:gd name="T60" fmla="*/ 1 w 33"/>
                  <a:gd name="T61" fmla="*/ 19 h 28"/>
                  <a:gd name="T62" fmla="*/ 5 w 33"/>
                  <a:gd name="T63" fmla="*/ 13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8">
                    <a:moveTo>
                      <a:pt x="5" y="13"/>
                    </a:moveTo>
                    <a:lnTo>
                      <a:pt x="0" y="19"/>
                    </a:lnTo>
                    <a:lnTo>
                      <a:pt x="1" y="21"/>
                    </a:lnTo>
                    <a:lnTo>
                      <a:pt x="5" y="26"/>
                    </a:lnTo>
                    <a:lnTo>
                      <a:pt x="11" y="27"/>
                    </a:lnTo>
                    <a:lnTo>
                      <a:pt x="18" y="27"/>
                    </a:lnTo>
                    <a:lnTo>
                      <a:pt x="25" y="25"/>
                    </a:lnTo>
                    <a:lnTo>
                      <a:pt x="27" y="24"/>
                    </a:lnTo>
                    <a:lnTo>
                      <a:pt x="30" y="20"/>
                    </a:lnTo>
                    <a:lnTo>
                      <a:pt x="32" y="15"/>
                    </a:lnTo>
                    <a:lnTo>
                      <a:pt x="26" y="17"/>
                    </a:lnTo>
                    <a:lnTo>
                      <a:pt x="20" y="19"/>
                    </a:lnTo>
                    <a:lnTo>
                      <a:pt x="15" y="20"/>
                    </a:lnTo>
                    <a:lnTo>
                      <a:pt x="11" y="20"/>
                    </a:lnTo>
                    <a:lnTo>
                      <a:pt x="15" y="14"/>
                    </a:lnTo>
                    <a:lnTo>
                      <a:pt x="18" y="9"/>
                    </a:lnTo>
                    <a:lnTo>
                      <a:pt x="18" y="5"/>
                    </a:lnTo>
                    <a:lnTo>
                      <a:pt x="18" y="2"/>
                    </a:lnTo>
                    <a:lnTo>
                      <a:pt x="14" y="0"/>
                    </a:lnTo>
                    <a:lnTo>
                      <a:pt x="11" y="0"/>
                    </a:lnTo>
                    <a:lnTo>
                      <a:pt x="10" y="6"/>
                    </a:lnTo>
                    <a:lnTo>
                      <a:pt x="12" y="0"/>
                    </a:lnTo>
                    <a:lnTo>
                      <a:pt x="17" y="2"/>
                    </a:lnTo>
                    <a:lnTo>
                      <a:pt x="17" y="4"/>
                    </a:lnTo>
                    <a:lnTo>
                      <a:pt x="16" y="9"/>
                    </a:lnTo>
                    <a:lnTo>
                      <a:pt x="13" y="14"/>
                    </a:lnTo>
                    <a:lnTo>
                      <a:pt x="10" y="19"/>
                    </a:lnTo>
                    <a:lnTo>
                      <a:pt x="6" y="24"/>
                    </a:lnTo>
                    <a:lnTo>
                      <a:pt x="5" y="24"/>
                    </a:lnTo>
                    <a:lnTo>
                      <a:pt x="3" y="21"/>
                    </a:lnTo>
                    <a:lnTo>
                      <a:pt x="1" y="19"/>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4" name="Freeform 103">
                <a:extLst>
                  <a:ext uri="{FF2B5EF4-FFF2-40B4-BE49-F238E27FC236}">
                    <a16:creationId xmlns:a16="http://schemas.microsoft.com/office/drawing/2014/main" xmlns="" id="{939C9568-E040-4FF7-A62B-645F41AEBC91}"/>
                  </a:ext>
                </a:extLst>
              </p:cNvPr>
              <p:cNvSpPr>
                <a:spLocks noChangeAspect="1"/>
              </p:cNvSpPr>
              <p:nvPr/>
            </p:nvSpPr>
            <p:spPr bwMode="auto">
              <a:xfrm>
                <a:off x="1004" y="2405"/>
                <a:ext cx="32" cy="28"/>
              </a:xfrm>
              <a:custGeom>
                <a:avLst/>
                <a:gdLst>
                  <a:gd name="T0" fmla="*/ 5 w 32"/>
                  <a:gd name="T1" fmla="*/ 13 h 28"/>
                  <a:gd name="T2" fmla="*/ 0 w 32"/>
                  <a:gd name="T3" fmla="*/ 20 h 28"/>
                  <a:gd name="T4" fmla="*/ 1 w 32"/>
                  <a:gd name="T5" fmla="*/ 21 h 28"/>
                  <a:gd name="T6" fmla="*/ 5 w 32"/>
                  <a:gd name="T7" fmla="*/ 25 h 28"/>
                  <a:gd name="T8" fmla="*/ 12 w 32"/>
                  <a:gd name="T9" fmla="*/ 27 h 28"/>
                  <a:gd name="T10" fmla="*/ 18 w 32"/>
                  <a:gd name="T11" fmla="*/ 26 h 28"/>
                  <a:gd name="T12" fmla="*/ 26 w 32"/>
                  <a:gd name="T13" fmla="*/ 25 h 28"/>
                  <a:gd name="T14" fmla="*/ 27 w 32"/>
                  <a:gd name="T15" fmla="*/ 24 h 28"/>
                  <a:gd name="T16" fmla="*/ 29 w 32"/>
                  <a:gd name="T17" fmla="*/ 20 h 28"/>
                  <a:gd name="T18" fmla="*/ 31 w 32"/>
                  <a:gd name="T19" fmla="*/ 16 h 28"/>
                  <a:gd name="T20" fmla="*/ 27 w 32"/>
                  <a:gd name="T21" fmla="*/ 18 h 28"/>
                  <a:gd name="T22" fmla="*/ 21 w 32"/>
                  <a:gd name="T23" fmla="*/ 20 h 28"/>
                  <a:gd name="T24" fmla="*/ 14 w 32"/>
                  <a:gd name="T25" fmla="*/ 20 h 28"/>
                  <a:gd name="T26" fmla="*/ 12 w 32"/>
                  <a:gd name="T27" fmla="*/ 20 h 28"/>
                  <a:gd name="T28" fmla="*/ 15 w 32"/>
                  <a:gd name="T29" fmla="*/ 14 h 28"/>
                  <a:gd name="T30" fmla="*/ 18 w 32"/>
                  <a:gd name="T31" fmla="*/ 9 h 28"/>
                  <a:gd name="T32" fmla="*/ 18 w 32"/>
                  <a:gd name="T33" fmla="*/ 6 h 28"/>
                  <a:gd name="T34" fmla="*/ 18 w 32"/>
                  <a:gd name="T35" fmla="*/ 3 h 28"/>
                  <a:gd name="T36" fmla="*/ 14 w 32"/>
                  <a:gd name="T37" fmla="*/ 0 h 28"/>
                  <a:gd name="T38" fmla="*/ 12 w 32"/>
                  <a:gd name="T39" fmla="*/ 1 h 28"/>
                  <a:gd name="T40" fmla="*/ 10 w 32"/>
                  <a:gd name="T41" fmla="*/ 6 h 28"/>
                  <a:gd name="T42" fmla="*/ 13 w 32"/>
                  <a:gd name="T43" fmla="*/ 1 h 28"/>
                  <a:gd name="T44" fmla="*/ 17 w 32"/>
                  <a:gd name="T45" fmla="*/ 3 h 28"/>
                  <a:gd name="T46" fmla="*/ 17 w 32"/>
                  <a:gd name="T47" fmla="*/ 5 h 28"/>
                  <a:gd name="T48" fmla="*/ 16 w 32"/>
                  <a:gd name="T49" fmla="*/ 10 h 28"/>
                  <a:gd name="T50" fmla="*/ 14 w 32"/>
                  <a:gd name="T51" fmla="*/ 14 h 28"/>
                  <a:gd name="T52" fmla="*/ 10 w 32"/>
                  <a:gd name="T53" fmla="*/ 20 h 28"/>
                  <a:gd name="T54" fmla="*/ 7 w 32"/>
                  <a:gd name="T55" fmla="*/ 24 h 28"/>
                  <a:gd name="T56" fmla="*/ 5 w 32"/>
                  <a:gd name="T57" fmla="*/ 24 h 28"/>
                  <a:gd name="T58" fmla="*/ 3 w 32"/>
                  <a:gd name="T59" fmla="*/ 21 h 28"/>
                  <a:gd name="T60" fmla="*/ 1 w 32"/>
                  <a:gd name="T61" fmla="*/ 20 h 28"/>
                  <a:gd name="T62" fmla="*/ 5 w 32"/>
                  <a:gd name="T63" fmla="*/ 13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8">
                    <a:moveTo>
                      <a:pt x="5" y="13"/>
                    </a:moveTo>
                    <a:lnTo>
                      <a:pt x="0" y="20"/>
                    </a:lnTo>
                    <a:lnTo>
                      <a:pt x="1" y="21"/>
                    </a:lnTo>
                    <a:lnTo>
                      <a:pt x="5" y="25"/>
                    </a:lnTo>
                    <a:lnTo>
                      <a:pt x="12" y="27"/>
                    </a:lnTo>
                    <a:lnTo>
                      <a:pt x="18" y="26"/>
                    </a:lnTo>
                    <a:lnTo>
                      <a:pt x="26" y="25"/>
                    </a:lnTo>
                    <a:lnTo>
                      <a:pt x="27" y="24"/>
                    </a:lnTo>
                    <a:lnTo>
                      <a:pt x="29" y="20"/>
                    </a:lnTo>
                    <a:lnTo>
                      <a:pt x="31" y="16"/>
                    </a:lnTo>
                    <a:lnTo>
                      <a:pt x="27" y="18"/>
                    </a:lnTo>
                    <a:lnTo>
                      <a:pt x="21" y="20"/>
                    </a:lnTo>
                    <a:lnTo>
                      <a:pt x="14" y="20"/>
                    </a:lnTo>
                    <a:lnTo>
                      <a:pt x="12" y="20"/>
                    </a:lnTo>
                    <a:lnTo>
                      <a:pt x="15" y="14"/>
                    </a:lnTo>
                    <a:lnTo>
                      <a:pt x="18" y="9"/>
                    </a:lnTo>
                    <a:lnTo>
                      <a:pt x="18" y="6"/>
                    </a:lnTo>
                    <a:lnTo>
                      <a:pt x="18" y="3"/>
                    </a:lnTo>
                    <a:lnTo>
                      <a:pt x="14" y="0"/>
                    </a:lnTo>
                    <a:lnTo>
                      <a:pt x="12" y="1"/>
                    </a:lnTo>
                    <a:lnTo>
                      <a:pt x="10" y="6"/>
                    </a:lnTo>
                    <a:lnTo>
                      <a:pt x="13" y="1"/>
                    </a:lnTo>
                    <a:lnTo>
                      <a:pt x="17" y="3"/>
                    </a:lnTo>
                    <a:lnTo>
                      <a:pt x="17" y="5"/>
                    </a:lnTo>
                    <a:lnTo>
                      <a:pt x="16" y="10"/>
                    </a:lnTo>
                    <a:lnTo>
                      <a:pt x="14" y="14"/>
                    </a:lnTo>
                    <a:lnTo>
                      <a:pt x="10" y="20"/>
                    </a:lnTo>
                    <a:lnTo>
                      <a:pt x="7" y="24"/>
                    </a:lnTo>
                    <a:lnTo>
                      <a:pt x="5" y="24"/>
                    </a:lnTo>
                    <a:lnTo>
                      <a:pt x="3" y="21"/>
                    </a:lnTo>
                    <a:lnTo>
                      <a:pt x="1" y="20"/>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5" name="Freeform 104">
                <a:extLst>
                  <a:ext uri="{FF2B5EF4-FFF2-40B4-BE49-F238E27FC236}">
                    <a16:creationId xmlns:a16="http://schemas.microsoft.com/office/drawing/2014/main" xmlns="" id="{93F5A16E-F8BD-4E6E-8529-657D48C89148}"/>
                  </a:ext>
                </a:extLst>
              </p:cNvPr>
              <p:cNvSpPr>
                <a:spLocks noChangeAspect="1"/>
              </p:cNvSpPr>
              <p:nvPr/>
            </p:nvSpPr>
            <p:spPr bwMode="auto">
              <a:xfrm>
                <a:off x="1022" y="2421"/>
                <a:ext cx="32" cy="28"/>
              </a:xfrm>
              <a:custGeom>
                <a:avLst/>
                <a:gdLst>
                  <a:gd name="T0" fmla="*/ 5 w 32"/>
                  <a:gd name="T1" fmla="*/ 12 h 28"/>
                  <a:gd name="T2" fmla="*/ 0 w 32"/>
                  <a:gd name="T3" fmla="*/ 19 h 28"/>
                  <a:gd name="T4" fmla="*/ 1 w 32"/>
                  <a:gd name="T5" fmla="*/ 21 h 28"/>
                  <a:gd name="T6" fmla="*/ 5 w 32"/>
                  <a:gd name="T7" fmla="*/ 26 h 28"/>
                  <a:gd name="T8" fmla="*/ 11 w 32"/>
                  <a:gd name="T9" fmla="*/ 27 h 28"/>
                  <a:gd name="T10" fmla="*/ 17 w 32"/>
                  <a:gd name="T11" fmla="*/ 26 h 28"/>
                  <a:gd name="T12" fmla="*/ 26 w 32"/>
                  <a:gd name="T13" fmla="*/ 24 h 28"/>
                  <a:gd name="T14" fmla="*/ 27 w 32"/>
                  <a:gd name="T15" fmla="*/ 23 h 28"/>
                  <a:gd name="T16" fmla="*/ 30 w 32"/>
                  <a:gd name="T17" fmla="*/ 20 h 28"/>
                  <a:gd name="T18" fmla="*/ 31 w 32"/>
                  <a:gd name="T19" fmla="*/ 15 h 28"/>
                  <a:gd name="T20" fmla="*/ 27 w 32"/>
                  <a:gd name="T21" fmla="*/ 17 h 28"/>
                  <a:gd name="T22" fmla="*/ 21 w 32"/>
                  <a:gd name="T23" fmla="*/ 19 h 28"/>
                  <a:gd name="T24" fmla="*/ 15 w 32"/>
                  <a:gd name="T25" fmla="*/ 20 h 28"/>
                  <a:gd name="T26" fmla="*/ 11 w 32"/>
                  <a:gd name="T27" fmla="*/ 19 h 28"/>
                  <a:gd name="T28" fmla="*/ 15 w 32"/>
                  <a:gd name="T29" fmla="*/ 13 h 28"/>
                  <a:gd name="T30" fmla="*/ 17 w 32"/>
                  <a:gd name="T31" fmla="*/ 8 h 28"/>
                  <a:gd name="T32" fmla="*/ 18 w 32"/>
                  <a:gd name="T33" fmla="*/ 5 h 28"/>
                  <a:gd name="T34" fmla="*/ 18 w 32"/>
                  <a:gd name="T35" fmla="*/ 3 h 28"/>
                  <a:gd name="T36" fmla="*/ 14 w 32"/>
                  <a:gd name="T37" fmla="*/ 0 h 28"/>
                  <a:gd name="T38" fmla="*/ 11 w 32"/>
                  <a:gd name="T39" fmla="*/ 1 h 28"/>
                  <a:gd name="T40" fmla="*/ 10 w 32"/>
                  <a:gd name="T41" fmla="*/ 5 h 28"/>
                  <a:gd name="T42" fmla="*/ 13 w 32"/>
                  <a:gd name="T43" fmla="*/ 1 h 28"/>
                  <a:gd name="T44" fmla="*/ 16 w 32"/>
                  <a:gd name="T45" fmla="*/ 3 h 28"/>
                  <a:gd name="T46" fmla="*/ 17 w 32"/>
                  <a:gd name="T47" fmla="*/ 4 h 28"/>
                  <a:gd name="T48" fmla="*/ 16 w 32"/>
                  <a:gd name="T49" fmla="*/ 9 h 28"/>
                  <a:gd name="T50" fmla="*/ 13 w 32"/>
                  <a:gd name="T51" fmla="*/ 13 h 28"/>
                  <a:gd name="T52" fmla="*/ 10 w 32"/>
                  <a:gd name="T53" fmla="*/ 19 h 28"/>
                  <a:gd name="T54" fmla="*/ 6 w 32"/>
                  <a:gd name="T55" fmla="*/ 23 h 28"/>
                  <a:gd name="T56" fmla="*/ 5 w 32"/>
                  <a:gd name="T57" fmla="*/ 24 h 28"/>
                  <a:gd name="T58" fmla="*/ 3 w 32"/>
                  <a:gd name="T59" fmla="*/ 21 h 28"/>
                  <a:gd name="T60" fmla="*/ 2 w 32"/>
                  <a:gd name="T61" fmla="*/ 19 h 28"/>
                  <a:gd name="T62" fmla="*/ 5 w 32"/>
                  <a:gd name="T63" fmla="*/ 12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8">
                    <a:moveTo>
                      <a:pt x="5" y="12"/>
                    </a:moveTo>
                    <a:lnTo>
                      <a:pt x="0" y="19"/>
                    </a:lnTo>
                    <a:lnTo>
                      <a:pt x="1" y="21"/>
                    </a:lnTo>
                    <a:lnTo>
                      <a:pt x="5" y="26"/>
                    </a:lnTo>
                    <a:lnTo>
                      <a:pt x="11" y="27"/>
                    </a:lnTo>
                    <a:lnTo>
                      <a:pt x="17" y="26"/>
                    </a:lnTo>
                    <a:lnTo>
                      <a:pt x="26" y="24"/>
                    </a:lnTo>
                    <a:lnTo>
                      <a:pt x="27" y="23"/>
                    </a:lnTo>
                    <a:lnTo>
                      <a:pt x="30" y="20"/>
                    </a:lnTo>
                    <a:lnTo>
                      <a:pt x="31" y="15"/>
                    </a:lnTo>
                    <a:lnTo>
                      <a:pt x="27" y="17"/>
                    </a:lnTo>
                    <a:lnTo>
                      <a:pt x="21" y="19"/>
                    </a:lnTo>
                    <a:lnTo>
                      <a:pt x="15" y="20"/>
                    </a:lnTo>
                    <a:lnTo>
                      <a:pt x="11" y="19"/>
                    </a:lnTo>
                    <a:lnTo>
                      <a:pt x="15" y="13"/>
                    </a:lnTo>
                    <a:lnTo>
                      <a:pt x="17" y="8"/>
                    </a:lnTo>
                    <a:lnTo>
                      <a:pt x="18" y="5"/>
                    </a:lnTo>
                    <a:lnTo>
                      <a:pt x="18" y="3"/>
                    </a:lnTo>
                    <a:lnTo>
                      <a:pt x="14" y="0"/>
                    </a:lnTo>
                    <a:lnTo>
                      <a:pt x="11" y="1"/>
                    </a:lnTo>
                    <a:lnTo>
                      <a:pt x="10" y="5"/>
                    </a:lnTo>
                    <a:lnTo>
                      <a:pt x="13" y="1"/>
                    </a:lnTo>
                    <a:lnTo>
                      <a:pt x="16" y="3"/>
                    </a:lnTo>
                    <a:lnTo>
                      <a:pt x="17" y="4"/>
                    </a:lnTo>
                    <a:lnTo>
                      <a:pt x="16" y="9"/>
                    </a:lnTo>
                    <a:lnTo>
                      <a:pt x="13" y="13"/>
                    </a:lnTo>
                    <a:lnTo>
                      <a:pt x="10" y="19"/>
                    </a:lnTo>
                    <a:lnTo>
                      <a:pt x="6" y="23"/>
                    </a:lnTo>
                    <a:lnTo>
                      <a:pt x="5" y="24"/>
                    </a:lnTo>
                    <a:lnTo>
                      <a:pt x="3" y="21"/>
                    </a:lnTo>
                    <a:lnTo>
                      <a:pt x="2" y="19"/>
                    </a:lnTo>
                    <a:lnTo>
                      <a:pt x="5" y="1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6" name="Freeform 105">
                <a:extLst>
                  <a:ext uri="{FF2B5EF4-FFF2-40B4-BE49-F238E27FC236}">
                    <a16:creationId xmlns:a16="http://schemas.microsoft.com/office/drawing/2014/main" xmlns="" id="{62E67219-92DC-4CE8-8271-3FFBD79E1DE6}"/>
                  </a:ext>
                </a:extLst>
              </p:cNvPr>
              <p:cNvSpPr>
                <a:spLocks noChangeAspect="1"/>
              </p:cNvSpPr>
              <p:nvPr/>
            </p:nvSpPr>
            <p:spPr bwMode="auto">
              <a:xfrm>
                <a:off x="1040" y="2436"/>
                <a:ext cx="33" cy="29"/>
              </a:xfrm>
              <a:custGeom>
                <a:avLst/>
                <a:gdLst>
                  <a:gd name="T0" fmla="*/ 5 w 33"/>
                  <a:gd name="T1" fmla="*/ 13 h 29"/>
                  <a:gd name="T2" fmla="*/ 0 w 33"/>
                  <a:gd name="T3" fmla="*/ 20 h 29"/>
                  <a:gd name="T4" fmla="*/ 1 w 33"/>
                  <a:gd name="T5" fmla="*/ 22 h 29"/>
                  <a:gd name="T6" fmla="*/ 5 w 33"/>
                  <a:gd name="T7" fmla="*/ 27 h 29"/>
                  <a:gd name="T8" fmla="*/ 12 w 33"/>
                  <a:gd name="T9" fmla="*/ 28 h 29"/>
                  <a:gd name="T10" fmla="*/ 18 w 33"/>
                  <a:gd name="T11" fmla="*/ 28 h 29"/>
                  <a:gd name="T12" fmla="*/ 26 w 33"/>
                  <a:gd name="T13" fmla="*/ 25 h 29"/>
                  <a:gd name="T14" fmla="*/ 27 w 33"/>
                  <a:gd name="T15" fmla="*/ 24 h 29"/>
                  <a:gd name="T16" fmla="*/ 30 w 33"/>
                  <a:gd name="T17" fmla="*/ 21 h 29"/>
                  <a:gd name="T18" fmla="*/ 32 w 33"/>
                  <a:gd name="T19" fmla="*/ 16 h 29"/>
                  <a:gd name="T20" fmla="*/ 26 w 33"/>
                  <a:gd name="T21" fmla="*/ 18 h 29"/>
                  <a:gd name="T22" fmla="*/ 20 w 33"/>
                  <a:gd name="T23" fmla="*/ 20 h 29"/>
                  <a:gd name="T24" fmla="*/ 14 w 33"/>
                  <a:gd name="T25" fmla="*/ 21 h 29"/>
                  <a:gd name="T26" fmla="*/ 12 w 33"/>
                  <a:gd name="T27" fmla="*/ 20 h 29"/>
                  <a:gd name="T28" fmla="*/ 15 w 33"/>
                  <a:gd name="T29" fmla="*/ 15 h 29"/>
                  <a:gd name="T30" fmla="*/ 18 w 33"/>
                  <a:gd name="T31" fmla="*/ 9 h 29"/>
                  <a:gd name="T32" fmla="*/ 18 w 33"/>
                  <a:gd name="T33" fmla="*/ 6 h 29"/>
                  <a:gd name="T34" fmla="*/ 18 w 33"/>
                  <a:gd name="T35" fmla="*/ 3 h 29"/>
                  <a:gd name="T36" fmla="*/ 13 w 33"/>
                  <a:gd name="T37" fmla="*/ 0 h 29"/>
                  <a:gd name="T38" fmla="*/ 12 w 33"/>
                  <a:gd name="T39" fmla="*/ 1 h 29"/>
                  <a:gd name="T40" fmla="*/ 10 w 33"/>
                  <a:gd name="T41" fmla="*/ 7 h 29"/>
                  <a:gd name="T42" fmla="*/ 12 w 33"/>
                  <a:gd name="T43" fmla="*/ 1 h 29"/>
                  <a:gd name="T44" fmla="*/ 16 w 33"/>
                  <a:gd name="T45" fmla="*/ 3 h 29"/>
                  <a:gd name="T46" fmla="*/ 17 w 33"/>
                  <a:gd name="T47" fmla="*/ 5 h 29"/>
                  <a:gd name="T48" fmla="*/ 16 w 33"/>
                  <a:gd name="T49" fmla="*/ 10 h 29"/>
                  <a:gd name="T50" fmla="*/ 13 w 33"/>
                  <a:gd name="T51" fmla="*/ 15 h 29"/>
                  <a:gd name="T52" fmla="*/ 10 w 33"/>
                  <a:gd name="T53" fmla="*/ 20 h 29"/>
                  <a:gd name="T54" fmla="*/ 6 w 33"/>
                  <a:gd name="T55" fmla="*/ 24 h 29"/>
                  <a:gd name="T56" fmla="*/ 5 w 33"/>
                  <a:gd name="T57" fmla="*/ 25 h 29"/>
                  <a:gd name="T58" fmla="*/ 3 w 33"/>
                  <a:gd name="T59" fmla="*/ 22 h 29"/>
                  <a:gd name="T60" fmla="*/ 1 w 33"/>
                  <a:gd name="T61" fmla="*/ 20 h 29"/>
                  <a:gd name="T62" fmla="*/ 5 w 33"/>
                  <a:gd name="T63" fmla="*/ 13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9">
                    <a:moveTo>
                      <a:pt x="5" y="13"/>
                    </a:moveTo>
                    <a:lnTo>
                      <a:pt x="0" y="20"/>
                    </a:lnTo>
                    <a:lnTo>
                      <a:pt x="1" y="22"/>
                    </a:lnTo>
                    <a:lnTo>
                      <a:pt x="5" y="27"/>
                    </a:lnTo>
                    <a:lnTo>
                      <a:pt x="12" y="28"/>
                    </a:lnTo>
                    <a:lnTo>
                      <a:pt x="18" y="28"/>
                    </a:lnTo>
                    <a:lnTo>
                      <a:pt x="26" y="25"/>
                    </a:lnTo>
                    <a:lnTo>
                      <a:pt x="27" y="24"/>
                    </a:lnTo>
                    <a:lnTo>
                      <a:pt x="30" y="21"/>
                    </a:lnTo>
                    <a:lnTo>
                      <a:pt x="32" y="16"/>
                    </a:lnTo>
                    <a:lnTo>
                      <a:pt x="26" y="18"/>
                    </a:lnTo>
                    <a:lnTo>
                      <a:pt x="20" y="20"/>
                    </a:lnTo>
                    <a:lnTo>
                      <a:pt x="14" y="21"/>
                    </a:lnTo>
                    <a:lnTo>
                      <a:pt x="12" y="20"/>
                    </a:lnTo>
                    <a:lnTo>
                      <a:pt x="15" y="15"/>
                    </a:lnTo>
                    <a:lnTo>
                      <a:pt x="18" y="9"/>
                    </a:lnTo>
                    <a:lnTo>
                      <a:pt x="18" y="6"/>
                    </a:lnTo>
                    <a:lnTo>
                      <a:pt x="18" y="3"/>
                    </a:lnTo>
                    <a:lnTo>
                      <a:pt x="13" y="0"/>
                    </a:lnTo>
                    <a:lnTo>
                      <a:pt x="12" y="1"/>
                    </a:lnTo>
                    <a:lnTo>
                      <a:pt x="10" y="7"/>
                    </a:lnTo>
                    <a:lnTo>
                      <a:pt x="12" y="1"/>
                    </a:lnTo>
                    <a:lnTo>
                      <a:pt x="16" y="3"/>
                    </a:lnTo>
                    <a:lnTo>
                      <a:pt x="17" y="5"/>
                    </a:lnTo>
                    <a:lnTo>
                      <a:pt x="16" y="10"/>
                    </a:lnTo>
                    <a:lnTo>
                      <a:pt x="13" y="15"/>
                    </a:lnTo>
                    <a:lnTo>
                      <a:pt x="10" y="20"/>
                    </a:lnTo>
                    <a:lnTo>
                      <a:pt x="6" y="24"/>
                    </a:lnTo>
                    <a:lnTo>
                      <a:pt x="5" y="25"/>
                    </a:lnTo>
                    <a:lnTo>
                      <a:pt x="3" y="22"/>
                    </a:lnTo>
                    <a:lnTo>
                      <a:pt x="1" y="20"/>
                    </a:lnTo>
                    <a:lnTo>
                      <a:pt x="5"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7" name="Freeform 106">
                <a:extLst>
                  <a:ext uri="{FF2B5EF4-FFF2-40B4-BE49-F238E27FC236}">
                    <a16:creationId xmlns:a16="http://schemas.microsoft.com/office/drawing/2014/main" xmlns="" id="{78B475FE-B295-4943-A2E1-00CE77B6AA6F}"/>
                  </a:ext>
                </a:extLst>
              </p:cNvPr>
              <p:cNvSpPr>
                <a:spLocks noChangeAspect="1"/>
              </p:cNvSpPr>
              <p:nvPr/>
            </p:nvSpPr>
            <p:spPr bwMode="auto">
              <a:xfrm>
                <a:off x="1058" y="2452"/>
                <a:ext cx="32" cy="28"/>
              </a:xfrm>
              <a:custGeom>
                <a:avLst/>
                <a:gdLst>
                  <a:gd name="T0" fmla="*/ 6 w 32"/>
                  <a:gd name="T1" fmla="*/ 13 h 28"/>
                  <a:gd name="T2" fmla="*/ 0 w 32"/>
                  <a:gd name="T3" fmla="*/ 19 h 28"/>
                  <a:gd name="T4" fmla="*/ 1 w 32"/>
                  <a:gd name="T5" fmla="*/ 21 h 28"/>
                  <a:gd name="T6" fmla="*/ 5 w 32"/>
                  <a:gd name="T7" fmla="*/ 27 h 28"/>
                  <a:gd name="T8" fmla="*/ 11 w 32"/>
                  <a:gd name="T9" fmla="*/ 27 h 28"/>
                  <a:gd name="T10" fmla="*/ 18 w 32"/>
                  <a:gd name="T11" fmla="*/ 27 h 28"/>
                  <a:gd name="T12" fmla="*/ 25 w 32"/>
                  <a:gd name="T13" fmla="*/ 26 h 28"/>
                  <a:gd name="T14" fmla="*/ 27 w 32"/>
                  <a:gd name="T15" fmla="*/ 25 h 28"/>
                  <a:gd name="T16" fmla="*/ 29 w 32"/>
                  <a:gd name="T17" fmla="*/ 20 h 28"/>
                  <a:gd name="T18" fmla="*/ 31 w 32"/>
                  <a:gd name="T19" fmla="*/ 16 h 28"/>
                  <a:gd name="T20" fmla="*/ 27 w 32"/>
                  <a:gd name="T21" fmla="*/ 18 h 28"/>
                  <a:gd name="T22" fmla="*/ 21 w 32"/>
                  <a:gd name="T23" fmla="*/ 20 h 28"/>
                  <a:gd name="T24" fmla="*/ 15 w 32"/>
                  <a:gd name="T25" fmla="*/ 20 h 28"/>
                  <a:gd name="T26" fmla="*/ 12 w 32"/>
                  <a:gd name="T27" fmla="*/ 20 h 28"/>
                  <a:gd name="T28" fmla="*/ 15 w 32"/>
                  <a:gd name="T29" fmla="*/ 14 h 28"/>
                  <a:gd name="T30" fmla="*/ 18 w 32"/>
                  <a:gd name="T31" fmla="*/ 9 h 28"/>
                  <a:gd name="T32" fmla="*/ 18 w 32"/>
                  <a:gd name="T33" fmla="*/ 6 h 28"/>
                  <a:gd name="T34" fmla="*/ 18 w 32"/>
                  <a:gd name="T35" fmla="*/ 3 h 28"/>
                  <a:gd name="T36" fmla="*/ 14 w 32"/>
                  <a:gd name="T37" fmla="*/ 0 h 28"/>
                  <a:gd name="T38" fmla="*/ 12 w 32"/>
                  <a:gd name="T39" fmla="*/ 1 h 28"/>
                  <a:gd name="T40" fmla="*/ 10 w 32"/>
                  <a:gd name="T41" fmla="*/ 6 h 28"/>
                  <a:gd name="T42" fmla="*/ 13 w 32"/>
                  <a:gd name="T43" fmla="*/ 1 h 28"/>
                  <a:gd name="T44" fmla="*/ 17 w 32"/>
                  <a:gd name="T45" fmla="*/ 3 h 28"/>
                  <a:gd name="T46" fmla="*/ 17 w 32"/>
                  <a:gd name="T47" fmla="*/ 5 h 28"/>
                  <a:gd name="T48" fmla="*/ 16 w 32"/>
                  <a:gd name="T49" fmla="*/ 9 h 28"/>
                  <a:gd name="T50" fmla="*/ 13 w 32"/>
                  <a:gd name="T51" fmla="*/ 14 h 28"/>
                  <a:gd name="T52" fmla="*/ 10 w 32"/>
                  <a:gd name="T53" fmla="*/ 20 h 28"/>
                  <a:gd name="T54" fmla="*/ 6 w 32"/>
                  <a:gd name="T55" fmla="*/ 25 h 28"/>
                  <a:gd name="T56" fmla="*/ 6 w 32"/>
                  <a:gd name="T57" fmla="*/ 25 h 28"/>
                  <a:gd name="T58" fmla="*/ 2 w 32"/>
                  <a:gd name="T59" fmla="*/ 21 h 28"/>
                  <a:gd name="T60" fmla="*/ 2 w 32"/>
                  <a:gd name="T61" fmla="*/ 19 h 28"/>
                  <a:gd name="T62" fmla="*/ 6 w 32"/>
                  <a:gd name="T63" fmla="*/ 13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 h="28">
                    <a:moveTo>
                      <a:pt x="6" y="13"/>
                    </a:moveTo>
                    <a:lnTo>
                      <a:pt x="0" y="19"/>
                    </a:lnTo>
                    <a:lnTo>
                      <a:pt x="1" y="21"/>
                    </a:lnTo>
                    <a:lnTo>
                      <a:pt x="5" y="27"/>
                    </a:lnTo>
                    <a:lnTo>
                      <a:pt x="11" y="27"/>
                    </a:lnTo>
                    <a:lnTo>
                      <a:pt x="18" y="27"/>
                    </a:lnTo>
                    <a:lnTo>
                      <a:pt x="25" y="26"/>
                    </a:lnTo>
                    <a:lnTo>
                      <a:pt x="27" y="25"/>
                    </a:lnTo>
                    <a:lnTo>
                      <a:pt x="29" y="20"/>
                    </a:lnTo>
                    <a:lnTo>
                      <a:pt x="31" y="16"/>
                    </a:lnTo>
                    <a:lnTo>
                      <a:pt x="27" y="18"/>
                    </a:lnTo>
                    <a:lnTo>
                      <a:pt x="21" y="20"/>
                    </a:lnTo>
                    <a:lnTo>
                      <a:pt x="15" y="20"/>
                    </a:lnTo>
                    <a:lnTo>
                      <a:pt x="12" y="20"/>
                    </a:lnTo>
                    <a:lnTo>
                      <a:pt x="15" y="14"/>
                    </a:lnTo>
                    <a:lnTo>
                      <a:pt x="18" y="9"/>
                    </a:lnTo>
                    <a:lnTo>
                      <a:pt x="18" y="6"/>
                    </a:lnTo>
                    <a:lnTo>
                      <a:pt x="18" y="3"/>
                    </a:lnTo>
                    <a:lnTo>
                      <a:pt x="14" y="0"/>
                    </a:lnTo>
                    <a:lnTo>
                      <a:pt x="12" y="1"/>
                    </a:lnTo>
                    <a:lnTo>
                      <a:pt x="10" y="6"/>
                    </a:lnTo>
                    <a:lnTo>
                      <a:pt x="13" y="1"/>
                    </a:lnTo>
                    <a:lnTo>
                      <a:pt x="17" y="3"/>
                    </a:lnTo>
                    <a:lnTo>
                      <a:pt x="17" y="5"/>
                    </a:lnTo>
                    <a:lnTo>
                      <a:pt x="16" y="9"/>
                    </a:lnTo>
                    <a:lnTo>
                      <a:pt x="13" y="14"/>
                    </a:lnTo>
                    <a:lnTo>
                      <a:pt x="10" y="20"/>
                    </a:lnTo>
                    <a:lnTo>
                      <a:pt x="6" y="25"/>
                    </a:lnTo>
                    <a:lnTo>
                      <a:pt x="2" y="21"/>
                    </a:lnTo>
                    <a:lnTo>
                      <a:pt x="2" y="19"/>
                    </a:lnTo>
                    <a:lnTo>
                      <a:pt x="6"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8" name="Freeform 107">
                <a:extLst>
                  <a:ext uri="{FF2B5EF4-FFF2-40B4-BE49-F238E27FC236}">
                    <a16:creationId xmlns:a16="http://schemas.microsoft.com/office/drawing/2014/main" xmlns="" id="{E7C30746-FCFF-4878-A37A-234B74070B4D}"/>
                  </a:ext>
                </a:extLst>
              </p:cNvPr>
              <p:cNvSpPr>
                <a:spLocks noChangeAspect="1"/>
              </p:cNvSpPr>
              <p:nvPr/>
            </p:nvSpPr>
            <p:spPr bwMode="auto">
              <a:xfrm>
                <a:off x="1086" y="2468"/>
                <a:ext cx="17" cy="17"/>
              </a:xfrm>
              <a:custGeom>
                <a:avLst/>
                <a:gdLst>
                  <a:gd name="T0" fmla="*/ 16 w 17"/>
                  <a:gd name="T1" fmla="*/ 14 h 17"/>
                  <a:gd name="T2" fmla="*/ 16 w 17"/>
                  <a:gd name="T3" fmla="*/ 9 h 17"/>
                  <a:gd name="T4" fmla="*/ 16 w 17"/>
                  <a:gd name="T5" fmla="*/ 4 h 17"/>
                  <a:gd name="T6" fmla="*/ 8 w 17"/>
                  <a:gd name="T7" fmla="*/ 0 h 17"/>
                  <a:gd name="T8" fmla="*/ 2 w 17"/>
                  <a:gd name="T9" fmla="*/ 1 h 17"/>
                  <a:gd name="T10" fmla="*/ 0 w 17"/>
                  <a:gd name="T11" fmla="*/ 9 h 17"/>
                  <a:gd name="T12" fmla="*/ 6 w 17"/>
                  <a:gd name="T13" fmla="*/ 1 h 17"/>
                  <a:gd name="T14" fmla="*/ 14 w 17"/>
                  <a:gd name="T15" fmla="*/ 4 h 17"/>
                  <a:gd name="T16" fmla="*/ 14 w 17"/>
                  <a:gd name="T17" fmla="*/ 8 h 17"/>
                  <a:gd name="T18" fmla="*/ 12 w 17"/>
                  <a:gd name="T19" fmla="*/ 16 h 17"/>
                  <a:gd name="T20" fmla="*/ 16 w 17"/>
                  <a:gd name="T21" fmla="*/ 14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16" y="14"/>
                    </a:moveTo>
                    <a:lnTo>
                      <a:pt x="16" y="9"/>
                    </a:lnTo>
                    <a:lnTo>
                      <a:pt x="16" y="4"/>
                    </a:lnTo>
                    <a:lnTo>
                      <a:pt x="8" y="0"/>
                    </a:lnTo>
                    <a:lnTo>
                      <a:pt x="2" y="1"/>
                    </a:lnTo>
                    <a:lnTo>
                      <a:pt x="0" y="9"/>
                    </a:lnTo>
                    <a:lnTo>
                      <a:pt x="6" y="1"/>
                    </a:lnTo>
                    <a:lnTo>
                      <a:pt x="14" y="4"/>
                    </a:lnTo>
                    <a:lnTo>
                      <a:pt x="14" y="8"/>
                    </a:lnTo>
                    <a:lnTo>
                      <a:pt x="12" y="16"/>
                    </a:lnTo>
                    <a:lnTo>
                      <a:pt x="16"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89" name="Freeform 108">
                <a:extLst>
                  <a:ext uri="{FF2B5EF4-FFF2-40B4-BE49-F238E27FC236}">
                    <a16:creationId xmlns:a16="http://schemas.microsoft.com/office/drawing/2014/main" xmlns="" id="{831E0391-128B-4F43-91EA-E53B78A40871}"/>
                  </a:ext>
                </a:extLst>
              </p:cNvPr>
              <p:cNvSpPr>
                <a:spLocks noChangeAspect="1"/>
              </p:cNvSpPr>
              <p:nvPr/>
            </p:nvSpPr>
            <p:spPr bwMode="auto">
              <a:xfrm>
                <a:off x="1022" y="2437"/>
                <a:ext cx="257" cy="117"/>
              </a:xfrm>
              <a:custGeom>
                <a:avLst/>
                <a:gdLst>
                  <a:gd name="T0" fmla="*/ 12 w 257"/>
                  <a:gd name="T1" fmla="*/ 57 h 117"/>
                  <a:gd name="T2" fmla="*/ 214 w 257"/>
                  <a:gd name="T3" fmla="*/ 0 h 117"/>
                  <a:gd name="T4" fmla="*/ 256 w 257"/>
                  <a:gd name="T5" fmla="*/ 36 h 117"/>
                  <a:gd name="T6" fmla="*/ 198 w 257"/>
                  <a:gd name="T7" fmla="*/ 116 h 117"/>
                  <a:gd name="T8" fmla="*/ 0 w 257"/>
                  <a:gd name="T9" fmla="*/ 83 h 117"/>
                  <a:gd name="T10" fmla="*/ 12 w 257"/>
                  <a:gd name="T11" fmla="*/ 57 h 1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7" h="117">
                    <a:moveTo>
                      <a:pt x="12" y="57"/>
                    </a:moveTo>
                    <a:lnTo>
                      <a:pt x="214" y="0"/>
                    </a:lnTo>
                    <a:lnTo>
                      <a:pt x="256" y="36"/>
                    </a:lnTo>
                    <a:lnTo>
                      <a:pt x="198" y="116"/>
                    </a:lnTo>
                    <a:lnTo>
                      <a:pt x="0" y="83"/>
                    </a:lnTo>
                    <a:lnTo>
                      <a:pt x="12" y="5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0" name="Freeform 109">
                <a:extLst>
                  <a:ext uri="{FF2B5EF4-FFF2-40B4-BE49-F238E27FC236}">
                    <a16:creationId xmlns:a16="http://schemas.microsoft.com/office/drawing/2014/main" xmlns="" id="{F73C174F-E44D-4D8F-892E-A4B29F955869}"/>
                  </a:ext>
                </a:extLst>
              </p:cNvPr>
              <p:cNvSpPr>
                <a:spLocks noChangeAspect="1"/>
              </p:cNvSpPr>
              <p:nvPr/>
            </p:nvSpPr>
            <p:spPr bwMode="auto">
              <a:xfrm>
                <a:off x="1236" y="2437"/>
                <a:ext cx="194" cy="37"/>
              </a:xfrm>
              <a:custGeom>
                <a:avLst/>
                <a:gdLst>
                  <a:gd name="T0" fmla="*/ 0 w 194"/>
                  <a:gd name="T1" fmla="*/ 0 h 37"/>
                  <a:gd name="T2" fmla="*/ 149 w 194"/>
                  <a:gd name="T3" fmla="*/ 0 h 37"/>
                  <a:gd name="T4" fmla="*/ 193 w 194"/>
                  <a:gd name="T5" fmla="*/ 31 h 37"/>
                  <a:gd name="T6" fmla="*/ 42 w 194"/>
                  <a:gd name="T7" fmla="*/ 36 h 37"/>
                  <a:gd name="T8" fmla="*/ 0 w 19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37">
                    <a:moveTo>
                      <a:pt x="0" y="0"/>
                    </a:moveTo>
                    <a:lnTo>
                      <a:pt x="149" y="0"/>
                    </a:lnTo>
                    <a:lnTo>
                      <a:pt x="193" y="31"/>
                    </a:lnTo>
                    <a:lnTo>
                      <a:pt x="42" y="36"/>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1" name="Freeform 110">
                <a:extLst>
                  <a:ext uri="{FF2B5EF4-FFF2-40B4-BE49-F238E27FC236}">
                    <a16:creationId xmlns:a16="http://schemas.microsoft.com/office/drawing/2014/main" xmlns="" id="{A8C25B87-2EAE-415C-80C9-5AC457E61439}"/>
                  </a:ext>
                </a:extLst>
              </p:cNvPr>
              <p:cNvSpPr>
                <a:spLocks noChangeAspect="1"/>
              </p:cNvSpPr>
              <p:nvPr/>
            </p:nvSpPr>
            <p:spPr bwMode="auto">
              <a:xfrm>
                <a:off x="1220" y="2468"/>
                <a:ext cx="210" cy="86"/>
              </a:xfrm>
              <a:custGeom>
                <a:avLst/>
                <a:gdLst>
                  <a:gd name="T0" fmla="*/ 58 w 210"/>
                  <a:gd name="T1" fmla="*/ 5 h 86"/>
                  <a:gd name="T2" fmla="*/ 0 w 210"/>
                  <a:gd name="T3" fmla="*/ 85 h 86"/>
                  <a:gd name="T4" fmla="*/ 165 w 210"/>
                  <a:gd name="T5" fmla="*/ 66 h 86"/>
                  <a:gd name="T6" fmla="*/ 209 w 210"/>
                  <a:gd name="T7" fmla="*/ 0 h 86"/>
                  <a:gd name="T8" fmla="*/ 58 w 210"/>
                  <a:gd name="T9" fmla="*/ 5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86">
                    <a:moveTo>
                      <a:pt x="58" y="5"/>
                    </a:moveTo>
                    <a:lnTo>
                      <a:pt x="0" y="85"/>
                    </a:lnTo>
                    <a:lnTo>
                      <a:pt x="165" y="66"/>
                    </a:lnTo>
                    <a:lnTo>
                      <a:pt x="209" y="0"/>
                    </a:lnTo>
                    <a:lnTo>
                      <a:pt x="58" y="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2" name="Freeform 111">
                <a:extLst>
                  <a:ext uri="{FF2B5EF4-FFF2-40B4-BE49-F238E27FC236}">
                    <a16:creationId xmlns:a16="http://schemas.microsoft.com/office/drawing/2014/main" xmlns="" id="{F7AF101F-580C-4F09-8E2C-802F77E3C636}"/>
                  </a:ext>
                </a:extLst>
              </p:cNvPr>
              <p:cNvSpPr>
                <a:spLocks noChangeAspect="1"/>
              </p:cNvSpPr>
              <p:nvPr/>
            </p:nvSpPr>
            <p:spPr bwMode="auto">
              <a:xfrm>
                <a:off x="234" y="1995"/>
                <a:ext cx="276" cy="319"/>
              </a:xfrm>
              <a:custGeom>
                <a:avLst/>
                <a:gdLst>
                  <a:gd name="T0" fmla="*/ 275 w 276"/>
                  <a:gd name="T1" fmla="*/ 0 h 319"/>
                  <a:gd name="T2" fmla="*/ 251 w 276"/>
                  <a:gd name="T3" fmla="*/ 13 h 319"/>
                  <a:gd name="T4" fmla="*/ 232 w 276"/>
                  <a:gd name="T5" fmla="*/ 34 h 319"/>
                  <a:gd name="T6" fmla="*/ 219 w 276"/>
                  <a:gd name="T7" fmla="*/ 53 h 319"/>
                  <a:gd name="T8" fmla="*/ 211 w 276"/>
                  <a:gd name="T9" fmla="*/ 74 h 319"/>
                  <a:gd name="T10" fmla="*/ 204 w 276"/>
                  <a:gd name="T11" fmla="*/ 60 h 319"/>
                  <a:gd name="T12" fmla="*/ 187 w 276"/>
                  <a:gd name="T13" fmla="*/ 85 h 319"/>
                  <a:gd name="T14" fmla="*/ 162 w 276"/>
                  <a:gd name="T15" fmla="*/ 127 h 319"/>
                  <a:gd name="T16" fmla="*/ 138 w 276"/>
                  <a:gd name="T17" fmla="*/ 157 h 319"/>
                  <a:gd name="T18" fmla="*/ 105 w 276"/>
                  <a:gd name="T19" fmla="*/ 189 h 319"/>
                  <a:gd name="T20" fmla="*/ 73 w 276"/>
                  <a:gd name="T21" fmla="*/ 215 h 319"/>
                  <a:gd name="T22" fmla="*/ 35 w 276"/>
                  <a:gd name="T23" fmla="*/ 245 h 319"/>
                  <a:gd name="T24" fmla="*/ 22 w 276"/>
                  <a:gd name="T25" fmla="*/ 258 h 319"/>
                  <a:gd name="T26" fmla="*/ 20 w 276"/>
                  <a:gd name="T27" fmla="*/ 265 h 319"/>
                  <a:gd name="T28" fmla="*/ 25 w 276"/>
                  <a:gd name="T29" fmla="*/ 282 h 319"/>
                  <a:gd name="T30" fmla="*/ 49 w 276"/>
                  <a:gd name="T31" fmla="*/ 280 h 319"/>
                  <a:gd name="T32" fmla="*/ 26 w 276"/>
                  <a:gd name="T33" fmla="*/ 285 h 319"/>
                  <a:gd name="T34" fmla="*/ 11 w 276"/>
                  <a:gd name="T35" fmla="*/ 292 h 319"/>
                  <a:gd name="T36" fmla="*/ 0 w 276"/>
                  <a:gd name="T37" fmla="*/ 318 h 319"/>
                  <a:gd name="T38" fmla="*/ 10 w 276"/>
                  <a:gd name="T39" fmla="*/ 291 h 319"/>
                  <a:gd name="T40" fmla="*/ 18 w 276"/>
                  <a:gd name="T41" fmla="*/ 283 h 319"/>
                  <a:gd name="T42" fmla="*/ 18 w 276"/>
                  <a:gd name="T43" fmla="*/ 265 h 319"/>
                  <a:gd name="T44" fmla="*/ 20 w 276"/>
                  <a:gd name="T45" fmla="*/ 256 h 319"/>
                  <a:gd name="T46" fmla="*/ 23 w 276"/>
                  <a:gd name="T47" fmla="*/ 250 h 319"/>
                  <a:gd name="T48" fmla="*/ 43 w 276"/>
                  <a:gd name="T49" fmla="*/ 234 h 319"/>
                  <a:gd name="T50" fmla="*/ 88 w 276"/>
                  <a:gd name="T51" fmla="*/ 198 h 319"/>
                  <a:gd name="T52" fmla="*/ 124 w 276"/>
                  <a:gd name="T53" fmla="*/ 167 h 319"/>
                  <a:gd name="T54" fmla="*/ 147 w 276"/>
                  <a:gd name="T55" fmla="*/ 140 h 319"/>
                  <a:gd name="T56" fmla="*/ 167 w 276"/>
                  <a:gd name="T57" fmla="*/ 111 h 319"/>
                  <a:gd name="T58" fmla="*/ 182 w 276"/>
                  <a:gd name="T59" fmla="*/ 86 h 319"/>
                  <a:gd name="T60" fmla="*/ 200 w 276"/>
                  <a:gd name="T61" fmla="*/ 61 h 319"/>
                  <a:gd name="T62" fmla="*/ 210 w 276"/>
                  <a:gd name="T63" fmla="*/ 51 h 319"/>
                  <a:gd name="T64" fmla="*/ 223 w 276"/>
                  <a:gd name="T65" fmla="*/ 36 h 319"/>
                  <a:gd name="T66" fmla="*/ 243 w 276"/>
                  <a:gd name="T67" fmla="*/ 17 h 319"/>
                  <a:gd name="T68" fmla="*/ 258 w 276"/>
                  <a:gd name="T69" fmla="*/ 7 h 319"/>
                  <a:gd name="T70" fmla="*/ 275 w 276"/>
                  <a:gd name="T71" fmla="*/ 0 h 3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6" h="319">
                    <a:moveTo>
                      <a:pt x="275" y="0"/>
                    </a:moveTo>
                    <a:lnTo>
                      <a:pt x="251" y="13"/>
                    </a:lnTo>
                    <a:lnTo>
                      <a:pt x="232" y="34"/>
                    </a:lnTo>
                    <a:lnTo>
                      <a:pt x="219" y="53"/>
                    </a:lnTo>
                    <a:lnTo>
                      <a:pt x="211" y="74"/>
                    </a:lnTo>
                    <a:lnTo>
                      <a:pt x="204" y="60"/>
                    </a:lnTo>
                    <a:lnTo>
                      <a:pt x="187" y="85"/>
                    </a:lnTo>
                    <a:lnTo>
                      <a:pt x="162" y="127"/>
                    </a:lnTo>
                    <a:lnTo>
                      <a:pt x="138" y="157"/>
                    </a:lnTo>
                    <a:lnTo>
                      <a:pt x="105" y="189"/>
                    </a:lnTo>
                    <a:lnTo>
                      <a:pt x="73" y="215"/>
                    </a:lnTo>
                    <a:lnTo>
                      <a:pt x="35" y="245"/>
                    </a:lnTo>
                    <a:lnTo>
                      <a:pt x="22" y="258"/>
                    </a:lnTo>
                    <a:lnTo>
                      <a:pt x="20" y="265"/>
                    </a:lnTo>
                    <a:lnTo>
                      <a:pt x="25" y="282"/>
                    </a:lnTo>
                    <a:lnTo>
                      <a:pt x="49" y="280"/>
                    </a:lnTo>
                    <a:lnTo>
                      <a:pt x="26" y="285"/>
                    </a:lnTo>
                    <a:lnTo>
                      <a:pt x="11" y="292"/>
                    </a:lnTo>
                    <a:lnTo>
                      <a:pt x="0" y="318"/>
                    </a:lnTo>
                    <a:lnTo>
                      <a:pt x="10" y="291"/>
                    </a:lnTo>
                    <a:lnTo>
                      <a:pt x="18" y="283"/>
                    </a:lnTo>
                    <a:lnTo>
                      <a:pt x="18" y="265"/>
                    </a:lnTo>
                    <a:lnTo>
                      <a:pt x="20" y="256"/>
                    </a:lnTo>
                    <a:lnTo>
                      <a:pt x="23" y="250"/>
                    </a:lnTo>
                    <a:lnTo>
                      <a:pt x="43" y="234"/>
                    </a:lnTo>
                    <a:lnTo>
                      <a:pt x="88" y="198"/>
                    </a:lnTo>
                    <a:lnTo>
                      <a:pt x="124" y="167"/>
                    </a:lnTo>
                    <a:lnTo>
                      <a:pt x="147" y="140"/>
                    </a:lnTo>
                    <a:lnTo>
                      <a:pt x="167" y="111"/>
                    </a:lnTo>
                    <a:lnTo>
                      <a:pt x="182" y="86"/>
                    </a:lnTo>
                    <a:lnTo>
                      <a:pt x="200" y="61"/>
                    </a:lnTo>
                    <a:lnTo>
                      <a:pt x="210" y="51"/>
                    </a:lnTo>
                    <a:lnTo>
                      <a:pt x="223" y="36"/>
                    </a:lnTo>
                    <a:lnTo>
                      <a:pt x="243" y="17"/>
                    </a:lnTo>
                    <a:lnTo>
                      <a:pt x="258" y="7"/>
                    </a:lnTo>
                    <a:lnTo>
                      <a:pt x="27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3" name="Freeform 112">
                <a:extLst>
                  <a:ext uri="{FF2B5EF4-FFF2-40B4-BE49-F238E27FC236}">
                    <a16:creationId xmlns:a16="http://schemas.microsoft.com/office/drawing/2014/main" xmlns="" id="{0B06C97C-871D-4A83-BD71-A6067CA184DB}"/>
                  </a:ext>
                </a:extLst>
              </p:cNvPr>
              <p:cNvSpPr>
                <a:spLocks noChangeAspect="1"/>
              </p:cNvSpPr>
              <p:nvPr/>
            </p:nvSpPr>
            <p:spPr bwMode="auto">
              <a:xfrm>
                <a:off x="204" y="2319"/>
                <a:ext cx="88" cy="111"/>
              </a:xfrm>
              <a:custGeom>
                <a:avLst/>
                <a:gdLst>
                  <a:gd name="T0" fmla="*/ 26 w 88"/>
                  <a:gd name="T1" fmla="*/ 0 h 111"/>
                  <a:gd name="T2" fmla="*/ 16 w 88"/>
                  <a:gd name="T3" fmla="*/ 16 h 111"/>
                  <a:gd name="T4" fmla="*/ 1 w 88"/>
                  <a:gd name="T5" fmla="*/ 31 h 111"/>
                  <a:gd name="T6" fmla="*/ 0 w 88"/>
                  <a:gd name="T7" fmla="*/ 37 h 111"/>
                  <a:gd name="T8" fmla="*/ 5 w 88"/>
                  <a:gd name="T9" fmla="*/ 61 h 111"/>
                  <a:gd name="T10" fmla="*/ 7 w 88"/>
                  <a:gd name="T11" fmla="*/ 77 h 111"/>
                  <a:gd name="T12" fmla="*/ 7 w 88"/>
                  <a:gd name="T13" fmla="*/ 92 h 111"/>
                  <a:gd name="T14" fmla="*/ 2 w 88"/>
                  <a:gd name="T15" fmla="*/ 110 h 111"/>
                  <a:gd name="T16" fmla="*/ 9 w 88"/>
                  <a:gd name="T17" fmla="*/ 103 h 111"/>
                  <a:gd name="T18" fmla="*/ 16 w 88"/>
                  <a:gd name="T19" fmla="*/ 98 h 111"/>
                  <a:gd name="T20" fmla="*/ 22 w 88"/>
                  <a:gd name="T21" fmla="*/ 98 h 111"/>
                  <a:gd name="T22" fmla="*/ 30 w 88"/>
                  <a:gd name="T23" fmla="*/ 59 h 111"/>
                  <a:gd name="T24" fmla="*/ 37 w 88"/>
                  <a:gd name="T25" fmla="*/ 52 h 111"/>
                  <a:gd name="T26" fmla="*/ 50 w 88"/>
                  <a:gd name="T27" fmla="*/ 47 h 111"/>
                  <a:gd name="T28" fmla="*/ 65 w 88"/>
                  <a:gd name="T29" fmla="*/ 48 h 111"/>
                  <a:gd name="T30" fmla="*/ 78 w 88"/>
                  <a:gd name="T31" fmla="*/ 55 h 111"/>
                  <a:gd name="T32" fmla="*/ 87 w 88"/>
                  <a:gd name="T33" fmla="*/ 64 h 111"/>
                  <a:gd name="T34" fmla="*/ 79 w 88"/>
                  <a:gd name="T35" fmla="*/ 53 h 111"/>
                  <a:gd name="T36" fmla="*/ 67 w 88"/>
                  <a:gd name="T37" fmla="*/ 46 h 111"/>
                  <a:gd name="T38" fmla="*/ 52 w 88"/>
                  <a:gd name="T39" fmla="*/ 43 h 111"/>
                  <a:gd name="T40" fmla="*/ 40 w 88"/>
                  <a:gd name="T41" fmla="*/ 45 h 111"/>
                  <a:gd name="T42" fmla="*/ 30 w 88"/>
                  <a:gd name="T43" fmla="*/ 51 h 111"/>
                  <a:gd name="T44" fmla="*/ 22 w 88"/>
                  <a:gd name="T45" fmla="*/ 59 h 111"/>
                  <a:gd name="T46" fmla="*/ 20 w 88"/>
                  <a:gd name="T47" fmla="*/ 64 h 111"/>
                  <a:gd name="T48" fmla="*/ 11 w 88"/>
                  <a:gd name="T49" fmla="*/ 41 h 111"/>
                  <a:gd name="T50" fmla="*/ 10 w 88"/>
                  <a:gd name="T51" fmla="*/ 33 h 111"/>
                  <a:gd name="T52" fmla="*/ 13 w 88"/>
                  <a:gd name="T53" fmla="*/ 26 h 111"/>
                  <a:gd name="T54" fmla="*/ 20 w 88"/>
                  <a:gd name="T55" fmla="*/ 15 h 111"/>
                  <a:gd name="T56" fmla="*/ 26 w 88"/>
                  <a:gd name="T57" fmla="*/ 0 h 1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8" h="111">
                    <a:moveTo>
                      <a:pt x="26" y="0"/>
                    </a:moveTo>
                    <a:lnTo>
                      <a:pt x="16" y="16"/>
                    </a:lnTo>
                    <a:lnTo>
                      <a:pt x="1" y="31"/>
                    </a:lnTo>
                    <a:lnTo>
                      <a:pt x="0" y="37"/>
                    </a:lnTo>
                    <a:lnTo>
                      <a:pt x="5" y="61"/>
                    </a:lnTo>
                    <a:lnTo>
                      <a:pt x="7" y="77"/>
                    </a:lnTo>
                    <a:lnTo>
                      <a:pt x="7" y="92"/>
                    </a:lnTo>
                    <a:lnTo>
                      <a:pt x="2" y="110"/>
                    </a:lnTo>
                    <a:lnTo>
                      <a:pt x="9" y="103"/>
                    </a:lnTo>
                    <a:lnTo>
                      <a:pt x="16" y="98"/>
                    </a:lnTo>
                    <a:lnTo>
                      <a:pt x="22" y="98"/>
                    </a:lnTo>
                    <a:lnTo>
                      <a:pt x="30" y="59"/>
                    </a:lnTo>
                    <a:lnTo>
                      <a:pt x="37" y="52"/>
                    </a:lnTo>
                    <a:lnTo>
                      <a:pt x="50" y="47"/>
                    </a:lnTo>
                    <a:lnTo>
                      <a:pt x="65" y="48"/>
                    </a:lnTo>
                    <a:lnTo>
                      <a:pt x="78" y="55"/>
                    </a:lnTo>
                    <a:lnTo>
                      <a:pt x="87" y="64"/>
                    </a:lnTo>
                    <a:lnTo>
                      <a:pt x="79" y="53"/>
                    </a:lnTo>
                    <a:lnTo>
                      <a:pt x="67" y="46"/>
                    </a:lnTo>
                    <a:lnTo>
                      <a:pt x="52" y="43"/>
                    </a:lnTo>
                    <a:lnTo>
                      <a:pt x="40" y="45"/>
                    </a:lnTo>
                    <a:lnTo>
                      <a:pt x="30" y="51"/>
                    </a:lnTo>
                    <a:lnTo>
                      <a:pt x="22" y="59"/>
                    </a:lnTo>
                    <a:lnTo>
                      <a:pt x="20" y="64"/>
                    </a:lnTo>
                    <a:lnTo>
                      <a:pt x="11" y="41"/>
                    </a:lnTo>
                    <a:lnTo>
                      <a:pt x="10" y="33"/>
                    </a:lnTo>
                    <a:lnTo>
                      <a:pt x="13" y="26"/>
                    </a:lnTo>
                    <a:lnTo>
                      <a:pt x="20" y="15"/>
                    </a:lnTo>
                    <a:lnTo>
                      <a:pt x="26"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4" name="Freeform 113">
                <a:extLst>
                  <a:ext uri="{FF2B5EF4-FFF2-40B4-BE49-F238E27FC236}">
                    <a16:creationId xmlns:a16="http://schemas.microsoft.com/office/drawing/2014/main" xmlns="" id="{D7406785-EFEC-44DC-A906-2945A8A91B7C}"/>
                  </a:ext>
                </a:extLst>
              </p:cNvPr>
              <p:cNvSpPr>
                <a:spLocks noChangeAspect="1"/>
              </p:cNvSpPr>
              <p:nvPr/>
            </p:nvSpPr>
            <p:spPr bwMode="auto">
              <a:xfrm>
                <a:off x="308" y="2297"/>
                <a:ext cx="89" cy="143"/>
              </a:xfrm>
              <a:custGeom>
                <a:avLst/>
                <a:gdLst>
                  <a:gd name="T0" fmla="*/ 0 w 89"/>
                  <a:gd name="T1" fmla="*/ 142 h 143"/>
                  <a:gd name="T2" fmla="*/ 9 w 89"/>
                  <a:gd name="T3" fmla="*/ 132 h 143"/>
                  <a:gd name="T4" fmla="*/ 21 w 89"/>
                  <a:gd name="T5" fmla="*/ 120 h 143"/>
                  <a:gd name="T6" fmla="*/ 42 w 89"/>
                  <a:gd name="T7" fmla="*/ 112 h 143"/>
                  <a:gd name="T8" fmla="*/ 51 w 89"/>
                  <a:gd name="T9" fmla="*/ 96 h 143"/>
                  <a:gd name="T10" fmla="*/ 55 w 89"/>
                  <a:gd name="T11" fmla="*/ 81 h 143"/>
                  <a:gd name="T12" fmla="*/ 56 w 89"/>
                  <a:gd name="T13" fmla="*/ 78 h 143"/>
                  <a:gd name="T14" fmla="*/ 66 w 89"/>
                  <a:gd name="T15" fmla="*/ 73 h 143"/>
                  <a:gd name="T16" fmla="*/ 75 w 89"/>
                  <a:gd name="T17" fmla="*/ 67 h 143"/>
                  <a:gd name="T18" fmla="*/ 83 w 89"/>
                  <a:gd name="T19" fmla="*/ 59 h 143"/>
                  <a:gd name="T20" fmla="*/ 87 w 89"/>
                  <a:gd name="T21" fmla="*/ 48 h 143"/>
                  <a:gd name="T22" fmla="*/ 88 w 89"/>
                  <a:gd name="T23" fmla="*/ 30 h 143"/>
                  <a:gd name="T24" fmla="*/ 84 w 89"/>
                  <a:gd name="T25" fmla="*/ 49 h 143"/>
                  <a:gd name="T26" fmla="*/ 80 w 89"/>
                  <a:gd name="T27" fmla="*/ 57 h 143"/>
                  <a:gd name="T28" fmla="*/ 72 w 89"/>
                  <a:gd name="T29" fmla="*/ 62 h 143"/>
                  <a:gd name="T30" fmla="*/ 64 w 89"/>
                  <a:gd name="T31" fmla="*/ 62 h 143"/>
                  <a:gd name="T32" fmla="*/ 60 w 89"/>
                  <a:gd name="T33" fmla="*/ 57 h 143"/>
                  <a:gd name="T34" fmla="*/ 51 w 89"/>
                  <a:gd name="T35" fmla="*/ 39 h 143"/>
                  <a:gd name="T36" fmla="*/ 42 w 89"/>
                  <a:gd name="T37" fmla="*/ 21 h 143"/>
                  <a:gd name="T38" fmla="*/ 26 w 89"/>
                  <a:gd name="T39" fmla="*/ 0 h 143"/>
                  <a:gd name="T40" fmla="*/ 41 w 89"/>
                  <a:gd name="T41" fmla="*/ 23 h 143"/>
                  <a:gd name="T42" fmla="*/ 45 w 89"/>
                  <a:gd name="T43" fmla="*/ 40 h 143"/>
                  <a:gd name="T44" fmla="*/ 46 w 89"/>
                  <a:gd name="T45" fmla="*/ 57 h 143"/>
                  <a:gd name="T46" fmla="*/ 43 w 89"/>
                  <a:gd name="T47" fmla="*/ 72 h 143"/>
                  <a:gd name="T48" fmla="*/ 36 w 89"/>
                  <a:gd name="T49" fmla="*/ 96 h 143"/>
                  <a:gd name="T50" fmla="*/ 31 w 89"/>
                  <a:gd name="T51" fmla="*/ 107 h 143"/>
                  <a:gd name="T52" fmla="*/ 26 w 89"/>
                  <a:gd name="T53" fmla="*/ 114 h 143"/>
                  <a:gd name="T54" fmla="*/ 19 w 89"/>
                  <a:gd name="T55" fmla="*/ 119 h 143"/>
                  <a:gd name="T56" fmla="*/ 6 w 89"/>
                  <a:gd name="T57" fmla="*/ 131 h 143"/>
                  <a:gd name="T58" fmla="*/ 0 w 89"/>
                  <a:gd name="T59" fmla="*/ 142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9" h="143">
                    <a:moveTo>
                      <a:pt x="0" y="142"/>
                    </a:moveTo>
                    <a:lnTo>
                      <a:pt x="9" y="132"/>
                    </a:lnTo>
                    <a:lnTo>
                      <a:pt x="21" y="120"/>
                    </a:lnTo>
                    <a:lnTo>
                      <a:pt x="42" y="112"/>
                    </a:lnTo>
                    <a:lnTo>
                      <a:pt x="51" y="96"/>
                    </a:lnTo>
                    <a:lnTo>
                      <a:pt x="55" y="81"/>
                    </a:lnTo>
                    <a:lnTo>
                      <a:pt x="56" y="78"/>
                    </a:lnTo>
                    <a:lnTo>
                      <a:pt x="66" y="73"/>
                    </a:lnTo>
                    <a:lnTo>
                      <a:pt x="75" y="67"/>
                    </a:lnTo>
                    <a:lnTo>
                      <a:pt x="83" y="59"/>
                    </a:lnTo>
                    <a:lnTo>
                      <a:pt x="87" y="48"/>
                    </a:lnTo>
                    <a:lnTo>
                      <a:pt x="88" y="30"/>
                    </a:lnTo>
                    <a:lnTo>
                      <a:pt x="84" y="49"/>
                    </a:lnTo>
                    <a:lnTo>
                      <a:pt x="80" y="57"/>
                    </a:lnTo>
                    <a:lnTo>
                      <a:pt x="72" y="62"/>
                    </a:lnTo>
                    <a:lnTo>
                      <a:pt x="64" y="62"/>
                    </a:lnTo>
                    <a:lnTo>
                      <a:pt x="60" y="57"/>
                    </a:lnTo>
                    <a:lnTo>
                      <a:pt x="51" y="39"/>
                    </a:lnTo>
                    <a:lnTo>
                      <a:pt x="42" y="21"/>
                    </a:lnTo>
                    <a:lnTo>
                      <a:pt x="26" y="0"/>
                    </a:lnTo>
                    <a:lnTo>
                      <a:pt x="41" y="23"/>
                    </a:lnTo>
                    <a:lnTo>
                      <a:pt x="45" y="40"/>
                    </a:lnTo>
                    <a:lnTo>
                      <a:pt x="46" y="57"/>
                    </a:lnTo>
                    <a:lnTo>
                      <a:pt x="43" y="72"/>
                    </a:lnTo>
                    <a:lnTo>
                      <a:pt x="36" y="96"/>
                    </a:lnTo>
                    <a:lnTo>
                      <a:pt x="31" y="107"/>
                    </a:lnTo>
                    <a:lnTo>
                      <a:pt x="26" y="114"/>
                    </a:lnTo>
                    <a:lnTo>
                      <a:pt x="19" y="119"/>
                    </a:lnTo>
                    <a:lnTo>
                      <a:pt x="6" y="131"/>
                    </a:lnTo>
                    <a:lnTo>
                      <a:pt x="0" y="14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5" name="Freeform 114">
                <a:extLst>
                  <a:ext uri="{FF2B5EF4-FFF2-40B4-BE49-F238E27FC236}">
                    <a16:creationId xmlns:a16="http://schemas.microsoft.com/office/drawing/2014/main" xmlns="" id="{1965964C-DA7F-4A7D-A812-DCA7D3719340}"/>
                  </a:ext>
                </a:extLst>
              </p:cNvPr>
              <p:cNvSpPr>
                <a:spLocks noChangeAspect="1"/>
              </p:cNvSpPr>
              <p:nvPr/>
            </p:nvSpPr>
            <p:spPr bwMode="auto">
              <a:xfrm>
                <a:off x="267" y="2259"/>
                <a:ext cx="117" cy="77"/>
              </a:xfrm>
              <a:custGeom>
                <a:avLst/>
                <a:gdLst>
                  <a:gd name="T0" fmla="*/ 0 w 117"/>
                  <a:gd name="T1" fmla="*/ 6 h 77"/>
                  <a:gd name="T2" fmla="*/ 27 w 117"/>
                  <a:gd name="T3" fmla="*/ 2 h 77"/>
                  <a:gd name="T4" fmla="*/ 48 w 117"/>
                  <a:gd name="T5" fmla="*/ 9 h 77"/>
                  <a:gd name="T6" fmla="*/ 66 w 117"/>
                  <a:gd name="T7" fmla="*/ 21 h 77"/>
                  <a:gd name="T8" fmla="*/ 81 w 117"/>
                  <a:gd name="T9" fmla="*/ 38 h 77"/>
                  <a:gd name="T10" fmla="*/ 96 w 117"/>
                  <a:gd name="T11" fmla="*/ 59 h 77"/>
                  <a:gd name="T12" fmla="*/ 105 w 117"/>
                  <a:gd name="T13" fmla="*/ 74 h 77"/>
                  <a:gd name="T14" fmla="*/ 109 w 117"/>
                  <a:gd name="T15" fmla="*/ 76 h 77"/>
                  <a:gd name="T16" fmla="*/ 115 w 117"/>
                  <a:gd name="T17" fmla="*/ 75 h 77"/>
                  <a:gd name="T18" fmla="*/ 116 w 117"/>
                  <a:gd name="T19" fmla="*/ 70 h 77"/>
                  <a:gd name="T20" fmla="*/ 115 w 117"/>
                  <a:gd name="T21" fmla="*/ 64 h 77"/>
                  <a:gd name="T22" fmla="*/ 105 w 117"/>
                  <a:gd name="T23" fmla="*/ 51 h 77"/>
                  <a:gd name="T24" fmla="*/ 79 w 117"/>
                  <a:gd name="T25" fmla="*/ 27 h 77"/>
                  <a:gd name="T26" fmla="*/ 61 w 117"/>
                  <a:gd name="T27" fmla="*/ 11 h 77"/>
                  <a:gd name="T28" fmla="*/ 44 w 117"/>
                  <a:gd name="T29" fmla="*/ 2 h 77"/>
                  <a:gd name="T30" fmla="*/ 27 w 117"/>
                  <a:gd name="T31" fmla="*/ 0 h 77"/>
                  <a:gd name="T32" fmla="*/ 6 w 117"/>
                  <a:gd name="T33" fmla="*/ 2 h 77"/>
                  <a:gd name="T34" fmla="*/ 0 w 117"/>
                  <a:gd name="T35" fmla="*/ 6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7" h="77">
                    <a:moveTo>
                      <a:pt x="0" y="6"/>
                    </a:moveTo>
                    <a:lnTo>
                      <a:pt x="27" y="2"/>
                    </a:lnTo>
                    <a:lnTo>
                      <a:pt x="48" y="9"/>
                    </a:lnTo>
                    <a:lnTo>
                      <a:pt x="66" y="21"/>
                    </a:lnTo>
                    <a:lnTo>
                      <a:pt x="81" y="38"/>
                    </a:lnTo>
                    <a:lnTo>
                      <a:pt x="96" y="59"/>
                    </a:lnTo>
                    <a:lnTo>
                      <a:pt x="105" y="74"/>
                    </a:lnTo>
                    <a:lnTo>
                      <a:pt x="109" y="76"/>
                    </a:lnTo>
                    <a:lnTo>
                      <a:pt x="115" y="75"/>
                    </a:lnTo>
                    <a:lnTo>
                      <a:pt x="116" y="70"/>
                    </a:lnTo>
                    <a:lnTo>
                      <a:pt x="115" y="64"/>
                    </a:lnTo>
                    <a:lnTo>
                      <a:pt x="105" y="51"/>
                    </a:lnTo>
                    <a:lnTo>
                      <a:pt x="79" y="27"/>
                    </a:lnTo>
                    <a:lnTo>
                      <a:pt x="61" y="11"/>
                    </a:lnTo>
                    <a:lnTo>
                      <a:pt x="44" y="2"/>
                    </a:lnTo>
                    <a:lnTo>
                      <a:pt x="27" y="0"/>
                    </a:lnTo>
                    <a:lnTo>
                      <a:pt x="6" y="2"/>
                    </a:lnTo>
                    <a:lnTo>
                      <a:pt x="0" y="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6" name="Freeform 115">
                <a:extLst>
                  <a:ext uri="{FF2B5EF4-FFF2-40B4-BE49-F238E27FC236}">
                    <a16:creationId xmlns:a16="http://schemas.microsoft.com/office/drawing/2014/main" xmlns="" id="{10093FB6-622F-4810-9166-0483A82DE91C}"/>
                  </a:ext>
                </a:extLst>
              </p:cNvPr>
              <p:cNvSpPr>
                <a:spLocks noChangeAspect="1"/>
              </p:cNvSpPr>
              <p:nvPr/>
            </p:nvSpPr>
            <p:spPr bwMode="auto">
              <a:xfrm>
                <a:off x="361" y="2268"/>
                <a:ext cx="109" cy="24"/>
              </a:xfrm>
              <a:custGeom>
                <a:avLst/>
                <a:gdLst>
                  <a:gd name="T0" fmla="*/ 0 w 109"/>
                  <a:gd name="T1" fmla="*/ 0 h 24"/>
                  <a:gd name="T2" fmla="*/ 17 w 109"/>
                  <a:gd name="T3" fmla="*/ 6 h 24"/>
                  <a:gd name="T4" fmla="*/ 35 w 109"/>
                  <a:gd name="T5" fmla="*/ 8 h 24"/>
                  <a:gd name="T6" fmla="*/ 59 w 109"/>
                  <a:gd name="T7" fmla="*/ 9 h 24"/>
                  <a:gd name="T8" fmla="*/ 81 w 109"/>
                  <a:gd name="T9" fmla="*/ 5 h 24"/>
                  <a:gd name="T10" fmla="*/ 94 w 109"/>
                  <a:gd name="T11" fmla="*/ 2 h 24"/>
                  <a:gd name="T12" fmla="*/ 104 w 109"/>
                  <a:gd name="T13" fmla="*/ 4 h 24"/>
                  <a:gd name="T14" fmla="*/ 108 w 109"/>
                  <a:gd name="T15" fmla="*/ 8 h 24"/>
                  <a:gd name="T16" fmla="*/ 108 w 109"/>
                  <a:gd name="T17" fmla="*/ 13 h 24"/>
                  <a:gd name="T18" fmla="*/ 105 w 109"/>
                  <a:gd name="T19" fmla="*/ 18 h 24"/>
                  <a:gd name="T20" fmla="*/ 96 w 109"/>
                  <a:gd name="T21" fmla="*/ 22 h 24"/>
                  <a:gd name="T22" fmla="*/ 83 w 109"/>
                  <a:gd name="T23" fmla="*/ 23 h 24"/>
                  <a:gd name="T24" fmla="*/ 59 w 109"/>
                  <a:gd name="T25" fmla="*/ 22 h 24"/>
                  <a:gd name="T26" fmla="*/ 37 w 109"/>
                  <a:gd name="T27" fmla="*/ 17 h 24"/>
                  <a:gd name="T28" fmla="*/ 20 w 109"/>
                  <a:gd name="T29" fmla="*/ 11 h 24"/>
                  <a:gd name="T30" fmla="*/ 9 w 109"/>
                  <a:gd name="T31" fmla="*/ 6 h 24"/>
                  <a:gd name="T32" fmla="*/ 0 w 109"/>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9" h="24">
                    <a:moveTo>
                      <a:pt x="0" y="0"/>
                    </a:moveTo>
                    <a:lnTo>
                      <a:pt x="17" y="6"/>
                    </a:lnTo>
                    <a:lnTo>
                      <a:pt x="35" y="8"/>
                    </a:lnTo>
                    <a:lnTo>
                      <a:pt x="59" y="9"/>
                    </a:lnTo>
                    <a:lnTo>
                      <a:pt x="81" y="5"/>
                    </a:lnTo>
                    <a:lnTo>
                      <a:pt x="94" y="2"/>
                    </a:lnTo>
                    <a:lnTo>
                      <a:pt x="104" y="4"/>
                    </a:lnTo>
                    <a:lnTo>
                      <a:pt x="108" y="8"/>
                    </a:lnTo>
                    <a:lnTo>
                      <a:pt x="108" y="13"/>
                    </a:lnTo>
                    <a:lnTo>
                      <a:pt x="105" y="18"/>
                    </a:lnTo>
                    <a:lnTo>
                      <a:pt x="96" y="22"/>
                    </a:lnTo>
                    <a:lnTo>
                      <a:pt x="83" y="23"/>
                    </a:lnTo>
                    <a:lnTo>
                      <a:pt x="59" y="22"/>
                    </a:lnTo>
                    <a:lnTo>
                      <a:pt x="37" y="17"/>
                    </a:lnTo>
                    <a:lnTo>
                      <a:pt x="20" y="11"/>
                    </a:lnTo>
                    <a:lnTo>
                      <a:pt x="9" y="6"/>
                    </a:lnTo>
                    <a:lnTo>
                      <a:pt x="0"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7" name="Freeform 116">
                <a:extLst>
                  <a:ext uri="{FF2B5EF4-FFF2-40B4-BE49-F238E27FC236}">
                    <a16:creationId xmlns:a16="http://schemas.microsoft.com/office/drawing/2014/main" xmlns="" id="{6D7C3B3A-2D36-4840-8C24-3B046EB9F108}"/>
                  </a:ext>
                </a:extLst>
              </p:cNvPr>
              <p:cNvSpPr>
                <a:spLocks noChangeAspect="1"/>
              </p:cNvSpPr>
              <p:nvPr/>
            </p:nvSpPr>
            <p:spPr bwMode="auto">
              <a:xfrm>
                <a:off x="391" y="2064"/>
                <a:ext cx="132" cy="285"/>
              </a:xfrm>
              <a:custGeom>
                <a:avLst/>
                <a:gdLst>
                  <a:gd name="T0" fmla="*/ 109 w 132"/>
                  <a:gd name="T1" fmla="*/ 3 h 285"/>
                  <a:gd name="T2" fmla="*/ 101 w 132"/>
                  <a:gd name="T3" fmla="*/ 21 h 285"/>
                  <a:gd name="T4" fmla="*/ 96 w 132"/>
                  <a:gd name="T5" fmla="*/ 37 h 285"/>
                  <a:gd name="T6" fmla="*/ 95 w 132"/>
                  <a:gd name="T7" fmla="*/ 53 h 285"/>
                  <a:gd name="T8" fmla="*/ 96 w 132"/>
                  <a:gd name="T9" fmla="*/ 65 h 285"/>
                  <a:gd name="T10" fmla="*/ 99 w 132"/>
                  <a:gd name="T11" fmla="*/ 74 h 285"/>
                  <a:gd name="T12" fmla="*/ 107 w 132"/>
                  <a:gd name="T13" fmla="*/ 90 h 285"/>
                  <a:gd name="T14" fmla="*/ 118 w 132"/>
                  <a:gd name="T15" fmla="*/ 108 h 285"/>
                  <a:gd name="T16" fmla="*/ 126 w 132"/>
                  <a:gd name="T17" fmla="*/ 124 h 285"/>
                  <a:gd name="T18" fmla="*/ 128 w 132"/>
                  <a:gd name="T19" fmla="*/ 132 h 285"/>
                  <a:gd name="T20" fmla="*/ 128 w 132"/>
                  <a:gd name="T21" fmla="*/ 142 h 285"/>
                  <a:gd name="T22" fmla="*/ 125 w 132"/>
                  <a:gd name="T23" fmla="*/ 149 h 285"/>
                  <a:gd name="T24" fmla="*/ 119 w 132"/>
                  <a:gd name="T25" fmla="*/ 158 h 285"/>
                  <a:gd name="T26" fmla="*/ 106 w 132"/>
                  <a:gd name="T27" fmla="*/ 171 h 285"/>
                  <a:gd name="T28" fmla="*/ 97 w 132"/>
                  <a:gd name="T29" fmla="*/ 184 h 285"/>
                  <a:gd name="T30" fmla="*/ 95 w 132"/>
                  <a:gd name="T31" fmla="*/ 196 h 285"/>
                  <a:gd name="T32" fmla="*/ 93 w 132"/>
                  <a:gd name="T33" fmla="*/ 212 h 285"/>
                  <a:gd name="T34" fmla="*/ 85 w 132"/>
                  <a:gd name="T35" fmla="*/ 224 h 285"/>
                  <a:gd name="T36" fmla="*/ 75 w 132"/>
                  <a:gd name="T37" fmla="*/ 238 h 285"/>
                  <a:gd name="T38" fmla="*/ 62 w 132"/>
                  <a:gd name="T39" fmla="*/ 250 h 285"/>
                  <a:gd name="T40" fmla="*/ 47 w 132"/>
                  <a:gd name="T41" fmla="*/ 259 h 285"/>
                  <a:gd name="T42" fmla="*/ 36 w 132"/>
                  <a:gd name="T43" fmla="*/ 261 h 285"/>
                  <a:gd name="T44" fmla="*/ 31 w 132"/>
                  <a:gd name="T45" fmla="*/ 260 h 285"/>
                  <a:gd name="T46" fmla="*/ 9 w 132"/>
                  <a:gd name="T47" fmla="*/ 242 h 285"/>
                  <a:gd name="T48" fmla="*/ 4 w 132"/>
                  <a:gd name="T49" fmla="*/ 241 h 285"/>
                  <a:gd name="T50" fmla="*/ 2 w 132"/>
                  <a:gd name="T51" fmla="*/ 242 h 285"/>
                  <a:gd name="T52" fmla="*/ 0 w 132"/>
                  <a:gd name="T53" fmla="*/ 244 h 285"/>
                  <a:gd name="T54" fmla="*/ 1 w 132"/>
                  <a:gd name="T55" fmla="*/ 252 h 285"/>
                  <a:gd name="T56" fmla="*/ 2 w 132"/>
                  <a:gd name="T57" fmla="*/ 261 h 285"/>
                  <a:gd name="T58" fmla="*/ 3 w 132"/>
                  <a:gd name="T59" fmla="*/ 271 h 285"/>
                  <a:gd name="T60" fmla="*/ 2 w 132"/>
                  <a:gd name="T61" fmla="*/ 284 h 285"/>
                  <a:gd name="T62" fmla="*/ 6 w 132"/>
                  <a:gd name="T63" fmla="*/ 266 h 285"/>
                  <a:gd name="T64" fmla="*/ 27 w 132"/>
                  <a:gd name="T65" fmla="*/ 266 h 285"/>
                  <a:gd name="T66" fmla="*/ 42 w 132"/>
                  <a:gd name="T67" fmla="*/ 263 h 285"/>
                  <a:gd name="T68" fmla="*/ 57 w 132"/>
                  <a:gd name="T69" fmla="*/ 256 h 285"/>
                  <a:gd name="T70" fmla="*/ 70 w 132"/>
                  <a:gd name="T71" fmla="*/ 249 h 285"/>
                  <a:gd name="T72" fmla="*/ 82 w 132"/>
                  <a:gd name="T73" fmla="*/ 235 h 285"/>
                  <a:gd name="T74" fmla="*/ 96 w 132"/>
                  <a:gd name="T75" fmla="*/ 216 h 285"/>
                  <a:gd name="T76" fmla="*/ 99 w 132"/>
                  <a:gd name="T77" fmla="*/ 205 h 285"/>
                  <a:gd name="T78" fmla="*/ 101 w 132"/>
                  <a:gd name="T79" fmla="*/ 190 h 285"/>
                  <a:gd name="T80" fmla="*/ 109 w 132"/>
                  <a:gd name="T81" fmla="*/ 175 h 285"/>
                  <a:gd name="T82" fmla="*/ 121 w 132"/>
                  <a:gd name="T83" fmla="*/ 165 h 285"/>
                  <a:gd name="T84" fmla="*/ 131 w 132"/>
                  <a:gd name="T85" fmla="*/ 151 h 285"/>
                  <a:gd name="T86" fmla="*/ 131 w 132"/>
                  <a:gd name="T87" fmla="*/ 69 h 285"/>
                  <a:gd name="T88" fmla="*/ 126 w 132"/>
                  <a:gd name="T89" fmla="*/ 72 h 285"/>
                  <a:gd name="T90" fmla="*/ 122 w 132"/>
                  <a:gd name="T91" fmla="*/ 78 h 285"/>
                  <a:gd name="T92" fmla="*/ 120 w 132"/>
                  <a:gd name="T93" fmla="*/ 86 h 285"/>
                  <a:gd name="T94" fmla="*/ 119 w 132"/>
                  <a:gd name="T95" fmla="*/ 101 h 285"/>
                  <a:gd name="T96" fmla="*/ 113 w 132"/>
                  <a:gd name="T97" fmla="*/ 92 h 285"/>
                  <a:gd name="T98" fmla="*/ 107 w 132"/>
                  <a:gd name="T99" fmla="*/ 78 h 285"/>
                  <a:gd name="T100" fmla="*/ 104 w 132"/>
                  <a:gd name="T101" fmla="*/ 65 h 285"/>
                  <a:gd name="T102" fmla="*/ 104 w 132"/>
                  <a:gd name="T103" fmla="*/ 51 h 285"/>
                  <a:gd name="T104" fmla="*/ 104 w 132"/>
                  <a:gd name="T105" fmla="*/ 33 h 285"/>
                  <a:gd name="T106" fmla="*/ 106 w 132"/>
                  <a:gd name="T107" fmla="*/ 15 h 285"/>
                  <a:gd name="T108" fmla="*/ 111 w 132"/>
                  <a:gd name="T109" fmla="*/ 0 h 285"/>
                  <a:gd name="T110" fmla="*/ 109 w 132"/>
                  <a:gd name="T111" fmla="*/ 3 h 2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2" h="285">
                    <a:moveTo>
                      <a:pt x="109" y="3"/>
                    </a:moveTo>
                    <a:lnTo>
                      <a:pt x="101" y="21"/>
                    </a:lnTo>
                    <a:lnTo>
                      <a:pt x="96" y="37"/>
                    </a:lnTo>
                    <a:lnTo>
                      <a:pt x="95" y="53"/>
                    </a:lnTo>
                    <a:lnTo>
                      <a:pt x="96" y="65"/>
                    </a:lnTo>
                    <a:lnTo>
                      <a:pt x="99" y="74"/>
                    </a:lnTo>
                    <a:lnTo>
                      <a:pt x="107" y="90"/>
                    </a:lnTo>
                    <a:lnTo>
                      <a:pt x="118" y="108"/>
                    </a:lnTo>
                    <a:lnTo>
                      <a:pt x="126" y="124"/>
                    </a:lnTo>
                    <a:lnTo>
                      <a:pt x="128" y="132"/>
                    </a:lnTo>
                    <a:lnTo>
                      <a:pt x="128" y="142"/>
                    </a:lnTo>
                    <a:lnTo>
                      <a:pt x="125" y="149"/>
                    </a:lnTo>
                    <a:lnTo>
                      <a:pt x="119" y="158"/>
                    </a:lnTo>
                    <a:lnTo>
                      <a:pt x="106" y="171"/>
                    </a:lnTo>
                    <a:lnTo>
                      <a:pt x="97" y="184"/>
                    </a:lnTo>
                    <a:lnTo>
                      <a:pt x="95" y="196"/>
                    </a:lnTo>
                    <a:lnTo>
                      <a:pt x="93" y="212"/>
                    </a:lnTo>
                    <a:lnTo>
                      <a:pt x="85" y="224"/>
                    </a:lnTo>
                    <a:lnTo>
                      <a:pt x="75" y="238"/>
                    </a:lnTo>
                    <a:lnTo>
                      <a:pt x="62" y="250"/>
                    </a:lnTo>
                    <a:lnTo>
                      <a:pt x="47" y="259"/>
                    </a:lnTo>
                    <a:lnTo>
                      <a:pt x="36" y="261"/>
                    </a:lnTo>
                    <a:lnTo>
                      <a:pt x="31" y="260"/>
                    </a:lnTo>
                    <a:lnTo>
                      <a:pt x="9" y="242"/>
                    </a:lnTo>
                    <a:lnTo>
                      <a:pt x="4" y="241"/>
                    </a:lnTo>
                    <a:lnTo>
                      <a:pt x="2" y="242"/>
                    </a:lnTo>
                    <a:lnTo>
                      <a:pt x="0" y="244"/>
                    </a:lnTo>
                    <a:lnTo>
                      <a:pt x="1" y="252"/>
                    </a:lnTo>
                    <a:lnTo>
                      <a:pt x="2" y="261"/>
                    </a:lnTo>
                    <a:lnTo>
                      <a:pt x="3" y="271"/>
                    </a:lnTo>
                    <a:lnTo>
                      <a:pt x="2" y="284"/>
                    </a:lnTo>
                    <a:lnTo>
                      <a:pt x="6" y="266"/>
                    </a:lnTo>
                    <a:lnTo>
                      <a:pt x="27" y="266"/>
                    </a:lnTo>
                    <a:lnTo>
                      <a:pt x="42" y="263"/>
                    </a:lnTo>
                    <a:lnTo>
                      <a:pt x="57" y="256"/>
                    </a:lnTo>
                    <a:lnTo>
                      <a:pt x="70" y="249"/>
                    </a:lnTo>
                    <a:lnTo>
                      <a:pt x="82" y="235"/>
                    </a:lnTo>
                    <a:lnTo>
                      <a:pt x="96" y="216"/>
                    </a:lnTo>
                    <a:lnTo>
                      <a:pt x="99" y="205"/>
                    </a:lnTo>
                    <a:lnTo>
                      <a:pt x="101" y="190"/>
                    </a:lnTo>
                    <a:lnTo>
                      <a:pt x="109" y="175"/>
                    </a:lnTo>
                    <a:lnTo>
                      <a:pt x="121" y="165"/>
                    </a:lnTo>
                    <a:lnTo>
                      <a:pt x="131" y="151"/>
                    </a:lnTo>
                    <a:lnTo>
                      <a:pt x="131" y="69"/>
                    </a:lnTo>
                    <a:lnTo>
                      <a:pt x="126" y="72"/>
                    </a:lnTo>
                    <a:lnTo>
                      <a:pt x="122" y="78"/>
                    </a:lnTo>
                    <a:lnTo>
                      <a:pt x="120" y="86"/>
                    </a:lnTo>
                    <a:lnTo>
                      <a:pt x="119" y="101"/>
                    </a:lnTo>
                    <a:lnTo>
                      <a:pt x="113" y="92"/>
                    </a:lnTo>
                    <a:lnTo>
                      <a:pt x="107" y="78"/>
                    </a:lnTo>
                    <a:lnTo>
                      <a:pt x="104" y="65"/>
                    </a:lnTo>
                    <a:lnTo>
                      <a:pt x="104" y="51"/>
                    </a:lnTo>
                    <a:lnTo>
                      <a:pt x="104" y="33"/>
                    </a:lnTo>
                    <a:lnTo>
                      <a:pt x="106" y="15"/>
                    </a:lnTo>
                    <a:lnTo>
                      <a:pt x="111" y="0"/>
                    </a:lnTo>
                    <a:lnTo>
                      <a:pt x="109" y="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8" name="Freeform 117">
                <a:extLst>
                  <a:ext uri="{FF2B5EF4-FFF2-40B4-BE49-F238E27FC236}">
                    <a16:creationId xmlns:a16="http://schemas.microsoft.com/office/drawing/2014/main" xmlns="" id="{76FB8F5F-B266-4A0F-A6D6-83C55DA32F65}"/>
                  </a:ext>
                </a:extLst>
              </p:cNvPr>
              <p:cNvSpPr>
                <a:spLocks noChangeAspect="1"/>
              </p:cNvSpPr>
              <p:nvPr/>
            </p:nvSpPr>
            <p:spPr bwMode="auto">
              <a:xfrm>
                <a:off x="416" y="2230"/>
                <a:ext cx="230" cy="270"/>
              </a:xfrm>
              <a:custGeom>
                <a:avLst/>
                <a:gdLst>
                  <a:gd name="T0" fmla="*/ 106 w 230"/>
                  <a:gd name="T1" fmla="*/ 0 h 270"/>
                  <a:gd name="T2" fmla="*/ 107 w 230"/>
                  <a:gd name="T3" fmla="*/ 39 h 270"/>
                  <a:gd name="T4" fmla="*/ 113 w 230"/>
                  <a:gd name="T5" fmla="*/ 69 h 270"/>
                  <a:gd name="T6" fmla="*/ 123 w 230"/>
                  <a:gd name="T7" fmla="*/ 90 h 270"/>
                  <a:gd name="T8" fmla="*/ 133 w 230"/>
                  <a:gd name="T9" fmla="*/ 105 h 270"/>
                  <a:gd name="T10" fmla="*/ 143 w 230"/>
                  <a:gd name="T11" fmla="*/ 118 h 270"/>
                  <a:gd name="T12" fmla="*/ 151 w 230"/>
                  <a:gd name="T13" fmla="*/ 130 h 270"/>
                  <a:gd name="T14" fmla="*/ 157 w 230"/>
                  <a:gd name="T15" fmla="*/ 150 h 270"/>
                  <a:gd name="T16" fmla="*/ 149 w 230"/>
                  <a:gd name="T17" fmla="*/ 149 h 270"/>
                  <a:gd name="T18" fmla="*/ 133 w 230"/>
                  <a:gd name="T19" fmla="*/ 154 h 270"/>
                  <a:gd name="T20" fmla="*/ 125 w 230"/>
                  <a:gd name="T21" fmla="*/ 163 h 270"/>
                  <a:gd name="T22" fmla="*/ 115 w 230"/>
                  <a:gd name="T23" fmla="*/ 178 h 270"/>
                  <a:gd name="T24" fmla="*/ 116 w 230"/>
                  <a:gd name="T25" fmla="*/ 189 h 270"/>
                  <a:gd name="T26" fmla="*/ 125 w 230"/>
                  <a:gd name="T27" fmla="*/ 182 h 270"/>
                  <a:gd name="T28" fmla="*/ 139 w 230"/>
                  <a:gd name="T29" fmla="*/ 173 h 270"/>
                  <a:gd name="T30" fmla="*/ 154 w 230"/>
                  <a:gd name="T31" fmla="*/ 167 h 270"/>
                  <a:gd name="T32" fmla="*/ 172 w 230"/>
                  <a:gd name="T33" fmla="*/ 163 h 270"/>
                  <a:gd name="T34" fmla="*/ 189 w 230"/>
                  <a:gd name="T35" fmla="*/ 162 h 270"/>
                  <a:gd name="T36" fmla="*/ 204 w 230"/>
                  <a:gd name="T37" fmla="*/ 163 h 270"/>
                  <a:gd name="T38" fmla="*/ 217 w 230"/>
                  <a:gd name="T39" fmla="*/ 150 h 270"/>
                  <a:gd name="T40" fmla="*/ 229 w 230"/>
                  <a:gd name="T41" fmla="*/ 132 h 270"/>
                  <a:gd name="T42" fmla="*/ 222 w 230"/>
                  <a:gd name="T43" fmla="*/ 150 h 270"/>
                  <a:gd name="T44" fmla="*/ 206 w 230"/>
                  <a:gd name="T45" fmla="*/ 173 h 270"/>
                  <a:gd name="T46" fmla="*/ 185 w 230"/>
                  <a:gd name="T47" fmla="*/ 191 h 270"/>
                  <a:gd name="T48" fmla="*/ 158 w 230"/>
                  <a:gd name="T49" fmla="*/ 208 h 270"/>
                  <a:gd name="T50" fmla="*/ 119 w 230"/>
                  <a:gd name="T51" fmla="*/ 228 h 270"/>
                  <a:gd name="T52" fmla="*/ 74 w 230"/>
                  <a:gd name="T53" fmla="*/ 241 h 270"/>
                  <a:gd name="T54" fmla="*/ 37 w 230"/>
                  <a:gd name="T55" fmla="*/ 249 h 270"/>
                  <a:gd name="T56" fmla="*/ 16 w 230"/>
                  <a:gd name="T57" fmla="*/ 256 h 270"/>
                  <a:gd name="T58" fmla="*/ 2 w 230"/>
                  <a:gd name="T59" fmla="*/ 263 h 270"/>
                  <a:gd name="T60" fmla="*/ 0 w 230"/>
                  <a:gd name="T61" fmla="*/ 269 h 270"/>
                  <a:gd name="T62" fmla="*/ 0 w 230"/>
                  <a:gd name="T63" fmla="*/ 262 h 270"/>
                  <a:gd name="T64" fmla="*/ 6 w 230"/>
                  <a:gd name="T65" fmla="*/ 257 h 270"/>
                  <a:gd name="T66" fmla="*/ 22 w 230"/>
                  <a:gd name="T67" fmla="*/ 249 h 270"/>
                  <a:gd name="T68" fmla="*/ 68 w 230"/>
                  <a:gd name="T69" fmla="*/ 235 h 270"/>
                  <a:gd name="T70" fmla="*/ 103 w 230"/>
                  <a:gd name="T71" fmla="*/ 224 h 270"/>
                  <a:gd name="T72" fmla="*/ 163 w 230"/>
                  <a:gd name="T73" fmla="*/ 198 h 270"/>
                  <a:gd name="T74" fmla="*/ 107 w 230"/>
                  <a:gd name="T75" fmla="*/ 198 h 270"/>
                  <a:gd name="T76" fmla="*/ 104 w 230"/>
                  <a:gd name="T77" fmla="*/ 192 h 270"/>
                  <a:gd name="T78" fmla="*/ 99 w 230"/>
                  <a:gd name="T79" fmla="*/ 184 h 270"/>
                  <a:gd name="T80" fmla="*/ 88 w 230"/>
                  <a:gd name="T81" fmla="*/ 174 h 270"/>
                  <a:gd name="T82" fmla="*/ 79 w 230"/>
                  <a:gd name="T83" fmla="*/ 169 h 270"/>
                  <a:gd name="T84" fmla="*/ 93 w 230"/>
                  <a:gd name="T85" fmla="*/ 142 h 270"/>
                  <a:gd name="T86" fmla="*/ 95 w 230"/>
                  <a:gd name="T87" fmla="*/ 130 h 270"/>
                  <a:gd name="T88" fmla="*/ 95 w 230"/>
                  <a:gd name="T89" fmla="*/ 118 h 270"/>
                  <a:gd name="T90" fmla="*/ 93 w 230"/>
                  <a:gd name="T91" fmla="*/ 106 h 270"/>
                  <a:gd name="T92" fmla="*/ 94 w 230"/>
                  <a:gd name="T93" fmla="*/ 94 h 270"/>
                  <a:gd name="T94" fmla="*/ 101 w 230"/>
                  <a:gd name="T95" fmla="*/ 67 h 270"/>
                  <a:gd name="T96" fmla="*/ 105 w 230"/>
                  <a:gd name="T97" fmla="*/ 39 h 270"/>
                  <a:gd name="T98" fmla="*/ 106 w 230"/>
                  <a:gd name="T99" fmla="*/ 0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30" h="270">
                    <a:moveTo>
                      <a:pt x="106" y="0"/>
                    </a:moveTo>
                    <a:lnTo>
                      <a:pt x="107" y="39"/>
                    </a:lnTo>
                    <a:lnTo>
                      <a:pt x="113" y="69"/>
                    </a:lnTo>
                    <a:lnTo>
                      <a:pt x="123" y="90"/>
                    </a:lnTo>
                    <a:lnTo>
                      <a:pt x="133" y="105"/>
                    </a:lnTo>
                    <a:lnTo>
                      <a:pt x="143" y="118"/>
                    </a:lnTo>
                    <a:lnTo>
                      <a:pt x="151" y="130"/>
                    </a:lnTo>
                    <a:lnTo>
                      <a:pt x="157" y="150"/>
                    </a:lnTo>
                    <a:lnTo>
                      <a:pt x="149" y="149"/>
                    </a:lnTo>
                    <a:lnTo>
                      <a:pt x="133" y="154"/>
                    </a:lnTo>
                    <a:lnTo>
                      <a:pt x="125" y="163"/>
                    </a:lnTo>
                    <a:lnTo>
                      <a:pt x="115" y="178"/>
                    </a:lnTo>
                    <a:lnTo>
                      <a:pt x="116" y="189"/>
                    </a:lnTo>
                    <a:lnTo>
                      <a:pt x="125" y="182"/>
                    </a:lnTo>
                    <a:lnTo>
                      <a:pt x="139" y="173"/>
                    </a:lnTo>
                    <a:lnTo>
                      <a:pt x="154" y="167"/>
                    </a:lnTo>
                    <a:lnTo>
                      <a:pt x="172" y="163"/>
                    </a:lnTo>
                    <a:lnTo>
                      <a:pt x="189" y="162"/>
                    </a:lnTo>
                    <a:lnTo>
                      <a:pt x="204" y="163"/>
                    </a:lnTo>
                    <a:lnTo>
                      <a:pt x="217" y="150"/>
                    </a:lnTo>
                    <a:lnTo>
                      <a:pt x="229" y="132"/>
                    </a:lnTo>
                    <a:lnTo>
                      <a:pt x="222" y="150"/>
                    </a:lnTo>
                    <a:lnTo>
                      <a:pt x="206" y="173"/>
                    </a:lnTo>
                    <a:lnTo>
                      <a:pt x="185" y="191"/>
                    </a:lnTo>
                    <a:lnTo>
                      <a:pt x="158" y="208"/>
                    </a:lnTo>
                    <a:lnTo>
                      <a:pt x="119" y="228"/>
                    </a:lnTo>
                    <a:lnTo>
                      <a:pt x="74" y="241"/>
                    </a:lnTo>
                    <a:lnTo>
                      <a:pt x="37" y="249"/>
                    </a:lnTo>
                    <a:lnTo>
                      <a:pt x="16" y="256"/>
                    </a:lnTo>
                    <a:lnTo>
                      <a:pt x="2" y="263"/>
                    </a:lnTo>
                    <a:lnTo>
                      <a:pt x="0" y="269"/>
                    </a:lnTo>
                    <a:lnTo>
                      <a:pt x="0" y="262"/>
                    </a:lnTo>
                    <a:lnTo>
                      <a:pt x="6" y="257"/>
                    </a:lnTo>
                    <a:lnTo>
                      <a:pt x="22" y="249"/>
                    </a:lnTo>
                    <a:lnTo>
                      <a:pt x="68" y="235"/>
                    </a:lnTo>
                    <a:lnTo>
                      <a:pt x="103" y="224"/>
                    </a:lnTo>
                    <a:lnTo>
                      <a:pt x="163" y="198"/>
                    </a:lnTo>
                    <a:lnTo>
                      <a:pt x="107" y="198"/>
                    </a:lnTo>
                    <a:lnTo>
                      <a:pt x="104" y="192"/>
                    </a:lnTo>
                    <a:lnTo>
                      <a:pt x="99" y="184"/>
                    </a:lnTo>
                    <a:lnTo>
                      <a:pt x="88" y="174"/>
                    </a:lnTo>
                    <a:lnTo>
                      <a:pt x="79" y="169"/>
                    </a:lnTo>
                    <a:lnTo>
                      <a:pt x="93" y="142"/>
                    </a:lnTo>
                    <a:lnTo>
                      <a:pt x="95" y="130"/>
                    </a:lnTo>
                    <a:lnTo>
                      <a:pt x="95" y="118"/>
                    </a:lnTo>
                    <a:lnTo>
                      <a:pt x="93" y="106"/>
                    </a:lnTo>
                    <a:lnTo>
                      <a:pt x="94" y="94"/>
                    </a:lnTo>
                    <a:lnTo>
                      <a:pt x="101" y="67"/>
                    </a:lnTo>
                    <a:lnTo>
                      <a:pt x="105" y="39"/>
                    </a:lnTo>
                    <a:lnTo>
                      <a:pt x="106"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99" name="Freeform 118">
                <a:extLst>
                  <a:ext uri="{FF2B5EF4-FFF2-40B4-BE49-F238E27FC236}">
                    <a16:creationId xmlns:a16="http://schemas.microsoft.com/office/drawing/2014/main" xmlns="" id="{518F4D3D-FAD5-499F-BA39-BC2EF0221E3D}"/>
                  </a:ext>
                </a:extLst>
              </p:cNvPr>
              <p:cNvSpPr>
                <a:spLocks noChangeAspect="1"/>
              </p:cNvSpPr>
              <p:nvPr/>
            </p:nvSpPr>
            <p:spPr bwMode="auto">
              <a:xfrm>
                <a:off x="535" y="2188"/>
                <a:ext cx="80" cy="207"/>
              </a:xfrm>
              <a:custGeom>
                <a:avLst/>
                <a:gdLst>
                  <a:gd name="T0" fmla="*/ 5 w 80"/>
                  <a:gd name="T1" fmla="*/ 0 h 207"/>
                  <a:gd name="T2" fmla="*/ 34 w 80"/>
                  <a:gd name="T3" fmla="*/ 93 h 207"/>
                  <a:gd name="T4" fmla="*/ 42 w 80"/>
                  <a:gd name="T5" fmla="*/ 118 h 207"/>
                  <a:gd name="T6" fmla="*/ 49 w 80"/>
                  <a:gd name="T7" fmla="*/ 130 h 207"/>
                  <a:gd name="T8" fmla="*/ 55 w 80"/>
                  <a:gd name="T9" fmla="*/ 140 h 207"/>
                  <a:gd name="T10" fmla="*/ 62 w 80"/>
                  <a:gd name="T11" fmla="*/ 146 h 207"/>
                  <a:gd name="T12" fmla="*/ 70 w 80"/>
                  <a:gd name="T13" fmla="*/ 148 h 207"/>
                  <a:gd name="T14" fmla="*/ 66 w 80"/>
                  <a:gd name="T15" fmla="*/ 158 h 207"/>
                  <a:gd name="T16" fmla="*/ 63 w 80"/>
                  <a:gd name="T17" fmla="*/ 167 h 207"/>
                  <a:gd name="T18" fmla="*/ 63 w 80"/>
                  <a:gd name="T19" fmla="*/ 181 h 207"/>
                  <a:gd name="T20" fmla="*/ 67 w 80"/>
                  <a:gd name="T21" fmla="*/ 191 h 207"/>
                  <a:gd name="T22" fmla="*/ 71 w 80"/>
                  <a:gd name="T23" fmla="*/ 199 h 207"/>
                  <a:gd name="T24" fmla="*/ 79 w 80"/>
                  <a:gd name="T25" fmla="*/ 205 h 207"/>
                  <a:gd name="T26" fmla="*/ 67 w 80"/>
                  <a:gd name="T27" fmla="*/ 206 h 207"/>
                  <a:gd name="T28" fmla="*/ 60 w 80"/>
                  <a:gd name="T29" fmla="*/ 200 h 207"/>
                  <a:gd name="T30" fmla="*/ 55 w 80"/>
                  <a:gd name="T31" fmla="*/ 192 h 207"/>
                  <a:gd name="T32" fmla="*/ 51 w 80"/>
                  <a:gd name="T33" fmla="*/ 180 h 207"/>
                  <a:gd name="T34" fmla="*/ 49 w 80"/>
                  <a:gd name="T35" fmla="*/ 166 h 207"/>
                  <a:gd name="T36" fmla="*/ 48 w 80"/>
                  <a:gd name="T37" fmla="*/ 152 h 207"/>
                  <a:gd name="T38" fmla="*/ 43 w 80"/>
                  <a:gd name="T39" fmla="*/ 144 h 207"/>
                  <a:gd name="T40" fmla="*/ 35 w 80"/>
                  <a:gd name="T41" fmla="*/ 137 h 207"/>
                  <a:gd name="T42" fmla="*/ 27 w 80"/>
                  <a:gd name="T43" fmla="*/ 132 h 207"/>
                  <a:gd name="T44" fmla="*/ 20 w 80"/>
                  <a:gd name="T45" fmla="*/ 129 h 207"/>
                  <a:gd name="T46" fmla="*/ 15 w 80"/>
                  <a:gd name="T47" fmla="*/ 130 h 207"/>
                  <a:gd name="T48" fmla="*/ 13 w 80"/>
                  <a:gd name="T49" fmla="*/ 132 h 207"/>
                  <a:gd name="T50" fmla="*/ 12 w 80"/>
                  <a:gd name="T51" fmla="*/ 138 h 207"/>
                  <a:gd name="T52" fmla="*/ 14 w 80"/>
                  <a:gd name="T53" fmla="*/ 148 h 207"/>
                  <a:gd name="T54" fmla="*/ 9 w 80"/>
                  <a:gd name="T55" fmla="*/ 137 h 207"/>
                  <a:gd name="T56" fmla="*/ 5 w 80"/>
                  <a:gd name="T57" fmla="*/ 119 h 207"/>
                  <a:gd name="T58" fmla="*/ 1 w 80"/>
                  <a:gd name="T59" fmla="*/ 98 h 207"/>
                  <a:gd name="T60" fmla="*/ 0 w 80"/>
                  <a:gd name="T61" fmla="*/ 71 h 207"/>
                  <a:gd name="T62" fmla="*/ 0 w 80"/>
                  <a:gd name="T63" fmla="*/ 41 h 207"/>
                  <a:gd name="T64" fmla="*/ 3 w 80"/>
                  <a:gd name="T65" fmla="*/ 18 h 207"/>
                  <a:gd name="T66" fmla="*/ 5 w 80"/>
                  <a:gd name="T67" fmla="*/ 0 h 2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0" h="207">
                    <a:moveTo>
                      <a:pt x="5" y="0"/>
                    </a:moveTo>
                    <a:lnTo>
                      <a:pt x="34" y="93"/>
                    </a:lnTo>
                    <a:lnTo>
                      <a:pt x="42" y="118"/>
                    </a:lnTo>
                    <a:lnTo>
                      <a:pt x="49" y="130"/>
                    </a:lnTo>
                    <a:lnTo>
                      <a:pt x="55" y="140"/>
                    </a:lnTo>
                    <a:lnTo>
                      <a:pt x="62" y="146"/>
                    </a:lnTo>
                    <a:lnTo>
                      <a:pt x="70" y="148"/>
                    </a:lnTo>
                    <a:lnTo>
                      <a:pt x="66" y="158"/>
                    </a:lnTo>
                    <a:lnTo>
                      <a:pt x="63" y="167"/>
                    </a:lnTo>
                    <a:lnTo>
                      <a:pt x="63" y="181"/>
                    </a:lnTo>
                    <a:lnTo>
                      <a:pt x="67" y="191"/>
                    </a:lnTo>
                    <a:lnTo>
                      <a:pt x="71" y="199"/>
                    </a:lnTo>
                    <a:lnTo>
                      <a:pt x="79" y="205"/>
                    </a:lnTo>
                    <a:lnTo>
                      <a:pt x="67" y="206"/>
                    </a:lnTo>
                    <a:lnTo>
                      <a:pt x="60" y="200"/>
                    </a:lnTo>
                    <a:lnTo>
                      <a:pt x="55" y="192"/>
                    </a:lnTo>
                    <a:lnTo>
                      <a:pt x="51" y="180"/>
                    </a:lnTo>
                    <a:lnTo>
                      <a:pt x="49" y="166"/>
                    </a:lnTo>
                    <a:lnTo>
                      <a:pt x="48" y="152"/>
                    </a:lnTo>
                    <a:lnTo>
                      <a:pt x="43" y="144"/>
                    </a:lnTo>
                    <a:lnTo>
                      <a:pt x="35" y="137"/>
                    </a:lnTo>
                    <a:lnTo>
                      <a:pt x="27" y="132"/>
                    </a:lnTo>
                    <a:lnTo>
                      <a:pt x="20" y="129"/>
                    </a:lnTo>
                    <a:lnTo>
                      <a:pt x="15" y="130"/>
                    </a:lnTo>
                    <a:lnTo>
                      <a:pt x="13" y="132"/>
                    </a:lnTo>
                    <a:lnTo>
                      <a:pt x="12" y="138"/>
                    </a:lnTo>
                    <a:lnTo>
                      <a:pt x="14" y="148"/>
                    </a:lnTo>
                    <a:lnTo>
                      <a:pt x="9" y="137"/>
                    </a:lnTo>
                    <a:lnTo>
                      <a:pt x="5" y="119"/>
                    </a:lnTo>
                    <a:lnTo>
                      <a:pt x="1" y="98"/>
                    </a:lnTo>
                    <a:lnTo>
                      <a:pt x="0" y="71"/>
                    </a:lnTo>
                    <a:lnTo>
                      <a:pt x="0" y="41"/>
                    </a:lnTo>
                    <a:lnTo>
                      <a:pt x="3" y="18"/>
                    </a:lnTo>
                    <a:lnTo>
                      <a:pt x="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0" name="Freeform 119">
                <a:extLst>
                  <a:ext uri="{FF2B5EF4-FFF2-40B4-BE49-F238E27FC236}">
                    <a16:creationId xmlns:a16="http://schemas.microsoft.com/office/drawing/2014/main" xmlns="" id="{50D2E2C7-510B-4717-A107-AFBC317464C4}"/>
                  </a:ext>
                </a:extLst>
              </p:cNvPr>
              <p:cNvSpPr>
                <a:spLocks noChangeAspect="1"/>
              </p:cNvSpPr>
              <p:nvPr/>
            </p:nvSpPr>
            <p:spPr bwMode="auto">
              <a:xfrm>
                <a:off x="707" y="2116"/>
                <a:ext cx="17" cy="23"/>
              </a:xfrm>
              <a:custGeom>
                <a:avLst/>
                <a:gdLst>
                  <a:gd name="T0" fmla="*/ 8 w 17"/>
                  <a:gd name="T1" fmla="*/ 0 h 23"/>
                  <a:gd name="T2" fmla="*/ 8 w 17"/>
                  <a:gd name="T3" fmla="*/ 7 h 23"/>
                  <a:gd name="T4" fmla="*/ 16 w 17"/>
                  <a:gd name="T5" fmla="*/ 19 h 23"/>
                  <a:gd name="T6" fmla="*/ 8 w 17"/>
                  <a:gd name="T7" fmla="*/ 22 h 23"/>
                  <a:gd name="T8" fmla="*/ 0 w 17"/>
                  <a:gd name="T9" fmla="*/ 10 h 23"/>
                  <a:gd name="T10" fmla="*/ 8 w 17"/>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3">
                    <a:moveTo>
                      <a:pt x="8" y="0"/>
                    </a:moveTo>
                    <a:lnTo>
                      <a:pt x="8" y="7"/>
                    </a:lnTo>
                    <a:lnTo>
                      <a:pt x="16" y="19"/>
                    </a:lnTo>
                    <a:lnTo>
                      <a:pt x="8" y="22"/>
                    </a:lnTo>
                    <a:lnTo>
                      <a:pt x="0" y="10"/>
                    </a:lnTo>
                    <a:lnTo>
                      <a:pt x="8"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1" name="Freeform 120">
                <a:extLst>
                  <a:ext uri="{FF2B5EF4-FFF2-40B4-BE49-F238E27FC236}">
                    <a16:creationId xmlns:a16="http://schemas.microsoft.com/office/drawing/2014/main" xmlns="" id="{6D61386A-5B87-4C45-A379-7772B3ECA954}"/>
                  </a:ext>
                </a:extLst>
              </p:cNvPr>
              <p:cNvSpPr>
                <a:spLocks noChangeAspect="1"/>
              </p:cNvSpPr>
              <p:nvPr/>
            </p:nvSpPr>
            <p:spPr bwMode="auto">
              <a:xfrm>
                <a:off x="652" y="2160"/>
                <a:ext cx="105" cy="275"/>
              </a:xfrm>
              <a:custGeom>
                <a:avLst/>
                <a:gdLst>
                  <a:gd name="T0" fmla="*/ 62 w 105"/>
                  <a:gd name="T1" fmla="*/ 1 h 275"/>
                  <a:gd name="T2" fmla="*/ 64 w 105"/>
                  <a:gd name="T3" fmla="*/ 18 h 275"/>
                  <a:gd name="T4" fmla="*/ 64 w 105"/>
                  <a:gd name="T5" fmla="*/ 43 h 275"/>
                  <a:gd name="T6" fmla="*/ 62 w 105"/>
                  <a:gd name="T7" fmla="*/ 75 h 275"/>
                  <a:gd name="T8" fmla="*/ 59 w 105"/>
                  <a:gd name="T9" fmla="*/ 105 h 275"/>
                  <a:gd name="T10" fmla="*/ 61 w 105"/>
                  <a:gd name="T11" fmla="*/ 132 h 275"/>
                  <a:gd name="T12" fmla="*/ 65 w 105"/>
                  <a:gd name="T13" fmla="*/ 167 h 275"/>
                  <a:gd name="T14" fmla="*/ 69 w 105"/>
                  <a:gd name="T15" fmla="*/ 185 h 275"/>
                  <a:gd name="T16" fmla="*/ 76 w 105"/>
                  <a:gd name="T17" fmla="*/ 207 h 275"/>
                  <a:gd name="T18" fmla="*/ 84 w 105"/>
                  <a:gd name="T19" fmla="*/ 218 h 275"/>
                  <a:gd name="T20" fmla="*/ 90 w 105"/>
                  <a:gd name="T21" fmla="*/ 212 h 275"/>
                  <a:gd name="T22" fmla="*/ 84 w 105"/>
                  <a:gd name="T23" fmla="*/ 224 h 275"/>
                  <a:gd name="T24" fmla="*/ 78 w 105"/>
                  <a:gd name="T25" fmla="*/ 241 h 275"/>
                  <a:gd name="T26" fmla="*/ 79 w 105"/>
                  <a:gd name="T27" fmla="*/ 250 h 275"/>
                  <a:gd name="T28" fmla="*/ 81 w 105"/>
                  <a:gd name="T29" fmla="*/ 251 h 275"/>
                  <a:gd name="T30" fmla="*/ 86 w 105"/>
                  <a:gd name="T31" fmla="*/ 250 h 275"/>
                  <a:gd name="T32" fmla="*/ 92 w 105"/>
                  <a:gd name="T33" fmla="*/ 245 h 275"/>
                  <a:gd name="T34" fmla="*/ 88 w 105"/>
                  <a:gd name="T35" fmla="*/ 251 h 275"/>
                  <a:gd name="T36" fmla="*/ 87 w 105"/>
                  <a:gd name="T37" fmla="*/ 254 h 275"/>
                  <a:gd name="T38" fmla="*/ 102 w 105"/>
                  <a:gd name="T39" fmla="*/ 257 h 275"/>
                  <a:gd name="T40" fmla="*/ 104 w 105"/>
                  <a:gd name="T41" fmla="*/ 259 h 275"/>
                  <a:gd name="T42" fmla="*/ 104 w 105"/>
                  <a:gd name="T43" fmla="*/ 263 h 275"/>
                  <a:gd name="T44" fmla="*/ 102 w 105"/>
                  <a:gd name="T45" fmla="*/ 269 h 275"/>
                  <a:gd name="T46" fmla="*/ 100 w 105"/>
                  <a:gd name="T47" fmla="*/ 274 h 275"/>
                  <a:gd name="T48" fmla="*/ 78 w 105"/>
                  <a:gd name="T49" fmla="*/ 255 h 275"/>
                  <a:gd name="T50" fmla="*/ 52 w 105"/>
                  <a:gd name="T51" fmla="*/ 239 h 275"/>
                  <a:gd name="T52" fmla="*/ 26 w 105"/>
                  <a:gd name="T53" fmla="*/ 220 h 275"/>
                  <a:gd name="T54" fmla="*/ 0 w 105"/>
                  <a:gd name="T55" fmla="*/ 203 h 275"/>
                  <a:gd name="T56" fmla="*/ 30 w 105"/>
                  <a:gd name="T57" fmla="*/ 219 h 275"/>
                  <a:gd name="T58" fmla="*/ 43 w 105"/>
                  <a:gd name="T59" fmla="*/ 226 h 275"/>
                  <a:gd name="T60" fmla="*/ 39 w 105"/>
                  <a:gd name="T61" fmla="*/ 205 h 275"/>
                  <a:gd name="T62" fmla="*/ 38 w 105"/>
                  <a:gd name="T63" fmla="*/ 177 h 275"/>
                  <a:gd name="T64" fmla="*/ 41 w 105"/>
                  <a:gd name="T65" fmla="*/ 148 h 275"/>
                  <a:gd name="T66" fmla="*/ 48 w 105"/>
                  <a:gd name="T67" fmla="*/ 112 h 275"/>
                  <a:gd name="T68" fmla="*/ 56 w 105"/>
                  <a:gd name="T69" fmla="*/ 59 h 275"/>
                  <a:gd name="T70" fmla="*/ 59 w 105"/>
                  <a:gd name="T71" fmla="*/ 34 h 275"/>
                  <a:gd name="T72" fmla="*/ 59 w 105"/>
                  <a:gd name="T73" fmla="*/ 15 h 275"/>
                  <a:gd name="T74" fmla="*/ 57 w 105"/>
                  <a:gd name="T75" fmla="*/ 0 h 275"/>
                  <a:gd name="T76" fmla="*/ 62 w 105"/>
                  <a:gd name="T77" fmla="*/ 1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5" h="275">
                    <a:moveTo>
                      <a:pt x="62" y="1"/>
                    </a:moveTo>
                    <a:lnTo>
                      <a:pt x="64" y="18"/>
                    </a:lnTo>
                    <a:lnTo>
                      <a:pt x="64" y="43"/>
                    </a:lnTo>
                    <a:lnTo>
                      <a:pt x="62" y="75"/>
                    </a:lnTo>
                    <a:lnTo>
                      <a:pt x="59" y="105"/>
                    </a:lnTo>
                    <a:lnTo>
                      <a:pt x="61" y="132"/>
                    </a:lnTo>
                    <a:lnTo>
                      <a:pt x="65" y="167"/>
                    </a:lnTo>
                    <a:lnTo>
                      <a:pt x="69" y="185"/>
                    </a:lnTo>
                    <a:lnTo>
                      <a:pt x="76" y="207"/>
                    </a:lnTo>
                    <a:lnTo>
                      <a:pt x="84" y="218"/>
                    </a:lnTo>
                    <a:lnTo>
                      <a:pt x="90" y="212"/>
                    </a:lnTo>
                    <a:lnTo>
                      <a:pt x="84" y="224"/>
                    </a:lnTo>
                    <a:lnTo>
                      <a:pt x="78" y="241"/>
                    </a:lnTo>
                    <a:lnTo>
                      <a:pt x="79" y="250"/>
                    </a:lnTo>
                    <a:lnTo>
                      <a:pt x="81" y="251"/>
                    </a:lnTo>
                    <a:lnTo>
                      <a:pt x="86" y="250"/>
                    </a:lnTo>
                    <a:lnTo>
                      <a:pt x="92" y="245"/>
                    </a:lnTo>
                    <a:lnTo>
                      <a:pt x="88" y="251"/>
                    </a:lnTo>
                    <a:lnTo>
                      <a:pt x="87" y="254"/>
                    </a:lnTo>
                    <a:lnTo>
                      <a:pt x="102" y="257"/>
                    </a:lnTo>
                    <a:lnTo>
                      <a:pt x="104" y="259"/>
                    </a:lnTo>
                    <a:lnTo>
                      <a:pt x="104" y="263"/>
                    </a:lnTo>
                    <a:lnTo>
                      <a:pt x="102" y="269"/>
                    </a:lnTo>
                    <a:lnTo>
                      <a:pt x="100" y="274"/>
                    </a:lnTo>
                    <a:lnTo>
                      <a:pt x="78" y="255"/>
                    </a:lnTo>
                    <a:lnTo>
                      <a:pt x="52" y="239"/>
                    </a:lnTo>
                    <a:lnTo>
                      <a:pt x="26" y="220"/>
                    </a:lnTo>
                    <a:lnTo>
                      <a:pt x="0" y="203"/>
                    </a:lnTo>
                    <a:lnTo>
                      <a:pt x="30" y="219"/>
                    </a:lnTo>
                    <a:lnTo>
                      <a:pt x="43" y="226"/>
                    </a:lnTo>
                    <a:lnTo>
                      <a:pt x="39" y="205"/>
                    </a:lnTo>
                    <a:lnTo>
                      <a:pt x="38" y="177"/>
                    </a:lnTo>
                    <a:lnTo>
                      <a:pt x="41" y="148"/>
                    </a:lnTo>
                    <a:lnTo>
                      <a:pt x="48" y="112"/>
                    </a:lnTo>
                    <a:lnTo>
                      <a:pt x="56" y="59"/>
                    </a:lnTo>
                    <a:lnTo>
                      <a:pt x="59" y="34"/>
                    </a:lnTo>
                    <a:lnTo>
                      <a:pt x="59" y="15"/>
                    </a:lnTo>
                    <a:lnTo>
                      <a:pt x="57" y="0"/>
                    </a:lnTo>
                    <a:lnTo>
                      <a:pt x="62" y="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2" name="Freeform 121">
                <a:extLst>
                  <a:ext uri="{FF2B5EF4-FFF2-40B4-BE49-F238E27FC236}">
                    <a16:creationId xmlns:a16="http://schemas.microsoft.com/office/drawing/2014/main" xmlns="" id="{D30BC776-CC45-4CD5-B12F-126144FE7963}"/>
                  </a:ext>
                </a:extLst>
              </p:cNvPr>
              <p:cNvSpPr>
                <a:spLocks noChangeAspect="1"/>
              </p:cNvSpPr>
              <p:nvPr/>
            </p:nvSpPr>
            <p:spPr bwMode="auto">
              <a:xfrm>
                <a:off x="622" y="2146"/>
                <a:ext cx="40" cy="65"/>
              </a:xfrm>
              <a:custGeom>
                <a:avLst/>
                <a:gdLst>
                  <a:gd name="T0" fmla="*/ 18 w 40"/>
                  <a:gd name="T1" fmla="*/ 0 h 65"/>
                  <a:gd name="T2" fmla="*/ 6 w 40"/>
                  <a:gd name="T3" fmla="*/ 17 h 65"/>
                  <a:gd name="T4" fmla="*/ 5 w 40"/>
                  <a:gd name="T5" fmla="*/ 22 h 65"/>
                  <a:gd name="T6" fmla="*/ 9 w 40"/>
                  <a:gd name="T7" fmla="*/ 25 h 65"/>
                  <a:gd name="T8" fmla="*/ 36 w 40"/>
                  <a:gd name="T9" fmla="*/ 29 h 65"/>
                  <a:gd name="T10" fmla="*/ 39 w 40"/>
                  <a:gd name="T11" fmla="*/ 34 h 65"/>
                  <a:gd name="T12" fmla="*/ 39 w 40"/>
                  <a:gd name="T13" fmla="*/ 38 h 65"/>
                  <a:gd name="T14" fmla="*/ 36 w 40"/>
                  <a:gd name="T15" fmla="*/ 45 h 65"/>
                  <a:gd name="T16" fmla="*/ 31 w 40"/>
                  <a:gd name="T17" fmla="*/ 52 h 65"/>
                  <a:gd name="T18" fmla="*/ 33 w 40"/>
                  <a:gd name="T19" fmla="*/ 55 h 65"/>
                  <a:gd name="T20" fmla="*/ 33 w 40"/>
                  <a:gd name="T21" fmla="*/ 57 h 65"/>
                  <a:gd name="T22" fmla="*/ 39 w 40"/>
                  <a:gd name="T23" fmla="*/ 60 h 65"/>
                  <a:gd name="T24" fmla="*/ 35 w 40"/>
                  <a:gd name="T25" fmla="*/ 64 h 65"/>
                  <a:gd name="T26" fmla="*/ 25 w 40"/>
                  <a:gd name="T27" fmla="*/ 62 h 65"/>
                  <a:gd name="T28" fmla="*/ 23 w 40"/>
                  <a:gd name="T29" fmla="*/ 59 h 65"/>
                  <a:gd name="T30" fmla="*/ 21 w 40"/>
                  <a:gd name="T31" fmla="*/ 53 h 65"/>
                  <a:gd name="T32" fmla="*/ 23 w 40"/>
                  <a:gd name="T33" fmla="*/ 48 h 65"/>
                  <a:gd name="T34" fmla="*/ 30 w 40"/>
                  <a:gd name="T35" fmla="*/ 40 h 65"/>
                  <a:gd name="T36" fmla="*/ 32 w 40"/>
                  <a:gd name="T37" fmla="*/ 37 h 65"/>
                  <a:gd name="T38" fmla="*/ 31 w 40"/>
                  <a:gd name="T39" fmla="*/ 34 h 65"/>
                  <a:gd name="T40" fmla="*/ 4 w 40"/>
                  <a:gd name="T41" fmla="*/ 28 h 65"/>
                  <a:gd name="T42" fmla="*/ 0 w 40"/>
                  <a:gd name="T43" fmla="*/ 25 h 65"/>
                  <a:gd name="T44" fmla="*/ 0 w 40"/>
                  <a:gd name="T45" fmla="*/ 19 h 65"/>
                  <a:gd name="T46" fmla="*/ 2 w 40"/>
                  <a:gd name="T47" fmla="*/ 15 h 65"/>
                  <a:gd name="T48" fmla="*/ 8 w 40"/>
                  <a:gd name="T49" fmla="*/ 5 h 65"/>
                  <a:gd name="T50" fmla="*/ 18 w 40"/>
                  <a:gd name="T51" fmla="*/ 0 h 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 h="65">
                    <a:moveTo>
                      <a:pt x="18" y="0"/>
                    </a:moveTo>
                    <a:lnTo>
                      <a:pt x="6" y="17"/>
                    </a:lnTo>
                    <a:lnTo>
                      <a:pt x="5" y="22"/>
                    </a:lnTo>
                    <a:lnTo>
                      <a:pt x="9" y="25"/>
                    </a:lnTo>
                    <a:lnTo>
                      <a:pt x="36" y="29"/>
                    </a:lnTo>
                    <a:lnTo>
                      <a:pt x="39" y="34"/>
                    </a:lnTo>
                    <a:lnTo>
                      <a:pt x="39" y="38"/>
                    </a:lnTo>
                    <a:lnTo>
                      <a:pt x="36" y="45"/>
                    </a:lnTo>
                    <a:lnTo>
                      <a:pt x="31" y="52"/>
                    </a:lnTo>
                    <a:lnTo>
                      <a:pt x="33" y="55"/>
                    </a:lnTo>
                    <a:lnTo>
                      <a:pt x="33" y="57"/>
                    </a:lnTo>
                    <a:lnTo>
                      <a:pt x="39" y="60"/>
                    </a:lnTo>
                    <a:lnTo>
                      <a:pt x="35" y="64"/>
                    </a:lnTo>
                    <a:lnTo>
                      <a:pt x="25" y="62"/>
                    </a:lnTo>
                    <a:lnTo>
                      <a:pt x="23" y="59"/>
                    </a:lnTo>
                    <a:lnTo>
                      <a:pt x="21" y="53"/>
                    </a:lnTo>
                    <a:lnTo>
                      <a:pt x="23" y="48"/>
                    </a:lnTo>
                    <a:lnTo>
                      <a:pt x="30" y="40"/>
                    </a:lnTo>
                    <a:lnTo>
                      <a:pt x="32" y="37"/>
                    </a:lnTo>
                    <a:lnTo>
                      <a:pt x="31" y="34"/>
                    </a:lnTo>
                    <a:lnTo>
                      <a:pt x="4" y="28"/>
                    </a:lnTo>
                    <a:lnTo>
                      <a:pt x="0" y="25"/>
                    </a:lnTo>
                    <a:lnTo>
                      <a:pt x="0" y="19"/>
                    </a:lnTo>
                    <a:lnTo>
                      <a:pt x="2" y="15"/>
                    </a:lnTo>
                    <a:lnTo>
                      <a:pt x="8" y="5"/>
                    </a:lnTo>
                    <a:lnTo>
                      <a:pt x="18"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3" name="Freeform 122">
                <a:extLst>
                  <a:ext uri="{FF2B5EF4-FFF2-40B4-BE49-F238E27FC236}">
                    <a16:creationId xmlns:a16="http://schemas.microsoft.com/office/drawing/2014/main" xmlns="" id="{8779F502-1099-4651-A258-6D3E00B99366}"/>
                  </a:ext>
                </a:extLst>
              </p:cNvPr>
              <p:cNvSpPr>
                <a:spLocks noChangeAspect="1"/>
              </p:cNvSpPr>
              <p:nvPr/>
            </p:nvSpPr>
            <p:spPr bwMode="auto">
              <a:xfrm>
                <a:off x="654" y="2205"/>
                <a:ext cx="50" cy="72"/>
              </a:xfrm>
              <a:custGeom>
                <a:avLst/>
                <a:gdLst>
                  <a:gd name="T0" fmla="*/ 4 w 50"/>
                  <a:gd name="T1" fmla="*/ 0 h 72"/>
                  <a:gd name="T2" fmla="*/ 19 w 50"/>
                  <a:gd name="T3" fmla="*/ 2 h 72"/>
                  <a:gd name="T4" fmla="*/ 21 w 50"/>
                  <a:gd name="T5" fmla="*/ 4 h 72"/>
                  <a:gd name="T6" fmla="*/ 22 w 50"/>
                  <a:gd name="T7" fmla="*/ 9 h 72"/>
                  <a:gd name="T8" fmla="*/ 17 w 50"/>
                  <a:gd name="T9" fmla="*/ 16 h 72"/>
                  <a:gd name="T10" fmla="*/ 7 w 50"/>
                  <a:gd name="T11" fmla="*/ 24 h 72"/>
                  <a:gd name="T12" fmla="*/ 7 w 50"/>
                  <a:gd name="T13" fmla="*/ 27 h 72"/>
                  <a:gd name="T14" fmla="*/ 11 w 50"/>
                  <a:gd name="T15" fmla="*/ 30 h 72"/>
                  <a:gd name="T16" fmla="*/ 26 w 50"/>
                  <a:gd name="T17" fmla="*/ 32 h 72"/>
                  <a:gd name="T18" fmla="*/ 32 w 50"/>
                  <a:gd name="T19" fmla="*/ 37 h 72"/>
                  <a:gd name="T20" fmla="*/ 33 w 50"/>
                  <a:gd name="T21" fmla="*/ 40 h 72"/>
                  <a:gd name="T22" fmla="*/ 32 w 50"/>
                  <a:gd name="T23" fmla="*/ 45 h 72"/>
                  <a:gd name="T24" fmla="*/ 24 w 50"/>
                  <a:gd name="T25" fmla="*/ 52 h 72"/>
                  <a:gd name="T26" fmla="*/ 24 w 50"/>
                  <a:gd name="T27" fmla="*/ 56 h 72"/>
                  <a:gd name="T28" fmla="*/ 28 w 50"/>
                  <a:gd name="T29" fmla="*/ 60 h 72"/>
                  <a:gd name="T30" fmla="*/ 39 w 50"/>
                  <a:gd name="T31" fmla="*/ 61 h 72"/>
                  <a:gd name="T32" fmla="*/ 47 w 50"/>
                  <a:gd name="T33" fmla="*/ 65 h 72"/>
                  <a:gd name="T34" fmla="*/ 49 w 50"/>
                  <a:gd name="T35" fmla="*/ 71 h 72"/>
                  <a:gd name="T36" fmla="*/ 39 w 50"/>
                  <a:gd name="T37" fmla="*/ 67 h 72"/>
                  <a:gd name="T38" fmla="*/ 25 w 50"/>
                  <a:gd name="T39" fmla="*/ 61 h 72"/>
                  <a:gd name="T40" fmla="*/ 20 w 50"/>
                  <a:gd name="T41" fmla="*/ 59 h 72"/>
                  <a:gd name="T42" fmla="*/ 19 w 50"/>
                  <a:gd name="T43" fmla="*/ 54 h 72"/>
                  <a:gd name="T44" fmla="*/ 19 w 50"/>
                  <a:gd name="T45" fmla="*/ 49 h 72"/>
                  <a:gd name="T46" fmla="*/ 25 w 50"/>
                  <a:gd name="T47" fmla="*/ 43 h 72"/>
                  <a:gd name="T48" fmla="*/ 26 w 50"/>
                  <a:gd name="T49" fmla="*/ 39 h 72"/>
                  <a:gd name="T50" fmla="*/ 20 w 50"/>
                  <a:gd name="T51" fmla="*/ 36 h 72"/>
                  <a:gd name="T52" fmla="*/ 8 w 50"/>
                  <a:gd name="T53" fmla="*/ 35 h 72"/>
                  <a:gd name="T54" fmla="*/ 3 w 50"/>
                  <a:gd name="T55" fmla="*/ 32 h 72"/>
                  <a:gd name="T56" fmla="*/ 0 w 50"/>
                  <a:gd name="T57" fmla="*/ 28 h 72"/>
                  <a:gd name="T58" fmla="*/ 0 w 50"/>
                  <a:gd name="T59" fmla="*/ 22 h 72"/>
                  <a:gd name="T60" fmla="*/ 3 w 50"/>
                  <a:gd name="T61" fmla="*/ 17 h 72"/>
                  <a:gd name="T62" fmla="*/ 13 w 50"/>
                  <a:gd name="T63" fmla="*/ 9 h 72"/>
                  <a:gd name="T64" fmla="*/ 13 w 50"/>
                  <a:gd name="T65" fmla="*/ 7 h 72"/>
                  <a:gd name="T66" fmla="*/ 7 w 50"/>
                  <a:gd name="T67" fmla="*/ 5 h 72"/>
                  <a:gd name="T68" fmla="*/ 0 w 50"/>
                  <a:gd name="T69" fmla="*/ 4 h 72"/>
                  <a:gd name="T70" fmla="*/ 4 w 50"/>
                  <a:gd name="T71" fmla="*/ 0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 h="72">
                    <a:moveTo>
                      <a:pt x="4" y="0"/>
                    </a:moveTo>
                    <a:lnTo>
                      <a:pt x="19" y="2"/>
                    </a:lnTo>
                    <a:lnTo>
                      <a:pt x="21" y="4"/>
                    </a:lnTo>
                    <a:lnTo>
                      <a:pt x="22" y="9"/>
                    </a:lnTo>
                    <a:lnTo>
                      <a:pt x="17" y="16"/>
                    </a:lnTo>
                    <a:lnTo>
                      <a:pt x="7" y="24"/>
                    </a:lnTo>
                    <a:lnTo>
                      <a:pt x="7" y="27"/>
                    </a:lnTo>
                    <a:lnTo>
                      <a:pt x="11" y="30"/>
                    </a:lnTo>
                    <a:lnTo>
                      <a:pt x="26" y="32"/>
                    </a:lnTo>
                    <a:lnTo>
                      <a:pt x="32" y="37"/>
                    </a:lnTo>
                    <a:lnTo>
                      <a:pt x="33" y="40"/>
                    </a:lnTo>
                    <a:lnTo>
                      <a:pt x="32" y="45"/>
                    </a:lnTo>
                    <a:lnTo>
                      <a:pt x="24" y="52"/>
                    </a:lnTo>
                    <a:lnTo>
                      <a:pt x="24" y="56"/>
                    </a:lnTo>
                    <a:lnTo>
                      <a:pt x="28" y="60"/>
                    </a:lnTo>
                    <a:lnTo>
                      <a:pt x="39" y="61"/>
                    </a:lnTo>
                    <a:lnTo>
                      <a:pt x="47" y="65"/>
                    </a:lnTo>
                    <a:lnTo>
                      <a:pt x="49" y="71"/>
                    </a:lnTo>
                    <a:lnTo>
                      <a:pt x="39" y="67"/>
                    </a:lnTo>
                    <a:lnTo>
                      <a:pt x="25" y="61"/>
                    </a:lnTo>
                    <a:lnTo>
                      <a:pt x="20" y="59"/>
                    </a:lnTo>
                    <a:lnTo>
                      <a:pt x="19" y="54"/>
                    </a:lnTo>
                    <a:lnTo>
                      <a:pt x="19" y="49"/>
                    </a:lnTo>
                    <a:lnTo>
                      <a:pt x="25" y="43"/>
                    </a:lnTo>
                    <a:lnTo>
                      <a:pt x="26" y="39"/>
                    </a:lnTo>
                    <a:lnTo>
                      <a:pt x="20" y="36"/>
                    </a:lnTo>
                    <a:lnTo>
                      <a:pt x="8" y="35"/>
                    </a:lnTo>
                    <a:lnTo>
                      <a:pt x="3" y="32"/>
                    </a:lnTo>
                    <a:lnTo>
                      <a:pt x="0" y="28"/>
                    </a:lnTo>
                    <a:lnTo>
                      <a:pt x="0" y="22"/>
                    </a:lnTo>
                    <a:lnTo>
                      <a:pt x="3" y="17"/>
                    </a:lnTo>
                    <a:lnTo>
                      <a:pt x="13" y="9"/>
                    </a:lnTo>
                    <a:lnTo>
                      <a:pt x="13" y="7"/>
                    </a:lnTo>
                    <a:lnTo>
                      <a:pt x="7" y="5"/>
                    </a:lnTo>
                    <a:lnTo>
                      <a:pt x="0" y="4"/>
                    </a:lnTo>
                    <a:lnTo>
                      <a:pt x="4"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4" name="Freeform 123">
                <a:extLst>
                  <a:ext uri="{FF2B5EF4-FFF2-40B4-BE49-F238E27FC236}">
                    <a16:creationId xmlns:a16="http://schemas.microsoft.com/office/drawing/2014/main" xmlns="" id="{7E3BAD1A-E2F1-4109-9C80-484CE91FA0E4}"/>
                  </a:ext>
                </a:extLst>
              </p:cNvPr>
              <p:cNvSpPr>
                <a:spLocks noChangeAspect="1"/>
              </p:cNvSpPr>
              <p:nvPr/>
            </p:nvSpPr>
            <p:spPr bwMode="auto">
              <a:xfrm>
                <a:off x="718" y="2064"/>
                <a:ext cx="17" cy="45"/>
              </a:xfrm>
              <a:custGeom>
                <a:avLst/>
                <a:gdLst>
                  <a:gd name="T0" fmla="*/ 16 w 17"/>
                  <a:gd name="T1" fmla="*/ 13 h 45"/>
                  <a:gd name="T2" fmla="*/ 12 w 17"/>
                  <a:gd name="T3" fmla="*/ 27 h 45"/>
                  <a:gd name="T4" fmla="*/ 12 w 17"/>
                  <a:gd name="T5" fmla="*/ 37 h 45"/>
                  <a:gd name="T6" fmla="*/ 9 w 17"/>
                  <a:gd name="T7" fmla="*/ 44 h 45"/>
                  <a:gd name="T8" fmla="*/ 9 w 17"/>
                  <a:gd name="T9" fmla="*/ 37 h 45"/>
                  <a:gd name="T10" fmla="*/ 4 w 17"/>
                  <a:gd name="T11" fmla="*/ 28 h 45"/>
                  <a:gd name="T12" fmla="*/ 4 w 17"/>
                  <a:gd name="T13" fmla="*/ 20 h 45"/>
                  <a:gd name="T14" fmla="*/ 0 w 17"/>
                  <a:gd name="T15" fmla="*/ 0 h 45"/>
                  <a:gd name="T16" fmla="*/ 16 w 17"/>
                  <a:gd name="T17" fmla="*/ 1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5">
                    <a:moveTo>
                      <a:pt x="16" y="13"/>
                    </a:moveTo>
                    <a:lnTo>
                      <a:pt x="12" y="27"/>
                    </a:lnTo>
                    <a:lnTo>
                      <a:pt x="12" y="37"/>
                    </a:lnTo>
                    <a:lnTo>
                      <a:pt x="9" y="44"/>
                    </a:lnTo>
                    <a:lnTo>
                      <a:pt x="9" y="37"/>
                    </a:lnTo>
                    <a:lnTo>
                      <a:pt x="4" y="28"/>
                    </a:lnTo>
                    <a:lnTo>
                      <a:pt x="4" y="20"/>
                    </a:lnTo>
                    <a:lnTo>
                      <a:pt x="0" y="0"/>
                    </a:lnTo>
                    <a:lnTo>
                      <a:pt x="16"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5" name="Freeform 124">
                <a:extLst>
                  <a:ext uri="{FF2B5EF4-FFF2-40B4-BE49-F238E27FC236}">
                    <a16:creationId xmlns:a16="http://schemas.microsoft.com/office/drawing/2014/main" xmlns="" id="{5A999A3D-66ED-4EAD-97A7-D3C32B0A63DF}"/>
                  </a:ext>
                </a:extLst>
              </p:cNvPr>
              <p:cNvSpPr>
                <a:spLocks noChangeAspect="1"/>
              </p:cNvSpPr>
              <p:nvPr/>
            </p:nvSpPr>
            <p:spPr bwMode="auto">
              <a:xfrm>
                <a:off x="730" y="2116"/>
                <a:ext cx="28" cy="74"/>
              </a:xfrm>
              <a:custGeom>
                <a:avLst/>
                <a:gdLst>
                  <a:gd name="T0" fmla="*/ 0 w 28"/>
                  <a:gd name="T1" fmla="*/ 0 h 74"/>
                  <a:gd name="T2" fmla="*/ 13 w 28"/>
                  <a:gd name="T3" fmla="*/ 19 h 74"/>
                  <a:gd name="T4" fmla="*/ 21 w 28"/>
                  <a:gd name="T5" fmla="*/ 38 h 74"/>
                  <a:gd name="T6" fmla="*/ 25 w 28"/>
                  <a:gd name="T7" fmla="*/ 55 h 74"/>
                  <a:gd name="T8" fmla="*/ 27 w 28"/>
                  <a:gd name="T9" fmla="*/ 72 h 74"/>
                  <a:gd name="T10" fmla="*/ 23 w 28"/>
                  <a:gd name="T11" fmla="*/ 73 h 74"/>
                  <a:gd name="T12" fmla="*/ 22 w 28"/>
                  <a:gd name="T13" fmla="*/ 58 h 74"/>
                  <a:gd name="T14" fmla="*/ 19 w 28"/>
                  <a:gd name="T15" fmla="*/ 50 h 74"/>
                  <a:gd name="T16" fmla="*/ 16 w 28"/>
                  <a:gd name="T17" fmla="*/ 31 h 74"/>
                  <a:gd name="T18" fmla="*/ 9 w 28"/>
                  <a:gd name="T19" fmla="*/ 18 h 74"/>
                  <a:gd name="T20" fmla="*/ 0 w 28"/>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74">
                    <a:moveTo>
                      <a:pt x="0" y="0"/>
                    </a:moveTo>
                    <a:lnTo>
                      <a:pt x="13" y="19"/>
                    </a:lnTo>
                    <a:lnTo>
                      <a:pt x="21" y="38"/>
                    </a:lnTo>
                    <a:lnTo>
                      <a:pt x="25" y="55"/>
                    </a:lnTo>
                    <a:lnTo>
                      <a:pt x="27" y="72"/>
                    </a:lnTo>
                    <a:lnTo>
                      <a:pt x="23" y="73"/>
                    </a:lnTo>
                    <a:lnTo>
                      <a:pt x="22" y="58"/>
                    </a:lnTo>
                    <a:lnTo>
                      <a:pt x="19" y="50"/>
                    </a:lnTo>
                    <a:lnTo>
                      <a:pt x="16" y="31"/>
                    </a:lnTo>
                    <a:lnTo>
                      <a:pt x="9" y="18"/>
                    </a:lnTo>
                    <a:lnTo>
                      <a:pt x="0"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6" name="Freeform 125">
                <a:extLst>
                  <a:ext uri="{FF2B5EF4-FFF2-40B4-BE49-F238E27FC236}">
                    <a16:creationId xmlns:a16="http://schemas.microsoft.com/office/drawing/2014/main" xmlns="" id="{9F71F92A-0A70-49FE-9800-6C0F59782FB0}"/>
                  </a:ext>
                </a:extLst>
              </p:cNvPr>
              <p:cNvSpPr>
                <a:spLocks noChangeAspect="1"/>
              </p:cNvSpPr>
              <p:nvPr/>
            </p:nvSpPr>
            <p:spPr bwMode="auto">
              <a:xfrm>
                <a:off x="735" y="2206"/>
                <a:ext cx="99" cy="178"/>
              </a:xfrm>
              <a:custGeom>
                <a:avLst/>
                <a:gdLst>
                  <a:gd name="T0" fmla="*/ 23 w 99"/>
                  <a:gd name="T1" fmla="*/ 3 h 178"/>
                  <a:gd name="T2" fmla="*/ 23 w 99"/>
                  <a:gd name="T3" fmla="*/ 23 h 178"/>
                  <a:gd name="T4" fmla="*/ 27 w 99"/>
                  <a:gd name="T5" fmla="*/ 57 h 178"/>
                  <a:gd name="T6" fmla="*/ 35 w 99"/>
                  <a:gd name="T7" fmla="*/ 95 h 178"/>
                  <a:gd name="T8" fmla="*/ 42 w 99"/>
                  <a:gd name="T9" fmla="*/ 125 h 178"/>
                  <a:gd name="T10" fmla="*/ 50 w 99"/>
                  <a:gd name="T11" fmla="*/ 139 h 178"/>
                  <a:gd name="T12" fmla="*/ 86 w 99"/>
                  <a:gd name="T13" fmla="*/ 156 h 178"/>
                  <a:gd name="T14" fmla="*/ 90 w 99"/>
                  <a:gd name="T15" fmla="*/ 161 h 178"/>
                  <a:gd name="T16" fmla="*/ 94 w 99"/>
                  <a:gd name="T17" fmla="*/ 168 h 178"/>
                  <a:gd name="T18" fmla="*/ 98 w 99"/>
                  <a:gd name="T19" fmla="*/ 174 h 178"/>
                  <a:gd name="T20" fmla="*/ 92 w 99"/>
                  <a:gd name="T21" fmla="*/ 172 h 178"/>
                  <a:gd name="T22" fmla="*/ 89 w 99"/>
                  <a:gd name="T23" fmla="*/ 164 h 178"/>
                  <a:gd name="T24" fmla="*/ 81 w 99"/>
                  <a:gd name="T25" fmla="*/ 161 h 178"/>
                  <a:gd name="T26" fmla="*/ 57 w 99"/>
                  <a:gd name="T27" fmla="*/ 150 h 178"/>
                  <a:gd name="T28" fmla="*/ 57 w 99"/>
                  <a:gd name="T29" fmla="*/ 154 h 178"/>
                  <a:gd name="T30" fmla="*/ 53 w 99"/>
                  <a:gd name="T31" fmla="*/ 148 h 178"/>
                  <a:gd name="T32" fmla="*/ 47 w 99"/>
                  <a:gd name="T33" fmla="*/ 144 h 178"/>
                  <a:gd name="T34" fmla="*/ 40 w 99"/>
                  <a:gd name="T35" fmla="*/ 144 h 178"/>
                  <a:gd name="T36" fmla="*/ 27 w 99"/>
                  <a:gd name="T37" fmla="*/ 150 h 178"/>
                  <a:gd name="T38" fmla="*/ 13 w 99"/>
                  <a:gd name="T39" fmla="*/ 165 h 178"/>
                  <a:gd name="T40" fmla="*/ 3 w 99"/>
                  <a:gd name="T41" fmla="*/ 177 h 178"/>
                  <a:gd name="T42" fmla="*/ 0 w 99"/>
                  <a:gd name="T43" fmla="*/ 173 h 178"/>
                  <a:gd name="T44" fmla="*/ 13 w 99"/>
                  <a:gd name="T45" fmla="*/ 159 h 178"/>
                  <a:gd name="T46" fmla="*/ 23 w 99"/>
                  <a:gd name="T47" fmla="*/ 149 h 178"/>
                  <a:gd name="T48" fmla="*/ 33 w 99"/>
                  <a:gd name="T49" fmla="*/ 142 h 178"/>
                  <a:gd name="T50" fmla="*/ 42 w 99"/>
                  <a:gd name="T51" fmla="*/ 139 h 178"/>
                  <a:gd name="T52" fmla="*/ 38 w 99"/>
                  <a:gd name="T53" fmla="*/ 125 h 178"/>
                  <a:gd name="T54" fmla="*/ 28 w 99"/>
                  <a:gd name="T55" fmla="*/ 93 h 178"/>
                  <a:gd name="T56" fmla="*/ 23 w 99"/>
                  <a:gd name="T57" fmla="*/ 53 h 178"/>
                  <a:gd name="T58" fmla="*/ 20 w 99"/>
                  <a:gd name="T59" fmla="*/ 19 h 178"/>
                  <a:gd name="T60" fmla="*/ 19 w 99"/>
                  <a:gd name="T61" fmla="*/ 0 h 178"/>
                  <a:gd name="T62" fmla="*/ 23 w 99"/>
                  <a:gd name="T63" fmla="*/ 3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178">
                    <a:moveTo>
                      <a:pt x="23" y="3"/>
                    </a:moveTo>
                    <a:lnTo>
                      <a:pt x="23" y="23"/>
                    </a:lnTo>
                    <a:lnTo>
                      <a:pt x="27" y="57"/>
                    </a:lnTo>
                    <a:lnTo>
                      <a:pt x="35" y="95"/>
                    </a:lnTo>
                    <a:lnTo>
                      <a:pt x="42" y="125"/>
                    </a:lnTo>
                    <a:lnTo>
                      <a:pt x="50" y="139"/>
                    </a:lnTo>
                    <a:lnTo>
                      <a:pt x="86" y="156"/>
                    </a:lnTo>
                    <a:lnTo>
                      <a:pt x="90" y="161"/>
                    </a:lnTo>
                    <a:lnTo>
                      <a:pt x="94" y="168"/>
                    </a:lnTo>
                    <a:lnTo>
                      <a:pt x="98" y="174"/>
                    </a:lnTo>
                    <a:lnTo>
                      <a:pt x="92" y="172"/>
                    </a:lnTo>
                    <a:lnTo>
                      <a:pt x="89" y="164"/>
                    </a:lnTo>
                    <a:lnTo>
                      <a:pt x="81" y="161"/>
                    </a:lnTo>
                    <a:lnTo>
                      <a:pt x="57" y="150"/>
                    </a:lnTo>
                    <a:lnTo>
                      <a:pt x="57" y="154"/>
                    </a:lnTo>
                    <a:lnTo>
                      <a:pt x="53" y="148"/>
                    </a:lnTo>
                    <a:lnTo>
                      <a:pt x="47" y="144"/>
                    </a:lnTo>
                    <a:lnTo>
                      <a:pt x="40" y="144"/>
                    </a:lnTo>
                    <a:lnTo>
                      <a:pt x="27" y="150"/>
                    </a:lnTo>
                    <a:lnTo>
                      <a:pt x="13" y="165"/>
                    </a:lnTo>
                    <a:lnTo>
                      <a:pt x="3" y="177"/>
                    </a:lnTo>
                    <a:lnTo>
                      <a:pt x="0" y="173"/>
                    </a:lnTo>
                    <a:lnTo>
                      <a:pt x="13" y="159"/>
                    </a:lnTo>
                    <a:lnTo>
                      <a:pt x="23" y="149"/>
                    </a:lnTo>
                    <a:lnTo>
                      <a:pt x="33" y="142"/>
                    </a:lnTo>
                    <a:lnTo>
                      <a:pt x="42" y="139"/>
                    </a:lnTo>
                    <a:lnTo>
                      <a:pt x="38" y="125"/>
                    </a:lnTo>
                    <a:lnTo>
                      <a:pt x="28" y="93"/>
                    </a:lnTo>
                    <a:lnTo>
                      <a:pt x="23" y="53"/>
                    </a:lnTo>
                    <a:lnTo>
                      <a:pt x="20" y="19"/>
                    </a:lnTo>
                    <a:lnTo>
                      <a:pt x="19" y="0"/>
                    </a:lnTo>
                    <a:lnTo>
                      <a:pt x="23" y="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7" name="Freeform 126">
                <a:extLst>
                  <a:ext uri="{FF2B5EF4-FFF2-40B4-BE49-F238E27FC236}">
                    <a16:creationId xmlns:a16="http://schemas.microsoft.com/office/drawing/2014/main" xmlns="" id="{85846B89-B9CC-461C-A829-38F934923333}"/>
                  </a:ext>
                </a:extLst>
              </p:cNvPr>
              <p:cNvSpPr>
                <a:spLocks noChangeAspect="1"/>
              </p:cNvSpPr>
              <p:nvPr/>
            </p:nvSpPr>
            <p:spPr bwMode="auto">
              <a:xfrm>
                <a:off x="798" y="1930"/>
                <a:ext cx="263" cy="498"/>
              </a:xfrm>
              <a:custGeom>
                <a:avLst/>
                <a:gdLst>
                  <a:gd name="T0" fmla="*/ 0 w 263"/>
                  <a:gd name="T1" fmla="*/ 0 h 498"/>
                  <a:gd name="T2" fmla="*/ 103 w 263"/>
                  <a:gd name="T3" fmla="*/ 44 h 498"/>
                  <a:gd name="T4" fmla="*/ 163 w 263"/>
                  <a:gd name="T5" fmla="*/ 64 h 498"/>
                  <a:gd name="T6" fmla="*/ 193 w 263"/>
                  <a:gd name="T7" fmla="*/ 82 h 498"/>
                  <a:gd name="T8" fmla="*/ 222 w 263"/>
                  <a:gd name="T9" fmla="*/ 126 h 498"/>
                  <a:gd name="T10" fmla="*/ 239 w 263"/>
                  <a:gd name="T11" fmla="*/ 182 h 498"/>
                  <a:gd name="T12" fmla="*/ 249 w 263"/>
                  <a:gd name="T13" fmla="*/ 242 h 498"/>
                  <a:gd name="T14" fmla="*/ 254 w 263"/>
                  <a:gd name="T15" fmla="*/ 311 h 498"/>
                  <a:gd name="T16" fmla="*/ 255 w 263"/>
                  <a:gd name="T17" fmla="*/ 362 h 498"/>
                  <a:gd name="T18" fmla="*/ 260 w 263"/>
                  <a:gd name="T19" fmla="*/ 391 h 498"/>
                  <a:gd name="T20" fmla="*/ 262 w 263"/>
                  <a:gd name="T21" fmla="*/ 414 h 498"/>
                  <a:gd name="T22" fmla="*/ 260 w 263"/>
                  <a:gd name="T23" fmla="*/ 426 h 498"/>
                  <a:gd name="T24" fmla="*/ 255 w 263"/>
                  <a:gd name="T25" fmla="*/ 439 h 498"/>
                  <a:gd name="T26" fmla="*/ 255 w 263"/>
                  <a:gd name="T27" fmla="*/ 448 h 498"/>
                  <a:gd name="T28" fmla="*/ 253 w 263"/>
                  <a:gd name="T29" fmla="*/ 463 h 498"/>
                  <a:gd name="T30" fmla="*/ 249 w 263"/>
                  <a:gd name="T31" fmla="*/ 472 h 498"/>
                  <a:gd name="T32" fmla="*/ 248 w 263"/>
                  <a:gd name="T33" fmla="*/ 483 h 498"/>
                  <a:gd name="T34" fmla="*/ 245 w 263"/>
                  <a:gd name="T35" fmla="*/ 492 h 498"/>
                  <a:gd name="T36" fmla="*/ 243 w 263"/>
                  <a:gd name="T37" fmla="*/ 497 h 498"/>
                  <a:gd name="T38" fmla="*/ 240 w 263"/>
                  <a:gd name="T39" fmla="*/ 492 h 498"/>
                  <a:gd name="T40" fmla="*/ 237 w 263"/>
                  <a:gd name="T41" fmla="*/ 493 h 498"/>
                  <a:gd name="T42" fmla="*/ 228 w 263"/>
                  <a:gd name="T43" fmla="*/ 495 h 498"/>
                  <a:gd name="T44" fmla="*/ 218 w 263"/>
                  <a:gd name="T45" fmla="*/ 495 h 498"/>
                  <a:gd name="T46" fmla="*/ 226 w 263"/>
                  <a:gd name="T47" fmla="*/ 480 h 498"/>
                  <a:gd name="T48" fmla="*/ 223 w 263"/>
                  <a:gd name="T49" fmla="*/ 477 h 498"/>
                  <a:gd name="T50" fmla="*/ 233 w 263"/>
                  <a:gd name="T51" fmla="*/ 468 h 498"/>
                  <a:gd name="T52" fmla="*/ 233 w 263"/>
                  <a:gd name="T53" fmla="*/ 462 h 498"/>
                  <a:gd name="T54" fmla="*/ 231 w 263"/>
                  <a:gd name="T55" fmla="*/ 457 h 498"/>
                  <a:gd name="T56" fmla="*/ 216 w 263"/>
                  <a:gd name="T57" fmla="*/ 450 h 498"/>
                  <a:gd name="T58" fmla="*/ 238 w 263"/>
                  <a:gd name="T59" fmla="*/ 448 h 498"/>
                  <a:gd name="T60" fmla="*/ 247 w 263"/>
                  <a:gd name="T61" fmla="*/ 444 h 498"/>
                  <a:gd name="T62" fmla="*/ 248 w 263"/>
                  <a:gd name="T63" fmla="*/ 437 h 498"/>
                  <a:gd name="T64" fmla="*/ 252 w 263"/>
                  <a:gd name="T65" fmla="*/ 430 h 498"/>
                  <a:gd name="T66" fmla="*/ 258 w 263"/>
                  <a:gd name="T67" fmla="*/ 422 h 498"/>
                  <a:gd name="T68" fmla="*/ 258 w 263"/>
                  <a:gd name="T69" fmla="*/ 410 h 498"/>
                  <a:gd name="T70" fmla="*/ 252 w 263"/>
                  <a:gd name="T71" fmla="*/ 369 h 498"/>
                  <a:gd name="T72" fmla="*/ 247 w 263"/>
                  <a:gd name="T73" fmla="*/ 275 h 498"/>
                  <a:gd name="T74" fmla="*/ 241 w 263"/>
                  <a:gd name="T75" fmla="*/ 216 h 498"/>
                  <a:gd name="T76" fmla="*/ 233 w 263"/>
                  <a:gd name="T77" fmla="*/ 171 h 498"/>
                  <a:gd name="T78" fmla="*/ 219 w 263"/>
                  <a:gd name="T79" fmla="*/ 127 h 498"/>
                  <a:gd name="T80" fmla="*/ 196 w 263"/>
                  <a:gd name="T81" fmla="*/ 93 h 498"/>
                  <a:gd name="T82" fmla="*/ 183 w 263"/>
                  <a:gd name="T83" fmla="*/ 81 h 498"/>
                  <a:gd name="T84" fmla="*/ 162 w 263"/>
                  <a:gd name="T85" fmla="*/ 70 h 498"/>
                  <a:gd name="T86" fmla="*/ 138 w 263"/>
                  <a:gd name="T87" fmla="*/ 69 h 498"/>
                  <a:gd name="T88" fmla="*/ 124 w 263"/>
                  <a:gd name="T89" fmla="*/ 72 h 498"/>
                  <a:gd name="T90" fmla="*/ 108 w 263"/>
                  <a:gd name="T91" fmla="*/ 84 h 498"/>
                  <a:gd name="T92" fmla="*/ 112 w 263"/>
                  <a:gd name="T93" fmla="*/ 72 h 498"/>
                  <a:gd name="T94" fmla="*/ 112 w 263"/>
                  <a:gd name="T95" fmla="*/ 64 h 498"/>
                  <a:gd name="T96" fmla="*/ 107 w 263"/>
                  <a:gd name="T97" fmla="*/ 57 h 498"/>
                  <a:gd name="T98" fmla="*/ 86 w 263"/>
                  <a:gd name="T99" fmla="*/ 43 h 498"/>
                  <a:gd name="T100" fmla="*/ 50 w 263"/>
                  <a:gd name="T101" fmla="*/ 25 h 498"/>
                  <a:gd name="T102" fmla="*/ 17 w 263"/>
                  <a:gd name="T103" fmla="*/ 8 h 498"/>
                  <a:gd name="T104" fmla="*/ 0 w 263"/>
                  <a:gd name="T105" fmla="*/ 0 h 4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3" h="498">
                    <a:moveTo>
                      <a:pt x="0" y="0"/>
                    </a:moveTo>
                    <a:lnTo>
                      <a:pt x="103" y="44"/>
                    </a:lnTo>
                    <a:lnTo>
                      <a:pt x="163" y="64"/>
                    </a:lnTo>
                    <a:lnTo>
                      <a:pt x="193" y="82"/>
                    </a:lnTo>
                    <a:lnTo>
                      <a:pt x="222" y="126"/>
                    </a:lnTo>
                    <a:lnTo>
                      <a:pt x="239" y="182"/>
                    </a:lnTo>
                    <a:lnTo>
                      <a:pt x="249" y="242"/>
                    </a:lnTo>
                    <a:lnTo>
                      <a:pt x="254" y="311"/>
                    </a:lnTo>
                    <a:lnTo>
                      <a:pt x="255" y="362"/>
                    </a:lnTo>
                    <a:lnTo>
                      <a:pt x="260" y="391"/>
                    </a:lnTo>
                    <a:lnTo>
                      <a:pt x="262" y="414"/>
                    </a:lnTo>
                    <a:lnTo>
                      <a:pt x="260" y="426"/>
                    </a:lnTo>
                    <a:lnTo>
                      <a:pt x="255" y="439"/>
                    </a:lnTo>
                    <a:lnTo>
                      <a:pt x="255" y="448"/>
                    </a:lnTo>
                    <a:lnTo>
                      <a:pt x="253" y="463"/>
                    </a:lnTo>
                    <a:lnTo>
                      <a:pt x="249" y="472"/>
                    </a:lnTo>
                    <a:lnTo>
                      <a:pt x="248" y="483"/>
                    </a:lnTo>
                    <a:lnTo>
                      <a:pt x="245" y="492"/>
                    </a:lnTo>
                    <a:lnTo>
                      <a:pt x="243" y="497"/>
                    </a:lnTo>
                    <a:lnTo>
                      <a:pt x="240" y="492"/>
                    </a:lnTo>
                    <a:lnTo>
                      <a:pt x="237" y="493"/>
                    </a:lnTo>
                    <a:lnTo>
                      <a:pt x="228" y="495"/>
                    </a:lnTo>
                    <a:lnTo>
                      <a:pt x="218" y="495"/>
                    </a:lnTo>
                    <a:lnTo>
                      <a:pt x="226" y="480"/>
                    </a:lnTo>
                    <a:lnTo>
                      <a:pt x="223" y="477"/>
                    </a:lnTo>
                    <a:lnTo>
                      <a:pt x="233" y="468"/>
                    </a:lnTo>
                    <a:lnTo>
                      <a:pt x="233" y="462"/>
                    </a:lnTo>
                    <a:lnTo>
                      <a:pt x="231" y="457"/>
                    </a:lnTo>
                    <a:lnTo>
                      <a:pt x="216" y="450"/>
                    </a:lnTo>
                    <a:lnTo>
                      <a:pt x="238" y="448"/>
                    </a:lnTo>
                    <a:lnTo>
                      <a:pt x="247" y="444"/>
                    </a:lnTo>
                    <a:lnTo>
                      <a:pt x="248" y="437"/>
                    </a:lnTo>
                    <a:lnTo>
                      <a:pt x="252" y="430"/>
                    </a:lnTo>
                    <a:lnTo>
                      <a:pt x="258" y="422"/>
                    </a:lnTo>
                    <a:lnTo>
                      <a:pt x="258" y="410"/>
                    </a:lnTo>
                    <a:lnTo>
                      <a:pt x="252" y="369"/>
                    </a:lnTo>
                    <a:lnTo>
                      <a:pt x="247" y="275"/>
                    </a:lnTo>
                    <a:lnTo>
                      <a:pt x="241" y="216"/>
                    </a:lnTo>
                    <a:lnTo>
                      <a:pt x="233" y="171"/>
                    </a:lnTo>
                    <a:lnTo>
                      <a:pt x="219" y="127"/>
                    </a:lnTo>
                    <a:lnTo>
                      <a:pt x="196" y="93"/>
                    </a:lnTo>
                    <a:lnTo>
                      <a:pt x="183" y="81"/>
                    </a:lnTo>
                    <a:lnTo>
                      <a:pt x="162" y="70"/>
                    </a:lnTo>
                    <a:lnTo>
                      <a:pt x="138" y="69"/>
                    </a:lnTo>
                    <a:lnTo>
                      <a:pt x="124" y="72"/>
                    </a:lnTo>
                    <a:lnTo>
                      <a:pt x="108" y="84"/>
                    </a:lnTo>
                    <a:lnTo>
                      <a:pt x="112" y="72"/>
                    </a:lnTo>
                    <a:lnTo>
                      <a:pt x="112" y="64"/>
                    </a:lnTo>
                    <a:lnTo>
                      <a:pt x="107" y="57"/>
                    </a:lnTo>
                    <a:lnTo>
                      <a:pt x="86" y="43"/>
                    </a:lnTo>
                    <a:lnTo>
                      <a:pt x="50" y="25"/>
                    </a:lnTo>
                    <a:lnTo>
                      <a:pt x="17" y="8"/>
                    </a:lnTo>
                    <a:lnTo>
                      <a:pt x="0"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8" name="Freeform 127">
                <a:extLst>
                  <a:ext uri="{FF2B5EF4-FFF2-40B4-BE49-F238E27FC236}">
                    <a16:creationId xmlns:a16="http://schemas.microsoft.com/office/drawing/2014/main" xmlns="" id="{43718A61-3BEC-44B5-A3A3-13E3AAB2A30C}"/>
                  </a:ext>
                </a:extLst>
              </p:cNvPr>
              <p:cNvSpPr>
                <a:spLocks noChangeAspect="1"/>
              </p:cNvSpPr>
              <p:nvPr/>
            </p:nvSpPr>
            <p:spPr bwMode="auto">
              <a:xfrm>
                <a:off x="843" y="2053"/>
                <a:ext cx="98" cy="214"/>
              </a:xfrm>
              <a:custGeom>
                <a:avLst/>
                <a:gdLst>
                  <a:gd name="T0" fmla="*/ 97 w 98"/>
                  <a:gd name="T1" fmla="*/ 0 h 214"/>
                  <a:gd name="T2" fmla="*/ 69 w 98"/>
                  <a:gd name="T3" fmla="*/ 36 h 214"/>
                  <a:gd name="T4" fmla="*/ 48 w 98"/>
                  <a:gd name="T5" fmla="*/ 79 h 214"/>
                  <a:gd name="T6" fmla="*/ 34 w 98"/>
                  <a:gd name="T7" fmla="*/ 118 h 214"/>
                  <a:gd name="T8" fmla="*/ 21 w 98"/>
                  <a:gd name="T9" fmla="*/ 160 h 214"/>
                  <a:gd name="T10" fmla="*/ 9 w 98"/>
                  <a:gd name="T11" fmla="*/ 211 h 214"/>
                  <a:gd name="T12" fmla="*/ 0 w 98"/>
                  <a:gd name="T13" fmla="*/ 213 h 214"/>
                  <a:gd name="T14" fmla="*/ 21 w 98"/>
                  <a:gd name="T15" fmla="*/ 137 h 214"/>
                  <a:gd name="T16" fmla="*/ 36 w 98"/>
                  <a:gd name="T17" fmla="*/ 95 h 214"/>
                  <a:gd name="T18" fmla="*/ 50 w 98"/>
                  <a:gd name="T19" fmla="*/ 63 h 214"/>
                  <a:gd name="T20" fmla="*/ 65 w 98"/>
                  <a:gd name="T21" fmla="*/ 37 h 214"/>
                  <a:gd name="T22" fmla="*/ 78 w 98"/>
                  <a:gd name="T23" fmla="*/ 21 h 214"/>
                  <a:gd name="T24" fmla="*/ 97 w 98"/>
                  <a:gd name="T25" fmla="*/ 0 h 2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214">
                    <a:moveTo>
                      <a:pt x="97" y="0"/>
                    </a:moveTo>
                    <a:lnTo>
                      <a:pt x="69" y="36"/>
                    </a:lnTo>
                    <a:lnTo>
                      <a:pt x="48" y="79"/>
                    </a:lnTo>
                    <a:lnTo>
                      <a:pt x="34" y="118"/>
                    </a:lnTo>
                    <a:lnTo>
                      <a:pt x="21" y="160"/>
                    </a:lnTo>
                    <a:lnTo>
                      <a:pt x="9" y="211"/>
                    </a:lnTo>
                    <a:lnTo>
                      <a:pt x="0" y="213"/>
                    </a:lnTo>
                    <a:lnTo>
                      <a:pt x="21" y="137"/>
                    </a:lnTo>
                    <a:lnTo>
                      <a:pt x="36" y="95"/>
                    </a:lnTo>
                    <a:lnTo>
                      <a:pt x="50" y="63"/>
                    </a:lnTo>
                    <a:lnTo>
                      <a:pt x="65" y="37"/>
                    </a:lnTo>
                    <a:lnTo>
                      <a:pt x="78" y="21"/>
                    </a:lnTo>
                    <a:lnTo>
                      <a:pt x="97"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09" name="Freeform 128">
                <a:extLst>
                  <a:ext uri="{FF2B5EF4-FFF2-40B4-BE49-F238E27FC236}">
                    <a16:creationId xmlns:a16="http://schemas.microsoft.com/office/drawing/2014/main" xmlns="" id="{1FCC4B01-1B2A-4CB2-9EF3-0AFC5CFE78C9}"/>
                  </a:ext>
                </a:extLst>
              </p:cNvPr>
              <p:cNvSpPr>
                <a:spLocks noChangeAspect="1"/>
              </p:cNvSpPr>
              <p:nvPr/>
            </p:nvSpPr>
            <p:spPr bwMode="auto">
              <a:xfrm>
                <a:off x="810" y="2269"/>
                <a:ext cx="41" cy="98"/>
              </a:xfrm>
              <a:custGeom>
                <a:avLst/>
                <a:gdLst>
                  <a:gd name="T0" fmla="*/ 37 w 41"/>
                  <a:gd name="T1" fmla="*/ 18 h 98"/>
                  <a:gd name="T2" fmla="*/ 30 w 41"/>
                  <a:gd name="T3" fmla="*/ 52 h 98"/>
                  <a:gd name="T4" fmla="*/ 22 w 41"/>
                  <a:gd name="T5" fmla="*/ 74 h 98"/>
                  <a:gd name="T6" fmla="*/ 13 w 41"/>
                  <a:gd name="T7" fmla="*/ 97 h 98"/>
                  <a:gd name="T8" fmla="*/ 0 w 41"/>
                  <a:gd name="T9" fmla="*/ 88 h 98"/>
                  <a:gd name="T10" fmla="*/ 9 w 41"/>
                  <a:gd name="T11" fmla="*/ 76 h 98"/>
                  <a:gd name="T12" fmla="*/ 17 w 41"/>
                  <a:gd name="T13" fmla="*/ 58 h 98"/>
                  <a:gd name="T14" fmla="*/ 25 w 41"/>
                  <a:gd name="T15" fmla="*/ 32 h 98"/>
                  <a:gd name="T16" fmla="*/ 31 w 41"/>
                  <a:gd name="T17" fmla="*/ 10 h 98"/>
                  <a:gd name="T18" fmla="*/ 32 w 41"/>
                  <a:gd name="T19" fmla="*/ 0 h 98"/>
                  <a:gd name="T20" fmla="*/ 40 w 41"/>
                  <a:gd name="T21" fmla="*/ 0 h 98"/>
                  <a:gd name="T22" fmla="*/ 38 w 41"/>
                  <a:gd name="T23" fmla="*/ 7 h 98"/>
                  <a:gd name="T24" fmla="*/ 33 w 41"/>
                  <a:gd name="T25" fmla="*/ 12 h 98"/>
                  <a:gd name="T26" fmla="*/ 35 w 41"/>
                  <a:gd name="T27" fmla="*/ 16 h 98"/>
                  <a:gd name="T28" fmla="*/ 37 w 41"/>
                  <a:gd name="T29" fmla="*/ 18 h 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 h="98">
                    <a:moveTo>
                      <a:pt x="37" y="18"/>
                    </a:moveTo>
                    <a:lnTo>
                      <a:pt x="30" y="52"/>
                    </a:lnTo>
                    <a:lnTo>
                      <a:pt x="22" y="74"/>
                    </a:lnTo>
                    <a:lnTo>
                      <a:pt x="13" y="97"/>
                    </a:lnTo>
                    <a:lnTo>
                      <a:pt x="0" y="88"/>
                    </a:lnTo>
                    <a:lnTo>
                      <a:pt x="9" y="76"/>
                    </a:lnTo>
                    <a:lnTo>
                      <a:pt x="17" y="58"/>
                    </a:lnTo>
                    <a:lnTo>
                      <a:pt x="25" y="32"/>
                    </a:lnTo>
                    <a:lnTo>
                      <a:pt x="31" y="10"/>
                    </a:lnTo>
                    <a:lnTo>
                      <a:pt x="32" y="0"/>
                    </a:lnTo>
                    <a:lnTo>
                      <a:pt x="40" y="0"/>
                    </a:lnTo>
                    <a:lnTo>
                      <a:pt x="38" y="7"/>
                    </a:lnTo>
                    <a:lnTo>
                      <a:pt x="33" y="12"/>
                    </a:lnTo>
                    <a:lnTo>
                      <a:pt x="35" y="16"/>
                    </a:lnTo>
                    <a:lnTo>
                      <a:pt x="37" y="1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0" name="Freeform 129">
                <a:extLst>
                  <a:ext uri="{FF2B5EF4-FFF2-40B4-BE49-F238E27FC236}">
                    <a16:creationId xmlns:a16="http://schemas.microsoft.com/office/drawing/2014/main" xmlns="" id="{A8A44006-F4A9-4891-BF7C-77F9D6FFB39F}"/>
                  </a:ext>
                </a:extLst>
              </p:cNvPr>
              <p:cNvSpPr>
                <a:spLocks noChangeAspect="1"/>
              </p:cNvSpPr>
              <p:nvPr/>
            </p:nvSpPr>
            <p:spPr bwMode="auto">
              <a:xfrm>
                <a:off x="830" y="2301"/>
                <a:ext cx="93" cy="97"/>
              </a:xfrm>
              <a:custGeom>
                <a:avLst/>
                <a:gdLst>
                  <a:gd name="T0" fmla="*/ 0 w 93"/>
                  <a:gd name="T1" fmla="*/ 79 h 97"/>
                  <a:gd name="T2" fmla="*/ 7 w 93"/>
                  <a:gd name="T3" fmla="*/ 82 h 97"/>
                  <a:gd name="T4" fmla="*/ 13 w 93"/>
                  <a:gd name="T5" fmla="*/ 96 h 97"/>
                  <a:gd name="T6" fmla="*/ 17 w 93"/>
                  <a:gd name="T7" fmla="*/ 85 h 97"/>
                  <a:gd name="T8" fmla="*/ 45 w 93"/>
                  <a:gd name="T9" fmla="*/ 76 h 97"/>
                  <a:gd name="T10" fmla="*/ 59 w 93"/>
                  <a:gd name="T11" fmla="*/ 76 h 97"/>
                  <a:gd name="T12" fmla="*/ 72 w 93"/>
                  <a:gd name="T13" fmla="*/ 88 h 97"/>
                  <a:gd name="T14" fmla="*/ 88 w 93"/>
                  <a:gd name="T15" fmla="*/ 96 h 97"/>
                  <a:gd name="T16" fmla="*/ 82 w 93"/>
                  <a:gd name="T17" fmla="*/ 82 h 97"/>
                  <a:gd name="T18" fmla="*/ 63 w 93"/>
                  <a:gd name="T19" fmla="*/ 74 h 97"/>
                  <a:gd name="T20" fmla="*/ 39 w 93"/>
                  <a:gd name="T21" fmla="*/ 74 h 97"/>
                  <a:gd name="T22" fmla="*/ 42 w 93"/>
                  <a:gd name="T23" fmla="*/ 66 h 97"/>
                  <a:gd name="T24" fmla="*/ 47 w 93"/>
                  <a:gd name="T25" fmla="*/ 58 h 97"/>
                  <a:gd name="T26" fmla="*/ 56 w 93"/>
                  <a:gd name="T27" fmla="*/ 51 h 97"/>
                  <a:gd name="T28" fmla="*/ 69 w 93"/>
                  <a:gd name="T29" fmla="*/ 47 h 97"/>
                  <a:gd name="T30" fmla="*/ 86 w 93"/>
                  <a:gd name="T31" fmla="*/ 44 h 97"/>
                  <a:gd name="T32" fmla="*/ 92 w 93"/>
                  <a:gd name="T33" fmla="*/ 33 h 97"/>
                  <a:gd name="T34" fmla="*/ 71 w 93"/>
                  <a:gd name="T35" fmla="*/ 37 h 97"/>
                  <a:gd name="T36" fmla="*/ 66 w 93"/>
                  <a:gd name="T37" fmla="*/ 29 h 97"/>
                  <a:gd name="T38" fmla="*/ 72 w 93"/>
                  <a:gd name="T39" fmla="*/ 22 h 97"/>
                  <a:gd name="T40" fmla="*/ 76 w 93"/>
                  <a:gd name="T41" fmla="*/ 15 h 97"/>
                  <a:gd name="T42" fmla="*/ 52 w 93"/>
                  <a:gd name="T43" fmla="*/ 18 h 97"/>
                  <a:gd name="T44" fmla="*/ 49 w 93"/>
                  <a:gd name="T45" fmla="*/ 13 h 97"/>
                  <a:gd name="T46" fmla="*/ 55 w 93"/>
                  <a:gd name="T47" fmla="*/ 6 h 97"/>
                  <a:gd name="T48" fmla="*/ 59 w 93"/>
                  <a:gd name="T49" fmla="*/ 0 h 97"/>
                  <a:gd name="T50" fmla="*/ 37 w 93"/>
                  <a:gd name="T51" fmla="*/ 3 h 97"/>
                  <a:gd name="T52" fmla="*/ 37 w 93"/>
                  <a:gd name="T53" fmla="*/ 15 h 97"/>
                  <a:gd name="T54" fmla="*/ 32 w 93"/>
                  <a:gd name="T55" fmla="*/ 26 h 97"/>
                  <a:gd name="T56" fmla="*/ 22 w 93"/>
                  <a:gd name="T57" fmla="*/ 35 h 97"/>
                  <a:gd name="T58" fmla="*/ 15 w 93"/>
                  <a:gd name="T59" fmla="*/ 45 h 97"/>
                  <a:gd name="T60" fmla="*/ 8 w 93"/>
                  <a:gd name="T61" fmla="*/ 58 h 97"/>
                  <a:gd name="T62" fmla="*/ 6 w 93"/>
                  <a:gd name="T63" fmla="*/ 71 h 97"/>
                  <a:gd name="T64" fmla="*/ 0 w 93"/>
                  <a:gd name="T65" fmla="*/ 7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3" h="97">
                    <a:moveTo>
                      <a:pt x="0" y="79"/>
                    </a:moveTo>
                    <a:lnTo>
                      <a:pt x="7" y="82"/>
                    </a:lnTo>
                    <a:lnTo>
                      <a:pt x="13" y="96"/>
                    </a:lnTo>
                    <a:lnTo>
                      <a:pt x="17" y="85"/>
                    </a:lnTo>
                    <a:lnTo>
                      <a:pt x="45" y="76"/>
                    </a:lnTo>
                    <a:lnTo>
                      <a:pt x="59" y="76"/>
                    </a:lnTo>
                    <a:lnTo>
                      <a:pt x="72" y="88"/>
                    </a:lnTo>
                    <a:lnTo>
                      <a:pt x="88" y="96"/>
                    </a:lnTo>
                    <a:lnTo>
                      <a:pt x="82" y="82"/>
                    </a:lnTo>
                    <a:lnTo>
                      <a:pt x="63" y="74"/>
                    </a:lnTo>
                    <a:lnTo>
                      <a:pt x="39" y="74"/>
                    </a:lnTo>
                    <a:lnTo>
                      <a:pt x="42" y="66"/>
                    </a:lnTo>
                    <a:lnTo>
                      <a:pt x="47" y="58"/>
                    </a:lnTo>
                    <a:lnTo>
                      <a:pt x="56" y="51"/>
                    </a:lnTo>
                    <a:lnTo>
                      <a:pt x="69" y="47"/>
                    </a:lnTo>
                    <a:lnTo>
                      <a:pt x="86" y="44"/>
                    </a:lnTo>
                    <a:lnTo>
                      <a:pt x="92" y="33"/>
                    </a:lnTo>
                    <a:lnTo>
                      <a:pt x="71" y="37"/>
                    </a:lnTo>
                    <a:lnTo>
                      <a:pt x="66" y="29"/>
                    </a:lnTo>
                    <a:lnTo>
                      <a:pt x="72" y="22"/>
                    </a:lnTo>
                    <a:lnTo>
                      <a:pt x="76" y="15"/>
                    </a:lnTo>
                    <a:lnTo>
                      <a:pt x="52" y="18"/>
                    </a:lnTo>
                    <a:lnTo>
                      <a:pt x="49" y="13"/>
                    </a:lnTo>
                    <a:lnTo>
                      <a:pt x="55" y="6"/>
                    </a:lnTo>
                    <a:lnTo>
                      <a:pt x="59" y="0"/>
                    </a:lnTo>
                    <a:lnTo>
                      <a:pt x="37" y="3"/>
                    </a:lnTo>
                    <a:lnTo>
                      <a:pt x="37" y="15"/>
                    </a:lnTo>
                    <a:lnTo>
                      <a:pt x="32" y="26"/>
                    </a:lnTo>
                    <a:lnTo>
                      <a:pt x="22" y="35"/>
                    </a:lnTo>
                    <a:lnTo>
                      <a:pt x="15" y="45"/>
                    </a:lnTo>
                    <a:lnTo>
                      <a:pt x="8" y="58"/>
                    </a:lnTo>
                    <a:lnTo>
                      <a:pt x="6" y="71"/>
                    </a:lnTo>
                    <a:lnTo>
                      <a:pt x="0" y="79"/>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1" name="Freeform 130">
                <a:extLst>
                  <a:ext uri="{FF2B5EF4-FFF2-40B4-BE49-F238E27FC236}">
                    <a16:creationId xmlns:a16="http://schemas.microsoft.com/office/drawing/2014/main" xmlns="" id="{40075CE5-1DF1-4742-BE03-562E8AFCB29C}"/>
                  </a:ext>
                </a:extLst>
              </p:cNvPr>
              <p:cNvSpPr>
                <a:spLocks noChangeAspect="1"/>
              </p:cNvSpPr>
              <p:nvPr/>
            </p:nvSpPr>
            <p:spPr bwMode="auto">
              <a:xfrm>
                <a:off x="868" y="2134"/>
                <a:ext cx="84" cy="174"/>
              </a:xfrm>
              <a:custGeom>
                <a:avLst/>
                <a:gdLst>
                  <a:gd name="T0" fmla="*/ 0 w 84"/>
                  <a:gd name="T1" fmla="*/ 146 h 174"/>
                  <a:gd name="T2" fmla="*/ 0 w 84"/>
                  <a:gd name="T3" fmla="*/ 136 h 174"/>
                  <a:gd name="T4" fmla="*/ 1 w 84"/>
                  <a:gd name="T5" fmla="*/ 115 h 174"/>
                  <a:gd name="T6" fmla="*/ 6 w 84"/>
                  <a:gd name="T7" fmla="*/ 96 h 174"/>
                  <a:gd name="T8" fmla="*/ 14 w 84"/>
                  <a:gd name="T9" fmla="*/ 82 h 174"/>
                  <a:gd name="T10" fmla="*/ 21 w 84"/>
                  <a:gd name="T11" fmla="*/ 72 h 174"/>
                  <a:gd name="T12" fmla="*/ 25 w 84"/>
                  <a:gd name="T13" fmla="*/ 60 h 174"/>
                  <a:gd name="T14" fmla="*/ 32 w 84"/>
                  <a:gd name="T15" fmla="*/ 41 h 174"/>
                  <a:gd name="T16" fmla="*/ 39 w 84"/>
                  <a:gd name="T17" fmla="*/ 27 h 174"/>
                  <a:gd name="T18" fmla="*/ 50 w 84"/>
                  <a:gd name="T19" fmla="*/ 14 h 174"/>
                  <a:gd name="T20" fmla="*/ 64 w 84"/>
                  <a:gd name="T21" fmla="*/ 0 h 174"/>
                  <a:gd name="T22" fmla="*/ 46 w 84"/>
                  <a:gd name="T23" fmla="*/ 21 h 174"/>
                  <a:gd name="T24" fmla="*/ 39 w 84"/>
                  <a:gd name="T25" fmla="*/ 34 h 174"/>
                  <a:gd name="T26" fmla="*/ 35 w 84"/>
                  <a:gd name="T27" fmla="*/ 46 h 174"/>
                  <a:gd name="T28" fmla="*/ 39 w 84"/>
                  <a:gd name="T29" fmla="*/ 49 h 174"/>
                  <a:gd name="T30" fmla="*/ 39 w 84"/>
                  <a:gd name="T31" fmla="*/ 57 h 174"/>
                  <a:gd name="T32" fmla="*/ 35 w 84"/>
                  <a:gd name="T33" fmla="*/ 64 h 174"/>
                  <a:gd name="T34" fmla="*/ 28 w 84"/>
                  <a:gd name="T35" fmla="*/ 73 h 174"/>
                  <a:gd name="T36" fmla="*/ 17 w 84"/>
                  <a:gd name="T37" fmla="*/ 87 h 174"/>
                  <a:gd name="T38" fmla="*/ 13 w 84"/>
                  <a:gd name="T39" fmla="*/ 94 h 174"/>
                  <a:gd name="T40" fmla="*/ 11 w 84"/>
                  <a:gd name="T41" fmla="*/ 102 h 174"/>
                  <a:gd name="T42" fmla="*/ 11 w 84"/>
                  <a:gd name="T43" fmla="*/ 106 h 174"/>
                  <a:gd name="T44" fmla="*/ 13 w 84"/>
                  <a:gd name="T45" fmla="*/ 107 h 174"/>
                  <a:gd name="T46" fmla="*/ 64 w 84"/>
                  <a:gd name="T47" fmla="*/ 62 h 174"/>
                  <a:gd name="T48" fmla="*/ 28 w 84"/>
                  <a:gd name="T49" fmla="*/ 100 h 174"/>
                  <a:gd name="T50" fmla="*/ 33 w 84"/>
                  <a:gd name="T51" fmla="*/ 125 h 174"/>
                  <a:gd name="T52" fmla="*/ 21 w 84"/>
                  <a:gd name="T53" fmla="*/ 125 h 174"/>
                  <a:gd name="T54" fmla="*/ 18 w 84"/>
                  <a:gd name="T55" fmla="*/ 129 h 174"/>
                  <a:gd name="T56" fmla="*/ 18 w 84"/>
                  <a:gd name="T57" fmla="*/ 133 h 174"/>
                  <a:gd name="T58" fmla="*/ 23 w 84"/>
                  <a:gd name="T59" fmla="*/ 138 h 174"/>
                  <a:gd name="T60" fmla="*/ 40 w 84"/>
                  <a:gd name="T61" fmla="*/ 143 h 174"/>
                  <a:gd name="T62" fmla="*/ 56 w 84"/>
                  <a:gd name="T63" fmla="*/ 150 h 174"/>
                  <a:gd name="T64" fmla="*/ 69 w 84"/>
                  <a:gd name="T65" fmla="*/ 158 h 174"/>
                  <a:gd name="T66" fmla="*/ 83 w 84"/>
                  <a:gd name="T67" fmla="*/ 173 h 174"/>
                  <a:gd name="T68" fmla="*/ 69 w 84"/>
                  <a:gd name="T69" fmla="*/ 160 h 174"/>
                  <a:gd name="T70" fmla="*/ 59 w 84"/>
                  <a:gd name="T71" fmla="*/ 156 h 174"/>
                  <a:gd name="T72" fmla="*/ 46 w 84"/>
                  <a:gd name="T73" fmla="*/ 152 h 174"/>
                  <a:gd name="T74" fmla="*/ 34 w 84"/>
                  <a:gd name="T75" fmla="*/ 151 h 174"/>
                  <a:gd name="T76" fmla="*/ 33 w 84"/>
                  <a:gd name="T77" fmla="*/ 160 h 174"/>
                  <a:gd name="T78" fmla="*/ 31 w 84"/>
                  <a:gd name="T79" fmla="*/ 166 h 174"/>
                  <a:gd name="T80" fmla="*/ 28 w 84"/>
                  <a:gd name="T81" fmla="*/ 168 h 174"/>
                  <a:gd name="T82" fmla="*/ 26 w 84"/>
                  <a:gd name="T83" fmla="*/ 160 h 174"/>
                  <a:gd name="T84" fmla="*/ 23 w 84"/>
                  <a:gd name="T85" fmla="*/ 159 h 174"/>
                  <a:gd name="T86" fmla="*/ 2 w 84"/>
                  <a:gd name="T87" fmla="*/ 168 h 174"/>
                  <a:gd name="T88" fmla="*/ 9 w 84"/>
                  <a:gd name="T89" fmla="*/ 152 h 174"/>
                  <a:gd name="T90" fmla="*/ 9 w 84"/>
                  <a:gd name="T91" fmla="*/ 147 h 174"/>
                  <a:gd name="T92" fmla="*/ 5 w 84"/>
                  <a:gd name="T93" fmla="*/ 145 h 174"/>
                  <a:gd name="T94" fmla="*/ 0 w 84"/>
                  <a:gd name="T95" fmla="*/ 146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 h="174">
                    <a:moveTo>
                      <a:pt x="0" y="146"/>
                    </a:moveTo>
                    <a:lnTo>
                      <a:pt x="0" y="136"/>
                    </a:lnTo>
                    <a:lnTo>
                      <a:pt x="1" y="115"/>
                    </a:lnTo>
                    <a:lnTo>
                      <a:pt x="6" y="96"/>
                    </a:lnTo>
                    <a:lnTo>
                      <a:pt x="14" y="82"/>
                    </a:lnTo>
                    <a:lnTo>
                      <a:pt x="21" y="72"/>
                    </a:lnTo>
                    <a:lnTo>
                      <a:pt x="25" y="60"/>
                    </a:lnTo>
                    <a:lnTo>
                      <a:pt x="32" y="41"/>
                    </a:lnTo>
                    <a:lnTo>
                      <a:pt x="39" y="27"/>
                    </a:lnTo>
                    <a:lnTo>
                      <a:pt x="50" y="14"/>
                    </a:lnTo>
                    <a:lnTo>
                      <a:pt x="64" y="0"/>
                    </a:lnTo>
                    <a:lnTo>
                      <a:pt x="46" y="21"/>
                    </a:lnTo>
                    <a:lnTo>
                      <a:pt x="39" y="34"/>
                    </a:lnTo>
                    <a:lnTo>
                      <a:pt x="35" y="46"/>
                    </a:lnTo>
                    <a:lnTo>
                      <a:pt x="39" y="49"/>
                    </a:lnTo>
                    <a:lnTo>
                      <a:pt x="39" y="57"/>
                    </a:lnTo>
                    <a:lnTo>
                      <a:pt x="35" y="64"/>
                    </a:lnTo>
                    <a:lnTo>
                      <a:pt x="28" y="73"/>
                    </a:lnTo>
                    <a:lnTo>
                      <a:pt x="17" y="87"/>
                    </a:lnTo>
                    <a:lnTo>
                      <a:pt x="13" y="94"/>
                    </a:lnTo>
                    <a:lnTo>
                      <a:pt x="11" y="102"/>
                    </a:lnTo>
                    <a:lnTo>
                      <a:pt x="11" y="106"/>
                    </a:lnTo>
                    <a:lnTo>
                      <a:pt x="13" y="107"/>
                    </a:lnTo>
                    <a:lnTo>
                      <a:pt x="64" y="62"/>
                    </a:lnTo>
                    <a:lnTo>
                      <a:pt x="28" y="100"/>
                    </a:lnTo>
                    <a:lnTo>
                      <a:pt x="33" y="125"/>
                    </a:lnTo>
                    <a:lnTo>
                      <a:pt x="21" y="125"/>
                    </a:lnTo>
                    <a:lnTo>
                      <a:pt x="18" y="129"/>
                    </a:lnTo>
                    <a:lnTo>
                      <a:pt x="18" y="133"/>
                    </a:lnTo>
                    <a:lnTo>
                      <a:pt x="23" y="138"/>
                    </a:lnTo>
                    <a:lnTo>
                      <a:pt x="40" y="143"/>
                    </a:lnTo>
                    <a:lnTo>
                      <a:pt x="56" y="150"/>
                    </a:lnTo>
                    <a:lnTo>
                      <a:pt x="69" y="158"/>
                    </a:lnTo>
                    <a:lnTo>
                      <a:pt x="83" y="173"/>
                    </a:lnTo>
                    <a:lnTo>
                      <a:pt x="69" y="160"/>
                    </a:lnTo>
                    <a:lnTo>
                      <a:pt x="59" y="156"/>
                    </a:lnTo>
                    <a:lnTo>
                      <a:pt x="46" y="152"/>
                    </a:lnTo>
                    <a:lnTo>
                      <a:pt x="34" y="151"/>
                    </a:lnTo>
                    <a:lnTo>
                      <a:pt x="33" y="160"/>
                    </a:lnTo>
                    <a:lnTo>
                      <a:pt x="31" y="166"/>
                    </a:lnTo>
                    <a:lnTo>
                      <a:pt x="28" y="168"/>
                    </a:lnTo>
                    <a:lnTo>
                      <a:pt x="26" y="160"/>
                    </a:lnTo>
                    <a:lnTo>
                      <a:pt x="23" y="159"/>
                    </a:lnTo>
                    <a:lnTo>
                      <a:pt x="2" y="168"/>
                    </a:lnTo>
                    <a:lnTo>
                      <a:pt x="9" y="152"/>
                    </a:lnTo>
                    <a:lnTo>
                      <a:pt x="9" y="147"/>
                    </a:lnTo>
                    <a:lnTo>
                      <a:pt x="5" y="145"/>
                    </a:lnTo>
                    <a:lnTo>
                      <a:pt x="0" y="14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2" name="Freeform 131">
                <a:extLst>
                  <a:ext uri="{FF2B5EF4-FFF2-40B4-BE49-F238E27FC236}">
                    <a16:creationId xmlns:a16="http://schemas.microsoft.com/office/drawing/2014/main" xmlns="" id="{561DADC8-FC8C-43DA-AA1A-FD886DBD2E4F}"/>
                  </a:ext>
                </a:extLst>
              </p:cNvPr>
              <p:cNvSpPr>
                <a:spLocks noChangeAspect="1"/>
              </p:cNvSpPr>
              <p:nvPr/>
            </p:nvSpPr>
            <p:spPr bwMode="auto">
              <a:xfrm>
                <a:off x="918" y="2127"/>
                <a:ext cx="101" cy="167"/>
              </a:xfrm>
              <a:custGeom>
                <a:avLst/>
                <a:gdLst>
                  <a:gd name="T0" fmla="*/ 0 w 101"/>
                  <a:gd name="T1" fmla="*/ 136 h 167"/>
                  <a:gd name="T2" fmla="*/ 29 w 101"/>
                  <a:gd name="T3" fmla="*/ 147 h 167"/>
                  <a:gd name="T4" fmla="*/ 65 w 101"/>
                  <a:gd name="T5" fmla="*/ 166 h 167"/>
                  <a:gd name="T6" fmla="*/ 50 w 101"/>
                  <a:gd name="T7" fmla="*/ 153 h 167"/>
                  <a:gd name="T8" fmla="*/ 65 w 101"/>
                  <a:gd name="T9" fmla="*/ 119 h 167"/>
                  <a:gd name="T10" fmla="*/ 83 w 101"/>
                  <a:gd name="T11" fmla="*/ 72 h 167"/>
                  <a:gd name="T12" fmla="*/ 100 w 101"/>
                  <a:gd name="T13" fmla="*/ 0 h 167"/>
                  <a:gd name="T14" fmla="*/ 81 w 101"/>
                  <a:gd name="T15" fmla="*/ 71 h 167"/>
                  <a:gd name="T16" fmla="*/ 63 w 101"/>
                  <a:gd name="T17" fmla="*/ 109 h 167"/>
                  <a:gd name="T18" fmla="*/ 48 w 101"/>
                  <a:gd name="T19" fmla="*/ 126 h 167"/>
                  <a:gd name="T20" fmla="*/ 36 w 101"/>
                  <a:gd name="T21" fmla="*/ 139 h 167"/>
                  <a:gd name="T22" fmla="*/ 30 w 101"/>
                  <a:gd name="T23" fmla="*/ 143 h 167"/>
                  <a:gd name="T24" fmla="*/ 0 w 101"/>
                  <a:gd name="T25" fmla="*/ 136 h 1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 h="167">
                    <a:moveTo>
                      <a:pt x="0" y="136"/>
                    </a:moveTo>
                    <a:lnTo>
                      <a:pt x="29" y="147"/>
                    </a:lnTo>
                    <a:lnTo>
                      <a:pt x="65" y="166"/>
                    </a:lnTo>
                    <a:lnTo>
                      <a:pt x="50" y="153"/>
                    </a:lnTo>
                    <a:lnTo>
                      <a:pt x="65" y="119"/>
                    </a:lnTo>
                    <a:lnTo>
                      <a:pt x="83" y="72"/>
                    </a:lnTo>
                    <a:lnTo>
                      <a:pt x="100" y="0"/>
                    </a:lnTo>
                    <a:lnTo>
                      <a:pt x="81" y="71"/>
                    </a:lnTo>
                    <a:lnTo>
                      <a:pt x="63" y="109"/>
                    </a:lnTo>
                    <a:lnTo>
                      <a:pt x="48" y="126"/>
                    </a:lnTo>
                    <a:lnTo>
                      <a:pt x="36" y="139"/>
                    </a:lnTo>
                    <a:lnTo>
                      <a:pt x="30" y="143"/>
                    </a:lnTo>
                    <a:lnTo>
                      <a:pt x="0" y="13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3" name="Freeform 132">
                <a:extLst>
                  <a:ext uri="{FF2B5EF4-FFF2-40B4-BE49-F238E27FC236}">
                    <a16:creationId xmlns:a16="http://schemas.microsoft.com/office/drawing/2014/main" xmlns="" id="{00FA78B4-0899-4182-A550-4C8F31C36C0A}"/>
                  </a:ext>
                </a:extLst>
              </p:cNvPr>
              <p:cNvSpPr>
                <a:spLocks noChangeAspect="1"/>
              </p:cNvSpPr>
              <p:nvPr/>
            </p:nvSpPr>
            <p:spPr bwMode="auto">
              <a:xfrm>
                <a:off x="900" y="2405"/>
                <a:ext cx="134" cy="65"/>
              </a:xfrm>
              <a:custGeom>
                <a:avLst/>
                <a:gdLst>
                  <a:gd name="T0" fmla="*/ 89 w 134"/>
                  <a:gd name="T1" fmla="*/ 7 h 65"/>
                  <a:gd name="T2" fmla="*/ 76 w 134"/>
                  <a:gd name="T3" fmla="*/ 7 h 65"/>
                  <a:gd name="T4" fmla="*/ 68 w 134"/>
                  <a:gd name="T5" fmla="*/ 10 h 65"/>
                  <a:gd name="T6" fmla="*/ 63 w 134"/>
                  <a:gd name="T7" fmla="*/ 14 h 65"/>
                  <a:gd name="T8" fmla="*/ 57 w 134"/>
                  <a:gd name="T9" fmla="*/ 22 h 65"/>
                  <a:gd name="T10" fmla="*/ 52 w 134"/>
                  <a:gd name="T11" fmla="*/ 28 h 65"/>
                  <a:gd name="T12" fmla="*/ 46 w 134"/>
                  <a:gd name="T13" fmla="*/ 36 h 65"/>
                  <a:gd name="T14" fmla="*/ 41 w 134"/>
                  <a:gd name="T15" fmla="*/ 39 h 65"/>
                  <a:gd name="T16" fmla="*/ 36 w 134"/>
                  <a:gd name="T17" fmla="*/ 29 h 65"/>
                  <a:gd name="T18" fmla="*/ 36 w 134"/>
                  <a:gd name="T19" fmla="*/ 39 h 65"/>
                  <a:gd name="T20" fmla="*/ 35 w 134"/>
                  <a:gd name="T21" fmla="*/ 48 h 65"/>
                  <a:gd name="T22" fmla="*/ 32 w 134"/>
                  <a:gd name="T23" fmla="*/ 49 h 65"/>
                  <a:gd name="T24" fmla="*/ 20 w 134"/>
                  <a:gd name="T25" fmla="*/ 50 h 65"/>
                  <a:gd name="T26" fmla="*/ 8 w 134"/>
                  <a:gd name="T27" fmla="*/ 56 h 65"/>
                  <a:gd name="T28" fmla="*/ 0 w 134"/>
                  <a:gd name="T29" fmla="*/ 64 h 65"/>
                  <a:gd name="T30" fmla="*/ 13 w 134"/>
                  <a:gd name="T31" fmla="*/ 62 h 65"/>
                  <a:gd name="T32" fmla="*/ 31 w 134"/>
                  <a:gd name="T33" fmla="*/ 56 h 65"/>
                  <a:gd name="T34" fmla="*/ 39 w 134"/>
                  <a:gd name="T35" fmla="*/ 52 h 65"/>
                  <a:gd name="T36" fmla="*/ 56 w 134"/>
                  <a:gd name="T37" fmla="*/ 54 h 65"/>
                  <a:gd name="T38" fmla="*/ 73 w 134"/>
                  <a:gd name="T39" fmla="*/ 54 h 65"/>
                  <a:gd name="T40" fmla="*/ 91 w 134"/>
                  <a:gd name="T41" fmla="*/ 49 h 65"/>
                  <a:gd name="T42" fmla="*/ 106 w 134"/>
                  <a:gd name="T43" fmla="*/ 48 h 65"/>
                  <a:gd name="T44" fmla="*/ 118 w 134"/>
                  <a:gd name="T45" fmla="*/ 47 h 65"/>
                  <a:gd name="T46" fmla="*/ 122 w 134"/>
                  <a:gd name="T47" fmla="*/ 46 h 65"/>
                  <a:gd name="T48" fmla="*/ 124 w 134"/>
                  <a:gd name="T49" fmla="*/ 44 h 65"/>
                  <a:gd name="T50" fmla="*/ 126 w 134"/>
                  <a:gd name="T51" fmla="*/ 40 h 65"/>
                  <a:gd name="T52" fmla="*/ 123 w 134"/>
                  <a:gd name="T53" fmla="*/ 34 h 65"/>
                  <a:gd name="T54" fmla="*/ 131 w 134"/>
                  <a:gd name="T55" fmla="*/ 25 h 65"/>
                  <a:gd name="T56" fmla="*/ 133 w 134"/>
                  <a:gd name="T57" fmla="*/ 20 h 65"/>
                  <a:gd name="T58" fmla="*/ 125 w 134"/>
                  <a:gd name="T59" fmla="*/ 0 h 65"/>
                  <a:gd name="T60" fmla="*/ 122 w 134"/>
                  <a:gd name="T61" fmla="*/ 2 h 65"/>
                  <a:gd name="T62" fmla="*/ 121 w 134"/>
                  <a:gd name="T63" fmla="*/ 7 h 65"/>
                  <a:gd name="T64" fmla="*/ 118 w 134"/>
                  <a:gd name="T65" fmla="*/ 15 h 65"/>
                  <a:gd name="T66" fmla="*/ 111 w 134"/>
                  <a:gd name="T67" fmla="*/ 25 h 65"/>
                  <a:gd name="T68" fmla="*/ 109 w 134"/>
                  <a:gd name="T69" fmla="*/ 25 h 65"/>
                  <a:gd name="T70" fmla="*/ 105 w 134"/>
                  <a:gd name="T71" fmla="*/ 20 h 65"/>
                  <a:gd name="T72" fmla="*/ 106 w 134"/>
                  <a:gd name="T73" fmla="*/ 18 h 65"/>
                  <a:gd name="T74" fmla="*/ 110 w 134"/>
                  <a:gd name="T75" fmla="*/ 13 h 65"/>
                  <a:gd name="T76" fmla="*/ 114 w 134"/>
                  <a:gd name="T77" fmla="*/ 8 h 65"/>
                  <a:gd name="T78" fmla="*/ 91 w 134"/>
                  <a:gd name="T79" fmla="*/ 10 h 65"/>
                  <a:gd name="T80" fmla="*/ 89 w 134"/>
                  <a:gd name="T81" fmla="*/ 9 h 65"/>
                  <a:gd name="T82" fmla="*/ 89 w 134"/>
                  <a:gd name="T83" fmla="*/ 7 h 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4" h="65">
                    <a:moveTo>
                      <a:pt x="89" y="7"/>
                    </a:moveTo>
                    <a:lnTo>
                      <a:pt x="76" y="7"/>
                    </a:lnTo>
                    <a:lnTo>
                      <a:pt x="68" y="10"/>
                    </a:lnTo>
                    <a:lnTo>
                      <a:pt x="63" y="14"/>
                    </a:lnTo>
                    <a:lnTo>
                      <a:pt x="57" y="22"/>
                    </a:lnTo>
                    <a:lnTo>
                      <a:pt x="52" y="28"/>
                    </a:lnTo>
                    <a:lnTo>
                      <a:pt x="46" y="36"/>
                    </a:lnTo>
                    <a:lnTo>
                      <a:pt x="41" y="39"/>
                    </a:lnTo>
                    <a:lnTo>
                      <a:pt x="36" y="29"/>
                    </a:lnTo>
                    <a:lnTo>
                      <a:pt x="36" y="39"/>
                    </a:lnTo>
                    <a:lnTo>
                      <a:pt x="35" y="48"/>
                    </a:lnTo>
                    <a:lnTo>
                      <a:pt x="32" y="49"/>
                    </a:lnTo>
                    <a:lnTo>
                      <a:pt x="20" y="50"/>
                    </a:lnTo>
                    <a:lnTo>
                      <a:pt x="8" y="56"/>
                    </a:lnTo>
                    <a:lnTo>
                      <a:pt x="0" y="64"/>
                    </a:lnTo>
                    <a:lnTo>
                      <a:pt x="13" y="62"/>
                    </a:lnTo>
                    <a:lnTo>
                      <a:pt x="31" y="56"/>
                    </a:lnTo>
                    <a:lnTo>
                      <a:pt x="39" y="52"/>
                    </a:lnTo>
                    <a:lnTo>
                      <a:pt x="56" y="54"/>
                    </a:lnTo>
                    <a:lnTo>
                      <a:pt x="73" y="54"/>
                    </a:lnTo>
                    <a:lnTo>
                      <a:pt x="91" y="49"/>
                    </a:lnTo>
                    <a:lnTo>
                      <a:pt x="106" y="48"/>
                    </a:lnTo>
                    <a:lnTo>
                      <a:pt x="118" y="47"/>
                    </a:lnTo>
                    <a:lnTo>
                      <a:pt x="122" y="46"/>
                    </a:lnTo>
                    <a:lnTo>
                      <a:pt x="124" y="44"/>
                    </a:lnTo>
                    <a:lnTo>
                      <a:pt x="126" y="40"/>
                    </a:lnTo>
                    <a:lnTo>
                      <a:pt x="123" y="34"/>
                    </a:lnTo>
                    <a:lnTo>
                      <a:pt x="131" y="25"/>
                    </a:lnTo>
                    <a:lnTo>
                      <a:pt x="133" y="20"/>
                    </a:lnTo>
                    <a:lnTo>
                      <a:pt x="125" y="0"/>
                    </a:lnTo>
                    <a:lnTo>
                      <a:pt x="122" y="2"/>
                    </a:lnTo>
                    <a:lnTo>
                      <a:pt x="121" y="7"/>
                    </a:lnTo>
                    <a:lnTo>
                      <a:pt x="118" y="15"/>
                    </a:lnTo>
                    <a:lnTo>
                      <a:pt x="111" y="25"/>
                    </a:lnTo>
                    <a:lnTo>
                      <a:pt x="109" y="25"/>
                    </a:lnTo>
                    <a:lnTo>
                      <a:pt x="105" y="20"/>
                    </a:lnTo>
                    <a:lnTo>
                      <a:pt x="106" y="18"/>
                    </a:lnTo>
                    <a:lnTo>
                      <a:pt x="110" y="13"/>
                    </a:lnTo>
                    <a:lnTo>
                      <a:pt x="114" y="8"/>
                    </a:lnTo>
                    <a:lnTo>
                      <a:pt x="91" y="10"/>
                    </a:lnTo>
                    <a:lnTo>
                      <a:pt x="89" y="9"/>
                    </a:lnTo>
                    <a:lnTo>
                      <a:pt x="89" y="7"/>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4" name="Freeform 133">
                <a:extLst>
                  <a:ext uri="{FF2B5EF4-FFF2-40B4-BE49-F238E27FC236}">
                    <a16:creationId xmlns:a16="http://schemas.microsoft.com/office/drawing/2014/main" xmlns="" id="{03ADAE89-FFF1-4A4A-960E-FE233B1012C0}"/>
                  </a:ext>
                </a:extLst>
              </p:cNvPr>
              <p:cNvSpPr>
                <a:spLocks noChangeAspect="1"/>
              </p:cNvSpPr>
              <p:nvPr/>
            </p:nvSpPr>
            <p:spPr bwMode="auto">
              <a:xfrm>
                <a:off x="732" y="2375"/>
                <a:ext cx="95" cy="104"/>
              </a:xfrm>
              <a:custGeom>
                <a:avLst/>
                <a:gdLst>
                  <a:gd name="T0" fmla="*/ 7 w 95"/>
                  <a:gd name="T1" fmla="*/ 36 h 104"/>
                  <a:gd name="T2" fmla="*/ 17 w 95"/>
                  <a:gd name="T3" fmla="*/ 30 h 104"/>
                  <a:gd name="T4" fmla="*/ 25 w 95"/>
                  <a:gd name="T5" fmla="*/ 21 h 104"/>
                  <a:gd name="T6" fmla="*/ 48 w 95"/>
                  <a:gd name="T7" fmla="*/ 0 h 104"/>
                  <a:gd name="T8" fmla="*/ 49 w 95"/>
                  <a:gd name="T9" fmla="*/ 2 h 104"/>
                  <a:gd name="T10" fmla="*/ 68 w 95"/>
                  <a:gd name="T11" fmla="*/ 6 h 104"/>
                  <a:gd name="T12" fmla="*/ 70 w 95"/>
                  <a:gd name="T13" fmla="*/ 9 h 104"/>
                  <a:gd name="T14" fmla="*/ 68 w 95"/>
                  <a:gd name="T15" fmla="*/ 9 h 104"/>
                  <a:gd name="T16" fmla="*/ 52 w 95"/>
                  <a:gd name="T17" fmla="*/ 19 h 104"/>
                  <a:gd name="T18" fmla="*/ 22 w 95"/>
                  <a:gd name="T19" fmla="*/ 35 h 104"/>
                  <a:gd name="T20" fmla="*/ 13 w 95"/>
                  <a:gd name="T21" fmla="*/ 42 h 104"/>
                  <a:gd name="T22" fmla="*/ 21 w 95"/>
                  <a:gd name="T23" fmla="*/ 58 h 104"/>
                  <a:gd name="T24" fmla="*/ 42 w 95"/>
                  <a:gd name="T25" fmla="*/ 46 h 104"/>
                  <a:gd name="T26" fmla="*/ 66 w 95"/>
                  <a:gd name="T27" fmla="*/ 33 h 104"/>
                  <a:gd name="T28" fmla="*/ 85 w 95"/>
                  <a:gd name="T29" fmla="*/ 29 h 104"/>
                  <a:gd name="T30" fmla="*/ 78 w 95"/>
                  <a:gd name="T31" fmla="*/ 34 h 104"/>
                  <a:gd name="T32" fmla="*/ 49 w 95"/>
                  <a:gd name="T33" fmla="*/ 47 h 104"/>
                  <a:gd name="T34" fmla="*/ 31 w 95"/>
                  <a:gd name="T35" fmla="*/ 58 h 104"/>
                  <a:gd name="T36" fmla="*/ 42 w 95"/>
                  <a:gd name="T37" fmla="*/ 59 h 104"/>
                  <a:gd name="T38" fmla="*/ 46 w 95"/>
                  <a:gd name="T39" fmla="*/ 62 h 104"/>
                  <a:gd name="T40" fmla="*/ 47 w 95"/>
                  <a:gd name="T41" fmla="*/ 67 h 104"/>
                  <a:gd name="T42" fmla="*/ 46 w 95"/>
                  <a:gd name="T43" fmla="*/ 73 h 104"/>
                  <a:gd name="T44" fmla="*/ 44 w 95"/>
                  <a:gd name="T45" fmla="*/ 75 h 104"/>
                  <a:gd name="T46" fmla="*/ 58 w 95"/>
                  <a:gd name="T47" fmla="*/ 71 h 104"/>
                  <a:gd name="T48" fmla="*/ 78 w 95"/>
                  <a:gd name="T49" fmla="*/ 63 h 104"/>
                  <a:gd name="T50" fmla="*/ 92 w 95"/>
                  <a:gd name="T51" fmla="*/ 58 h 104"/>
                  <a:gd name="T52" fmla="*/ 73 w 95"/>
                  <a:gd name="T53" fmla="*/ 69 h 104"/>
                  <a:gd name="T54" fmla="*/ 54 w 95"/>
                  <a:gd name="T55" fmla="*/ 79 h 104"/>
                  <a:gd name="T56" fmla="*/ 50 w 95"/>
                  <a:gd name="T57" fmla="*/ 81 h 104"/>
                  <a:gd name="T58" fmla="*/ 53 w 95"/>
                  <a:gd name="T59" fmla="*/ 85 h 104"/>
                  <a:gd name="T60" fmla="*/ 54 w 95"/>
                  <a:gd name="T61" fmla="*/ 90 h 104"/>
                  <a:gd name="T62" fmla="*/ 52 w 95"/>
                  <a:gd name="T63" fmla="*/ 94 h 104"/>
                  <a:gd name="T64" fmla="*/ 48 w 95"/>
                  <a:gd name="T65" fmla="*/ 97 h 104"/>
                  <a:gd name="T66" fmla="*/ 68 w 95"/>
                  <a:gd name="T67" fmla="*/ 97 h 104"/>
                  <a:gd name="T68" fmla="*/ 87 w 95"/>
                  <a:gd name="T69" fmla="*/ 94 h 104"/>
                  <a:gd name="T70" fmla="*/ 94 w 95"/>
                  <a:gd name="T71" fmla="*/ 93 h 104"/>
                  <a:gd name="T72" fmla="*/ 84 w 95"/>
                  <a:gd name="T73" fmla="*/ 96 h 104"/>
                  <a:gd name="T74" fmla="*/ 66 w 95"/>
                  <a:gd name="T75" fmla="*/ 99 h 104"/>
                  <a:gd name="T76" fmla="*/ 50 w 95"/>
                  <a:gd name="T77" fmla="*/ 102 h 104"/>
                  <a:gd name="T78" fmla="*/ 35 w 95"/>
                  <a:gd name="T79" fmla="*/ 103 h 104"/>
                  <a:gd name="T80" fmla="*/ 26 w 95"/>
                  <a:gd name="T81" fmla="*/ 101 h 104"/>
                  <a:gd name="T82" fmla="*/ 22 w 95"/>
                  <a:gd name="T83" fmla="*/ 98 h 104"/>
                  <a:gd name="T84" fmla="*/ 19 w 95"/>
                  <a:gd name="T85" fmla="*/ 94 h 104"/>
                  <a:gd name="T86" fmla="*/ 11 w 95"/>
                  <a:gd name="T87" fmla="*/ 93 h 104"/>
                  <a:gd name="T88" fmla="*/ 7 w 95"/>
                  <a:gd name="T89" fmla="*/ 89 h 104"/>
                  <a:gd name="T90" fmla="*/ 4 w 95"/>
                  <a:gd name="T91" fmla="*/ 85 h 104"/>
                  <a:gd name="T92" fmla="*/ 4 w 95"/>
                  <a:gd name="T93" fmla="*/ 81 h 104"/>
                  <a:gd name="T94" fmla="*/ 5 w 95"/>
                  <a:gd name="T95" fmla="*/ 78 h 104"/>
                  <a:gd name="T96" fmla="*/ 1 w 95"/>
                  <a:gd name="T97" fmla="*/ 74 h 104"/>
                  <a:gd name="T98" fmla="*/ 0 w 95"/>
                  <a:gd name="T99" fmla="*/ 68 h 104"/>
                  <a:gd name="T100" fmla="*/ 1 w 95"/>
                  <a:gd name="T101" fmla="*/ 61 h 104"/>
                  <a:gd name="T102" fmla="*/ 4 w 95"/>
                  <a:gd name="T103" fmla="*/ 54 h 104"/>
                  <a:gd name="T104" fmla="*/ 11 w 95"/>
                  <a:gd name="T105" fmla="*/ 42 h 104"/>
                  <a:gd name="T106" fmla="*/ 16 w 95"/>
                  <a:gd name="T107" fmla="*/ 37 h 104"/>
                  <a:gd name="T108" fmla="*/ 27 w 95"/>
                  <a:gd name="T109" fmla="*/ 30 h 104"/>
                  <a:gd name="T110" fmla="*/ 45 w 95"/>
                  <a:gd name="T111" fmla="*/ 20 h 104"/>
                  <a:gd name="T112" fmla="*/ 58 w 95"/>
                  <a:gd name="T113" fmla="*/ 12 h 104"/>
                  <a:gd name="T114" fmla="*/ 43 w 95"/>
                  <a:gd name="T115" fmla="*/ 9 h 104"/>
                  <a:gd name="T116" fmla="*/ 26 w 95"/>
                  <a:gd name="T117" fmla="*/ 26 h 104"/>
                  <a:gd name="T118" fmla="*/ 16 w 95"/>
                  <a:gd name="T119" fmla="*/ 33 h 104"/>
                  <a:gd name="T120" fmla="*/ 5 w 95"/>
                  <a:gd name="T121" fmla="*/ 42 h 104"/>
                  <a:gd name="T122" fmla="*/ 7 w 95"/>
                  <a:gd name="T123" fmla="*/ 36 h 1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5" h="104">
                    <a:moveTo>
                      <a:pt x="7" y="36"/>
                    </a:moveTo>
                    <a:lnTo>
                      <a:pt x="17" y="30"/>
                    </a:lnTo>
                    <a:lnTo>
                      <a:pt x="25" y="21"/>
                    </a:lnTo>
                    <a:lnTo>
                      <a:pt x="48" y="0"/>
                    </a:lnTo>
                    <a:lnTo>
                      <a:pt x="49" y="2"/>
                    </a:lnTo>
                    <a:lnTo>
                      <a:pt x="68" y="6"/>
                    </a:lnTo>
                    <a:lnTo>
                      <a:pt x="70" y="9"/>
                    </a:lnTo>
                    <a:lnTo>
                      <a:pt x="68" y="9"/>
                    </a:lnTo>
                    <a:lnTo>
                      <a:pt x="52" y="19"/>
                    </a:lnTo>
                    <a:lnTo>
                      <a:pt x="22" y="35"/>
                    </a:lnTo>
                    <a:lnTo>
                      <a:pt x="13" y="42"/>
                    </a:lnTo>
                    <a:lnTo>
                      <a:pt x="21" y="58"/>
                    </a:lnTo>
                    <a:lnTo>
                      <a:pt x="42" y="46"/>
                    </a:lnTo>
                    <a:lnTo>
                      <a:pt x="66" y="33"/>
                    </a:lnTo>
                    <a:lnTo>
                      <a:pt x="85" y="29"/>
                    </a:lnTo>
                    <a:lnTo>
                      <a:pt x="78" y="34"/>
                    </a:lnTo>
                    <a:lnTo>
                      <a:pt x="49" y="47"/>
                    </a:lnTo>
                    <a:lnTo>
                      <a:pt x="31" y="58"/>
                    </a:lnTo>
                    <a:lnTo>
                      <a:pt x="42" y="59"/>
                    </a:lnTo>
                    <a:lnTo>
                      <a:pt x="46" y="62"/>
                    </a:lnTo>
                    <a:lnTo>
                      <a:pt x="47" y="67"/>
                    </a:lnTo>
                    <a:lnTo>
                      <a:pt x="46" y="73"/>
                    </a:lnTo>
                    <a:lnTo>
                      <a:pt x="44" y="75"/>
                    </a:lnTo>
                    <a:lnTo>
                      <a:pt x="58" y="71"/>
                    </a:lnTo>
                    <a:lnTo>
                      <a:pt x="78" y="63"/>
                    </a:lnTo>
                    <a:lnTo>
                      <a:pt x="92" y="58"/>
                    </a:lnTo>
                    <a:lnTo>
                      <a:pt x="73" y="69"/>
                    </a:lnTo>
                    <a:lnTo>
                      <a:pt x="54" y="79"/>
                    </a:lnTo>
                    <a:lnTo>
                      <a:pt x="50" y="81"/>
                    </a:lnTo>
                    <a:lnTo>
                      <a:pt x="53" y="85"/>
                    </a:lnTo>
                    <a:lnTo>
                      <a:pt x="54" y="90"/>
                    </a:lnTo>
                    <a:lnTo>
                      <a:pt x="52" y="94"/>
                    </a:lnTo>
                    <a:lnTo>
                      <a:pt x="48" y="97"/>
                    </a:lnTo>
                    <a:lnTo>
                      <a:pt x="68" y="97"/>
                    </a:lnTo>
                    <a:lnTo>
                      <a:pt x="87" y="94"/>
                    </a:lnTo>
                    <a:lnTo>
                      <a:pt x="94" y="93"/>
                    </a:lnTo>
                    <a:lnTo>
                      <a:pt x="84" y="96"/>
                    </a:lnTo>
                    <a:lnTo>
                      <a:pt x="66" y="99"/>
                    </a:lnTo>
                    <a:lnTo>
                      <a:pt x="50" y="102"/>
                    </a:lnTo>
                    <a:lnTo>
                      <a:pt x="35" y="103"/>
                    </a:lnTo>
                    <a:lnTo>
                      <a:pt x="26" y="101"/>
                    </a:lnTo>
                    <a:lnTo>
                      <a:pt x="22" y="98"/>
                    </a:lnTo>
                    <a:lnTo>
                      <a:pt x="19" y="94"/>
                    </a:lnTo>
                    <a:lnTo>
                      <a:pt x="11" y="93"/>
                    </a:lnTo>
                    <a:lnTo>
                      <a:pt x="7" y="89"/>
                    </a:lnTo>
                    <a:lnTo>
                      <a:pt x="4" y="85"/>
                    </a:lnTo>
                    <a:lnTo>
                      <a:pt x="4" y="81"/>
                    </a:lnTo>
                    <a:lnTo>
                      <a:pt x="5" y="78"/>
                    </a:lnTo>
                    <a:lnTo>
                      <a:pt x="1" y="74"/>
                    </a:lnTo>
                    <a:lnTo>
                      <a:pt x="0" y="68"/>
                    </a:lnTo>
                    <a:lnTo>
                      <a:pt x="1" y="61"/>
                    </a:lnTo>
                    <a:lnTo>
                      <a:pt x="4" y="54"/>
                    </a:lnTo>
                    <a:lnTo>
                      <a:pt x="11" y="42"/>
                    </a:lnTo>
                    <a:lnTo>
                      <a:pt x="16" y="37"/>
                    </a:lnTo>
                    <a:lnTo>
                      <a:pt x="27" y="30"/>
                    </a:lnTo>
                    <a:lnTo>
                      <a:pt x="45" y="20"/>
                    </a:lnTo>
                    <a:lnTo>
                      <a:pt x="58" y="12"/>
                    </a:lnTo>
                    <a:lnTo>
                      <a:pt x="43" y="9"/>
                    </a:lnTo>
                    <a:lnTo>
                      <a:pt x="26" y="26"/>
                    </a:lnTo>
                    <a:lnTo>
                      <a:pt x="16" y="33"/>
                    </a:lnTo>
                    <a:lnTo>
                      <a:pt x="5" y="42"/>
                    </a:lnTo>
                    <a:lnTo>
                      <a:pt x="7" y="3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5" name="Freeform 134">
                <a:extLst>
                  <a:ext uri="{FF2B5EF4-FFF2-40B4-BE49-F238E27FC236}">
                    <a16:creationId xmlns:a16="http://schemas.microsoft.com/office/drawing/2014/main" xmlns="" id="{97C09A88-C623-4472-B99B-B57FB2E49099}"/>
                  </a:ext>
                </a:extLst>
              </p:cNvPr>
              <p:cNvSpPr>
                <a:spLocks noChangeAspect="1"/>
              </p:cNvSpPr>
              <p:nvPr/>
            </p:nvSpPr>
            <p:spPr bwMode="auto">
              <a:xfrm>
                <a:off x="824" y="2402"/>
                <a:ext cx="75" cy="78"/>
              </a:xfrm>
              <a:custGeom>
                <a:avLst/>
                <a:gdLst>
                  <a:gd name="T0" fmla="*/ 20 w 75"/>
                  <a:gd name="T1" fmla="*/ 1 h 78"/>
                  <a:gd name="T2" fmla="*/ 24 w 75"/>
                  <a:gd name="T3" fmla="*/ 6 h 78"/>
                  <a:gd name="T4" fmla="*/ 25 w 75"/>
                  <a:gd name="T5" fmla="*/ 9 h 78"/>
                  <a:gd name="T6" fmla="*/ 25 w 75"/>
                  <a:gd name="T7" fmla="*/ 15 h 78"/>
                  <a:gd name="T8" fmla="*/ 24 w 75"/>
                  <a:gd name="T9" fmla="*/ 17 h 78"/>
                  <a:gd name="T10" fmla="*/ 23 w 75"/>
                  <a:gd name="T11" fmla="*/ 21 h 78"/>
                  <a:gd name="T12" fmla="*/ 24 w 75"/>
                  <a:gd name="T13" fmla="*/ 25 h 78"/>
                  <a:gd name="T14" fmla="*/ 25 w 75"/>
                  <a:gd name="T15" fmla="*/ 34 h 78"/>
                  <a:gd name="T16" fmla="*/ 26 w 75"/>
                  <a:gd name="T17" fmla="*/ 41 h 78"/>
                  <a:gd name="T18" fmla="*/ 24 w 75"/>
                  <a:gd name="T19" fmla="*/ 46 h 78"/>
                  <a:gd name="T20" fmla="*/ 21 w 75"/>
                  <a:gd name="T21" fmla="*/ 50 h 78"/>
                  <a:gd name="T22" fmla="*/ 16 w 75"/>
                  <a:gd name="T23" fmla="*/ 56 h 78"/>
                  <a:gd name="T24" fmla="*/ 9 w 75"/>
                  <a:gd name="T25" fmla="*/ 63 h 78"/>
                  <a:gd name="T26" fmla="*/ 0 w 75"/>
                  <a:gd name="T27" fmla="*/ 67 h 78"/>
                  <a:gd name="T28" fmla="*/ 11 w 75"/>
                  <a:gd name="T29" fmla="*/ 69 h 78"/>
                  <a:gd name="T30" fmla="*/ 13 w 75"/>
                  <a:gd name="T31" fmla="*/ 74 h 78"/>
                  <a:gd name="T32" fmla="*/ 22 w 75"/>
                  <a:gd name="T33" fmla="*/ 77 h 78"/>
                  <a:gd name="T34" fmla="*/ 38 w 75"/>
                  <a:gd name="T35" fmla="*/ 77 h 78"/>
                  <a:gd name="T36" fmla="*/ 25 w 75"/>
                  <a:gd name="T37" fmla="*/ 75 h 78"/>
                  <a:gd name="T38" fmla="*/ 19 w 75"/>
                  <a:gd name="T39" fmla="*/ 73 h 78"/>
                  <a:gd name="T40" fmla="*/ 15 w 75"/>
                  <a:gd name="T41" fmla="*/ 70 h 78"/>
                  <a:gd name="T42" fmla="*/ 21 w 75"/>
                  <a:gd name="T43" fmla="*/ 67 h 78"/>
                  <a:gd name="T44" fmla="*/ 26 w 75"/>
                  <a:gd name="T45" fmla="*/ 63 h 78"/>
                  <a:gd name="T46" fmla="*/ 32 w 75"/>
                  <a:gd name="T47" fmla="*/ 55 h 78"/>
                  <a:gd name="T48" fmla="*/ 35 w 75"/>
                  <a:gd name="T49" fmla="*/ 45 h 78"/>
                  <a:gd name="T50" fmla="*/ 37 w 75"/>
                  <a:gd name="T51" fmla="*/ 36 h 78"/>
                  <a:gd name="T52" fmla="*/ 38 w 75"/>
                  <a:gd name="T53" fmla="*/ 25 h 78"/>
                  <a:gd name="T54" fmla="*/ 38 w 75"/>
                  <a:gd name="T55" fmla="*/ 19 h 78"/>
                  <a:gd name="T56" fmla="*/ 38 w 75"/>
                  <a:gd name="T57" fmla="*/ 11 h 78"/>
                  <a:gd name="T58" fmla="*/ 53 w 75"/>
                  <a:gd name="T59" fmla="*/ 20 h 78"/>
                  <a:gd name="T60" fmla="*/ 61 w 75"/>
                  <a:gd name="T61" fmla="*/ 28 h 78"/>
                  <a:gd name="T62" fmla="*/ 66 w 75"/>
                  <a:gd name="T63" fmla="*/ 40 h 78"/>
                  <a:gd name="T64" fmla="*/ 65 w 75"/>
                  <a:gd name="T65" fmla="*/ 50 h 78"/>
                  <a:gd name="T66" fmla="*/ 61 w 75"/>
                  <a:gd name="T67" fmla="*/ 60 h 78"/>
                  <a:gd name="T68" fmla="*/ 55 w 75"/>
                  <a:gd name="T69" fmla="*/ 67 h 78"/>
                  <a:gd name="T70" fmla="*/ 45 w 75"/>
                  <a:gd name="T71" fmla="*/ 75 h 78"/>
                  <a:gd name="T72" fmla="*/ 59 w 75"/>
                  <a:gd name="T73" fmla="*/ 69 h 78"/>
                  <a:gd name="T74" fmla="*/ 67 w 75"/>
                  <a:gd name="T75" fmla="*/ 63 h 78"/>
                  <a:gd name="T76" fmla="*/ 72 w 75"/>
                  <a:gd name="T77" fmla="*/ 56 h 78"/>
                  <a:gd name="T78" fmla="*/ 74 w 75"/>
                  <a:gd name="T79" fmla="*/ 47 h 78"/>
                  <a:gd name="T80" fmla="*/ 72 w 75"/>
                  <a:gd name="T81" fmla="*/ 36 h 78"/>
                  <a:gd name="T82" fmla="*/ 67 w 75"/>
                  <a:gd name="T83" fmla="*/ 27 h 78"/>
                  <a:gd name="T84" fmla="*/ 57 w 75"/>
                  <a:gd name="T85" fmla="*/ 18 h 78"/>
                  <a:gd name="T86" fmla="*/ 44 w 75"/>
                  <a:gd name="T87" fmla="*/ 10 h 78"/>
                  <a:gd name="T88" fmla="*/ 31 w 75"/>
                  <a:gd name="T89" fmla="*/ 4 h 78"/>
                  <a:gd name="T90" fmla="*/ 19 w 75"/>
                  <a:gd name="T91" fmla="*/ 0 h 78"/>
                  <a:gd name="T92" fmla="*/ 20 w 75"/>
                  <a:gd name="T93" fmla="*/ 1 h 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5" h="78">
                    <a:moveTo>
                      <a:pt x="20" y="1"/>
                    </a:moveTo>
                    <a:lnTo>
                      <a:pt x="24" y="6"/>
                    </a:lnTo>
                    <a:lnTo>
                      <a:pt x="25" y="9"/>
                    </a:lnTo>
                    <a:lnTo>
                      <a:pt x="25" y="15"/>
                    </a:lnTo>
                    <a:lnTo>
                      <a:pt x="24" y="17"/>
                    </a:lnTo>
                    <a:lnTo>
                      <a:pt x="23" y="21"/>
                    </a:lnTo>
                    <a:lnTo>
                      <a:pt x="24" y="25"/>
                    </a:lnTo>
                    <a:lnTo>
                      <a:pt x="25" y="34"/>
                    </a:lnTo>
                    <a:lnTo>
                      <a:pt x="26" y="41"/>
                    </a:lnTo>
                    <a:lnTo>
                      <a:pt x="24" y="46"/>
                    </a:lnTo>
                    <a:lnTo>
                      <a:pt x="21" y="50"/>
                    </a:lnTo>
                    <a:lnTo>
                      <a:pt x="16" y="56"/>
                    </a:lnTo>
                    <a:lnTo>
                      <a:pt x="9" y="63"/>
                    </a:lnTo>
                    <a:lnTo>
                      <a:pt x="0" y="67"/>
                    </a:lnTo>
                    <a:lnTo>
                      <a:pt x="11" y="69"/>
                    </a:lnTo>
                    <a:lnTo>
                      <a:pt x="13" y="74"/>
                    </a:lnTo>
                    <a:lnTo>
                      <a:pt x="22" y="77"/>
                    </a:lnTo>
                    <a:lnTo>
                      <a:pt x="38" y="77"/>
                    </a:lnTo>
                    <a:lnTo>
                      <a:pt x="25" y="75"/>
                    </a:lnTo>
                    <a:lnTo>
                      <a:pt x="19" y="73"/>
                    </a:lnTo>
                    <a:lnTo>
                      <a:pt x="15" y="70"/>
                    </a:lnTo>
                    <a:lnTo>
                      <a:pt x="21" y="67"/>
                    </a:lnTo>
                    <a:lnTo>
                      <a:pt x="26" y="63"/>
                    </a:lnTo>
                    <a:lnTo>
                      <a:pt x="32" y="55"/>
                    </a:lnTo>
                    <a:lnTo>
                      <a:pt x="35" y="45"/>
                    </a:lnTo>
                    <a:lnTo>
                      <a:pt x="37" y="36"/>
                    </a:lnTo>
                    <a:lnTo>
                      <a:pt x="38" y="25"/>
                    </a:lnTo>
                    <a:lnTo>
                      <a:pt x="38" y="19"/>
                    </a:lnTo>
                    <a:lnTo>
                      <a:pt x="38" y="11"/>
                    </a:lnTo>
                    <a:lnTo>
                      <a:pt x="53" y="20"/>
                    </a:lnTo>
                    <a:lnTo>
                      <a:pt x="61" y="28"/>
                    </a:lnTo>
                    <a:lnTo>
                      <a:pt x="66" y="40"/>
                    </a:lnTo>
                    <a:lnTo>
                      <a:pt x="65" y="50"/>
                    </a:lnTo>
                    <a:lnTo>
                      <a:pt x="61" y="60"/>
                    </a:lnTo>
                    <a:lnTo>
                      <a:pt x="55" y="67"/>
                    </a:lnTo>
                    <a:lnTo>
                      <a:pt x="45" y="75"/>
                    </a:lnTo>
                    <a:lnTo>
                      <a:pt x="59" y="69"/>
                    </a:lnTo>
                    <a:lnTo>
                      <a:pt x="67" y="63"/>
                    </a:lnTo>
                    <a:lnTo>
                      <a:pt x="72" y="56"/>
                    </a:lnTo>
                    <a:lnTo>
                      <a:pt x="74" y="47"/>
                    </a:lnTo>
                    <a:lnTo>
                      <a:pt x="72" y="36"/>
                    </a:lnTo>
                    <a:lnTo>
                      <a:pt x="67" y="27"/>
                    </a:lnTo>
                    <a:lnTo>
                      <a:pt x="57" y="18"/>
                    </a:lnTo>
                    <a:lnTo>
                      <a:pt x="44" y="10"/>
                    </a:lnTo>
                    <a:lnTo>
                      <a:pt x="31" y="4"/>
                    </a:lnTo>
                    <a:lnTo>
                      <a:pt x="19" y="0"/>
                    </a:lnTo>
                    <a:lnTo>
                      <a:pt x="20" y="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6" name="Freeform 135">
                <a:extLst>
                  <a:ext uri="{FF2B5EF4-FFF2-40B4-BE49-F238E27FC236}">
                    <a16:creationId xmlns:a16="http://schemas.microsoft.com/office/drawing/2014/main" xmlns="" id="{FDC96C77-FAE5-4D99-9BEB-2C20E4BE55B3}"/>
                  </a:ext>
                </a:extLst>
              </p:cNvPr>
              <p:cNvSpPr>
                <a:spLocks noChangeAspect="1"/>
              </p:cNvSpPr>
              <p:nvPr/>
            </p:nvSpPr>
            <p:spPr bwMode="auto">
              <a:xfrm>
                <a:off x="211" y="2410"/>
                <a:ext cx="75" cy="89"/>
              </a:xfrm>
              <a:custGeom>
                <a:avLst/>
                <a:gdLst>
                  <a:gd name="T0" fmla="*/ 45 w 75"/>
                  <a:gd name="T1" fmla="*/ 15 h 89"/>
                  <a:gd name="T2" fmla="*/ 34 w 75"/>
                  <a:gd name="T3" fmla="*/ 50 h 89"/>
                  <a:gd name="T4" fmla="*/ 31 w 75"/>
                  <a:gd name="T5" fmla="*/ 54 h 89"/>
                  <a:gd name="T6" fmla="*/ 26 w 75"/>
                  <a:gd name="T7" fmla="*/ 55 h 89"/>
                  <a:gd name="T8" fmla="*/ 19 w 75"/>
                  <a:gd name="T9" fmla="*/ 55 h 89"/>
                  <a:gd name="T10" fmla="*/ 16 w 75"/>
                  <a:gd name="T11" fmla="*/ 54 h 89"/>
                  <a:gd name="T12" fmla="*/ 16 w 75"/>
                  <a:gd name="T13" fmla="*/ 50 h 89"/>
                  <a:gd name="T14" fmla="*/ 20 w 75"/>
                  <a:gd name="T15" fmla="*/ 35 h 89"/>
                  <a:gd name="T16" fmla="*/ 23 w 75"/>
                  <a:gd name="T17" fmla="*/ 20 h 89"/>
                  <a:gd name="T18" fmla="*/ 24 w 75"/>
                  <a:gd name="T19" fmla="*/ 8 h 89"/>
                  <a:gd name="T20" fmla="*/ 26 w 75"/>
                  <a:gd name="T21" fmla="*/ 4 h 89"/>
                  <a:gd name="T22" fmla="*/ 30 w 75"/>
                  <a:gd name="T23" fmla="*/ 1 h 89"/>
                  <a:gd name="T24" fmla="*/ 36 w 75"/>
                  <a:gd name="T25" fmla="*/ 1 h 89"/>
                  <a:gd name="T26" fmla="*/ 43 w 75"/>
                  <a:gd name="T27" fmla="*/ 5 h 89"/>
                  <a:gd name="T28" fmla="*/ 48 w 75"/>
                  <a:gd name="T29" fmla="*/ 9 h 89"/>
                  <a:gd name="T30" fmla="*/ 54 w 75"/>
                  <a:gd name="T31" fmla="*/ 11 h 89"/>
                  <a:gd name="T32" fmla="*/ 69 w 75"/>
                  <a:gd name="T33" fmla="*/ 18 h 89"/>
                  <a:gd name="T34" fmla="*/ 74 w 75"/>
                  <a:gd name="T35" fmla="*/ 23 h 89"/>
                  <a:gd name="T36" fmla="*/ 74 w 75"/>
                  <a:gd name="T37" fmla="*/ 16 h 89"/>
                  <a:gd name="T38" fmla="*/ 64 w 75"/>
                  <a:gd name="T39" fmla="*/ 11 h 89"/>
                  <a:gd name="T40" fmla="*/ 49 w 75"/>
                  <a:gd name="T41" fmla="*/ 7 h 89"/>
                  <a:gd name="T42" fmla="*/ 36 w 75"/>
                  <a:gd name="T43" fmla="*/ 0 h 89"/>
                  <a:gd name="T44" fmla="*/ 27 w 75"/>
                  <a:gd name="T45" fmla="*/ 0 h 89"/>
                  <a:gd name="T46" fmla="*/ 22 w 75"/>
                  <a:gd name="T47" fmla="*/ 4 h 89"/>
                  <a:gd name="T48" fmla="*/ 18 w 75"/>
                  <a:gd name="T49" fmla="*/ 15 h 89"/>
                  <a:gd name="T50" fmla="*/ 0 w 75"/>
                  <a:gd name="T51" fmla="*/ 27 h 89"/>
                  <a:gd name="T52" fmla="*/ 19 w 75"/>
                  <a:gd name="T53" fmla="*/ 18 h 89"/>
                  <a:gd name="T54" fmla="*/ 16 w 75"/>
                  <a:gd name="T55" fmla="*/ 34 h 89"/>
                  <a:gd name="T56" fmla="*/ 14 w 75"/>
                  <a:gd name="T57" fmla="*/ 48 h 89"/>
                  <a:gd name="T58" fmla="*/ 14 w 75"/>
                  <a:gd name="T59" fmla="*/ 54 h 89"/>
                  <a:gd name="T60" fmla="*/ 17 w 75"/>
                  <a:gd name="T61" fmla="*/ 58 h 89"/>
                  <a:gd name="T62" fmla="*/ 22 w 75"/>
                  <a:gd name="T63" fmla="*/ 60 h 89"/>
                  <a:gd name="T64" fmla="*/ 24 w 75"/>
                  <a:gd name="T65" fmla="*/ 61 h 89"/>
                  <a:gd name="T66" fmla="*/ 19 w 75"/>
                  <a:gd name="T67" fmla="*/ 82 h 89"/>
                  <a:gd name="T68" fmla="*/ 15 w 75"/>
                  <a:gd name="T69" fmla="*/ 86 h 89"/>
                  <a:gd name="T70" fmla="*/ 7 w 75"/>
                  <a:gd name="T71" fmla="*/ 86 h 89"/>
                  <a:gd name="T72" fmla="*/ 14 w 75"/>
                  <a:gd name="T73" fmla="*/ 88 h 89"/>
                  <a:gd name="T74" fmla="*/ 19 w 75"/>
                  <a:gd name="T75" fmla="*/ 87 h 89"/>
                  <a:gd name="T76" fmla="*/ 23 w 75"/>
                  <a:gd name="T77" fmla="*/ 83 h 89"/>
                  <a:gd name="T78" fmla="*/ 26 w 75"/>
                  <a:gd name="T79" fmla="*/ 70 h 89"/>
                  <a:gd name="T80" fmla="*/ 33 w 75"/>
                  <a:gd name="T81" fmla="*/ 69 h 89"/>
                  <a:gd name="T82" fmla="*/ 40 w 75"/>
                  <a:gd name="T83" fmla="*/ 68 h 89"/>
                  <a:gd name="T84" fmla="*/ 47 w 75"/>
                  <a:gd name="T85" fmla="*/ 70 h 89"/>
                  <a:gd name="T86" fmla="*/ 54 w 75"/>
                  <a:gd name="T87" fmla="*/ 72 h 89"/>
                  <a:gd name="T88" fmla="*/ 61 w 75"/>
                  <a:gd name="T89" fmla="*/ 71 h 89"/>
                  <a:gd name="T90" fmla="*/ 42 w 75"/>
                  <a:gd name="T91" fmla="*/ 37 h 89"/>
                  <a:gd name="T92" fmla="*/ 45 w 75"/>
                  <a:gd name="T93" fmla="*/ 22 h 89"/>
                  <a:gd name="T94" fmla="*/ 45 w 75"/>
                  <a:gd name="T95" fmla="*/ 15 h 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5" h="89">
                    <a:moveTo>
                      <a:pt x="45" y="15"/>
                    </a:moveTo>
                    <a:lnTo>
                      <a:pt x="34" y="50"/>
                    </a:lnTo>
                    <a:lnTo>
                      <a:pt x="31" y="54"/>
                    </a:lnTo>
                    <a:lnTo>
                      <a:pt x="26" y="55"/>
                    </a:lnTo>
                    <a:lnTo>
                      <a:pt x="19" y="55"/>
                    </a:lnTo>
                    <a:lnTo>
                      <a:pt x="16" y="54"/>
                    </a:lnTo>
                    <a:lnTo>
                      <a:pt x="16" y="50"/>
                    </a:lnTo>
                    <a:lnTo>
                      <a:pt x="20" y="35"/>
                    </a:lnTo>
                    <a:lnTo>
                      <a:pt x="23" y="20"/>
                    </a:lnTo>
                    <a:lnTo>
                      <a:pt x="24" y="8"/>
                    </a:lnTo>
                    <a:lnTo>
                      <a:pt x="26" y="4"/>
                    </a:lnTo>
                    <a:lnTo>
                      <a:pt x="30" y="1"/>
                    </a:lnTo>
                    <a:lnTo>
                      <a:pt x="36" y="1"/>
                    </a:lnTo>
                    <a:lnTo>
                      <a:pt x="43" y="5"/>
                    </a:lnTo>
                    <a:lnTo>
                      <a:pt x="48" y="9"/>
                    </a:lnTo>
                    <a:lnTo>
                      <a:pt x="54" y="11"/>
                    </a:lnTo>
                    <a:lnTo>
                      <a:pt x="69" y="18"/>
                    </a:lnTo>
                    <a:lnTo>
                      <a:pt x="74" y="23"/>
                    </a:lnTo>
                    <a:lnTo>
                      <a:pt x="74" y="16"/>
                    </a:lnTo>
                    <a:lnTo>
                      <a:pt x="64" y="11"/>
                    </a:lnTo>
                    <a:lnTo>
                      <a:pt x="49" y="7"/>
                    </a:lnTo>
                    <a:lnTo>
                      <a:pt x="36" y="0"/>
                    </a:lnTo>
                    <a:lnTo>
                      <a:pt x="27" y="0"/>
                    </a:lnTo>
                    <a:lnTo>
                      <a:pt x="22" y="4"/>
                    </a:lnTo>
                    <a:lnTo>
                      <a:pt x="18" y="15"/>
                    </a:lnTo>
                    <a:lnTo>
                      <a:pt x="0" y="27"/>
                    </a:lnTo>
                    <a:lnTo>
                      <a:pt x="19" y="18"/>
                    </a:lnTo>
                    <a:lnTo>
                      <a:pt x="16" y="34"/>
                    </a:lnTo>
                    <a:lnTo>
                      <a:pt x="14" y="48"/>
                    </a:lnTo>
                    <a:lnTo>
                      <a:pt x="14" y="54"/>
                    </a:lnTo>
                    <a:lnTo>
                      <a:pt x="17" y="58"/>
                    </a:lnTo>
                    <a:lnTo>
                      <a:pt x="22" y="60"/>
                    </a:lnTo>
                    <a:lnTo>
                      <a:pt x="24" y="61"/>
                    </a:lnTo>
                    <a:lnTo>
                      <a:pt x="19" y="82"/>
                    </a:lnTo>
                    <a:lnTo>
                      <a:pt x="15" y="86"/>
                    </a:lnTo>
                    <a:lnTo>
                      <a:pt x="7" y="86"/>
                    </a:lnTo>
                    <a:lnTo>
                      <a:pt x="14" y="88"/>
                    </a:lnTo>
                    <a:lnTo>
                      <a:pt x="19" y="87"/>
                    </a:lnTo>
                    <a:lnTo>
                      <a:pt x="23" y="83"/>
                    </a:lnTo>
                    <a:lnTo>
                      <a:pt x="26" y="70"/>
                    </a:lnTo>
                    <a:lnTo>
                      <a:pt x="33" y="69"/>
                    </a:lnTo>
                    <a:lnTo>
                      <a:pt x="40" y="68"/>
                    </a:lnTo>
                    <a:lnTo>
                      <a:pt x="47" y="70"/>
                    </a:lnTo>
                    <a:lnTo>
                      <a:pt x="54" y="72"/>
                    </a:lnTo>
                    <a:lnTo>
                      <a:pt x="61" y="71"/>
                    </a:lnTo>
                    <a:lnTo>
                      <a:pt x="42" y="37"/>
                    </a:lnTo>
                    <a:lnTo>
                      <a:pt x="45" y="22"/>
                    </a:lnTo>
                    <a:lnTo>
                      <a:pt x="45" y="1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7" name="Freeform 136">
                <a:extLst>
                  <a:ext uri="{FF2B5EF4-FFF2-40B4-BE49-F238E27FC236}">
                    <a16:creationId xmlns:a16="http://schemas.microsoft.com/office/drawing/2014/main" xmlns="" id="{2590ACD4-A20D-47F5-85F6-A07DC74FAAD7}"/>
                  </a:ext>
                </a:extLst>
              </p:cNvPr>
              <p:cNvSpPr>
                <a:spLocks noChangeAspect="1"/>
              </p:cNvSpPr>
              <p:nvPr/>
            </p:nvSpPr>
            <p:spPr bwMode="auto">
              <a:xfrm>
                <a:off x="252" y="2426"/>
                <a:ext cx="102" cy="61"/>
              </a:xfrm>
              <a:custGeom>
                <a:avLst/>
                <a:gdLst>
                  <a:gd name="T0" fmla="*/ 28 w 102"/>
                  <a:gd name="T1" fmla="*/ 1 h 61"/>
                  <a:gd name="T2" fmla="*/ 28 w 102"/>
                  <a:gd name="T3" fmla="*/ 5 h 61"/>
                  <a:gd name="T4" fmla="*/ 27 w 102"/>
                  <a:gd name="T5" fmla="*/ 11 h 61"/>
                  <a:gd name="T6" fmla="*/ 24 w 102"/>
                  <a:gd name="T7" fmla="*/ 15 h 61"/>
                  <a:gd name="T8" fmla="*/ 20 w 102"/>
                  <a:gd name="T9" fmla="*/ 18 h 61"/>
                  <a:gd name="T10" fmla="*/ 14 w 102"/>
                  <a:gd name="T11" fmla="*/ 21 h 61"/>
                  <a:gd name="T12" fmla="*/ 7 w 102"/>
                  <a:gd name="T13" fmla="*/ 21 h 61"/>
                  <a:gd name="T14" fmla="*/ 0 w 102"/>
                  <a:gd name="T15" fmla="*/ 21 h 61"/>
                  <a:gd name="T16" fmla="*/ 13 w 102"/>
                  <a:gd name="T17" fmla="*/ 56 h 61"/>
                  <a:gd name="T18" fmla="*/ 20 w 102"/>
                  <a:gd name="T19" fmla="*/ 56 h 61"/>
                  <a:gd name="T20" fmla="*/ 26 w 102"/>
                  <a:gd name="T21" fmla="*/ 54 h 61"/>
                  <a:gd name="T22" fmla="*/ 34 w 102"/>
                  <a:gd name="T23" fmla="*/ 50 h 61"/>
                  <a:gd name="T24" fmla="*/ 41 w 102"/>
                  <a:gd name="T25" fmla="*/ 49 h 61"/>
                  <a:gd name="T26" fmla="*/ 49 w 102"/>
                  <a:gd name="T27" fmla="*/ 49 h 61"/>
                  <a:gd name="T28" fmla="*/ 57 w 102"/>
                  <a:gd name="T29" fmla="*/ 51 h 61"/>
                  <a:gd name="T30" fmla="*/ 70 w 102"/>
                  <a:gd name="T31" fmla="*/ 58 h 61"/>
                  <a:gd name="T32" fmla="*/ 82 w 102"/>
                  <a:gd name="T33" fmla="*/ 60 h 61"/>
                  <a:gd name="T34" fmla="*/ 90 w 102"/>
                  <a:gd name="T35" fmla="*/ 60 h 61"/>
                  <a:gd name="T36" fmla="*/ 96 w 102"/>
                  <a:gd name="T37" fmla="*/ 58 h 61"/>
                  <a:gd name="T38" fmla="*/ 99 w 102"/>
                  <a:gd name="T39" fmla="*/ 55 h 61"/>
                  <a:gd name="T40" fmla="*/ 101 w 102"/>
                  <a:gd name="T41" fmla="*/ 51 h 61"/>
                  <a:gd name="T42" fmla="*/ 99 w 102"/>
                  <a:gd name="T43" fmla="*/ 46 h 61"/>
                  <a:gd name="T44" fmla="*/ 99 w 102"/>
                  <a:gd name="T45" fmla="*/ 52 h 61"/>
                  <a:gd name="T46" fmla="*/ 96 w 102"/>
                  <a:gd name="T47" fmla="*/ 55 h 61"/>
                  <a:gd name="T48" fmla="*/ 90 w 102"/>
                  <a:gd name="T49" fmla="*/ 58 h 61"/>
                  <a:gd name="T50" fmla="*/ 81 w 102"/>
                  <a:gd name="T51" fmla="*/ 57 h 61"/>
                  <a:gd name="T52" fmla="*/ 69 w 102"/>
                  <a:gd name="T53" fmla="*/ 53 h 61"/>
                  <a:gd name="T54" fmla="*/ 57 w 102"/>
                  <a:gd name="T55" fmla="*/ 48 h 61"/>
                  <a:gd name="T56" fmla="*/ 51 w 102"/>
                  <a:gd name="T57" fmla="*/ 43 h 61"/>
                  <a:gd name="T58" fmla="*/ 49 w 102"/>
                  <a:gd name="T59" fmla="*/ 38 h 61"/>
                  <a:gd name="T60" fmla="*/ 49 w 102"/>
                  <a:gd name="T61" fmla="*/ 33 h 61"/>
                  <a:gd name="T62" fmla="*/ 50 w 102"/>
                  <a:gd name="T63" fmla="*/ 29 h 61"/>
                  <a:gd name="T64" fmla="*/ 55 w 102"/>
                  <a:gd name="T65" fmla="*/ 26 h 61"/>
                  <a:gd name="T66" fmla="*/ 61 w 102"/>
                  <a:gd name="T67" fmla="*/ 25 h 61"/>
                  <a:gd name="T68" fmla="*/ 69 w 102"/>
                  <a:gd name="T69" fmla="*/ 26 h 61"/>
                  <a:gd name="T70" fmla="*/ 77 w 102"/>
                  <a:gd name="T71" fmla="*/ 35 h 61"/>
                  <a:gd name="T72" fmla="*/ 86 w 102"/>
                  <a:gd name="T73" fmla="*/ 40 h 61"/>
                  <a:gd name="T74" fmla="*/ 77 w 102"/>
                  <a:gd name="T75" fmla="*/ 32 h 61"/>
                  <a:gd name="T76" fmla="*/ 72 w 102"/>
                  <a:gd name="T77" fmla="*/ 23 h 61"/>
                  <a:gd name="T78" fmla="*/ 65 w 102"/>
                  <a:gd name="T79" fmla="*/ 21 h 61"/>
                  <a:gd name="T80" fmla="*/ 57 w 102"/>
                  <a:gd name="T81" fmla="*/ 19 h 61"/>
                  <a:gd name="T82" fmla="*/ 50 w 102"/>
                  <a:gd name="T83" fmla="*/ 15 h 61"/>
                  <a:gd name="T84" fmla="*/ 41 w 102"/>
                  <a:gd name="T85" fmla="*/ 8 h 61"/>
                  <a:gd name="T86" fmla="*/ 33 w 102"/>
                  <a:gd name="T87" fmla="*/ 0 h 61"/>
                  <a:gd name="T88" fmla="*/ 28 w 102"/>
                  <a:gd name="T89" fmla="*/ 1 h 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2" h="61">
                    <a:moveTo>
                      <a:pt x="28" y="1"/>
                    </a:moveTo>
                    <a:lnTo>
                      <a:pt x="28" y="5"/>
                    </a:lnTo>
                    <a:lnTo>
                      <a:pt x="27" y="11"/>
                    </a:lnTo>
                    <a:lnTo>
                      <a:pt x="24" y="15"/>
                    </a:lnTo>
                    <a:lnTo>
                      <a:pt x="20" y="18"/>
                    </a:lnTo>
                    <a:lnTo>
                      <a:pt x="14" y="21"/>
                    </a:lnTo>
                    <a:lnTo>
                      <a:pt x="7" y="21"/>
                    </a:lnTo>
                    <a:lnTo>
                      <a:pt x="0" y="21"/>
                    </a:lnTo>
                    <a:lnTo>
                      <a:pt x="13" y="56"/>
                    </a:lnTo>
                    <a:lnTo>
                      <a:pt x="20" y="56"/>
                    </a:lnTo>
                    <a:lnTo>
                      <a:pt x="26" y="54"/>
                    </a:lnTo>
                    <a:lnTo>
                      <a:pt x="34" y="50"/>
                    </a:lnTo>
                    <a:lnTo>
                      <a:pt x="41" y="49"/>
                    </a:lnTo>
                    <a:lnTo>
                      <a:pt x="49" y="49"/>
                    </a:lnTo>
                    <a:lnTo>
                      <a:pt x="57" y="51"/>
                    </a:lnTo>
                    <a:lnTo>
                      <a:pt x="70" y="58"/>
                    </a:lnTo>
                    <a:lnTo>
                      <a:pt x="82" y="60"/>
                    </a:lnTo>
                    <a:lnTo>
                      <a:pt x="90" y="60"/>
                    </a:lnTo>
                    <a:lnTo>
                      <a:pt x="96" y="58"/>
                    </a:lnTo>
                    <a:lnTo>
                      <a:pt x="99" y="55"/>
                    </a:lnTo>
                    <a:lnTo>
                      <a:pt x="101" y="51"/>
                    </a:lnTo>
                    <a:lnTo>
                      <a:pt x="99" y="46"/>
                    </a:lnTo>
                    <a:lnTo>
                      <a:pt x="99" y="52"/>
                    </a:lnTo>
                    <a:lnTo>
                      <a:pt x="96" y="55"/>
                    </a:lnTo>
                    <a:lnTo>
                      <a:pt x="90" y="58"/>
                    </a:lnTo>
                    <a:lnTo>
                      <a:pt x="81" y="57"/>
                    </a:lnTo>
                    <a:lnTo>
                      <a:pt x="69" y="53"/>
                    </a:lnTo>
                    <a:lnTo>
                      <a:pt x="57" y="48"/>
                    </a:lnTo>
                    <a:lnTo>
                      <a:pt x="51" y="43"/>
                    </a:lnTo>
                    <a:lnTo>
                      <a:pt x="49" y="38"/>
                    </a:lnTo>
                    <a:lnTo>
                      <a:pt x="49" y="33"/>
                    </a:lnTo>
                    <a:lnTo>
                      <a:pt x="50" y="29"/>
                    </a:lnTo>
                    <a:lnTo>
                      <a:pt x="55" y="26"/>
                    </a:lnTo>
                    <a:lnTo>
                      <a:pt x="61" y="25"/>
                    </a:lnTo>
                    <a:lnTo>
                      <a:pt x="69" y="26"/>
                    </a:lnTo>
                    <a:lnTo>
                      <a:pt x="77" y="35"/>
                    </a:lnTo>
                    <a:lnTo>
                      <a:pt x="86" y="40"/>
                    </a:lnTo>
                    <a:lnTo>
                      <a:pt x="77" y="32"/>
                    </a:lnTo>
                    <a:lnTo>
                      <a:pt x="72" y="23"/>
                    </a:lnTo>
                    <a:lnTo>
                      <a:pt x="65" y="21"/>
                    </a:lnTo>
                    <a:lnTo>
                      <a:pt x="57" y="19"/>
                    </a:lnTo>
                    <a:lnTo>
                      <a:pt x="50" y="15"/>
                    </a:lnTo>
                    <a:lnTo>
                      <a:pt x="41" y="8"/>
                    </a:lnTo>
                    <a:lnTo>
                      <a:pt x="33" y="0"/>
                    </a:lnTo>
                    <a:lnTo>
                      <a:pt x="28" y="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8" name="Freeform 137">
                <a:extLst>
                  <a:ext uri="{FF2B5EF4-FFF2-40B4-BE49-F238E27FC236}">
                    <a16:creationId xmlns:a16="http://schemas.microsoft.com/office/drawing/2014/main" xmlns="" id="{2B37819D-8043-4C57-AB8E-DBFD1B777BA2}"/>
                  </a:ext>
                </a:extLst>
              </p:cNvPr>
              <p:cNvSpPr>
                <a:spLocks noChangeAspect="1"/>
              </p:cNvSpPr>
              <p:nvPr/>
            </p:nvSpPr>
            <p:spPr bwMode="auto">
              <a:xfrm>
                <a:off x="173" y="2436"/>
                <a:ext cx="47" cy="69"/>
              </a:xfrm>
              <a:custGeom>
                <a:avLst/>
                <a:gdLst>
                  <a:gd name="T0" fmla="*/ 41 w 47"/>
                  <a:gd name="T1" fmla="*/ 0 h 69"/>
                  <a:gd name="T2" fmla="*/ 40 w 47"/>
                  <a:gd name="T3" fmla="*/ 35 h 69"/>
                  <a:gd name="T4" fmla="*/ 46 w 47"/>
                  <a:gd name="T5" fmla="*/ 60 h 69"/>
                  <a:gd name="T6" fmla="*/ 42 w 47"/>
                  <a:gd name="T7" fmla="*/ 58 h 69"/>
                  <a:gd name="T8" fmla="*/ 38 w 47"/>
                  <a:gd name="T9" fmla="*/ 64 h 69"/>
                  <a:gd name="T10" fmla="*/ 31 w 47"/>
                  <a:gd name="T11" fmla="*/ 68 h 69"/>
                  <a:gd name="T12" fmla="*/ 24 w 47"/>
                  <a:gd name="T13" fmla="*/ 67 h 69"/>
                  <a:gd name="T14" fmla="*/ 24 w 47"/>
                  <a:gd name="T15" fmla="*/ 58 h 69"/>
                  <a:gd name="T16" fmla="*/ 22 w 47"/>
                  <a:gd name="T17" fmla="*/ 44 h 69"/>
                  <a:gd name="T18" fmla="*/ 17 w 47"/>
                  <a:gd name="T19" fmla="*/ 55 h 69"/>
                  <a:gd name="T20" fmla="*/ 13 w 47"/>
                  <a:gd name="T21" fmla="*/ 61 h 69"/>
                  <a:gd name="T22" fmla="*/ 6 w 47"/>
                  <a:gd name="T23" fmla="*/ 64 h 69"/>
                  <a:gd name="T24" fmla="*/ 1 w 47"/>
                  <a:gd name="T25" fmla="*/ 64 h 69"/>
                  <a:gd name="T26" fmla="*/ 0 w 47"/>
                  <a:gd name="T27" fmla="*/ 60 h 69"/>
                  <a:gd name="T28" fmla="*/ 2 w 47"/>
                  <a:gd name="T29" fmla="*/ 47 h 69"/>
                  <a:gd name="T30" fmla="*/ 2 w 47"/>
                  <a:gd name="T31" fmla="*/ 39 h 69"/>
                  <a:gd name="T32" fmla="*/ 2 w 47"/>
                  <a:gd name="T33" fmla="*/ 49 h 69"/>
                  <a:gd name="T34" fmla="*/ 2 w 47"/>
                  <a:gd name="T35" fmla="*/ 59 h 69"/>
                  <a:gd name="T36" fmla="*/ 3 w 47"/>
                  <a:gd name="T37" fmla="*/ 61 h 69"/>
                  <a:gd name="T38" fmla="*/ 10 w 47"/>
                  <a:gd name="T39" fmla="*/ 59 h 69"/>
                  <a:gd name="T40" fmla="*/ 15 w 47"/>
                  <a:gd name="T41" fmla="*/ 53 h 69"/>
                  <a:gd name="T42" fmla="*/ 19 w 47"/>
                  <a:gd name="T43" fmla="*/ 47 h 69"/>
                  <a:gd name="T44" fmla="*/ 20 w 47"/>
                  <a:gd name="T45" fmla="*/ 33 h 69"/>
                  <a:gd name="T46" fmla="*/ 18 w 47"/>
                  <a:gd name="T47" fmla="*/ 19 h 69"/>
                  <a:gd name="T48" fmla="*/ 6 w 47"/>
                  <a:gd name="T49" fmla="*/ 28 h 69"/>
                  <a:gd name="T50" fmla="*/ 3 w 47"/>
                  <a:gd name="T51" fmla="*/ 31 h 69"/>
                  <a:gd name="T52" fmla="*/ 5 w 47"/>
                  <a:gd name="T53" fmla="*/ 27 h 69"/>
                  <a:gd name="T54" fmla="*/ 8 w 47"/>
                  <a:gd name="T55" fmla="*/ 22 h 69"/>
                  <a:gd name="T56" fmla="*/ 18 w 47"/>
                  <a:gd name="T57" fmla="*/ 16 h 69"/>
                  <a:gd name="T58" fmla="*/ 22 w 47"/>
                  <a:gd name="T59" fmla="*/ 9 h 69"/>
                  <a:gd name="T60" fmla="*/ 29 w 47"/>
                  <a:gd name="T61" fmla="*/ 5 h 69"/>
                  <a:gd name="T62" fmla="*/ 23 w 47"/>
                  <a:gd name="T63" fmla="*/ 12 h 69"/>
                  <a:gd name="T64" fmla="*/ 21 w 47"/>
                  <a:gd name="T65" fmla="*/ 17 h 69"/>
                  <a:gd name="T66" fmla="*/ 21 w 47"/>
                  <a:gd name="T67" fmla="*/ 23 h 69"/>
                  <a:gd name="T68" fmla="*/ 25 w 47"/>
                  <a:gd name="T69" fmla="*/ 40 h 69"/>
                  <a:gd name="T70" fmla="*/ 26 w 47"/>
                  <a:gd name="T71" fmla="*/ 49 h 69"/>
                  <a:gd name="T72" fmla="*/ 26 w 47"/>
                  <a:gd name="T73" fmla="*/ 62 h 69"/>
                  <a:gd name="T74" fmla="*/ 26 w 47"/>
                  <a:gd name="T75" fmla="*/ 64 h 69"/>
                  <a:gd name="T76" fmla="*/ 31 w 47"/>
                  <a:gd name="T77" fmla="*/ 64 h 69"/>
                  <a:gd name="T78" fmla="*/ 35 w 47"/>
                  <a:gd name="T79" fmla="*/ 60 h 69"/>
                  <a:gd name="T80" fmla="*/ 40 w 47"/>
                  <a:gd name="T81" fmla="*/ 56 h 69"/>
                  <a:gd name="T82" fmla="*/ 40 w 47"/>
                  <a:gd name="T83" fmla="*/ 51 h 69"/>
                  <a:gd name="T84" fmla="*/ 38 w 47"/>
                  <a:gd name="T85" fmla="*/ 35 h 69"/>
                  <a:gd name="T86" fmla="*/ 35 w 47"/>
                  <a:gd name="T87" fmla="*/ 8 h 69"/>
                  <a:gd name="T88" fmla="*/ 36 w 47"/>
                  <a:gd name="T89" fmla="*/ 3 h 69"/>
                  <a:gd name="T90" fmla="*/ 38 w 47"/>
                  <a:gd name="T91" fmla="*/ 1 h 69"/>
                  <a:gd name="T92" fmla="*/ 41 w 47"/>
                  <a:gd name="T93" fmla="*/ 0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7" h="69">
                    <a:moveTo>
                      <a:pt x="41" y="0"/>
                    </a:moveTo>
                    <a:lnTo>
                      <a:pt x="40" y="35"/>
                    </a:lnTo>
                    <a:lnTo>
                      <a:pt x="46" y="60"/>
                    </a:lnTo>
                    <a:lnTo>
                      <a:pt x="42" y="58"/>
                    </a:lnTo>
                    <a:lnTo>
                      <a:pt x="38" y="64"/>
                    </a:lnTo>
                    <a:lnTo>
                      <a:pt x="31" y="68"/>
                    </a:lnTo>
                    <a:lnTo>
                      <a:pt x="24" y="67"/>
                    </a:lnTo>
                    <a:lnTo>
                      <a:pt x="24" y="58"/>
                    </a:lnTo>
                    <a:lnTo>
                      <a:pt x="22" y="44"/>
                    </a:lnTo>
                    <a:lnTo>
                      <a:pt x="17" y="55"/>
                    </a:lnTo>
                    <a:lnTo>
                      <a:pt x="13" y="61"/>
                    </a:lnTo>
                    <a:lnTo>
                      <a:pt x="6" y="64"/>
                    </a:lnTo>
                    <a:lnTo>
                      <a:pt x="1" y="64"/>
                    </a:lnTo>
                    <a:lnTo>
                      <a:pt x="0" y="60"/>
                    </a:lnTo>
                    <a:lnTo>
                      <a:pt x="2" y="47"/>
                    </a:lnTo>
                    <a:lnTo>
                      <a:pt x="2" y="39"/>
                    </a:lnTo>
                    <a:lnTo>
                      <a:pt x="2" y="49"/>
                    </a:lnTo>
                    <a:lnTo>
                      <a:pt x="2" y="59"/>
                    </a:lnTo>
                    <a:lnTo>
                      <a:pt x="3" y="61"/>
                    </a:lnTo>
                    <a:lnTo>
                      <a:pt x="10" y="59"/>
                    </a:lnTo>
                    <a:lnTo>
                      <a:pt x="15" y="53"/>
                    </a:lnTo>
                    <a:lnTo>
                      <a:pt x="19" y="47"/>
                    </a:lnTo>
                    <a:lnTo>
                      <a:pt x="20" y="33"/>
                    </a:lnTo>
                    <a:lnTo>
                      <a:pt x="18" y="19"/>
                    </a:lnTo>
                    <a:lnTo>
                      <a:pt x="6" y="28"/>
                    </a:lnTo>
                    <a:lnTo>
                      <a:pt x="3" y="31"/>
                    </a:lnTo>
                    <a:lnTo>
                      <a:pt x="5" y="27"/>
                    </a:lnTo>
                    <a:lnTo>
                      <a:pt x="8" y="22"/>
                    </a:lnTo>
                    <a:lnTo>
                      <a:pt x="18" y="16"/>
                    </a:lnTo>
                    <a:lnTo>
                      <a:pt x="22" y="9"/>
                    </a:lnTo>
                    <a:lnTo>
                      <a:pt x="29" y="5"/>
                    </a:lnTo>
                    <a:lnTo>
                      <a:pt x="23" y="12"/>
                    </a:lnTo>
                    <a:lnTo>
                      <a:pt x="21" y="17"/>
                    </a:lnTo>
                    <a:lnTo>
                      <a:pt x="21" y="23"/>
                    </a:lnTo>
                    <a:lnTo>
                      <a:pt x="25" y="40"/>
                    </a:lnTo>
                    <a:lnTo>
                      <a:pt x="26" y="49"/>
                    </a:lnTo>
                    <a:lnTo>
                      <a:pt x="26" y="62"/>
                    </a:lnTo>
                    <a:lnTo>
                      <a:pt x="26" y="64"/>
                    </a:lnTo>
                    <a:lnTo>
                      <a:pt x="31" y="64"/>
                    </a:lnTo>
                    <a:lnTo>
                      <a:pt x="35" y="60"/>
                    </a:lnTo>
                    <a:lnTo>
                      <a:pt x="40" y="56"/>
                    </a:lnTo>
                    <a:lnTo>
                      <a:pt x="40" y="51"/>
                    </a:lnTo>
                    <a:lnTo>
                      <a:pt x="38" y="35"/>
                    </a:lnTo>
                    <a:lnTo>
                      <a:pt x="35" y="8"/>
                    </a:lnTo>
                    <a:lnTo>
                      <a:pt x="36" y="3"/>
                    </a:lnTo>
                    <a:lnTo>
                      <a:pt x="38" y="1"/>
                    </a:lnTo>
                    <a:lnTo>
                      <a:pt x="4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19" name="Freeform 138">
                <a:extLst>
                  <a:ext uri="{FF2B5EF4-FFF2-40B4-BE49-F238E27FC236}">
                    <a16:creationId xmlns:a16="http://schemas.microsoft.com/office/drawing/2014/main" xmlns="" id="{21A5FA89-FB4E-49DA-9792-ECA57C1AECC7}"/>
                  </a:ext>
                </a:extLst>
              </p:cNvPr>
              <p:cNvSpPr>
                <a:spLocks noChangeAspect="1"/>
              </p:cNvSpPr>
              <p:nvPr/>
            </p:nvSpPr>
            <p:spPr bwMode="auto">
              <a:xfrm>
                <a:off x="412" y="2476"/>
                <a:ext cx="374" cy="32"/>
              </a:xfrm>
              <a:custGeom>
                <a:avLst/>
                <a:gdLst>
                  <a:gd name="T0" fmla="*/ 0 w 374"/>
                  <a:gd name="T1" fmla="*/ 26 h 32"/>
                  <a:gd name="T2" fmla="*/ 2 w 374"/>
                  <a:gd name="T3" fmla="*/ 19 h 32"/>
                  <a:gd name="T4" fmla="*/ 5 w 374"/>
                  <a:gd name="T5" fmla="*/ 16 h 32"/>
                  <a:gd name="T6" fmla="*/ 20 w 374"/>
                  <a:gd name="T7" fmla="*/ 12 h 32"/>
                  <a:gd name="T8" fmla="*/ 49 w 374"/>
                  <a:gd name="T9" fmla="*/ 10 h 32"/>
                  <a:gd name="T10" fmla="*/ 111 w 374"/>
                  <a:gd name="T11" fmla="*/ 13 h 32"/>
                  <a:gd name="T12" fmla="*/ 175 w 374"/>
                  <a:gd name="T13" fmla="*/ 19 h 32"/>
                  <a:gd name="T14" fmla="*/ 264 w 374"/>
                  <a:gd name="T15" fmla="*/ 26 h 32"/>
                  <a:gd name="T16" fmla="*/ 308 w 374"/>
                  <a:gd name="T17" fmla="*/ 28 h 32"/>
                  <a:gd name="T18" fmla="*/ 369 w 374"/>
                  <a:gd name="T19" fmla="*/ 0 h 32"/>
                  <a:gd name="T20" fmla="*/ 373 w 374"/>
                  <a:gd name="T21" fmla="*/ 0 h 32"/>
                  <a:gd name="T22" fmla="*/ 307 w 374"/>
                  <a:gd name="T23" fmla="*/ 31 h 32"/>
                  <a:gd name="T24" fmla="*/ 0 w 374"/>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4" h="32">
                    <a:moveTo>
                      <a:pt x="0" y="26"/>
                    </a:moveTo>
                    <a:lnTo>
                      <a:pt x="2" y="19"/>
                    </a:lnTo>
                    <a:lnTo>
                      <a:pt x="5" y="16"/>
                    </a:lnTo>
                    <a:lnTo>
                      <a:pt x="20" y="12"/>
                    </a:lnTo>
                    <a:lnTo>
                      <a:pt x="49" y="10"/>
                    </a:lnTo>
                    <a:lnTo>
                      <a:pt x="111" y="13"/>
                    </a:lnTo>
                    <a:lnTo>
                      <a:pt x="175" y="19"/>
                    </a:lnTo>
                    <a:lnTo>
                      <a:pt x="264" y="26"/>
                    </a:lnTo>
                    <a:lnTo>
                      <a:pt x="308" y="28"/>
                    </a:lnTo>
                    <a:lnTo>
                      <a:pt x="369" y="0"/>
                    </a:lnTo>
                    <a:lnTo>
                      <a:pt x="373" y="0"/>
                    </a:lnTo>
                    <a:lnTo>
                      <a:pt x="307" y="31"/>
                    </a:lnTo>
                    <a:lnTo>
                      <a:pt x="0" y="2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0" name="Freeform 139">
                <a:extLst>
                  <a:ext uri="{FF2B5EF4-FFF2-40B4-BE49-F238E27FC236}">
                    <a16:creationId xmlns:a16="http://schemas.microsoft.com/office/drawing/2014/main" xmlns="" id="{3BB05575-FA10-489B-B81B-1C73980A0147}"/>
                  </a:ext>
                </a:extLst>
              </p:cNvPr>
              <p:cNvSpPr>
                <a:spLocks noChangeAspect="1"/>
              </p:cNvSpPr>
              <p:nvPr/>
            </p:nvSpPr>
            <p:spPr bwMode="auto">
              <a:xfrm>
                <a:off x="425" y="2444"/>
                <a:ext cx="327" cy="46"/>
              </a:xfrm>
              <a:custGeom>
                <a:avLst/>
                <a:gdLst>
                  <a:gd name="T0" fmla="*/ 0 w 327"/>
                  <a:gd name="T1" fmla="*/ 45 h 46"/>
                  <a:gd name="T2" fmla="*/ 18 w 327"/>
                  <a:gd name="T3" fmla="*/ 42 h 46"/>
                  <a:gd name="T4" fmla="*/ 59 w 327"/>
                  <a:gd name="T5" fmla="*/ 36 h 46"/>
                  <a:gd name="T6" fmla="*/ 114 w 327"/>
                  <a:gd name="T7" fmla="*/ 33 h 46"/>
                  <a:gd name="T8" fmla="*/ 185 w 327"/>
                  <a:gd name="T9" fmla="*/ 31 h 46"/>
                  <a:gd name="T10" fmla="*/ 232 w 327"/>
                  <a:gd name="T11" fmla="*/ 27 h 46"/>
                  <a:gd name="T12" fmla="*/ 261 w 327"/>
                  <a:gd name="T13" fmla="*/ 21 h 46"/>
                  <a:gd name="T14" fmla="*/ 291 w 327"/>
                  <a:gd name="T15" fmla="*/ 15 h 46"/>
                  <a:gd name="T16" fmla="*/ 307 w 327"/>
                  <a:gd name="T17" fmla="*/ 7 h 46"/>
                  <a:gd name="T18" fmla="*/ 317 w 327"/>
                  <a:gd name="T19" fmla="*/ 0 h 46"/>
                  <a:gd name="T20" fmla="*/ 326 w 327"/>
                  <a:gd name="T21" fmla="*/ 21 h 46"/>
                  <a:gd name="T22" fmla="*/ 306 w 327"/>
                  <a:gd name="T23" fmla="*/ 26 h 46"/>
                  <a:gd name="T24" fmla="*/ 273 w 327"/>
                  <a:gd name="T25" fmla="*/ 30 h 46"/>
                  <a:gd name="T26" fmla="*/ 226 w 327"/>
                  <a:gd name="T27" fmla="*/ 32 h 46"/>
                  <a:gd name="T28" fmla="*/ 163 w 327"/>
                  <a:gd name="T29" fmla="*/ 34 h 46"/>
                  <a:gd name="T30" fmla="*/ 102 w 327"/>
                  <a:gd name="T31" fmla="*/ 37 h 46"/>
                  <a:gd name="T32" fmla="*/ 61 w 327"/>
                  <a:gd name="T33" fmla="*/ 38 h 46"/>
                  <a:gd name="T34" fmla="*/ 27 w 327"/>
                  <a:gd name="T35" fmla="*/ 42 h 46"/>
                  <a:gd name="T36" fmla="*/ 0 w 327"/>
                  <a:gd name="T37" fmla="*/ 45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7" h="46">
                    <a:moveTo>
                      <a:pt x="0" y="45"/>
                    </a:moveTo>
                    <a:lnTo>
                      <a:pt x="18" y="42"/>
                    </a:lnTo>
                    <a:lnTo>
                      <a:pt x="59" y="36"/>
                    </a:lnTo>
                    <a:lnTo>
                      <a:pt x="114" y="33"/>
                    </a:lnTo>
                    <a:lnTo>
                      <a:pt x="185" y="31"/>
                    </a:lnTo>
                    <a:lnTo>
                      <a:pt x="232" y="27"/>
                    </a:lnTo>
                    <a:lnTo>
                      <a:pt x="261" y="21"/>
                    </a:lnTo>
                    <a:lnTo>
                      <a:pt x="291" y="15"/>
                    </a:lnTo>
                    <a:lnTo>
                      <a:pt x="307" y="7"/>
                    </a:lnTo>
                    <a:lnTo>
                      <a:pt x="317" y="0"/>
                    </a:lnTo>
                    <a:lnTo>
                      <a:pt x="326" y="21"/>
                    </a:lnTo>
                    <a:lnTo>
                      <a:pt x="306" y="26"/>
                    </a:lnTo>
                    <a:lnTo>
                      <a:pt x="273" y="30"/>
                    </a:lnTo>
                    <a:lnTo>
                      <a:pt x="226" y="32"/>
                    </a:lnTo>
                    <a:lnTo>
                      <a:pt x="163" y="34"/>
                    </a:lnTo>
                    <a:lnTo>
                      <a:pt x="102" y="37"/>
                    </a:lnTo>
                    <a:lnTo>
                      <a:pt x="61" y="38"/>
                    </a:lnTo>
                    <a:lnTo>
                      <a:pt x="27" y="42"/>
                    </a:lnTo>
                    <a:lnTo>
                      <a:pt x="0" y="4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1" name="Freeform 140">
                <a:extLst>
                  <a:ext uri="{FF2B5EF4-FFF2-40B4-BE49-F238E27FC236}">
                    <a16:creationId xmlns:a16="http://schemas.microsoft.com/office/drawing/2014/main" xmlns="" id="{EB838062-26FB-45BD-BDAE-2CBEA4D1AC31}"/>
                  </a:ext>
                </a:extLst>
              </p:cNvPr>
              <p:cNvSpPr>
                <a:spLocks noChangeAspect="1"/>
              </p:cNvSpPr>
              <p:nvPr/>
            </p:nvSpPr>
            <p:spPr bwMode="auto">
              <a:xfrm>
                <a:off x="145" y="2487"/>
                <a:ext cx="269" cy="17"/>
              </a:xfrm>
              <a:custGeom>
                <a:avLst/>
                <a:gdLst>
                  <a:gd name="T0" fmla="*/ 0 w 269"/>
                  <a:gd name="T1" fmla="*/ 13 h 17"/>
                  <a:gd name="T2" fmla="*/ 268 w 269"/>
                  <a:gd name="T3" fmla="*/ 16 h 17"/>
                  <a:gd name="T4" fmla="*/ 255 w 269"/>
                  <a:gd name="T5" fmla="*/ 9 h 17"/>
                  <a:gd name="T6" fmla="*/ 237 w 269"/>
                  <a:gd name="T7" fmla="*/ 3 h 17"/>
                  <a:gd name="T8" fmla="*/ 221 w 269"/>
                  <a:gd name="T9" fmla="*/ 0 h 17"/>
                  <a:gd name="T10" fmla="*/ 204 w 269"/>
                  <a:gd name="T11" fmla="*/ 0 h 17"/>
                  <a:gd name="T12" fmla="*/ 183 w 269"/>
                  <a:gd name="T13" fmla="*/ 1 h 17"/>
                  <a:gd name="T14" fmla="*/ 149 w 269"/>
                  <a:gd name="T15" fmla="*/ 7 h 17"/>
                  <a:gd name="T16" fmla="*/ 114 w 269"/>
                  <a:gd name="T17" fmla="*/ 11 h 17"/>
                  <a:gd name="T18" fmla="*/ 87 w 269"/>
                  <a:gd name="T19" fmla="*/ 12 h 17"/>
                  <a:gd name="T20" fmla="*/ 0 w 269"/>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9" h="17">
                    <a:moveTo>
                      <a:pt x="0" y="13"/>
                    </a:moveTo>
                    <a:lnTo>
                      <a:pt x="268" y="16"/>
                    </a:lnTo>
                    <a:lnTo>
                      <a:pt x="255" y="9"/>
                    </a:lnTo>
                    <a:lnTo>
                      <a:pt x="237" y="3"/>
                    </a:lnTo>
                    <a:lnTo>
                      <a:pt x="221" y="0"/>
                    </a:lnTo>
                    <a:lnTo>
                      <a:pt x="204" y="0"/>
                    </a:lnTo>
                    <a:lnTo>
                      <a:pt x="183" y="1"/>
                    </a:lnTo>
                    <a:lnTo>
                      <a:pt x="149" y="7"/>
                    </a:lnTo>
                    <a:lnTo>
                      <a:pt x="114" y="11"/>
                    </a:lnTo>
                    <a:lnTo>
                      <a:pt x="87" y="12"/>
                    </a:lnTo>
                    <a:lnTo>
                      <a:pt x="0"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2" name="Freeform 141">
                <a:extLst>
                  <a:ext uri="{FF2B5EF4-FFF2-40B4-BE49-F238E27FC236}">
                    <a16:creationId xmlns:a16="http://schemas.microsoft.com/office/drawing/2014/main" xmlns="" id="{158F39A8-E1FF-415C-AC4F-C09AD17EADEA}"/>
                  </a:ext>
                </a:extLst>
              </p:cNvPr>
              <p:cNvSpPr>
                <a:spLocks noChangeAspect="1"/>
              </p:cNvSpPr>
              <p:nvPr/>
            </p:nvSpPr>
            <p:spPr bwMode="auto">
              <a:xfrm>
                <a:off x="329" y="2451"/>
                <a:ext cx="154" cy="19"/>
              </a:xfrm>
              <a:custGeom>
                <a:avLst/>
                <a:gdLst>
                  <a:gd name="T0" fmla="*/ 2 w 154"/>
                  <a:gd name="T1" fmla="*/ 11 h 19"/>
                  <a:gd name="T2" fmla="*/ 27 w 154"/>
                  <a:gd name="T3" fmla="*/ 7 h 19"/>
                  <a:gd name="T4" fmla="*/ 51 w 154"/>
                  <a:gd name="T5" fmla="*/ 5 h 19"/>
                  <a:gd name="T6" fmla="*/ 71 w 154"/>
                  <a:gd name="T7" fmla="*/ 5 h 19"/>
                  <a:gd name="T8" fmla="*/ 105 w 154"/>
                  <a:gd name="T9" fmla="*/ 7 h 19"/>
                  <a:gd name="T10" fmla="*/ 126 w 154"/>
                  <a:gd name="T11" fmla="*/ 10 h 19"/>
                  <a:gd name="T12" fmla="*/ 144 w 154"/>
                  <a:gd name="T13" fmla="*/ 18 h 19"/>
                  <a:gd name="T14" fmla="*/ 153 w 154"/>
                  <a:gd name="T15" fmla="*/ 16 h 19"/>
                  <a:gd name="T16" fmla="*/ 137 w 154"/>
                  <a:gd name="T17" fmla="*/ 8 h 19"/>
                  <a:gd name="T18" fmla="*/ 110 w 154"/>
                  <a:gd name="T19" fmla="*/ 2 h 19"/>
                  <a:gd name="T20" fmla="*/ 81 w 154"/>
                  <a:gd name="T21" fmla="*/ 0 h 19"/>
                  <a:gd name="T22" fmla="*/ 50 w 154"/>
                  <a:gd name="T23" fmla="*/ 1 h 19"/>
                  <a:gd name="T24" fmla="*/ 26 w 154"/>
                  <a:gd name="T25" fmla="*/ 3 h 19"/>
                  <a:gd name="T26" fmla="*/ 0 w 154"/>
                  <a:gd name="T27" fmla="*/ 8 h 19"/>
                  <a:gd name="T28" fmla="*/ 2 w 154"/>
                  <a:gd name="T29" fmla="*/ 1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4" h="19">
                    <a:moveTo>
                      <a:pt x="2" y="11"/>
                    </a:moveTo>
                    <a:lnTo>
                      <a:pt x="27" y="7"/>
                    </a:lnTo>
                    <a:lnTo>
                      <a:pt x="51" y="5"/>
                    </a:lnTo>
                    <a:lnTo>
                      <a:pt x="71" y="5"/>
                    </a:lnTo>
                    <a:lnTo>
                      <a:pt x="105" y="7"/>
                    </a:lnTo>
                    <a:lnTo>
                      <a:pt x="126" y="10"/>
                    </a:lnTo>
                    <a:lnTo>
                      <a:pt x="144" y="18"/>
                    </a:lnTo>
                    <a:lnTo>
                      <a:pt x="153" y="16"/>
                    </a:lnTo>
                    <a:lnTo>
                      <a:pt x="137" y="8"/>
                    </a:lnTo>
                    <a:lnTo>
                      <a:pt x="110" y="2"/>
                    </a:lnTo>
                    <a:lnTo>
                      <a:pt x="81" y="0"/>
                    </a:lnTo>
                    <a:lnTo>
                      <a:pt x="50" y="1"/>
                    </a:lnTo>
                    <a:lnTo>
                      <a:pt x="26" y="3"/>
                    </a:lnTo>
                    <a:lnTo>
                      <a:pt x="0" y="8"/>
                    </a:lnTo>
                    <a:lnTo>
                      <a:pt x="2" y="1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3" name="Line 142">
                <a:extLst>
                  <a:ext uri="{FF2B5EF4-FFF2-40B4-BE49-F238E27FC236}">
                    <a16:creationId xmlns:a16="http://schemas.microsoft.com/office/drawing/2014/main" xmlns="" id="{0F6B047A-09DE-4035-8683-1B4D5D23B81F}"/>
                  </a:ext>
                </a:extLst>
              </p:cNvPr>
              <p:cNvSpPr>
                <a:spLocks noChangeAspect="1" noChangeShapeType="1"/>
              </p:cNvSpPr>
              <p:nvPr/>
            </p:nvSpPr>
            <p:spPr bwMode="auto">
              <a:xfrm>
                <a:off x="137" y="2428"/>
                <a:ext cx="64"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4" name="Line 143">
                <a:extLst>
                  <a:ext uri="{FF2B5EF4-FFF2-40B4-BE49-F238E27FC236}">
                    <a16:creationId xmlns:a16="http://schemas.microsoft.com/office/drawing/2014/main" xmlns="" id="{E0152B11-AFF4-40E8-B751-6F113445E18E}"/>
                  </a:ext>
                </a:extLst>
              </p:cNvPr>
              <p:cNvSpPr>
                <a:spLocks noChangeAspect="1" noChangeShapeType="1"/>
              </p:cNvSpPr>
              <p:nvPr/>
            </p:nvSpPr>
            <p:spPr bwMode="auto">
              <a:xfrm>
                <a:off x="317" y="2428"/>
                <a:ext cx="253"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25" name="Line 144">
                <a:extLst>
                  <a:ext uri="{FF2B5EF4-FFF2-40B4-BE49-F238E27FC236}">
                    <a16:creationId xmlns:a16="http://schemas.microsoft.com/office/drawing/2014/main" xmlns="" id="{F266ACB6-C35D-4CF6-8367-86F78418AB98}"/>
                  </a:ext>
                </a:extLst>
              </p:cNvPr>
              <p:cNvSpPr>
                <a:spLocks noChangeAspect="1" noChangeShapeType="1"/>
              </p:cNvSpPr>
              <p:nvPr/>
            </p:nvSpPr>
            <p:spPr bwMode="auto">
              <a:xfrm>
                <a:off x="1035" y="2428"/>
                <a:ext cx="394" cy="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599" name="Rectangle 145">
              <a:extLst>
                <a:ext uri="{FF2B5EF4-FFF2-40B4-BE49-F238E27FC236}">
                  <a16:creationId xmlns:a16="http://schemas.microsoft.com/office/drawing/2014/main" xmlns="" id="{D8E39204-5521-4238-A0F3-BA684F6F1FA9}"/>
                </a:ext>
              </a:extLst>
            </p:cNvPr>
            <p:cNvSpPr>
              <a:spLocks noChangeAspect="1" noChangeArrowheads="1"/>
            </p:cNvSpPr>
            <p:nvPr/>
          </p:nvSpPr>
          <p:spPr bwMode="auto">
            <a:xfrm>
              <a:off x="151" y="2728"/>
              <a:ext cx="1148" cy="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Deficiências</a:t>
              </a: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b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Organizacionais</a:t>
              </a: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Latentes</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18600" name="Group 146">
              <a:extLst>
                <a:ext uri="{FF2B5EF4-FFF2-40B4-BE49-F238E27FC236}">
                  <a16:creationId xmlns:a16="http://schemas.microsoft.com/office/drawing/2014/main" xmlns="" id="{52BBEA97-8E7D-4F62-8941-4B70F7D4AD32}"/>
                </a:ext>
              </a:extLst>
            </p:cNvPr>
            <p:cNvGrpSpPr>
              <a:grpSpLocks/>
            </p:cNvGrpSpPr>
            <p:nvPr/>
          </p:nvGrpSpPr>
          <p:grpSpPr bwMode="auto">
            <a:xfrm>
              <a:off x="919" y="1648"/>
              <a:ext cx="1040" cy="1211"/>
              <a:chOff x="1092" y="1499"/>
              <a:chExt cx="1040" cy="1211"/>
            </a:xfrm>
          </p:grpSpPr>
          <p:grpSp>
            <p:nvGrpSpPr>
              <p:cNvPr id="18601" name="Group 147">
                <a:extLst>
                  <a:ext uri="{FF2B5EF4-FFF2-40B4-BE49-F238E27FC236}">
                    <a16:creationId xmlns:a16="http://schemas.microsoft.com/office/drawing/2014/main" xmlns="" id="{7E8139E5-A90E-468D-9B21-3A09EA2F997D}"/>
                  </a:ext>
                </a:extLst>
              </p:cNvPr>
              <p:cNvGrpSpPr>
                <a:grpSpLocks noChangeAspect="1"/>
              </p:cNvGrpSpPr>
              <p:nvPr/>
            </p:nvGrpSpPr>
            <p:grpSpPr bwMode="auto">
              <a:xfrm>
                <a:off x="1092" y="1499"/>
                <a:ext cx="877" cy="1211"/>
                <a:chOff x="885" y="1432"/>
                <a:chExt cx="930" cy="1286"/>
              </a:xfrm>
            </p:grpSpPr>
            <p:sp>
              <p:nvSpPr>
                <p:cNvPr id="18603" name="Freeform 148">
                  <a:extLst>
                    <a:ext uri="{FF2B5EF4-FFF2-40B4-BE49-F238E27FC236}">
                      <a16:creationId xmlns:a16="http://schemas.microsoft.com/office/drawing/2014/main" xmlns="" id="{B29F3F71-A8E9-4687-805E-995F2B22B70B}"/>
                    </a:ext>
                  </a:extLst>
                </p:cNvPr>
                <p:cNvSpPr>
                  <a:spLocks noChangeAspect="1"/>
                </p:cNvSpPr>
                <p:nvPr/>
              </p:nvSpPr>
              <p:spPr bwMode="auto">
                <a:xfrm>
                  <a:off x="885" y="1432"/>
                  <a:ext cx="826" cy="1181"/>
                </a:xfrm>
                <a:custGeom>
                  <a:avLst/>
                  <a:gdLst>
                    <a:gd name="T0" fmla="*/ 0 w 826"/>
                    <a:gd name="T1" fmla="*/ 123 h 1181"/>
                    <a:gd name="T2" fmla="*/ 749 w 826"/>
                    <a:gd name="T3" fmla="*/ 4 h 1181"/>
                    <a:gd name="T4" fmla="*/ 771 w 826"/>
                    <a:gd name="T5" fmla="*/ 0 h 1181"/>
                    <a:gd name="T6" fmla="*/ 788 w 826"/>
                    <a:gd name="T7" fmla="*/ 0 h 1181"/>
                    <a:gd name="T8" fmla="*/ 804 w 826"/>
                    <a:gd name="T9" fmla="*/ 4 h 1181"/>
                    <a:gd name="T10" fmla="*/ 813 w 826"/>
                    <a:gd name="T11" fmla="*/ 10 h 1181"/>
                    <a:gd name="T12" fmla="*/ 819 w 826"/>
                    <a:gd name="T13" fmla="*/ 14 h 1181"/>
                    <a:gd name="T14" fmla="*/ 823 w 826"/>
                    <a:gd name="T15" fmla="*/ 25 h 1181"/>
                    <a:gd name="T16" fmla="*/ 825 w 826"/>
                    <a:gd name="T17" fmla="*/ 34 h 1181"/>
                    <a:gd name="T18" fmla="*/ 825 w 826"/>
                    <a:gd name="T19" fmla="*/ 47 h 1181"/>
                    <a:gd name="T20" fmla="*/ 825 w 826"/>
                    <a:gd name="T21" fmla="*/ 95 h 1181"/>
                    <a:gd name="T22" fmla="*/ 825 w 826"/>
                    <a:gd name="T23" fmla="*/ 1026 h 1181"/>
                    <a:gd name="T24" fmla="*/ 0 w 826"/>
                    <a:gd name="T25" fmla="*/ 1180 h 1181"/>
                    <a:gd name="T26" fmla="*/ 0 w 826"/>
                    <a:gd name="T27" fmla="*/ 123 h 11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26" h="1181">
                      <a:moveTo>
                        <a:pt x="0" y="123"/>
                      </a:moveTo>
                      <a:lnTo>
                        <a:pt x="749" y="4"/>
                      </a:lnTo>
                      <a:lnTo>
                        <a:pt x="771" y="0"/>
                      </a:lnTo>
                      <a:lnTo>
                        <a:pt x="788" y="0"/>
                      </a:lnTo>
                      <a:lnTo>
                        <a:pt x="804" y="4"/>
                      </a:lnTo>
                      <a:lnTo>
                        <a:pt x="813" y="10"/>
                      </a:lnTo>
                      <a:lnTo>
                        <a:pt x="819" y="14"/>
                      </a:lnTo>
                      <a:lnTo>
                        <a:pt x="823" y="25"/>
                      </a:lnTo>
                      <a:lnTo>
                        <a:pt x="825" y="34"/>
                      </a:lnTo>
                      <a:lnTo>
                        <a:pt x="825" y="47"/>
                      </a:lnTo>
                      <a:lnTo>
                        <a:pt x="825" y="95"/>
                      </a:lnTo>
                      <a:lnTo>
                        <a:pt x="825" y="1026"/>
                      </a:lnTo>
                      <a:lnTo>
                        <a:pt x="0" y="1180"/>
                      </a:lnTo>
                      <a:lnTo>
                        <a:pt x="0" y="123"/>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04" name="Freeform 149">
                  <a:extLst>
                    <a:ext uri="{FF2B5EF4-FFF2-40B4-BE49-F238E27FC236}">
                      <a16:creationId xmlns:a16="http://schemas.microsoft.com/office/drawing/2014/main" xmlns="" id="{1246FC57-D307-41EE-A787-B12F566D611E}"/>
                    </a:ext>
                  </a:extLst>
                </p:cNvPr>
                <p:cNvSpPr>
                  <a:spLocks noChangeAspect="1"/>
                </p:cNvSpPr>
                <p:nvPr/>
              </p:nvSpPr>
              <p:spPr bwMode="auto">
                <a:xfrm>
                  <a:off x="1064" y="1499"/>
                  <a:ext cx="751" cy="1219"/>
                </a:xfrm>
                <a:custGeom>
                  <a:avLst/>
                  <a:gdLst>
                    <a:gd name="T0" fmla="*/ 0 w 751"/>
                    <a:gd name="T1" fmla="*/ 160 h 1219"/>
                    <a:gd name="T2" fmla="*/ 0 w 751"/>
                    <a:gd name="T3" fmla="*/ 1218 h 1219"/>
                    <a:gd name="T4" fmla="*/ 700 w 751"/>
                    <a:gd name="T5" fmla="*/ 1023 h 1219"/>
                    <a:gd name="T6" fmla="*/ 713 w 751"/>
                    <a:gd name="T7" fmla="*/ 1020 h 1219"/>
                    <a:gd name="T8" fmla="*/ 733 w 751"/>
                    <a:gd name="T9" fmla="*/ 1013 h 1219"/>
                    <a:gd name="T10" fmla="*/ 743 w 751"/>
                    <a:gd name="T11" fmla="*/ 1007 h 1219"/>
                    <a:gd name="T12" fmla="*/ 747 w 751"/>
                    <a:gd name="T13" fmla="*/ 999 h 1219"/>
                    <a:gd name="T14" fmla="*/ 749 w 751"/>
                    <a:gd name="T15" fmla="*/ 987 h 1219"/>
                    <a:gd name="T16" fmla="*/ 749 w 751"/>
                    <a:gd name="T17" fmla="*/ 978 h 1219"/>
                    <a:gd name="T18" fmla="*/ 749 w 751"/>
                    <a:gd name="T19" fmla="*/ 965 h 1219"/>
                    <a:gd name="T20" fmla="*/ 749 w 751"/>
                    <a:gd name="T21" fmla="*/ 946 h 1219"/>
                    <a:gd name="T22" fmla="*/ 749 w 751"/>
                    <a:gd name="T23" fmla="*/ 48 h 1219"/>
                    <a:gd name="T24" fmla="*/ 750 w 751"/>
                    <a:gd name="T25" fmla="*/ 31 h 1219"/>
                    <a:gd name="T26" fmla="*/ 746 w 751"/>
                    <a:gd name="T27" fmla="*/ 18 h 1219"/>
                    <a:gd name="T28" fmla="*/ 741 w 751"/>
                    <a:gd name="T29" fmla="*/ 10 h 1219"/>
                    <a:gd name="T30" fmla="*/ 733 w 751"/>
                    <a:gd name="T31" fmla="*/ 4 h 1219"/>
                    <a:gd name="T32" fmla="*/ 724 w 751"/>
                    <a:gd name="T33" fmla="*/ 0 h 1219"/>
                    <a:gd name="T34" fmla="*/ 712 w 751"/>
                    <a:gd name="T35" fmla="*/ 0 h 1219"/>
                    <a:gd name="T36" fmla="*/ 700 w 751"/>
                    <a:gd name="T37" fmla="*/ 1 h 1219"/>
                    <a:gd name="T38" fmla="*/ 689 w 751"/>
                    <a:gd name="T39" fmla="*/ 3 h 1219"/>
                    <a:gd name="T40" fmla="*/ 675 w 751"/>
                    <a:gd name="T41" fmla="*/ 6 h 1219"/>
                    <a:gd name="T42" fmla="*/ 0 w 751"/>
                    <a:gd name="T43" fmla="*/ 16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1" h="1219">
                      <a:moveTo>
                        <a:pt x="0" y="160"/>
                      </a:moveTo>
                      <a:lnTo>
                        <a:pt x="0" y="1218"/>
                      </a:lnTo>
                      <a:lnTo>
                        <a:pt x="700" y="1023"/>
                      </a:lnTo>
                      <a:lnTo>
                        <a:pt x="713" y="1020"/>
                      </a:lnTo>
                      <a:lnTo>
                        <a:pt x="733" y="1013"/>
                      </a:lnTo>
                      <a:lnTo>
                        <a:pt x="743" y="1007"/>
                      </a:lnTo>
                      <a:lnTo>
                        <a:pt x="747" y="999"/>
                      </a:lnTo>
                      <a:lnTo>
                        <a:pt x="749" y="987"/>
                      </a:lnTo>
                      <a:lnTo>
                        <a:pt x="749" y="978"/>
                      </a:lnTo>
                      <a:lnTo>
                        <a:pt x="749" y="965"/>
                      </a:lnTo>
                      <a:lnTo>
                        <a:pt x="749" y="946"/>
                      </a:lnTo>
                      <a:lnTo>
                        <a:pt x="749" y="48"/>
                      </a:lnTo>
                      <a:lnTo>
                        <a:pt x="750" y="31"/>
                      </a:lnTo>
                      <a:lnTo>
                        <a:pt x="746" y="18"/>
                      </a:lnTo>
                      <a:lnTo>
                        <a:pt x="741" y="10"/>
                      </a:lnTo>
                      <a:lnTo>
                        <a:pt x="733" y="4"/>
                      </a:lnTo>
                      <a:lnTo>
                        <a:pt x="724" y="0"/>
                      </a:lnTo>
                      <a:lnTo>
                        <a:pt x="712" y="0"/>
                      </a:lnTo>
                      <a:lnTo>
                        <a:pt x="700" y="1"/>
                      </a:lnTo>
                      <a:lnTo>
                        <a:pt x="689" y="3"/>
                      </a:lnTo>
                      <a:lnTo>
                        <a:pt x="675" y="6"/>
                      </a:lnTo>
                      <a:lnTo>
                        <a:pt x="0" y="160"/>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605" name="Group 150">
                  <a:extLst>
                    <a:ext uri="{FF2B5EF4-FFF2-40B4-BE49-F238E27FC236}">
                      <a16:creationId xmlns:a16="http://schemas.microsoft.com/office/drawing/2014/main" xmlns="" id="{AE191068-CE62-48B2-A753-05093B1DB93E}"/>
                    </a:ext>
                  </a:extLst>
                </p:cNvPr>
                <p:cNvGrpSpPr>
                  <a:grpSpLocks noChangeAspect="1"/>
                </p:cNvGrpSpPr>
                <p:nvPr/>
              </p:nvGrpSpPr>
              <p:grpSpPr bwMode="auto">
                <a:xfrm>
                  <a:off x="949" y="1551"/>
                  <a:ext cx="134" cy="117"/>
                  <a:chOff x="949" y="1551"/>
                  <a:chExt cx="134" cy="117"/>
                </a:xfrm>
              </p:grpSpPr>
              <p:sp>
                <p:nvSpPr>
                  <p:cNvPr id="18609" name="Freeform 151">
                    <a:extLst>
                      <a:ext uri="{FF2B5EF4-FFF2-40B4-BE49-F238E27FC236}">
                        <a16:creationId xmlns:a16="http://schemas.microsoft.com/office/drawing/2014/main" xmlns="" id="{7D8FB1AD-9095-492E-917F-0D21E919B282}"/>
                      </a:ext>
                    </a:extLst>
                  </p:cNvPr>
                  <p:cNvSpPr>
                    <a:spLocks noChangeAspect="1"/>
                  </p:cNvSpPr>
                  <p:nvPr/>
                </p:nvSpPr>
                <p:spPr bwMode="auto">
                  <a:xfrm>
                    <a:off x="951" y="1558"/>
                    <a:ext cx="132" cy="110"/>
                  </a:xfrm>
                  <a:custGeom>
                    <a:avLst/>
                    <a:gdLst>
                      <a:gd name="T0" fmla="*/ 0 w 132"/>
                      <a:gd name="T1" fmla="*/ 55 h 110"/>
                      <a:gd name="T2" fmla="*/ 7 w 132"/>
                      <a:gd name="T3" fmla="*/ 47 h 110"/>
                      <a:gd name="T4" fmla="*/ 15 w 132"/>
                      <a:gd name="T5" fmla="*/ 40 h 110"/>
                      <a:gd name="T6" fmla="*/ 26 w 132"/>
                      <a:gd name="T7" fmla="*/ 30 h 110"/>
                      <a:gd name="T8" fmla="*/ 40 w 132"/>
                      <a:gd name="T9" fmla="*/ 21 h 110"/>
                      <a:gd name="T10" fmla="*/ 51 w 132"/>
                      <a:gd name="T11" fmla="*/ 15 h 110"/>
                      <a:gd name="T12" fmla="*/ 63 w 132"/>
                      <a:gd name="T13" fmla="*/ 9 h 110"/>
                      <a:gd name="T14" fmla="*/ 73 w 132"/>
                      <a:gd name="T15" fmla="*/ 6 h 110"/>
                      <a:gd name="T16" fmla="*/ 83 w 132"/>
                      <a:gd name="T17" fmla="*/ 2 h 110"/>
                      <a:gd name="T18" fmla="*/ 94 w 132"/>
                      <a:gd name="T19" fmla="*/ 0 h 110"/>
                      <a:gd name="T20" fmla="*/ 100 w 132"/>
                      <a:gd name="T21" fmla="*/ 1 h 110"/>
                      <a:gd name="T22" fmla="*/ 109 w 132"/>
                      <a:gd name="T23" fmla="*/ 3 h 110"/>
                      <a:gd name="T24" fmla="*/ 115 w 132"/>
                      <a:gd name="T25" fmla="*/ 6 h 110"/>
                      <a:gd name="T26" fmla="*/ 120 w 132"/>
                      <a:gd name="T27" fmla="*/ 9 h 110"/>
                      <a:gd name="T28" fmla="*/ 124 w 132"/>
                      <a:gd name="T29" fmla="*/ 13 h 110"/>
                      <a:gd name="T30" fmla="*/ 129 w 132"/>
                      <a:gd name="T31" fmla="*/ 21 h 110"/>
                      <a:gd name="T32" fmla="*/ 130 w 132"/>
                      <a:gd name="T33" fmla="*/ 29 h 110"/>
                      <a:gd name="T34" fmla="*/ 131 w 132"/>
                      <a:gd name="T35" fmla="*/ 36 h 110"/>
                      <a:gd name="T36" fmla="*/ 130 w 132"/>
                      <a:gd name="T37" fmla="*/ 44 h 110"/>
                      <a:gd name="T38" fmla="*/ 128 w 132"/>
                      <a:gd name="T39" fmla="*/ 52 h 110"/>
                      <a:gd name="T40" fmla="*/ 124 w 132"/>
                      <a:gd name="T41" fmla="*/ 61 h 110"/>
                      <a:gd name="T42" fmla="*/ 118 w 132"/>
                      <a:gd name="T43" fmla="*/ 69 h 110"/>
                      <a:gd name="T44" fmla="*/ 112 w 132"/>
                      <a:gd name="T45" fmla="*/ 78 h 110"/>
                      <a:gd name="T46" fmla="*/ 104 w 132"/>
                      <a:gd name="T47" fmla="*/ 90 h 110"/>
                      <a:gd name="T48" fmla="*/ 95 w 132"/>
                      <a:gd name="T49" fmla="*/ 102 h 110"/>
                      <a:gd name="T50" fmla="*/ 87 w 132"/>
                      <a:gd name="T51" fmla="*/ 109 h 110"/>
                      <a:gd name="T52" fmla="*/ 0 w 132"/>
                      <a:gd name="T53" fmla="*/ 55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2" h="110">
                        <a:moveTo>
                          <a:pt x="0" y="55"/>
                        </a:moveTo>
                        <a:lnTo>
                          <a:pt x="7" y="47"/>
                        </a:lnTo>
                        <a:lnTo>
                          <a:pt x="15" y="40"/>
                        </a:lnTo>
                        <a:lnTo>
                          <a:pt x="26" y="30"/>
                        </a:lnTo>
                        <a:lnTo>
                          <a:pt x="40" y="21"/>
                        </a:lnTo>
                        <a:lnTo>
                          <a:pt x="51" y="15"/>
                        </a:lnTo>
                        <a:lnTo>
                          <a:pt x="63" y="9"/>
                        </a:lnTo>
                        <a:lnTo>
                          <a:pt x="73" y="6"/>
                        </a:lnTo>
                        <a:lnTo>
                          <a:pt x="83" y="2"/>
                        </a:lnTo>
                        <a:lnTo>
                          <a:pt x="94" y="0"/>
                        </a:lnTo>
                        <a:lnTo>
                          <a:pt x="100" y="1"/>
                        </a:lnTo>
                        <a:lnTo>
                          <a:pt x="109" y="3"/>
                        </a:lnTo>
                        <a:lnTo>
                          <a:pt x="115" y="6"/>
                        </a:lnTo>
                        <a:lnTo>
                          <a:pt x="120" y="9"/>
                        </a:lnTo>
                        <a:lnTo>
                          <a:pt x="124" y="13"/>
                        </a:lnTo>
                        <a:lnTo>
                          <a:pt x="129" y="21"/>
                        </a:lnTo>
                        <a:lnTo>
                          <a:pt x="130" y="29"/>
                        </a:lnTo>
                        <a:lnTo>
                          <a:pt x="131" y="36"/>
                        </a:lnTo>
                        <a:lnTo>
                          <a:pt x="130" y="44"/>
                        </a:lnTo>
                        <a:lnTo>
                          <a:pt x="128" y="52"/>
                        </a:lnTo>
                        <a:lnTo>
                          <a:pt x="124" y="61"/>
                        </a:lnTo>
                        <a:lnTo>
                          <a:pt x="118" y="69"/>
                        </a:lnTo>
                        <a:lnTo>
                          <a:pt x="112" y="78"/>
                        </a:lnTo>
                        <a:lnTo>
                          <a:pt x="104" y="90"/>
                        </a:lnTo>
                        <a:lnTo>
                          <a:pt x="95" y="102"/>
                        </a:lnTo>
                        <a:lnTo>
                          <a:pt x="87" y="109"/>
                        </a:lnTo>
                        <a:lnTo>
                          <a:pt x="0" y="55"/>
                        </a:lnTo>
                      </a:path>
                    </a:pathLst>
                  </a:custGeom>
                  <a:solidFill>
                    <a:srgbClr val="808080"/>
                  </a:solidFill>
                  <a:ln w="12700" cap="rnd" cmpd="sng">
                    <a:solidFill>
                      <a:srgbClr val="000000"/>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10" name="Freeform 152">
                    <a:extLst>
                      <a:ext uri="{FF2B5EF4-FFF2-40B4-BE49-F238E27FC236}">
                        <a16:creationId xmlns:a16="http://schemas.microsoft.com/office/drawing/2014/main" xmlns="" id="{BDA9AFC4-4C87-4E40-89E9-0102D61F635A}"/>
                      </a:ext>
                    </a:extLst>
                  </p:cNvPr>
                  <p:cNvSpPr>
                    <a:spLocks noChangeAspect="1"/>
                  </p:cNvSpPr>
                  <p:nvPr/>
                </p:nvSpPr>
                <p:spPr bwMode="auto">
                  <a:xfrm>
                    <a:off x="949" y="1551"/>
                    <a:ext cx="133" cy="110"/>
                  </a:xfrm>
                  <a:custGeom>
                    <a:avLst/>
                    <a:gdLst>
                      <a:gd name="T0" fmla="*/ 0 w 133"/>
                      <a:gd name="T1" fmla="*/ 55 h 110"/>
                      <a:gd name="T2" fmla="*/ 7 w 133"/>
                      <a:gd name="T3" fmla="*/ 47 h 110"/>
                      <a:gd name="T4" fmla="*/ 15 w 133"/>
                      <a:gd name="T5" fmla="*/ 39 h 110"/>
                      <a:gd name="T6" fmla="*/ 26 w 133"/>
                      <a:gd name="T7" fmla="*/ 30 h 110"/>
                      <a:gd name="T8" fmla="*/ 40 w 133"/>
                      <a:gd name="T9" fmla="*/ 21 h 110"/>
                      <a:gd name="T10" fmla="*/ 52 w 133"/>
                      <a:gd name="T11" fmla="*/ 13 h 110"/>
                      <a:gd name="T12" fmla="*/ 63 w 133"/>
                      <a:gd name="T13" fmla="*/ 9 h 110"/>
                      <a:gd name="T14" fmla="*/ 73 w 133"/>
                      <a:gd name="T15" fmla="*/ 3 h 110"/>
                      <a:gd name="T16" fmla="*/ 82 w 133"/>
                      <a:gd name="T17" fmla="*/ 1 h 110"/>
                      <a:gd name="T18" fmla="*/ 92 w 133"/>
                      <a:gd name="T19" fmla="*/ 0 h 110"/>
                      <a:gd name="T20" fmla="*/ 101 w 133"/>
                      <a:gd name="T21" fmla="*/ 0 h 110"/>
                      <a:gd name="T22" fmla="*/ 109 w 133"/>
                      <a:gd name="T23" fmla="*/ 1 h 110"/>
                      <a:gd name="T24" fmla="*/ 115 w 133"/>
                      <a:gd name="T25" fmla="*/ 6 h 110"/>
                      <a:gd name="T26" fmla="*/ 120 w 133"/>
                      <a:gd name="T27" fmla="*/ 9 h 110"/>
                      <a:gd name="T28" fmla="*/ 124 w 133"/>
                      <a:gd name="T29" fmla="*/ 12 h 110"/>
                      <a:gd name="T30" fmla="*/ 129 w 133"/>
                      <a:gd name="T31" fmla="*/ 21 h 110"/>
                      <a:gd name="T32" fmla="*/ 131 w 133"/>
                      <a:gd name="T33" fmla="*/ 28 h 110"/>
                      <a:gd name="T34" fmla="*/ 132 w 133"/>
                      <a:gd name="T35" fmla="*/ 35 h 110"/>
                      <a:gd name="T36" fmla="*/ 130 w 133"/>
                      <a:gd name="T37" fmla="*/ 43 h 110"/>
                      <a:gd name="T38" fmla="*/ 128 w 133"/>
                      <a:gd name="T39" fmla="*/ 53 h 110"/>
                      <a:gd name="T40" fmla="*/ 124 w 133"/>
                      <a:gd name="T41" fmla="*/ 60 h 110"/>
                      <a:gd name="T42" fmla="*/ 118 w 133"/>
                      <a:gd name="T43" fmla="*/ 68 h 110"/>
                      <a:gd name="T44" fmla="*/ 112 w 133"/>
                      <a:gd name="T45" fmla="*/ 78 h 110"/>
                      <a:gd name="T46" fmla="*/ 103 w 133"/>
                      <a:gd name="T47" fmla="*/ 89 h 110"/>
                      <a:gd name="T48" fmla="*/ 95 w 133"/>
                      <a:gd name="T49" fmla="*/ 102 h 110"/>
                      <a:gd name="T50" fmla="*/ 87 w 133"/>
                      <a:gd name="T51" fmla="*/ 109 h 110"/>
                      <a:gd name="T52" fmla="*/ 0 w 133"/>
                      <a:gd name="T53" fmla="*/ 55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3" h="110">
                        <a:moveTo>
                          <a:pt x="0" y="55"/>
                        </a:moveTo>
                        <a:lnTo>
                          <a:pt x="7" y="47"/>
                        </a:lnTo>
                        <a:lnTo>
                          <a:pt x="15" y="39"/>
                        </a:lnTo>
                        <a:lnTo>
                          <a:pt x="26" y="30"/>
                        </a:lnTo>
                        <a:lnTo>
                          <a:pt x="40" y="21"/>
                        </a:lnTo>
                        <a:lnTo>
                          <a:pt x="52" y="13"/>
                        </a:lnTo>
                        <a:lnTo>
                          <a:pt x="63" y="9"/>
                        </a:lnTo>
                        <a:lnTo>
                          <a:pt x="73" y="3"/>
                        </a:lnTo>
                        <a:lnTo>
                          <a:pt x="82" y="1"/>
                        </a:lnTo>
                        <a:lnTo>
                          <a:pt x="92" y="0"/>
                        </a:lnTo>
                        <a:lnTo>
                          <a:pt x="101" y="0"/>
                        </a:lnTo>
                        <a:lnTo>
                          <a:pt x="109" y="1"/>
                        </a:lnTo>
                        <a:lnTo>
                          <a:pt x="115" y="6"/>
                        </a:lnTo>
                        <a:lnTo>
                          <a:pt x="120" y="9"/>
                        </a:lnTo>
                        <a:lnTo>
                          <a:pt x="124" y="12"/>
                        </a:lnTo>
                        <a:lnTo>
                          <a:pt x="129" y="21"/>
                        </a:lnTo>
                        <a:lnTo>
                          <a:pt x="131" y="28"/>
                        </a:lnTo>
                        <a:lnTo>
                          <a:pt x="132" y="35"/>
                        </a:lnTo>
                        <a:lnTo>
                          <a:pt x="130" y="43"/>
                        </a:lnTo>
                        <a:lnTo>
                          <a:pt x="128" y="53"/>
                        </a:lnTo>
                        <a:lnTo>
                          <a:pt x="124" y="60"/>
                        </a:lnTo>
                        <a:lnTo>
                          <a:pt x="118" y="68"/>
                        </a:lnTo>
                        <a:lnTo>
                          <a:pt x="112" y="78"/>
                        </a:lnTo>
                        <a:lnTo>
                          <a:pt x="103" y="89"/>
                        </a:lnTo>
                        <a:lnTo>
                          <a:pt x="95" y="102"/>
                        </a:lnTo>
                        <a:lnTo>
                          <a:pt x="87" y="109"/>
                        </a:lnTo>
                        <a:lnTo>
                          <a:pt x="0" y="55"/>
                        </a:lnTo>
                      </a:path>
                    </a:pathLst>
                  </a:custGeom>
                  <a:solidFill>
                    <a:srgbClr val="C0C0C0"/>
                  </a:solidFill>
                  <a:ln w="12700" cap="rnd" cmpd="sng">
                    <a:solidFill>
                      <a:srgbClr val="000000"/>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606" name="Freeform 153">
                  <a:extLst>
                    <a:ext uri="{FF2B5EF4-FFF2-40B4-BE49-F238E27FC236}">
                      <a16:creationId xmlns:a16="http://schemas.microsoft.com/office/drawing/2014/main" xmlns="" id="{1AE6EDF0-0C1B-45E3-ACC9-9A86877A8C45}"/>
                    </a:ext>
                  </a:extLst>
                </p:cNvPr>
                <p:cNvSpPr>
                  <a:spLocks noChangeAspect="1"/>
                </p:cNvSpPr>
                <p:nvPr/>
              </p:nvSpPr>
              <p:spPr bwMode="auto">
                <a:xfrm>
                  <a:off x="886" y="1557"/>
                  <a:ext cx="180" cy="1159"/>
                </a:xfrm>
                <a:custGeom>
                  <a:avLst/>
                  <a:gdLst>
                    <a:gd name="T0" fmla="*/ 0 w 180"/>
                    <a:gd name="T1" fmla="*/ 0 h 1159"/>
                    <a:gd name="T2" fmla="*/ 0 w 180"/>
                    <a:gd name="T3" fmla="*/ 1056 h 1159"/>
                    <a:gd name="T4" fmla="*/ 179 w 180"/>
                    <a:gd name="T5" fmla="*/ 1158 h 1159"/>
                    <a:gd name="T6" fmla="*/ 179 w 180"/>
                    <a:gd name="T7" fmla="*/ 102 h 1159"/>
                    <a:gd name="T8" fmla="*/ 0 w 180"/>
                    <a:gd name="T9" fmla="*/ 0 h 1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159">
                      <a:moveTo>
                        <a:pt x="0" y="0"/>
                      </a:moveTo>
                      <a:lnTo>
                        <a:pt x="0" y="1056"/>
                      </a:lnTo>
                      <a:lnTo>
                        <a:pt x="179" y="1158"/>
                      </a:lnTo>
                      <a:lnTo>
                        <a:pt x="179" y="102"/>
                      </a:lnTo>
                      <a:lnTo>
                        <a:pt x="0" y="0"/>
                      </a:lnTo>
                    </a:path>
                  </a:pathLst>
                </a:custGeom>
                <a:solidFill>
                  <a:srgbClr val="919191"/>
                </a:solidFill>
                <a:ln w="12700" cap="rnd" cmpd="sng">
                  <a:solidFill>
                    <a:srgbClr val="000000"/>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07" name="Oval 154">
                  <a:extLst>
                    <a:ext uri="{FF2B5EF4-FFF2-40B4-BE49-F238E27FC236}">
                      <a16:creationId xmlns:a16="http://schemas.microsoft.com/office/drawing/2014/main" xmlns="" id="{A1E54F31-D562-48CE-A689-0EF5E28F9332}"/>
                    </a:ext>
                  </a:extLst>
                </p:cNvPr>
                <p:cNvSpPr>
                  <a:spLocks noChangeAspect="1" noChangeArrowheads="1"/>
                </p:cNvSpPr>
                <p:nvPr/>
              </p:nvSpPr>
              <p:spPr bwMode="auto">
                <a:xfrm>
                  <a:off x="943" y="1733"/>
                  <a:ext cx="29" cy="31"/>
                </a:xfrm>
                <a:prstGeom prst="ellipse">
                  <a:avLst/>
                </a:prstGeom>
                <a:solidFill>
                  <a:srgbClr val="C0C0C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8608" name="Oval 155">
                  <a:extLst>
                    <a:ext uri="{FF2B5EF4-FFF2-40B4-BE49-F238E27FC236}">
                      <a16:creationId xmlns:a16="http://schemas.microsoft.com/office/drawing/2014/main" xmlns="" id="{E4973A46-B4E3-453D-9D9D-47BBD43BA10C}"/>
                    </a:ext>
                  </a:extLst>
                </p:cNvPr>
                <p:cNvSpPr>
                  <a:spLocks noChangeAspect="1" noChangeArrowheads="1"/>
                </p:cNvSpPr>
                <p:nvPr/>
              </p:nvSpPr>
              <p:spPr bwMode="auto">
                <a:xfrm>
                  <a:off x="945" y="2443"/>
                  <a:ext cx="29" cy="30"/>
                </a:xfrm>
                <a:prstGeom prst="ellipse">
                  <a:avLst/>
                </a:prstGeom>
                <a:solidFill>
                  <a:srgbClr val="C0C0C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18602" name="Text Box 156">
                <a:extLst>
                  <a:ext uri="{FF2B5EF4-FFF2-40B4-BE49-F238E27FC236}">
                    <a16:creationId xmlns:a16="http://schemas.microsoft.com/office/drawing/2014/main" xmlns="" id="{B71C30A7-75CA-42A3-8B0F-02BCA07A925F}"/>
                  </a:ext>
                </a:extLst>
              </p:cNvPr>
              <p:cNvSpPr txBox="1">
                <a:spLocks noChangeAspect="1" noChangeArrowheads="1"/>
              </p:cNvSpPr>
              <p:nvPr/>
            </p:nvSpPr>
            <p:spPr bwMode="auto">
              <a:xfrm rot="20831894">
                <a:off x="1153" y="1714"/>
                <a:ext cx="979" cy="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Missão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     Metas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    Políticas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   Processos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  Programas</a:t>
                </a:r>
              </a:p>
            </p:txBody>
          </p:sp>
        </p:grpSp>
      </p:grpSp>
      <p:sp>
        <p:nvSpPr>
          <p:cNvPr id="18438" name="Arc 157">
            <a:extLst>
              <a:ext uri="{FF2B5EF4-FFF2-40B4-BE49-F238E27FC236}">
                <a16:creationId xmlns:a16="http://schemas.microsoft.com/office/drawing/2014/main" xmlns="" id="{56D031A8-CE52-42AE-BFB6-8FA9964BC787}"/>
              </a:ext>
            </a:extLst>
          </p:cNvPr>
          <p:cNvSpPr>
            <a:spLocks noChangeAspect="1"/>
          </p:cNvSpPr>
          <p:nvPr/>
        </p:nvSpPr>
        <p:spPr bwMode="auto">
          <a:xfrm>
            <a:off x="6978651" y="1819276"/>
            <a:ext cx="765175" cy="942975"/>
          </a:xfrm>
          <a:custGeom>
            <a:avLst/>
            <a:gdLst>
              <a:gd name="T0" fmla="*/ 0 w 21611"/>
              <a:gd name="T1" fmla="*/ 0 h 21600"/>
              <a:gd name="T2" fmla="*/ 765175 w 21611"/>
              <a:gd name="T3" fmla="*/ 845141 h 21600"/>
              <a:gd name="T4" fmla="*/ 4532 w 21611"/>
              <a:gd name="T5" fmla="*/ 942975 h 21600"/>
              <a:gd name="T6" fmla="*/ 0 60000 65536"/>
              <a:gd name="T7" fmla="*/ 0 60000 65536"/>
              <a:gd name="T8" fmla="*/ 0 60000 65536"/>
            </a:gdLst>
            <a:ahLst/>
            <a:cxnLst>
              <a:cxn ang="T6">
                <a:pos x="T0" y="T1"/>
              </a:cxn>
              <a:cxn ang="T7">
                <a:pos x="T2" y="T3"/>
              </a:cxn>
              <a:cxn ang="T8">
                <a:pos x="T4" y="T5"/>
              </a:cxn>
            </a:cxnLst>
            <a:rect l="0" t="0" r="r" b="b"/>
            <a:pathLst>
              <a:path w="21611" h="21600" fill="none" extrusionOk="0">
                <a:moveTo>
                  <a:pt x="0" y="0"/>
                </a:moveTo>
                <a:cubicBezTo>
                  <a:pt x="42" y="0"/>
                  <a:pt x="85" y="0"/>
                  <a:pt x="128" y="0"/>
                </a:cubicBezTo>
                <a:cubicBezTo>
                  <a:pt x="11189" y="0"/>
                  <a:pt x="20463" y="8356"/>
                  <a:pt x="21611" y="19358"/>
                </a:cubicBezTo>
              </a:path>
              <a:path w="21611" h="21600" stroke="0" extrusionOk="0">
                <a:moveTo>
                  <a:pt x="0" y="0"/>
                </a:moveTo>
                <a:cubicBezTo>
                  <a:pt x="42" y="0"/>
                  <a:pt x="85" y="0"/>
                  <a:pt x="128" y="0"/>
                </a:cubicBezTo>
                <a:cubicBezTo>
                  <a:pt x="11189" y="0"/>
                  <a:pt x="20463" y="8356"/>
                  <a:pt x="21611" y="19358"/>
                </a:cubicBezTo>
                <a:lnTo>
                  <a:pt x="128" y="21600"/>
                </a:lnTo>
                <a:lnTo>
                  <a:pt x="0" y="0"/>
                </a:lnTo>
                <a:close/>
              </a:path>
            </a:pathLst>
          </a:custGeom>
          <a:noFill/>
          <a:ln w="28575" cap="rnd">
            <a:solidFill>
              <a:schemeClr val="bg1"/>
            </a:solidFill>
            <a:round/>
            <a:headEnd type="none" w="sm" len="sm"/>
            <a:tailEnd type="stealth" w="med"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39" name="Arc 158">
            <a:extLst>
              <a:ext uri="{FF2B5EF4-FFF2-40B4-BE49-F238E27FC236}">
                <a16:creationId xmlns:a16="http://schemas.microsoft.com/office/drawing/2014/main" xmlns="" id="{014FE3FB-B22D-424B-B723-017F895C8680}"/>
              </a:ext>
            </a:extLst>
          </p:cNvPr>
          <p:cNvSpPr>
            <a:spLocks noChangeAspect="1"/>
          </p:cNvSpPr>
          <p:nvPr/>
        </p:nvSpPr>
        <p:spPr bwMode="auto">
          <a:xfrm>
            <a:off x="7308850" y="1636713"/>
            <a:ext cx="1474788" cy="1054100"/>
          </a:xfrm>
          <a:custGeom>
            <a:avLst/>
            <a:gdLst>
              <a:gd name="T0" fmla="*/ 0 w 21343"/>
              <a:gd name="T1" fmla="*/ 0 h 21600"/>
              <a:gd name="T2" fmla="*/ 1474788 w 21343"/>
              <a:gd name="T3" fmla="*/ 885493 h 21600"/>
              <a:gd name="T4" fmla="*/ 1451 w 21343"/>
              <a:gd name="T5" fmla="*/ 1054100 h 21600"/>
              <a:gd name="T6" fmla="*/ 0 60000 65536"/>
              <a:gd name="T7" fmla="*/ 0 60000 65536"/>
              <a:gd name="T8" fmla="*/ 0 60000 65536"/>
            </a:gdLst>
            <a:ahLst/>
            <a:cxnLst>
              <a:cxn ang="T6">
                <a:pos x="T0" y="T1"/>
              </a:cxn>
              <a:cxn ang="T7">
                <a:pos x="T2" y="T3"/>
              </a:cxn>
              <a:cxn ang="T8">
                <a:pos x="T4" y="T5"/>
              </a:cxn>
            </a:cxnLst>
            <a:rect l="0" t="0" r="r" b="b"/>
            <a:pathLst>
              <a:path w="21343" h="21600" fill="none" extrusionOk="0">
                <a:moveTo>
                  <a:pt x="0" y="0"/>
                </a:moveTo>
                <a:cubicBezTo>
                  <a:pt x="7" y="0"/>
                  <a:pt x="14" y="0"/>
                  <a:pt x="21" y="0"/>
                </a:cubicBezTo>
                <a:cubicBezTo>
                  <a:pt x="10616" y="0"/>
                  <a:pt x="19648" y="7685"/>
                  <a:pt x="21342" y="18145"/>
                </a:cubicBezTo>
              </a:path>
              <a:path w="21343" h="21600" stroke="0" extrusionOk="0">
                <a:moveTo>
                  <a:pt x="0" y="0"/>
                </a:moveTo>
                <a:cubicBezTo>
                  <a:pt x="7" y="0"/>
                  <a:pt x="14" y="0"/>
                  <a:pt x="21" y="0"/>
                </a:cubicBezTo>
                <a:cubicBezTo>
                  <a:pt x="10616" y="0"/>
                  <a:pt x="19648" y="7685"/>
                  <a:pt x="21342" y="18145"/>
                </a:cubicBezTo>
                <a:lnTo>
                  <a:pt x="21" y="21600"/>
                </a:lnTo>
                <a:lnTo>
                  <a:pt x="0" y="0"/>
                </a:lnTo>
                <a:close/>
              </a:path>
            </a:pathLst>
          </a:custGeom>
          <a:noFill/>
          <a:ln w="28575" cap="rnd">
            <a:solidFill>
              <a:schemeClr val="bg1"/>
            </a:solidFill>
            <a:round/>
            <a:headEnd type="none" w="sm" len="sm"/>
            <a:tailEnd type="stealth" w="med"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40" name="Arc 159">
            <a:extLst>
              <a:ext uri="{FF2B5EF4-FFF2-40B4-BE49-F238E27FC236}">
                <a16:creationId xmlns:a16="http://schemas.microsoft.com/office/drawing/2014/main" xmlns="" id="{6907A59A-8E86-4B18-B43C-95ADD4F84328}"/>
              </a:ext>
            </a:extLst>
          </p:cNvPr>
          <p:cNvSpPr>
            <a:spLocks noChangeAspect="1"/>
          </p:cNvSpPr>
          <p:nvPr/>
        </p:nvSpPr>
        <p:spPr bwMode="auto">
          <a:xfrm rot="2443502" flipV="1">
            <a:off x="3895725" y="4319588"/>
            <a:ext cx="1454150" cy="914400"/>
          </a:xfrm>
          <a:custGeom>
            <a:avLst/>
            <a:gdLst>
              <a:gd name="T0" fmla="*/ 0 w 19745"/>
              <a:gd name="T1" fmla="*/ 0 h 21600"/>
              <a:gd name="T2" fmla="*/ 1454150 w 19745"/>
              <a:gd name="T3" fmla="*/ 543687 h 21600"/>
              <a:gd name="T4" fmla="*/ 0 w 19745"/>
              <a:gd name="T5" fmla="*/ 914400 h 21600"/>
              <a:gd name="T6" fmla="*/ 0 60000 65536"/>
              <a:gd name="T7" fmla="*/ 0 60000 65536"/>
              <a:gd name="T8" fmla="*/ 0 60000 65536"/>
            </a:gdLst>
            <a:ahLst/>
            <a:cxnLst>
              <a:cxn ang="T6">
                <a:pos x="T0" y="T1"/>
              </a:cxn>
              <a:cxn ang="T7">
                <a:pos x="T2" y="T3"/>
              </a:cxn>
              <a:cxn ang="T8">
                <a:pos x="T4" y="T5"/>
              </a:cxn>
            </a:cxnLst>
            <a:rect l="0" t="0" r="r" b="b"/>
            <a:pathLst>
              <a:path w="19745" h="21600" fill="none" extrusionOk="0">
                <a:moveTo>
                  <a:pt x="-1" y="0"/>
                </a:moveTo>
                <a:cubicBezTo>
                  <a:pt x="8542" y="0"/>
                  <a:pt x="16282" y="5034"/>
                  <a:pt x="19745" y="12842"/>
                </a:cubicBezTo>
              </a:path>
              <a:path w="19745" h="21600" stroke="0" extrusionOk="0">
                <a:moveTo>
                  <a:pt x="-1" y="0"/>
                </a:moveTo>
                <a:cubicBezTo>
                  <a:pt x="8542" y="0"/>
                  <a:pt x="16282" y="5034"/>
                  <a:pt x="19745" y="12842"/>
                </a:cubicBezTo>
                <a:lnTo>
                  <a:pt x="0" y="21600"/>
                </a:lnTo>
                <a:lnTo>
                  <a:pt x="-1" y="0"/>
                </a:lnTo>
                <a:close/>
              </a:path>
            </a:pathLst>
          </a:custGeom>
          <a:noFill/>
          <a:ln w="28575">
            <a:solidFill>
              <a:schemeClr val="bg1"/>
            </a:solidFill>
            <a:round/>
            <a:headEnd/>
            <a:tailEnd type="stealth" w="med"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41" name="Arc 160">
            <a:extLst>
              <a:ext uri="{FF2B5EF4-FFF2-40B4-BE49-F238E27FC236}">
                <a16:creationId xmlns:a16="http://schemas.microsoft.com/office/drawing/2014/main" xmlns="" id="{DA4081BE-FC02-4DFB-A702-EC40330D3671}"/>
              </a:ext>
            </a:extLst>
          </p:cNvPr>
          <p:cNvSpPr>
            <a:spLocks noChangeAspect="1"/>
          </p:cNvSpPr>
          <p:nvPr/>
        </p:nvSpPr>
        <p:spPr bwMode="auto">
          <a:xfrm rot="19156498">
            <a:off x="3763963" y="1774825"/>
            <a:ext cx="1454150" cy="914400"/>
          </a:xfrm>
          <a:custGeom>
            <a:avLst/>
            <a:gdLst>
              <a:gd name="T0" fmla="*/ 0 w 19745"/>
              <a:gd name="T1" fmla="*/ 0 h 21600"/>
              <a:gd name="T2" fmla="*/ 1454150 w 19745"/>
              <a:gd name="T3" fmla="*/ 543687 h 21600"/>
              <a:gd name="T4" fmla="*/ 0 w 19745"/>
              <a:gd name="T5" fmla="*/ 914400 h 21600"/>
              <a:gd name="T6" fmla="*/ 0 60000 65536"/>
              <a:gd name="T7" fmla="*/ 0 60000 65536"/>
              <a:gd name="T8" fmla="*/ 0 60000 65536"/>
            </a:gdLst>
            <a:ahLst/>
            <a:cxnLst>
              <a:cxn ang="T6">
                <a:pos x="T0" y="T1"/>
              </a:cxn>
              <a:cxn ang="T7">
                <a:pos x="T2" y="T3"/>
              </a:cxn>
              <a:cxn ang="T8">
                <a:pos x="T4" y="T5"/>
              </a:cxn>
            </a:cxnLst>
            <a:rect l="0" t="0" r="r" b="b"/>
            <a:pathLst>
              <a:path w="19745" h="21600" fill="none" extrusionOk="0">
                <a:moveTo>
                  <a:pt x="-1" y="0"/>
                </a:moveTo>
                <a:cubicBezTo>
                  <a:pt x="8542" y="0"/>
                  <a:pt x="16282" y="5034"/>
                  <a:pt x="19745" y="12842"/>
                </a:cubicBezTo>
              </a:path>
              <a:path w="19745" h="21600" stroke="0" extrusionOk="0">
                <a:moveTo>
                  <a:pt x="-1" y="0"/>
                </a:moveTo>
                <a:cubicBezTo>
                  <a:pt x="8542" y="0"/>
                  <a:pt x="16282" y="5034"/>
                  <a:pt x="19745" y="12842"/>
                </a:cubicBezTo>
                <a:lnTo>
                  <a:pt x="0" y="21600"/>
                </a:lnTo>
                <a:lnTo>
                  <a:pt x="-1" y="0"/>
                </a:lnTo>
                <a:close/>
              </a:path>
            </a:pathLst>
          </a:custGeom>
          <a:noFill/>
          <a:ln w="28575">
            <a:solidFill>
              <a:schemeClr val="bg1"/>
            </a:solidFill>
            <a:round/>
            <a:headEnd/>
            <a:tailEnd type="stealth" w="med"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442" name="Group 161">
            <a:extLst>
              <a:ext uri="{FF2B5EF4-FFF2-40B4-BE49-F238E27FC236}">
                <a16:creationId xmlns:a16="http://schemas.microsoft.com/office/drawing/2014/main" xmlns="" id="{928ACFFA-3B0A-4CB4-B391-3CC0BA68D71C}"/>
              </a:ext>
            </a:extLst>
          </p:cNvPr>
          <p:cNvGrpSpPr>
            <a:grpSpLocks/>
          </p:cNvGrpSpPr>
          <p:nvPr/>
        </p:nvGrpSpPr>
        <p:grpSpPr bwMode="auto">
          <a:xfrm>
            <a:off x="6818314" y="2854325"/>
            <a:ext cx="1443037" cy="1271588"/>
            <a:chOff x="3461" y="1791"/>
            <a:chExt cx="909" cy="801"/>
          </a:xfrm>
        </p:grpSpPr>
        <p:grpSp>
          <p:nvGrpSpPr>
            <p:cNvPr id="18586" name="Group 162">
              <a:extLst>
                <a:ext uri="{FF2B5EF4-FFF2-40B4-BE49-F238E27FC236}">
                  <a16:creationId xmlns:a16="http://schemas.microsoft.com/office/drawing/2014/main" xmlns="" id="{BE6378BE-A187-44A9-AC88-A34A0C8F3628}"/>
                </a:ext>
              </a:extLst>
            </p:cNvPr>
            <p:cNvGrpSpPr>
              <a:grpSpLocks noChangeAspect="1"/>
            </p:cNvGrpSpPr>
            <p:nvPr/>
          </p:nvGrpSpPr>
          <p:grpSpPr bwMode="auto">
            <a:xfrm>
              <a:off x="3962" y="1791"/>
              <a:ext cx="210" cy="701"/>
              <a:chOff x="2977" y="995"/>
              <a:chExt cx="105" cy="350"/>
            </a:xfrm>
          </p:grpSpPr>
          <p:sp>
            <p:nvSpPr>
              <p:cNvPr id="18595" name="AutoShape 163">
                <a:extLst>
                  <a:ext uri="{FF2B5EF4-FFF2-40B4-BE49-F238E27FC236}">
                    <a16:creationId xmlns:a16="http://schemas.microsoft.com/office/drawing/2014/main" xmlns="" id="{87C57D17-6DB2-48C4-A9D6-3E41B7830245}"/>
                  </a:ext>
                </a:extLst>
              </p:cNvPr>
              <p:cNvSpPr>
                <a:spLocks noChangeAspect="1" noChangeArrowheads="1"/>
              </p:cNvSpPr>
              <p:nvPr/>
            </p:nvSpPr>
            <p:spPr bwMode="auto">
              <a:xfrm>
                <a:off x="2977" y="1210"/>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8596" name="AutoShape 164">
                <a:extLst>
                  <a:ext uri="{FF2B5EF4-FFF2-40B4-BE49-F238E27FC236}">
                    <a16:creationId xmlns:a16="http://schemas.microsoft.com/office/drawing/2014/main" xmlns="" id="{73714AAD-1C35-4D9F-998D-D62B4EA683EA}"/>
                  </a:ext>
                </a:extLst>
              </p:cNvPr>
              <p:cNvSpPr>
                <a:spLocks noChangeAspect="1" noChangeArrowheads="1"/>
              </p:cNvSpPr>
              <p:nvPr/>
            </p:nvSpPr>
            <p:spPr bwMode="auto">
              <a:xfrm>
                <a:off x="2977" y="1104"/>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8597" name="AutoShape 165">
                <a:extLst>
                  <a:ext uri="{FF2B5EF4-FFF2-40B4-BE49-F238E27FC236}">
                    <a16:creationId xmlns:a16="http://schemas.microsoft.com/office/drawing/2014/main" xmlns="" id="{945257E2-7091-4CEF-A382-9C00F816F5CB}"/>
                  </a:ext>
                </a:extLst>
              </p:cNvPr>
              <p:cNvSpPr>
                <a:spLocks noChangeAspect="1" noChangeArrowheads="1"/>
              </p:cNvSpPr>
              <p:nvPr/>
            </p:nvSpPr>
            <p:spPr bwMode="auto">
              <a:xfrm>
                <a:off x="2977" y="995"/>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grpSp>
          <p:nvGrpSpPr>
            <p:cNvPr id="18587" name="Group 166">
              <a:extLst>
                <a:ext uri="{FF2B5EF4-FFF2-40B4-BE49-F238E27FC236}">
                  <a16:creationId xmlns:a16="http://schemas.microsoft.com/office/drawing/2014/main" xmlns="" id="{CAA8FA9F-C53B-4B39-81FA-661EE40890F9}"/>
                </a:ext>
              </a:extLst>
            </p:cNvPr>
            <p:cNvGrpSpPr>
              <a:grpSpLocks noChangeAspect="1"/>
            </p:cNvGrpSpPr>
            <p:nvPr/>
          </p:nvGrpSpPr>
          <p:grpSpPr bwMode="auto">
            <a:xfrm>
              <a:off x="3907" y="1847"/>
              <a:ext cx="213" cy="703"/>
              <a:chOff x="2950" y="1023"/>
              <a:chExt cx="106" cy="351"/>
            </a:xfrm>
          </p:grpSpPr>
          <p:sp>
            <p:nvSpPr>
              <p:cNvPr id="18593" name="AutoShape 167">
                <a:extLst>
                  <a:ext uri="{FF2B5EF4-FFF2-40B4-BE49-F238E27FC236}">
                    <a16:creationId xmlns:a16="http://schemas.microsoft.com/office/drawing/2014/main" xmlns="" id="{762944FF-A024-45C1-86E1-A7775B5F0DF7}"/>
                  </a:ext>
                </a:extLst>
              </p:cNvPr>
              <p:cNvSpPr>
                <a:spLocks noChangeAspect="1" noChangeArrowheads="1"/>
              </p:cNvSpPr>
              <p:nvPr/>
            </p:nvSpPr>
            <p:spPr bwMode="auto">
              <a:xfrm>
                <a:off x="2950" y="1023"/>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8594" name="AutoShape 168">
                <a:extLst>
                  <a:ext uri="{FF2B5EF4-FFF2-40B4-BE49-F238E27FC236}">
                    <a16:creationId xmlns:a16="http://schemas.microsoft.com/office/drawing/2014/main" xmlns="" id="{C6F3DEC4-A4B2-4A9E-A418-B24AA9E22E04}"/>
                  </a:ext>
                </a:extLst>
              </p:cNvPr>
              <p:cNvSpPr>
                <a:spLocks noChangeAspect="1" noChangeArrowheads="1"/>
              </p:cNvSpPr>
              <p:nvPr/>
            </p:nvSpPr>
            <p:spPr bwMode="auto">
              <a:xfrm>
                <a:off x="2951" y="1239"/>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18588" name="Line 169">
              <a:extLst>
                <a:ext uri="{FF2B5EF4-FFF2-40B4-BE49-F238E27FC236}">
                  <a16:creationId xmlns:a16="http://schemas.microsoft.com/office/drawing/2014/main" xmlns="" id="{17631550-7491-464B-9183-7C5A93D3CB57}"/>
                </a:ext>
              </a:extLst>
            </p:cNvPr>
            <p:cNvSpPr>
              <a:spLocks noChangeAspect="1" noChangeShapeType="1"/>
            </p:cNvSpPr>
            <p:nvPr/>
          </p:nvSpPr>
          <p:spPr bwMode="auto">
            <a:xfrm flipH="1">
              <a:off x="3461" y="2202"/>
              <a:ext cx="909" cy="0"/>
            </a:xfrm>
            <a:prstGeom prst="line">
              <a:avLst/>
            </a:prstGeom>
            <a:noFill/>
            <a:ln w="28575">
              <a:solidFill>
                <a:schemeClr val="bg1"/>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89" name="Group 170">
              <a:extLst>
                <a:ext uri="{FF2B5EF4-FFF2-40B4-BE49-F238E27FC236}">
                  <a16:creationId xmlns:a16="http://schemas.microsoft.com/office/drawing/2014/main" xmlns="" id="{C1164E33-166D-4D89-B907-632007DD145E}"/>
                </a:ext>
              </a:extLst>
            </p:cNvPr>
            <p:cNvGrpSpPr>
              <a:grpSpLocks noChangeAspect="1"/>
            </p:cNvGrpSpPr>
            <p:nvPr/>
          </p:nvGrpSpPr>
          <p:grpSpPr bwMode="auto">
            <a:xfrm>
              <a:off x="3861" y="1891"/>
              <a:ext cx="211" cy="701"/>
              <a:chOff x="1969" y="1068"/>
              <a:chExt cx="105" cy="350"/>
            </a:xfrm>
          </p:grpSpPr>
          <p:sp>
            <p:nvSpPr>
              <p:cNvPr id="18590" name="AutoShape 171">
                <a:extLst>
                  <a:ext uri="{FF2B5EF4-FFF2-40B4-BE49-F238E27FC236}">
                    <a16:creationId xmlns:a16="http://schemas.microsoft.com/office/drawing/2014/main" xmlns="" id="{D588F312-60F9-467C-8A60-48AC60AEA41D}"/>
                  </a:ext>
                </a:extLst>
              </p:cNvPr>
              <p:cNvSpPr>
                <a:spLocks noChangeAspect="1" noChangeArrowheads="1"/>
              </p:cNvSpPr>
              <p:nvPr/>
            </p:nvSpPr>
            <p:spPr bwMode="auto">
              <a:xfrm>
                <a:off x="1969" y="1283"/>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8591" name="AutoShape 172">
                <a:extLst>
                  <a:ext uri="{FF2B5EF4-FFF2-40B4-BE49-F238E27FC236}">
                    <a16:creationId xmlns:a16="http://schemas.microsoft.com/office/drawing/2014/main" xmlns="" id="{DCFCB6EA-CA23-4AE9-94CB-7F67852D92FC}"/>
                  </a:ext>
                </a:extLst>
              </p:cNvPr>
              <p:cNvSpPr>
                <a:spLocks noChangeAspect="1" noChangeArrowheads="1"/>
              </p:cNvSpPr>
              <p:nvPr/>
            </p:nvSpPr>
            <p:spPr bwMode="auto">
              <a:xfrm>
                <a:off x="1969" y="1177"/>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18592" name="AutoShape 173">
                <a:extLst>
                  <a:ext uri="{FF2B5EF4-FFF2-40B4-BE49-F238E27FC236}">
                    <a16:creationId xmlns:a16="http://schemas.microsoft.com/office/drawing/2014/main" xmlns="" id="{C81A7594-50B6-41A4-8F9D-FF27BE108087}"/>
                  </a:ext>
                </a:extLst>
              </p:cNvPr>
              <p:cNvSpPr>
                <a:spLocks noChangeAspect="1" noChangeArrowheads="1"/>
              </p:cNvSpPr>
              <p:nvPr/>
            </p:nvSpPr>
            <p:spPr bwMode="auto">
              <a:xfrm>
                <a:off x="1969" y="1068"/>
                <a:ext cx="105" cy="135"/>
              </a:xfrm>
              <a:prstGeom prst="cube">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grpSp>
      <p:grpSp>
        <p:nvGrpSpPr>
          <p:cNvPr id="18443" name="Group 321">
            <a:extLst>
              <a:ext uri="{FF2B5EF4-FFF2-40B4-BE49-F238E27FC236}">
                <a16:creationId xmlns:a16="http://schemas.microsoft.com/office/drawing/2014/main" xmlns="" id="{9D5F9919-1AD1-401D-8F54-0B8D4440B645}"/>
              </a:ext>
            </a:extLst>
          </p:cNvPr>
          <p:cNvGrpSpPr>
            <a:grpSpLocks/>
          </p:cNvGrpSpPr>
          <p:nvPr/>
        </p:nvGrpSpPr>
        <p:grpSpPr bwMode="auto">
          <a:xfrm>
            <a:off x="5387975" y="923925"/>
            <a:ext cx="2667000" cy="1276350"/>
            <a:chOff x="2434" y="582"/>
            <a:chExt cx="1680" cy="804"/>
          </a:xfrm>
        </p:grpSpPr>
        <p:sp>
          <p:nvSpPr>
            <p:cNvPr id="18547" name="Rectangle 175">
              <a:extLst>
                <a:ext uri="{FF2B5EF4-FFF2-40B4-BE49-F238E27FC236}">
                  <a16:creationId xmlns:a16="http://schemas.microsoft.com/office/drawing/2014/main" xmlns="" id="{65BBEB7C-F47F-4430-B9AA-75A1ADCF5EB9}"/>
                </a:ext>
              </a:extLst>
            </p:cNvPr>
            <p:cNvSpPr>
              <a:spLocks noChangeAspect="1" noChangeArrowheads="1"/>
            </p:cNvSpPr>
            <p:nvPr/>
          </p:nvSpPr>
          <p:spPr bwMode="auto">
            <a:xfrm>
              <a:off x="3246" y="582"/>
              <a:ext cx="868"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Defesas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Danificadas</a:t>
              </a:r>
            </a:p>
          </p:txBody>
        </p:sp>
        <p:grpSp>
          <p:nvGrpSpPr>
            <p:cNvPr id="18548" name="Group 320">
              <a:extLst>
                <a:ext uri="{FF2B5EF4-FFF2-40B4-BE49-F238E27FC236}">
                  <a16:creationId xmlns:a16="http://schemas.microsoft.com/office/drawing/2014/main" xmlns="" id="{64FF4334-3A5E-47A7-A281-D4CEF80E08D6}"/>
                </a:ext>
              </a:extLst>
            </p:cNvPr>
            <p:cNvGrpSpPr>
              <a:grpSpLocks/>
            </p:cNvGrpSpPr>
            <p:nvPr/>
          </p:nvGrpSpPr>
          <p:grpSpPr bwMode="auto">
            <a:xfrm>
              <a:off x="2434" y="630"/>
              <a:ext cx="856" cy="756"/>
              <a:chOff x="2434" y="630"/>
              <a:chExt cx="856" cy="756"/>
            </a:xfrm>
          </p:grpSpPr>
          <p:grpSp>
            <p:nvGrpSpPr>
              <p:cNvPr id="18549" name="Group 319">
                <a:extLst>
                  <a:ext uri="{FF2B5EF4-FFF2-40B4-BE49-F238E27FC236}">
                    <a16:creationId xmlns:a16="http://schemas.microsoft.com/office/drawing/2014/main" xmlns="" id="{74EE8AE7-929B-4A56-AC6B-897F548FC9B9}"/>
                  </a:ext>
                </a:extLst>
              </p:cNvPr>
              <p:cNvGrpSpPr>
                <a:grpSpLocks/>
              </p:cNvGrpSpPr>
              <p:nvPr/>
            </p:nvGrpSpPr>
            <p:grpSpPr bwMode="auto">
              <a:xfrm>
                <a:off x="2517" y="630"/>
                <a:ext cx="675" cy="756"/>
                <a:chOff x="2517" y="630"/>
                <a:chExt cx="675" cy="756"/>
              </a:xfrm>
            </p:grpSpPr>
            <p:sp>
              <p:nvSpPr>
                <p:cNvPr id="18560" name="Freeform 178">
                  <a:extLst>
                    <a:ext uri="{FF2B5EF4-FFF2-40B4-BE49-F238E27FC236}">
                      <a16:creationId xmlns:a16="http://schemas.microsoft.com/office/drawing/2014/main" xmlns="" id="{E78764AB-9F1E-4F4B-8E95-D099B700E582}"/>
                    </a:ext>
                  </a:extLst>
                </p:cNvPr>
                <p:cNvSpPr>
                  <a:spLocks noChangeAspect="1"/>
                </p:cNvSpPr>
                <p:nvPr/>
              </p:nvSpPr>
              <p:spPr bwMode="auto">
                <a:xfrm>
                  <a:off x="2603" y="630"/>
                  <a:ext cx="512" cy="756"/>
                </a:xfrm>
                <a:custGeom>
                  <a:avLst/>
                  <a:gdLst>
                    <a:gd name="T0" fmla="*/ 512 w 741"/>
                    <a:gd name="T1" fmla="*/ 720 h 1254"/>
                    <a:gd name="T2" fmla="*/ 508 w 741"/>
                    <a:gd name="T3" fmla="*/ 151 h 1254"/>
                    <a:gd name="T4" fmla="*/ 278 w 741"/>
                    <a:gd name="T5" fmla="*/ 85 h 1254"/>
                    <a:gd name="T6" fmla="*/ 275 w 741"/>
                    <a:gd name="T7" fmla="*/ 86 h 1254"/>
                    <a:gd name="T8" fmla="*/ 274 w 741"/>
                    <a:gd name="T9" fmla="*/ 81 h 1254"/>
                    <a:gd name="T10" fmla="*/ 274 w 741"/>
                    <a:gd name="T11" fmla="*/ 77 h 1254"/>
                    <a:gd name="T12" fmla="*/ 272 w 741"/>
                    <a:gd name="T13" fmla="*/ 71 h 1254"/>
                    <a:gd name="T14" fmla="*/ 270 w 741"/>
                    <a:gd name="T15" fmla="*/ 66 h 1254"/>
                    <a:gd name="T16" fmla="*/ 267 w 741"/>
                    <a:gd name="T17" fmla="*/ 58 h 1254"/>
                    <a:gd name="T18" fmla="*/ 264 w 741"/>
                    <a:gd name="T19" fmla="*/ 52 h 1254"/>
                    <a:gd name="T20" fmla="*/ 259 w 741"/>
                    <a:gd name="T21" fmla="*/ 46 h 1254"/>
                    <a:gd name="T22" fmla="*/ 254 w 741"/>
                    <a:gd name="T23" fmla="*/ 39 h 1254"/>
                    <a:gd name="T24" fmla="*/ 250 w 741"/>
                    <a:gd name="T25" fmla="*/ 32 h 1254"/>
                    <a:gd name="T26" fmla="*/ 252 w 741"/>
                    <a:gd name="T27" fmla="*/ 24 h 1254"/>
                    <a:gd name="T28" fmla="*/ 255 w 741"/>
                    <a:gd name="T29" fmla="*/ 17 h 1254"/>
                    <a:gd name="T30" fmla="*/ 263 w 741"/>
                    <a:gd name="T31" fmla="*/ 14 h 1254"/>
                    <a:gd name="T32" fmla="*/ 270 w 741"/>
                    <a:gd name="T33" fmla="*/ 16 h 1254"/>
                    <a:gd name="T34" fmla="*/ 273 w 741"/>
                    <a:gd name="T35" fmla="*/ 20 h 1254"/>
                    <a:gd name="T36" fmla="*/ 273 w 741"/>
                    <a:gd name="T37" fmla="*/ 25 h 1254"/>
                    <a:gd name="T38" fmla="*/ 272 w 741"/>
                    <a:gd name="T39" fmla="*/ 27 h 1254"/>
                    <a:gd name="T40" fmla="*/ 276 w 741"/>
                    <a:gd name="T41" fmla="*/ 40 h 1254"/>
                    <a:gd name="T42" fmla="*/ 278 w 741"/>
                    <a:gd name="T43" fmla="*/ 39 h 1254"/>
                    <a:gd name="T44" fmla="*/ 281 w 741"/>
                    <a:gd name="T45" fmla="*/ 38 h 1254"/>
                    <a:gd name="T46" fmla="*/ 285 w 741"/>
                    <a:gd name="T47" fmla="*/ 36 h 1254"/>
                    <a:gd name="T48" fmla="*/ 290 w 741"/>
                    <a:gd name="T49" fmla="*/ 32 h 1254"/>
                    <a:gd name="T50" fmla="*/ 294 w 741"/>
                    <a:gd name="T51" fmla="*/ 28 h 1254"/>
                    <a:gd name="T52" fmla="*/ 295 w 741"/>
                    <a:gd name="T53" fmla="*/ 22 h 1254"/>
                    <a:gd name="T54" fmla="*/ 294 w 741"/>
                    <a:gd name="T55" fmla="*/ 16 h 1254"/>
                    <a:gd name="T56" fmla="*/ 290 w 741"/>
                    <a:gd name="T57" fmla="*/ 8 h 1254"/>
                    <a:gd name="T58" fmla="*/ 286 w 741"/>
                    <a:gd name="T59" fmla="*/ 4 h 1254"/>
                    <a:gd name="T60" fmla="*/ 281 w 741"/>
                    <a:gd name="T61" fmla="*/ 2 h 1254"/>
                    <a:gd name="T62" fmla="*/ 274 w 741"/>
                    <a:gd name="T63" fmla="*/ 1 h 1254"/>
                    <a:gd name="T64" fmla="*/ 267 w 741"/>
                    <a:gd name="T65" fmla="*/ 0 h 1254"/>
                    <a:gd name="T66" fmla="*/ 259 w 741"/>
                    <a:gd name="T67" fmla="*/ 1 h 1254"/>
                    <a:gd name="T68" fmla="*/ 252 w 741"/>
                    <a:gd name="T69" fmla="*/ 2 h 1254"/>
                    <a:gd name="T70" fmla="*/ 244 w 741"/>
                    <a:gd name="T71" fmla="*/ 4 h 1254"/>
                    <a:gd name="T72" fmla="*/ 238 w 741"/>
                    <a:gd name="T73" fmla="*/ 8 h 1254"/>
                    <a:gd name="T74" fmla="*/ 229 w 741"/>
                    <a:gd name="T75" fmla="*/ 19 h 1254"/>
                    <a:gd name="T76" fmla="*/ 227 w 741"/>
                    <a:gd name="T77" fmla="*/ 33 h 1254"/>
                    <a:gd name="T78" fmla="*/ 231 w 741"/>
                    <a:gd name="T79" fmla="*/ 49 h 1254"/>
                    <a:gd name="T80" fmla="*/ 242 w 741"/>
                    <a:gd name="T81" fmla="*/ 63 h 1254"/>
                    <a:gd name="T82" fmla="*/ 249 w 741"/>
                    <a:gd name="T83" fmla="*/ 71 h 1254"/>
                    <a:gd name="T84" fmla="*/ 253 w 741"/>
                    <a:gd name="T85" fmla="*/ 79 h 1254"/>
                    <a:gd name="T86" fmla="*/ 254 w 741"/>
                    <a:gd name="T87" fmla="*/ 86 h 1254"/>
                    <a:gd name="T88" fmla="*/ 255 w 741"/>
                    <a:gd name="T89" fmla="*/ 91 h 1254"/>
                    <a:gd name="T90" fmla="*/ 236 w 741"/>
                    <a:gd name="T91" fmla="*/ 80 h 1254"/>
                    <a:gd name="T92" fmla="*/ 0 w 741"/>
                    <a:gd name="T93" fmla="*/ 146 h 1254"/>
                    <a:gd name="T94" fmla="*/ 48 w 741"/>
                    <a:gd name="T95" fmla="*/ 728 h 1254"/>
                    <a:gd name="T96" fmla="*/ 57 w 741"/>
                    <a:gd name="T97" fmla="*/ 725 h 1254"/>
                    <a:gd name="T98" fmla="*/ 278 w 741"/>
                    <a:gd name="T99" fmla="*/ 756 h 1254"/>
                    <a:gd name="T100" fmla="*/ 502 w 741"/>
                    <a:gd name="T101" fmla="*/ 719 h 1254"/>
                    <a:gd name="T102" fmla="*/ 495 w 741"/>
                    <a:gd name="T103" fmla="*/ 717 h 1254"/>
                    <a:gd name="T104" fmla="*/ 512 w 741"/>
                    <a:gd name="T105" fmla="*/ 720 h 12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1" h="1254">
                      <a:moveTo>
                        <a:pt x="741" y="1195"/>
                      </a:moveTo>
                      <a:lnTo>
                        <a:pt x="735" y="250"/>
                      </a:lnTo>
                      <a:lnTo>
                        <a:pt x="403" y="141"/>
                      </a:lnTo>
                      <a:lnTo>
                        <a:pt x="398" y="142"/>
                      </a:lnTo>
                      <a:lnTo>
                        <a:pt x="397" y="135"/>
                      </a:lnTo>
                      <a:lnTo>
                        <a:pt x="396" y="127"/>
                      </a:lnTo>
                      <a:lnTo>
                        <a:pt x="394" y="118"/>
                      </a:lnTo>
                      <a:lnTo>
                        <a:pt x="391" y="110"/>
                      </a:lnTo>
                      <a:lnTo>
                        <a:pt x="387" y="97"/>
                      </a:lnTo>
                      <a:lnTo>
                        <a:pt x="382" y="87"/>
                      </a:lnTo>
                      <a:lnTo>
                        <a:pt x="375" y="76"/>
                      </a:lnTo>
                      <a:lnTo>
                        <a:pt x="367" y="65"/>
                      </a:lnTo>
                      <a:lnTo>
                        <a:pt x="362" y="53"/>
                      </a:lnTo>
                      <a:lnTo>
                        <a:pt x="364" y="40"/>
                      </a:lnTo>
                      <a:lnTo>
                        <a:pt x="369" y="29"/>
                      </a:lnTo>
                      <a:lnTo>
                        <a:pt x="381" y="23"/>
                      </a:lnTo>
                      <a:lnTo>
                        <a:pt x="391" y="26"/>
                      </a:lnTo>
                      <a:lnTo>
                        <a:pt x="395" y="34"/>
                      </a:lnTo>
                      <a:lnTo>
                        <a:pt x="395" y="42"/>
                      </a:lnTo>
                      <a:lnTo>
                        <a:pt x="394" y="45"/>
                      </a:lnTo>
                      <a:lnTo>
                        <a:pt x="400" y="66"/>
                      </a:lnTo>
                      <a:lnTo>
                        <a:pt x="403" y="65"/>
                      </a:lnTo>
                      <a:lnTo>
                        <a:pt x="407" y="63"/>
                      </a:lnTo>
                      <a:lnTo>
                        <a:pt x="413" y="59"/>
                      </a:lnTo>
                      <a:lnTo>
                        <a:pt x="419" y="53"/>
                      </a:lnTo>
                      <a:lnTo>
                        <a:pt x="425" y="46"/>
                      </a:lnTo>
                      <a:lnTo>
                        <a:pt x="427" y="37"/>
                      </a:lnTo>
                      <a:lnTo>
                        <a:pt x="426" y="26"/>
                      </a:lnTo>
                      <a:lnTo>
                        <a:pt x="420" y="13"/>
                      </a:lnTo>
                      <a:lnTo>
                        <a:pt x="414" y="7"/>
                      </a:lnTo>
                      <a:lnTo>
                        <a:pt x="407" y="4"/>
                      </a:lnTo>
                      <a:lnTo>
                        <a:pt x="397" y="2"/>
                      </a:lnTo>
                      <a:lnTo>
                        <a:pt x="387" y="0"/>
                      </a:lnTo>
                      <a:lnTo>
                        <a:pt x="375" y="2"/>
                      </a:lnTo>
                      <a:lnTo>
                        <a:pt x="364" y="4"/>
                      </a:lnTo>
                      <a:lnTo>
                        <a:pt x="353" y="7"/>
                      </a:lnTo>
                      <a:lnTo>
                        <a:pt x="344" y="13"/>
                      </a:lnTo>
                      <a:lnTo>
                        <a:pt x="331" y="32"/>
                      </a:lnTo>
                      <a:lnTo>
                        <a:pt x="328" y="55"/>
                      </a:lnTo>
                      <a:lnTo>
                        <a:pt x="334" y="81"/>
                      </a:lnTo>
                      <a:lnTo>
                        <a:pt x="350" y="104"/>
                      </a:lnTo>
                      <a:lnTo>
                        <a:pt x="360" y="117"/>
                      </a:lnTo>
                      <a:lnTo>
                        <a:pt x="366" y="131"/>
                      </a:lnTo>
                      <a:lnTo>
                        <a:pt x="368" y="143"/>
                      </a:lnTo>
                      <a:lnTo>
                        <a:pt x="369" y="151"/>
                      </a:lnTo>
                      <a:lnTo>
                        <a:pt x="341" y="133"/>
                      </a:lnTo>
                      <a:lnTo>
                        <a:pt x="0" y="242"/>
                      </a:lnTo>
                      <a:lnTo>
                        <a:pt x="70" y="1208"/>
                      </a:lnTo>
                      <a:lnTo>
                        <a:pt x="83" y="1203"/>
                      </a:lnTo>
                      <a:lnTo>
                        <a:pt x="403" y="1254"/>
                      </a:lnTo>
                      <a:lnTo>
                        <a:pt x="727" y="1192"/>
                      </a:lnTo>
                      <a:lnTo>
                        <a:pt x="717" y="1190"/>
                      </a:lnTo>
                      <a:lnTo>
                        <a:pt x="741" y="119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61" name="Group 318">
                  <a:extLst>
                    <a:ext uri="{FF2B5EF4-FFF2-40B4-BE49-F238E27FC236}">
                      <a16:creationId xmlns:a16="http://schemas.microsoft.com/office/drawing/2014/main" xmlns="" id="{458A34BD-1DE8-41A7-94C0-779489B5C875}"/>
                    </a:ext>
                  </a:extLst>
                </p:cNvPr>
                <p:cNvGrpSpPr>
                  <a:grpSpLocks/>
                </p:cNvGrpSpPr>
                <p:nvPr/>
              </p:nvGrpSpPr>
              <p:grpSpPr bwMode="auto">
                <a:xfrm>
                  <a:off x="2517" y="720"/>
                  <a:ext cx="675" cy="623"/>
                  <a:chOff x="2517" y="720"/>
                  <a:chExt cx="675" cy="623"/>
                </a:xfrm>
              </p:grpSpPr>
              <p:sp>
                <p:nvSpPr>
                  <p:cNvPr id="18562" name="Freeform 180">
                    <a:extLst>
                      <a:ext uri="{FF2B5EF4-FFF2-40B4-BE49-F238E27FC236}">
                        <a16:creationId xmlns:a16="http://schemas.microsoft.com/office/drawing/2014/main" xmlns="" id="{D9546465-50ED-46FC-80FF-896886C8C34C}"/>
                      </a:ext>
                    </a:extLst>
                  </p:cNvPr>
                  <p:cNvSpPr>
                    <a:spLocks noChangeAspect="1"/>
                  </p:cNvSpPr>
                  <p:nvPr/>
                </p:nvSpPr>
                <p:spPr bwMode="auto">
                  <a:xfrm>
                    <a:off x="2865" y="996"/>
                    <a:ext cx="23" cy="21"/>
                  </a:xfrm>
                  <a:custGeom>
                    <a:avLst/>
                    <a:gdLst>
                      <a:gd name="T0" fmla="*/ 12 w 33"/>
                      <a:gd name="T1" fmla="*/ 21 h 33"/>
                      <a:gd name="T2" fmla="*/ 10 w 33"/>
                      <a:gd name="T3" fmla="*/ 15 h 33"/>
                      <a:gd name="T4" fmla="*/ 6 w 33"/>
                      <a:gd name="T5" fmla="*/ 20 h 33"/>
                      <a:gd name="T6" fmla="*/ 7 w 33"/>
                      <a:gd name="T7" fmla="*/ 15 h 33"/>
                      <a:gd name="T8" fmla="*/ 1 w 33"/>
                      <a:gd name="T9" fmla="*/ 17 h 33"/>
                      <a:gd name="T10" fmla="*/ 6 w 33"/>
                      <a:gd name="T11" fmla="*/ 12 h 33"/>
                      <a:gd name="T12" fmla="*/ 0 w 33"/>
                      <a:gd name="T13" fmla="*/ 12 h 33"/>
                      <a:gd name="T14" fmla="*/ 6 w 33"/>
                      <a:gd name="T15" fmla="*/ 10 h 33"/>
                      <a:gd name="T16" fmla="*/ 0 w 33"/>
                      <a:gd name="T17" fmla="*/ 7 h 33"/>
                      <a:gd name="T18" fmla="*/ 6 w 33"/>
                      <a:gd name="T19" fmla="*/ 7 h 33"/>
                      <a:gd name="T20" fmla="*/ 3 w 33"/>
                      <a:gd name="T21" fmla="*/ 3 h 33"/>
                      <a:gd name="T22" fmla="*/ 8 w 33"/>
                      <a:gd name="T23" fmla="*/ 6 h 33"/>
                      <a:gd name="T24" fmla="*/ 8 w 33"/>
                      <a:gd name="T25" fmla="*/ 0 h 33"/>
                      <a:gd name="T26" fmla="*/ 11 w 33"/>
                      <a:gd name="T27" fmla="*/ 5 h 33"/>
                      <a:gd name="T28" fmla="*/ 13 w 33"/>
                      <a:gd name="T29" fmla="*/ 0 h 33"/>
                      <a:gd name="T30" fmla="*/ 13 w 33"/>
                      <a:gd name="T31" fmla="*/ 6 h 33"/>
                      <a:gd name="T32" fmla="*/ 18 w 33"/>
                      <a:gd name="T33" fmla="*/ 2 h 33"/>
                      <a:gd name="T34" fmla="*/ 16 w 33"/>
                      <a:gd name="T35" fmla="*/ 7 h 33"/>
                      <a:gd name="T36" fmla="*/ 22 w 33"/>
                      <a:gd name="T37" fmla="*/ 6 h 33"/>
                      <a:gd name="T38" fmla="*/ 17 w 33"/>
                      <a:gd name="T39" fmla="*/ 10 h 33"/>
                      <a:gd name="T40" fmla="*/ 23 w 33"/>
                      <a:gd name="T41" fmla="*/ 11 h 33"/>
                      <a:gd name="T42" fmla="*/ 17 w 33"/>
                      <a:gd name="T43" fmla="*/ 12 h 33"/>
                      <a:gd name="T44" fmla="*/ 21 w 33"/>
                      <a:gd name="T45" fmla="*/ 16 h 33"/>
                      <a:gd name="T46" fmla="*/ 15 w 33"/>
                      <a:gd name="T47" fmla="*/ 14 h 33"/>
                      <a:gd name="T48" fmla="*/ 17 w 33"/>
                      <a:gd name="T49" fmla="*/ 20 h 33"/>
                      <a:gd name="T50" fmla="*/ 13 w 33"/>
                      <a:gd name="T51" fmla="*/ 15 h 33"/>
                      <a:gd name="T52" fmla="*/ 12 w 33"/>
                      <a:gd name="T53" fmla="*/ 21 h 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3">
                        <a:moveTo>
                          <a:pt x="17" y="33"/>
                        </a:moveTo>
                        <a:lnTo>
                          <a:pt x="14" y="24"/>
                        </a:lnTo>
                        <a:lnTo>
                          <a:pt x="9" y="31"/>
                        </a:lnTo>
                        <a:lnTo>
                          <a:pt x="10" y="23"/>
                        </a:lnTo>
                        <a:lnTo>
                          <a:pt x="2" y="26"/>
                        </a:lnTo>
                        <a:lnTo>
                          <a:pt x="8" y="19"/>
                        </a:lnTo>
                        <a:lnTo>
                          <a:pt x="0" y="19"/>
                        </a:lnTo>
                        <a:lnTo>
                          <a:pt x="8" y="15"/>
                        </a:lnTo>
                        <a:lnTo>
                          <a:pt x="0" y="11"/>
                        </a:lnTo>
                        <a:lnTo>
                          <a:pt x="9" y="11"/>
                        </a:lnTo>
                        <a:lnTo>
                          <a:pt x="4" y="4"/>
                        </a:lnTo>
                        <a:lnTo>
                          <a:pt x="12" y="9"/>
                        </a:lnTo>
                        <a:lnTo>
                          <a:pt x="11" y="0"/>
                        </a:lnTo>
                        <a:lnTo>
                          <a:pt x="16" y="8"/>
                        </a:lnTo>
                        <a:lnTo>
                          <a:pt x="19" y="0"/>
                        </a:lnTo>
                        <a:lnTo>
                          <a:pt x="19" y="9"/>
                        </a:lnTo>
                        <a:lnTo>
                          <a:pt x="26" y="3"/>
                        </a:lnTo>
                        <a:lnTo>
                          <a:pt x="23" y="11"/>
                        </a:lnTo>
                        <a:lnTo>
                          <a:pt x="32" y="9"/>
                        </a:lnTo>
                        <a:lnTo>
                          <a:pt x="24" y="15"/>
                        </a:lnTo>
                        <a:lnTo>
                          <a:pt x="33" y="17"/>
                        </a:lnTo>
                        <a:lnTo>
                          <a:pt x="24" y="19"/>
                        </a:lnTo>
                        <a:lnTo>
                          <a:pt x="30" y="25"/>
                        </a:lnTo>
                        <a:lnTo>
                          <a:pt x="22" y="22"/>
                        </a:lnTo>
                        <a:lnTo>
                          <a:pt x="24" y="31"/>
                        </a:lnTo>
                        <a:lnTo>
                          <a:pt x="18" y="24"/>
                        </a:lnTo>
                        <a:lnTo>
                          <a:pt x="17" y="33"/>
                        </a:lnTo>
                        <a:close/>
                      </a:path>
                    </a:pathLst>
                  </a:custGeom>
                  <a:solidFill>
                    <a:srgbClr val="BA7C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3" name="Freeform 181">
                    <a:extLst>
                      <a:ext uri="{FF2B5EF4-FFF2-40B4-BE49-F238E27FC236}">
                        <a16:creationId xmlns:a16="http://schemas.microsoft.com/office/drawing/2014/main" xmlns="" id="{25E43148-614A-4D88-B377-7C695AF0B1E0}"/>
                      </a:ext>
                    </a:extLst>
                  </p:cNvPr>
                  <p:cNvSpPr>
                    <a:spLocks noChangeAspect="1"/>
                  </p:cNvSpPr>
                  <p:nvPr/>
                </p:nvSpPr>
                <p:spPr bwMode="auto">
                  <a:xfrm>
                    <a:off x="2609" y="720"/>
                    <a:ext cx="245" cy="623"/>
                  </a:xfrm>
                  <a:custGeom>
                    <a:avLst/>
                    <a:gdLst>
                      <a:gd name="T0" fmla="*/ 0 w 354"/>
                      <a:gd name="T1" fmla="*/ 62 h 1033"/>
                      <a:gd name="T2" fmla="*/ 226 w 354"/>
                      <a:gd name="T3" fmla="*/ 0 h 1033"/>
                      <a:gd name="T4" fmla="*/ 245 w 354"/>
                      <a:gd name="T5" fmla="*/ 574 h 1033"/>
                      <a:gd name="T6" fmla="*/ 51 w 354"/>
                      <a:gd name="T7" fmla="*/ 623 h 1033"/>
                      <a:gd name="T8" fmla="*/ 0 w 354"/>
                      <a:gd name="T9" fmla="*/ 62 h 10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1033">
                        <a:moveTo>
                          <a:pt x="0" y="103"/>
                        </a:moveTo>
                        <a:lnTo>
                          <a:pt x="326" y="0"/>
                        </a:lnTo>
                        <a:lnTo>
                          <a:pt x="354" y="952"/>
                        </a:lnTo>
                        <a:lnTo>
                          <a:pt x="74" y="1033"/>
                        </a:lnTo>
                        <a:lnTo>
                          <a:pt x="0" y="103"/>
                        </a:lnTo>
                        <a:close/>
                      </a:path>
                    </a:pathLst>
                  </a:custGeom>
                  <a:solidFill>
                    <a:srgbClr val="0087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4" name="Freeform 182">
                    <a:extLst>
                      <a:ext uri="{FF2B5EF4-FFF2-40B4-BE49-F238E27FC236}">
                        <a16:creationId xmlns:a16="http://schemas.microsoft.com/office/drawing/2014/main" xmlns="" id="{664732A0-814E-4083-A466-D34B7C7CDC62}"/>
                      </a:ext>
                    </a:extLst>
                  </p:cNvPr>
                  <p:cNvSpPr>
                    <a:spLocks noChangeAspect="1"/>
                  </p:cNvSpPr>
                  <p:nvPr/>
                </p:nvSpPr>
                <p:spPr bwMode="auto">
                  <a:xfrm>
                    <a:off x="2563" y="1097"/>
                    <a:ext cx="240" cy="201"/>
                  </a:xfrm>
                  <a:custGeom>
                    <a:avLst/>
                    <a:gdLst>
                      <a:gd name="T0" fmla="*/ 229 w 348"/>
                      <a:gd name="T1" fmla="*/ 134 h 334"/>
                      <a:gd name="T2" fmla="*/ 240 w 348"/>
                      <a:gd name="T3" fmla="*/ 130 h 334"/>
                      <a:gd name="T4" fmla="*/ 230 w 348"/>
                      <a:gd name="T5" fmla="*/ 108 h 334"/>
                      <a:gd name="T6" fmla="*/ 231 w 348"/>
                      <a:gd name="T7" fmla="*/ 102 h 334"/>
                      <a:gd name="T8" fmla="*/ 232 w 348"/>
                      <a:gd name="T9" fmla="*/ 96 h 334"/>
                      <a:gd name="T10" fmla="*/ 232 w 348"/>
                      <a:gd name="T11" fmla="*/ 91 h 334"/>
                      <a:gd name="T12" fmla="*/ 232 w 348"/>
                      <a:gd name="T13" fmla="*/ 85 h 334"/>
                      <a:gd name="T14" fmla="*/ 231 w 348"/>
                      <a:gd name="T15" fmla="*/ 70 h 334"/>
                      <a:gd name="T16" fmla="*/ 228 w 348"/>
                      <a:gd name="T17" fmla="*/ 57 h 334"/>
                      <a:gd name="T18" fmla="*/ 222 w 348"/>
                      <a:gd name="T19" fmla="*/ 44 h 334"/>
                      <a:gd name="T20" fmla="*/ 215 w 348"/>
                      <a:gd name="T21" fmla="*/ 34 h 334"/>
                      <a:gd name="T22" fmla="*/ 206 w 348"/>
                      <a:gd name="T23" fmla="*/ 25 h 334"/>
                      <a:gd name="T24" fmla="*/ 196 w 348"/>
                      <a:gd name="T25" fmla="*/ 19 h 334"/>
                      <a:gd name="T26" fmla="*/ 184 w 348"/>
                      <a:gd name="T27" fmla="*/ 15 h 334"/>
                      <a:gd name="T28" fmla="*/ 172 w 348"/>
                      <a:gd name="T29" fmla="*/ 14 h 334"/>
                      <a:gd name="T30" fmla="*/ 60 w 348"/>
                      <a:gd name="T31" fmla="*/ 0 h 334"/>
                      <a:gd name="T32" fmla="*/ 48 w 348"/>
                      <a:gd name="T33" fmla="*/ 2 h 334"/>
                      <a:gd name="T34" fmla="*/ 37 w 348"/>
                      <a:gd name="T35" fmla="*/ 7 h 334"/>
                      <a:gd name="T36" fmla="*/ 26 w 348"/>
                      <a:gd name="T37" fmla="*/ 14 h 334"/>
                      <a:gd name="T38" fmla="*/ 17 w 348"/>
                      <a:gd name="T39" fmla="*/ 24 h 334"/>
                      <a:gd name="T40" fmla="*/ 10 w 348"/>
                      <a:gd name="T41" fmla="*/ 35 h 334"/>
                      <a:gd name="T42" fmla="*/ 5 w 348"/>
                      <a:gd name="T43" fmla="*/ 48 h 334"/>
                      <a:gd name="T44" fmla="*/ 1 w 348"/>
                      <a:gd name="T45" fmla="*/ 62 h 334"/>
                      <a:gd name="T46" fmla="*/ 0 w 348"/>
                      <a:gd name="T47" fmla="*/ 78 h 334"/>
                      <a:gd name="T48" fmla="*/ 1 w 348"/>
                      <a:gd name="T49" fmla="*/ 92 h 334"/>
                      <a:gd name="T50" fmla="*/ 5 w 348"/>
                      <a:gd name="T51" fmla="*/ 106 h 334"/>
                      <a:gd name="T52" fmla="*/ 10 w 348"/>
                      <a:gd name="T53" fmla="*/ 119 h 334"/>
                      <a:gd name="T54" fmla="*/ 17 w 348"/>
                      <a:gd name="T55" fmla="*/ 129 h 334"/>
                      <a:gd name="T56" fmla="*/ 26 w 348"/>
                      <a:gd name="T57" fmla="*/ 137 h 334"/>
                      <a:gd name="T58" fmla="*/ 37 w 348"/>
                      <a:gd name="T59" fmla="*/ 143 h 334"/>
                      <a:gd name="T60" fmla="*/ 48 w 348"/>
                      <a:gd name="T61" fmla="*/ 147 h 334"/>
                      <a:gd name="T62" fmla="*/ 60 w 348"/>
                      <a:gd name="T63" fmla="*/ 147 h 334"/>
                      <a:gd name="T64" fmla="*/ 151 w 348"/>
                      <a:gd name="T65" fmla="*/ 160 h 334"/>
                      <a:gd name="T66" fmla="*/ 167 w 348"/>
                      <a:gd name="T67" fmla="*/ 187 h 334"/>
                      <a:gd name="T68" fmla="*/ 170 w 348"/>
                      <a:gd name="T69" fmla="*/ 175 h 334"/>
                      <a:gd name="T70" fmla="*/ 191 w 348"/>
                      <a:gd name="T71" fmla="*/ 201 h 334"/>
                      <a:gd name="T72" fmla="*/ 190 w 348"/>
                      <a:gd name="T73" fmla="*/ 179 h 334"/>
                      <a:gd name="T74" fmla="*/ 210 w 348"/>
                      <a:gd name="T75" fmla="*/ 200 h 334"/>
                      <a:gd name="T76" fmla="*/ 209 w 348"/>
                      <a:gd name="T77" fmla="*/ 169 h 334"/>
                      <a:gd name="T78" fmla="*/ 229 w 348"/>
                      <a:gd name="T79" fmla="*/ 184 h 334"/>
                      <a:gd name="T80" fmla="*/ 219 w 348"/>
                      <a:gd name="T81" fmla="*/ 150 h 334"/>
                      <a:gd name="T82" fmla="*/ 239 w 348"/>
                      <a:gd name="T83" fmla="*/ 156 h 334"/>
                      <a:gd name="T84" fmla="*/ 229 w 348"/>
                      <a:gd name="T85" fmla="*/ 134 h 3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8" h="334">
                        <a:moveTo>
                          <a:pt x="332" y="223"/>
                        </a:moveTo>
                        <a:lnTo>
                          <a:pt x="348" y="216"/>
                        </a:lnTo>
                        <a:lnTo>
                          <a:pt x="334" y="179"/>
                        </a:lnTo>
                        <a:lnTo>
                          <a:pt x="335" y="170"/>
                        </a:lnTo>
                        <a:lnTo>
                          <a:pt x="336" y="160"/>
                        </a:lnTo>
                        <a:lnTo>
                          <a:pt x="337" y="151"/>
                        </a:lnTo>
                        <a:lnTo>
                          <a:pt x="337" y="141"/>
                        </a:lnTo>
                        <a:lnTo>
                          <a:pt x="335" y="117"/>
                        </a:lnTo>
                        <a:lnTo>
                          <a:pt x="330" y="94"/>
                        </a:lnTo>
                        <a:lnTo>
                          <a:pt x="322" y="73"/>
                        </a:lnTo>
                        <a:lnTo>
                          <a:pt x="312" y="56"/>
                        </a:lnTo>
                        <a:lnTo>
                          <a:pt x="299" y="41"/>
                        </a:lnTo>
                        <a:lnTo>
                          <a:pt x="284" y="31"/>
                        </a:lnTo>
                        <a:lnTo>
                          <a:pt x="267" y="25"/>
                        </a:lnTo>
                        <a:lnTo>
                          <a:pt x="250" y="24"/>
                        </a:lnTo>
                        <a:lnTo>
                          <a:pt x="87" y="0"/>
                        </a:lnTo>
                        <a:lnTo>
                          <a:pt x="70" y="3"/>
                        </a:lnTo>
                        <a:lnTo>
                          <a:pt x="53" y="11"/>
                        </a:lnTo>
                        <a:lnTo>
                          <a:pt x="38" y="24"/>
                        </a:lnTo>
                        <a:lnTo>
                          <a:pt x="25" y="40"/>
                        </a:lnTo>
                        <a:lnTo>
                          <a:pt x="15" y="58"/>
                        </a:lnTo>
                        <a:lnTo>
                          <a:pt x="7" y="80"/>
                        </a:lnTo>
                        <a:lnTo>
                          <a:pt x="2" y="103"/>
                        </a:lnTo>
                        <a:lnTo>
                          <a:pt x="0" y="129"/>
                        </a:lnTo>
                        <a:lnTo>
                          <a:pt x="2" y="153"/>
                        </a:lnTo>
                        <a:lnTo>
                          <a:pt x="7" y="176"/>
                        </a:lnTo>
                        <a:lnTo>
                          <a:pt x="15" y="197"/>
                        </a:lnTo>
                        <a:lnTo>
                          <a:pt x="25" y="214"/>
                        </a:lnTo>
                        <a:lnTo>
                          <a:pt x="38" y="228"/>
                        </a:lnTo>
                        <a:lnTo>
                          <a:pt x="53" y="238"/>
                        </a:lnTo>
                        <a:lnTo>
                          <a:pt x="70" y="244"/>
                        </a:lnTo>
                        <a:lnTo>
                          <a:pt x="87" y="245"/>
                        </a:lnTo>
                        <a:lnTo>
                          <a:pt x="219" y="266"/>
                        </a:lnTo>
                        <a:lnTo>
                          <a:pt x="242" y="311"/>
                        </a:lnTo>
                        <a:lnTo>
                          <a:pt x="246" y="291"/>
                        </a:lnTo>
                        <a:lnTo>
                          <a:pt x="277" y="334"/>
                        </a:lnTo>
                        <a:lnTo>
                          <a:pt x="275" y="298"/>
                        </a:lnTo>
                        <a:lnTo>
                          <a:pt x="305" y="332"/>
                        </a:lnTo>
                        <a:lnTo>
                          <a:pt x="303" y="280"/>
                        </a:lnTo>
                        <a:lnTo>
                          <a:pt x="332" y="305"/>
                        </a:lnTo>
                        <a:lnTo>
                          <a:pt x="317" y="249"/>
                        </a:lnTo>
                        <a:lnTo>
                          <a:pt x="347" y="260"/>
                        </a:lnTo>
                        <a:lnTo>
                          <a:pt x="332" y="2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5" name="Freeform 183">
                    <a:extLst>
                      <a:ext uri="{FF2B5EF4-FFF2-40B4-BE49-F238E27FC236}">
                        <a16:creationId xmlns:a16="http://schemas.microsoft.com/office/drawing/2014/main" xmlns="" id="{86A4E53C-64DB-43B7-BC85-286EAAE0ECF8}"/>
                      </a:ext>
                    </a:extLst>
                  </p:cNvPr>
                  <p:cNvSpPr>
                    <a:spLocks noChangeAspect="1"/>
                  </p:cNvSpPr>
                  <p:nvPr/>
                </p:nvSpPr>
                <p:spPr bwMode="auto">
                  <a:xfrm>
                    <a:off x="2517" y="900"/>
                    <a:ext cx="275" cy="223"/>
                  </a:xfrm>
                  <a:custGeom>
                    <a:avLst/>
                    <a:gdLst>
                      <a:gd name="T0" fmla="*/ 263 w 400"/>
                      <a:gd name="T1" fmla="*/ 153 h 369"/>
                      <a:gd name="T2" fmla="*/ 275 w 400"/>
                      <a:gd name="T3" fmla="*/ 148 h 369"/>
                      <a:gd name="T4" fmla="*/ 265 w 400"/>
                      <a:gd name="T5" fmla="*/ 131 h 369"/>
                      <a:gd name="T6" fmla="*/ 265 w 400"/>
                      <a:gd name="T7" fmla="*/ 126 h 369"/>
                      <a:gd name="T8" fmla="*/ 266 w 400"/>
                      <a:gd name="T9" fmla="*/ 122 h 369"/>
                      <a:gd name="T10" fmla="*/ 267 w 400"/>
                      <a:gd name="T11" fmla="*/ 118 h 369"/>
                      <a:gd name="T12" fmla="*/ 267 w 400"/>
                      <a:gd name="T13" fmla="*/ 113 h 369"/>
                      <a:gd name="T14" fmla="*/ 265 w 400"/>
                      <a:gd name="T15" fmla="*/ 100 h 369"/>
                      <a:gd name="T16" fmla="*/ 261 w 400"/>
                      <a:gd name="T17" fmla="*/ 88 h 369"/>
                      <a:gd name="T18" fmla="*/ 255 w 400"/>
                      <a:gd name="T19" fmla="*/ 76 h 369"/>
                      <a:gd name="T20" fmla="*/ 247 w 400"/>
                      <a:gd name="T21" fmla="*/ 65 h 369"/>
                      <a:gd name="T22" fmla="*/ 237 w 400"/>
                      <a:gd name="T23" fmla="*/ 56 h 369"/>
                      <a:gd name="T24" fmla="*/ 225 w 400"/>
                      <a:gd name="T25" fmla="*/ 49 h 369"/>
                      <a:gd name="T26" fmla="*/ 212 w 400"/>
                      <a:gd name="T27" fmla="*/ 44 h 369"/>
                      <a:gd name="T28" fmla="*/ 198 w 400"/>
                      <a:gd name="T29" fmla="*/ 41 h 369"/>
                      <a:gd name="T30" fmla="*/ 72 w 400"/>
                      <a:gd name="T31" fmla="*/ 0 h 369"/>
                      <a:gd name="T32" fmla="*/ 58 w 400"/>
                      <a:gd name="T33" fmla="*/ 0 h 369"/>
                      <a:gd name="T34" fmla="*/ 45 w 400"/>
                      <a:gd name="T35" fmla="*/ 3 h 369"/>
                      <a:gd name="T36" fmla="*/ 32 w 400"/>
                      <a:gd name="T37" fmla="*/ 11 h 369"/>
                      <a:gd name="T38" fmla="*/ 22 w 400"/>
                      <a:gd name="T39" fmla="*/ 22 h 369"/>
                      <a:gd name="T40" fmla="*/ 14 w 400"/>
                      <a:gd name="T41" fmla="*/ 36 h 369"/>
                      <a:gd name="T42" fmla="*/ 6 w 400"/>
                      <a:gd name="T43" fmla="*/ 53 h 369"/>
                      <a:gd name="T44" fmla="*/ 2 w 400"/>
                      <a:gd name="T45" fmla="*/ 71 h 369"/>
                      <a:gd name="T46" fmla="*/ 0 w 400"/>
                      <a:gd name="T47" fmla="*/ 92 h 369"/>
                      <a:gd name="T48" fmla="*/ 1 w 400"/>
                      <a:gd name="T49" fmla="*/ 112 h 369"/>
                      <a:gd name="T50" fmla="*/ 5 w 400"/>
                      <a:gd name="T51" fmla="*/ 131 h 369"/>
                      <a:gd name="T52" fmla="*/ 10 w 400"/>
                      <a:gd name="T53" fmla="*/ 147 h 369"/>
                      <a:gd name="T54" fmla="*/ 19 w 400"/>
                      <a:gd name="T55" fmla="*/ 161 h 369"/>
                      <a:gd name="T56" fmla="*/ 28 w 400"/>
                      <a:gd name="T57" fmla="*/ 172 h 369"/>
                      <a:gd name="T58" fmla="*/ 41 w 400"/>
                      <a:gd name="T59" fmla="*/ 180 h 369"/>
                      <a:gd name="T60" fmla="*/ 53 w 400"/>
                      <a:gd name="T61" fmla="*/ 185 h 369"/>
                      <a:gd name="T62" fmla="*/ 67 w 400"/>
                      <a:gd name="T63" fmla="*/ 185 h 369"/>
                      <a:gd name="T64" fmla="*/ 173 w 400"/>
                      <a:gd name="T65" fmla="*/ 189 h 369"/>
                      <a:gd name="T66" fmla="*/ 173 w 400"/>
                      <a:gd name="T67" fmla="*/ 190 h 369"/>
                      <a:gd name="T68" fmla="*/ 192 w 400"/>
                      <a:gd name="T69" fmla="*/ 216 h 369"/>
                      <a:gd name="T70" fmla="*/ 195 w 400"/>
                      <a:gd name="T71" fmla="*/ 203 h 369"/>
                      <a:gd name="T72" fmla="*/ 219 w 400"/>
                      <a:gd name="T73" fmla="*/ 223 h 369"/>
                      <a:gd name="T74" fmla="*/ 217 w 400"/>
                      <a:gd name="T75" fmla="*/ 202 h 369"/>
                      <a:gd name="T76" fmla="*/ 241 w 400"/>
                      <a:gd name="T77" fmla="*/ 216 h 369"/>
                      <a:gd name="T78" fmla="*/ 239 w 400"/>
                      <a:gd name="T79" fmla="*/ 187 h 369"/>
                      <a:gd name="T80" fmla="*/ 262 w 400"/>
                      <a:gd name="T81" fmla="*/ 197 h 369"/>
                      <a:gd name="T82" fmla="*/ 251 w 400"/>
                      <a:gd name="T83" fmla="*/ 168 h 369"/>
                      <a:gd name="T84" fmla="*/ 274 w 400"/>
                      <a:gd name="T85" fmla="*/ 171 h 369"/>
                      <a:gd name="T86" fmla="*/ 263 w 400"/>
                      <a:gd name="T87" fmla="*/ 153 h 3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0" h="369">
                        <a:moveTo>
                          <a:pt x="382" y="253"/>
                        </a:moveTo>
                        <a:lnTo>
                          <a:pt x="400" y="245"/>
                        </a:lnTo>
                        <a:lnTo>
                          <a:pt x="385" y="216"/>
                        </a:lnTo>
                        <a:lnTo>
                          <a:pt x="386" y="209"/>
                        </a:lnTo>
                        <a:lnTo>
                          <a:pt x="387" y="202"/>
                        </a:lnTo>
                        <a:lnTo>
                          <a:pt x="388" y="195"/>
                        </a:lnTo>
                        <a:lnTo>
                          <a:pt x="388" y="187"/>
                        </a:lnTo>
                        <a:lnTo>
                          <a:pt x="386" y="165"/>
                        </a:lnTo>
                        <a:lnTo>
                          <a:pt x="380" y="145"/>
                        </a:lnTo>
                        <a:lnTo>
                          <a:pt x="371" y="125"/>
                        </a:lnTo>
                        <a:lnTo>
                          <a:pt x="359" y="108"/>
                        </a:lnTo>
                        <a:lnTo>
                          <a:pt x="344" y="93"/>
                        </a:lnTo>
                        <a:lnTo>
                          <a:pt x="327" y="81"/>
                        </a:lnTo>
                        <a:lnTo>
                          <a:pt x="309" y="72"/>
                        </a:lnTo>
                        <a:lnTo>
                          <a:pt x="288" y="68"/>
                        </a:lnTo>
                        <a:lnTo>
                          <a:pt x="104" y="0"/>
                        </a:lnTo>
                        <a:lnTo>
                          <a:pt x="84" y="0"/>
                        </a:lnTo>
                        <a:lnTo>
                          <a:pt x="65" y="5"/>
                        </a:lnTo>
                        <a:lnTo>
                          <a:pt x="47" y="18"/>
                        </a:lnTo>
                        <a:lnTo>
                          <a:pt x="32" y="36"/>
                        </a:lnTo>
                        <a:lnTo>
                          <a:pt x="20" y="59"/>
                        </a:lnTo>
                        <a:lnTo>
                          <a:pt x="9" y="87"/>
                        </a:lnTo>
                        <a:lnTo>
                          <a:pt x="3" y="118"/>
                        </a:lnTo>
                        <a:lnTo>
                          <a:pt x="0" y="152"/>
                        </a:lnTo>
                        <a:lnTo>
                          <a:pt x="1" y="185"/>
                        </a:lnTo>
                        <a:lnTo>
                          <a:pt x="7" y="216"/>
                        </a:lnTo>
                        <a:lnTo>
                          <a:pt x="15" y="244"/>
                        </a:lnTo>
                        <a:lnTo>
                          <a:pt x="27" y="267"/>
                        </a:lnTo>
                        <a:lnTo>
                          <a:pt x="41" y="285"/>
                        </a:lnTo>
                        <a:lnTo>
                          <a:pt x="59" y="298"/>
                        </a:lnTo>
                        <a:lnTo>
                          <a:pt x="77" y="306"/>
                        </a:lnTo>
                        <a:lnTo>
                          <a:pt x="98" y="306"/>
                        </a:lnTo>
                        <a:lnTo>
                          <a:pt x="251" y="313"/>
                        </a:lnTo>
                        <a:lnTo>
                          <a:pt x="251" y="314"/>
                        </a:lnTo>
                        <a:lnTo>
                          <a:pt x="279" y="357"/>
                        </a:lnTo>
                        <a:lnTo>
                          <a:pt x="283" y="336"/>
                        </a:lnTo>
                        <a:lnTo>
                          <a:pt x="319" y="369"/>
                        </a:lnTo>
                        <a:lnTo>
                          <a:pt x="316" y="335"/>
                        </a:lnTo>
                        <a:lnTo>
                          <a:pt x="351" y="358"/>
                        </a:lnTo>
                        <a:lnTo>
                          <a:pt x="348" y="310"/>
                        </a:lnTo>
                        <a:lnTo>
                          <a:pt x="381" y="326"/>
                        </a:lnTo>
                        <a:lnTo>
                          <a:pt x="365" y="278"/>
                        </a:lnTo>
                        <a:lnTo>
                          <a:pt x="399" y="283"/>
                        </a:lnTo>
                        <a:lnTo>
                          <a:pt x="382" y="2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6" name="Freeform 184">
                    <a:extLst>
                      <a:ext uri="{FF2B5EF4-FFF2-40B4-BE49-F238E27FC236}">
                        <a16:creationId xmlns:a16="http://schemas.microsoft.com/office/drawing/2014/main" xmlns="" id="{78366404-7B3E-48EC-BC38-D92AD5F3FEF0}"/>
                      </a:ext>
                    </a:extLst>
                  </p:cNvPr>
                  <p:cNvSpPr>
                    <a:spLocks noChangeAspect="1"/>
                  </p:cNvSpPr>
                  <p:nvPr/>
                </p:nvSpPr>
                <p:spPr bwMode="auto">
                  <a:xfrm>
                    <a:off x="2545" y="724"/>
                    <a:ext cx="249" cy="204"/>
                  </a:xfrm>
                  <a:custGeom>
                    <a:avLst/>
                    <a:gdLst>
                      <a:gd name="T0" fmla="*/ 238 w 362"/>
                      <a:gd name="T1" fmla="*/ 137 h 339"/>
                      <a:gd name="T2" fmla="*/ 249 w 362"/>
                      <a:gd name="T3" fmla="*/ 133 h 339"/>
                      <a:gd name="T4" fmla="*/ 236 w 362"/>
                      <a:gd name="T5" fmla="*/ 102 h 339"/>
                      <a:gd name="T6" fmla="*/ 235 w 362"/>
                      <a:gd name="T7" fmla="*/ 103 h 339"/>
                      <a:gd name="T8" fmla="*/ 235 w 362"/>
                      <a:gd name="T9" fmla="*/ 100 h 339"/>
                      <a:gd name="T10" fmla="*/ 235 w 362"/>
                      <a:gd name="T11" fmla="*/ 99 h 339"/>
                      <a:gd name="T12" fmla="*/ 235 w 362"/>
                      <a:gd name="T13" fmla="*/ 96 h 339"/>
                      <a:gd name="T14" fmla="*/ 235 w 362"/>
                      <a:gd name="T15" fmla="*/ 94 h 339"/>
                      <a:gd name="T16" fmla="*/ 233 w 362"/>
                      <a:gd name="T17" fmla="*/ 79 h 339"/>
                      <a:gd name="T18" fmla="*/ 230 w 362"/>
                      <a:gd name="T19" fmla="*/ 66 h 339"/>
                      <a:gd name="T20" fmla="*/ 225 w 362"/>
                      <a:gd name="T21" fmla="*/ 54 h 339"/>
                      <a:gd name="T22" fmla="*/ 217 w 362"/>
                      <a:gd name="T23" fmla="*/ 43 h 339"/>
                      <a:gd name="T24" fmla="*/ 208 w 362"/>
                      <a:gd name="T25" fmla="*/ 34 h 339"/>
                      <a:gd name="T26" fmla="*/ 197 w 362"/>
                      <a:gd name="T27" fmla="*/ 27 h 339"/>
                      <a:gd name="T28" fmla="*/ 186 w 362"/>
                      <a:gd name="T29" fmla="*/ 23 h 339"/>
                      <a:gd name="T30" fmla="*/ 174 w 362"/>
                      <a:gd name="T31" fmla="*/ 22 h 339"/>
                      <a:gd name="T32" fmla="*/ 61 w 362"/>
                      <a:gd name="T33" fmla="*/ 0 h 339"/>
                      <a:gd name="T34" fmla="*/ 49 w 362"/>
                      <a:gd name="T35" fmla="*/ 1 h 339"/>
                      <a:gd name="T36" fmla="*/ 38 w 362"/>
                      <a:gd name="T37" fmla="*/ 5 h 339"/>
                      <a:gd name="T38" fmla="*/ 28 w 362"/>
                      <a:gd name="T39" fmla="*/ 13 h 339"/>
                      <a:gd name="T40" fmla="*/ 18 w 362"/>
                      <a:gd name="T41" fmla="*/ 22 h 339"/>
                      <a:gd name="T42" fmla="*/ 10 w 362"/>
                      <a:gd name="T43" fmla="*/ 32 h 339"/>
                      <a:gd name="T44" fmla="*/ 5 w 362"/>
                      <a:gd name="T45" fmla="*/ 45 h 339"/>
                      <a:gd name="T46" fmla="*/ 2 w 362"/>
                      <a:gd name="T47" fmla="*/ 59 h 339"/>
                      <a:gd name="T48" fmla="*/ 0 w 362"/>
                      <a:gd name="T49" fmla="*/ 73 h 339"/>
                      <a:gd name="T50" fmla="*/ 2 w 362"/>
                      <a:gd name="T51" fmla="*/ 88 h 339"/>
                      <a:gd name="T52" fmla="*/ 5 w 362"/>
                      <a:gd name="T53" fmla="*/ 102 h 339"/>
                      <a:gd name="T54" fmla="*/ 10 w 362"/>
                      <a:gd name="T55" fmla="*/ 114 h 339"/>
                      <a:gd name="T56" fmla="*/ 18 w 362"/>
                      <a:gd name="T57" fmla="*/ 125 h 339"/>
                      <a:gd name="T58" fmla="*/ 28 w 362"/>
                      <a:gd name="T59" fmla="*/ 134 h 339"/>
                      <a:gd name="T60" fmla="*/ 38 w 362"/>
                      <a:gd name="T61" fmla="*/ 141 h 339"/>
                      <a:gd name="T62" fmla="*/ 49 w 362"/>
                      <a:gd name="T63" fmla="*/ 145 h 339"/>
                      <a:gd name="T64" fmla="*/ 61 w 362"/>
                      <a:gd name="T65" fmla="*/ 146 h 339"/>
                      <a:gd name="T66" fmla="*/ 162 w 362"/>
                      <a:gd name="T67" fmla="*/ 165 h 339"/>
                      <a:gd name="T68" fmla="*/ 176 w 362"/>
                      <a:gd name="T69" fmla="*/ 190 h 339"/>
                      <a:gd name="T70" fmla="*/ 180 w 362"/>
                      <a:gd name="T71" fmla="*/ 178 h 339"/>
                      <a:gd name="T72" fmla="*/ 201 w 362"/>
                      <a:gd name="T73" fmla="*/ 204 h 339"/>
                      <a:gd name="T74" fmla="*/ 199 w 362"/>
                      <a:gd name="T75" fmla="*/ 182 h 339"/>
                      <a:gd name="T76" fmla="*/ 220 w 362"/>
                      <a:gd name="T77" fmla="*/ 202 h 339"/>
                      <a:gd name="T78" fmla="*/ 218 w 362"/>
                      <a:gd name="T79" fmla="*/ 172 h 339"/>
                      <a:gd name="T80" fmla="*/ 237 w 362"/>
                      <a:gd name="T81" fmla="*/ 187 h 339"/>
                      <a:gd name="T82" fmla="*/ 228 w 362"/>
                      <a:gd name="T83" fmla="*/ 152 h 339"/>
                      <a:gd name="T84" fmla="*/ 248 w 362"/>
                      <a:gd name="T85" fmla="*/ 159 h 339"/>
                      <a:gd name="T86" fmla="*/ 238 w 362"/>
                      <a:gd name="T87" fmla="*/ 137 h 3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2" h="339">
                        <a:moveTo>
                          <a:pt x="346" y="228"/>
                        </a:moveTo>
                        <a:lnTo>
                          <a:pt x="362" y="221"/>
                        </a:lnTo>
                        <a:lnTo>
                          <a:pt x="343" y="169"/>
                        </a:lnTo>
                        <a:lnTo>
                          <a:pt x="341" y="171"/>
                        </a:lnTo>
                        <a:lnTo>
                          <a:pt x="341" y="167"/>
                        </a:lnTo>
                        <a:lnTo>
                          <a:pt x="341" y="164"/>
                        </a:lnTo>
                        <a:lnTo>
                          <a:pt x="341" y="160"/>
                        </a:lnTo>
                        <a:lnTo>
                          <a:pt x="341" y="157"/>
                        </a:lnTo>
                        <a:lnTo>
                          <a:pt x="339" y="132"/>
                        </a:lnTo>
                        <a:lnTo>
                          <a:pt x="335" y="109"/>
                        </a:lnTo>
                        <a:lnTo>
                          <a:pt x="327" y="89"/>
                        </a:lnTo>
                        <a:lnTo>
                          <a:pt x="316" y="71"/>
                        </a:lnTo>
                        <a:lnTo>
                          <a:pt x="302" y="56"/>
                        </a:lnTo>
                        <a:lnTo>
                          <a:pt x="287" y="45"/>
                        </a:lnTo>
                        <a:lnTo>
                          <a:pt x="271" y="38"/>
                        </a:lnTo>
                        <a:lnTo>
                          <a:pt x="253" y="36"/>
                        </a:lnTo>
                        <a:lnTo>
                          <a:pt x="89" y="0"/>
                        </a:lnTo>
                        <a:lnTo>
                          <a:pt x="71" y="2"/>
                        </a:lnTo>
                        <a:lnTo>
                          <a:pt x="55" y="9"/>
                        </a:lnTo>
                        <a:lnTo>
                          <a:pt x="40" y="21"/>
                        </a:lnTo>
                        <a:lnTo>
                          <a:pt x="26" y="36"/>
                        </a:lnTo>
                        <a:lnTo>
                          <a:pt x="15" y="54"/>
                        </a:lnTo>
                        <a:lnTo>
                          <a:pt x="7" y="75"/>
                        </a:lnTo>
                        <a:lnTo>
                          <a:pt x="3" y="98"/>
                        </a:lnTo>
                        <a:lnTo>
                          <a:pt x="0" y="122"/>
                        </a:lnTo>
                        <a:lnTo>
                          <a:pt x="3" y="146"/>
                        </a:lnTo>
                        <a:lnTo>
                          <a:pt x="7" y="169"/>
                        </a:lnTo>
                        <a:lnTo>
                          <a:pt x="15" y="190"/>
                        </a:lnTo>
                        <a:lnTo>
                          <a:pt x="26" y="207"/>
                        </a:lnTo>
                        <a:lnTo>
                          <a:pt x="40" y="222"/>
                        </a:lnTo>
                        <a:lnTo>
                          <a:pt x="55" y="234"/>
                        </a:lnTo>
                        <a:lnTo>
                          <a:pt x="71" y="241"/>
                        </a:lnTo>
                        <a:lnTo>
                          <a:pt x="89" y="243"/>
                        </a:lnTo>
                        <a:lnTo>
                          <a:pt x="235" y="274"/>
                        </a:lnTo>
                        <a:lnTo>
                          <a:pt x="256" y="316"/>
                        </a:lnTo>
                        <a:lnTo>
                          <a:pt x="261" y="296"/>
                        </a:lnTo>
                        <a:lnTo>
                          <a:pt x="292" y="339"/>
                        </a:lnTo>
                        <a:lnTo>
                          <a:pt x="290" y="303"/>
                        </a:lnTo>
                        <a:lnTo>
                          <a:pt x="320" y="336"/>
                        </a:lnTo>
                        <a:lnTo>
                          <a:pt x="317" y="285"/>
                        </a:lnTo>
                        <a:lnTo>
                          <a:pt x="345" y="310"/>
                        </a:lnTo>
                        <a:lnTo>
                          <a:pt x="331" y="253"/>
                        </a:lnTo>
                        <a:lnTo>
                          <a:pt x="361" y="265"/>
                        </a:lnTo>
                        <a:lnTo>
                          <a:pt x="346" y="2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7" name="Freeform 185">
                    <a:extLst>
                      <a:ext uri="{FF2B5EF4-FFF2-40B4-BE49-F238E27FC236}">
                        <a16:creationId xmlns:a16="http://schemas.microsoft.com/office/drawing/2014/main" xmlns="" id="{7E443C77-C9A3-40F3-A916-3DEC2E3D6DEC}"/>
                      </a:ext>
                    </a:extLst>
                  </p:cNvPr>
                  <p:cNvSpPr>
                    <a:spLocks noChangeAspect="1"/>
                  </p:cNvSpPr>
                  <p:nvPr/>
                </p:nvSpPr>
                <p:spPr bwMode="auto">
                  <a:xfrm>
                    <a:off x="2883" y="721"/>
                    <a:ext cx="221" cy="618"/>
                  </a:xfrm>
                  <a:custGeom>
                    <a:avLst/>
                    <a:gdLst>
                      <a:gd name="T0" fmla="*/ 16 w 319"/>
                      <a:gd name="T1" fmla="*/ 567 h 1023"/>
                      <a:gd name="T2" fmla="*/ 221 w 319"/>
                      <a:gd name="T3" fmla="*/ 618 h 1023"/>
                      <a:gd name="T4" fmla="*/ 215 w 319"/>
                      <a:gd name="T5" fmla="*/ 66 h 1023"/>
                      <a:gd name="T6" fmla="*/ 0 w 319"/>
                      <a:gd name="T7" fmla="*/ 0 h 1023"/>
                      <a:gd name="T8" fmla="*/ 16 w 319"/>
                      <a:gd name="T9" fmla="*/ 567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1023">
                        <a:moveTo>
                          <a:pt x="23" y="938"/>
                        </a:moveTo>
                        <a:lnTo>
                          <a:pt x="319" y="1023"/>
                        </a:lnTo>
                        <a:lnTo>
                          <a:pt x="310" y="109"/>
                        </a:lnTo>
                        <a:lnTo>
                          <a:pt x="0" y="0"/>
                        </a:lnTo>
                        <a:lnTo>
                          <a:pt x="23" y="938"/>
                        </a:lnTo>
                        <a:close/>
                      </a:path>
                    </a:pathLst>
                  </a:custGeom>
                  <a:solidFill>
                    <a:srgbClr val="00872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8" name="Freeform 186">
                    <a:extLst>
                      <a:ext uri="{FF2B5EF4-FFF2-40B4-BE49-F238E27FC236}">
                        <a16:creationId xmlns:a16="http://schemas.microsoft.com/office/drawing/2014/main" xmlns="" id="{13E86F78-CD17-4BDB-B726-1678C74B7485}"/>
                      </a:ext>
                    </a:extLst>
                  </p:cNvPr>
                  <p:cNvSpPr>
                    <a:spLocks noChangeAspect="1"/>
                  </p:cNvSpPr>
                  <p:nvPr/>
                </p:nvSpPr>
                <p:spPr bwMode="auto">
                  <a:xfrm>
                    <a:off x="2574" y="732"/>
                    <a:ext cx="80" cy="124"/>
                  </a:xfrm>
                  <a:custGeom>
                    <a:avLst/>
                    <a:gdLst>
                      <a:gd name="T0" fmla="*/ 41 w 116"/>
                      <a:gd name="T1" fmla="*/ 0 h 205"/>
                      <a:gd name="T2" fmla="*/ 32 w 116"/>
                      <a:gd name="T3" fmla="*/ 1 h 205"/>
                      <a:gd name="T4" fmla="*/ 25 w 116"/>
                      <a:gd name="T5" fmla="*/ 5 h 205"/>
                      <a:gd name="T6" fmla="*/ 18 w 116"/>
                      <a:gd name="T7" fmla="*/ 10 h 205"/>
                      <a:gd name="T8" fmla="*/ 12 w 116"/>
                      <a:gd name="T9" fmla="*/ 18 h 205"/>
                      <a:gd name="T10" fmla="*/ 7 w 116"/>
                      <a:gd name="T11" fmla="*/ 27 h 205"/>
                      <a:gd name="T12" fmla="*/ 3 w 116"/>
                      <a:gd name="T13" fmla="*/ 38 h 205"/>
                      <a:gd name="T14" fmla="*/ 1 w 116"/>
                      <a:gd name="T15" fmla="*/ 50 h 205"/>
                      <a:gd name="T16" fmla="*/ 0 w 116"/>
                      <a:gd name="T17" fmla="*/ 62 h 205"/>
                      <a:gd name="T18" fmla="*/ 1 w 116"/>
                      <a:gd name="T19" fmla="*/ 74 h 205"/>
                      <a:gd name="T20" fmla="*/ 3 w 116"/>
                      <a:gd name="T21" fmla="*/ 86 h 205"/>
                      <a:gd name="T22" fmla="*/ 7 w 116"/>
                      <a:gd name="T23" fmla="*/ 97 h 205"/>
                      <a:gd name="T24" fmla="*/ 12 w 116"/>
                      <a:gd name="T25" fmla="*/ 106 h 205"/>
                      <a:gd name="T26" fmla="*/ 18 w 116"/>
                      <a:gd name="T27" fmla="*/ 114 h 205"/>
                      <a:gd name="T28" fmla="*/ 25 w 116"/>
                      <a:gd name="T29" fmla="*/ 119 h 205"/>
                      <a:gd name="T30" fmla="*/ 32 w 116"/>
                      <a:gd name="T31" fmla="*/ 123 h 205"/>
                      <a:gd name="T32" fmla="*/ 41 w 116"/>
                      <a:gd name="T33" fmla="*/ 124 h 205"/>
                      <a:gd name="T34" fmla="*/ 48 w 116"/>
                      <a:gd name="T35" fmla="*/ 123 h 205"/>
                      <a:gd name="T36" fmla="*/ 57 w 116"/>
                      <a:gd name="T37" fmla="*/ 119 h 205"/>
                      <a:gd name="T38" fmla="*/ 63 w 116"/>
                      <a:gd name="T39" fmla="*/ 114 h 205"/>
                      <a:gd name="T40" fmla="*/ 69 w 116"/>
                      <a:gd name="T41" fmla="*/ 106 h 205"/>
                      <a:gd name="T42" fmla="*/ 74 w 116"/>
                      <a:gd name="T43" fmla="*/ 97 h 205"/>
                      <a:gd name="T44" fmla="*/ 77 w 116"/>
                      <a:gd name="T45" fmla="*/ 86 h 205"/>
                      <a:gd name="T46" fmla="*/ 79 w 116"/>
                      <a:gd name="T47" fmla="*/ 74 h 205"/>
                      <a:gd name="T48" fmla="*/ 80 w 116"/>
                      <a:gd name="T49" fmla="*/ 62 h 205"/>
                      <a:gd name="T50" fmla="*/ 79 w 116"/>
                      <a:gd name="T51" fmla="*/ 50 h 205"/>
                      <a:gd name="T52" fmla="*/ 77 w 116"/>
                      <a:gd name="T53" fmla="*/ 38 h 205"/>
                      <a:gd name="T54" fmla="*/ 74 w 116"/>
                      <a:gd name="T55" fmla="*/ 27 h 205"/>
                      <a:gd name="T56" fmla="*/ 69 w 116"/>
                      <a:gd name="T57" fmla="*/ 18 h 205"/>
                      <a:gd name="T58" fmla="*/ 63 w 116"/>
                      <a:gd name="T59" fmla="*/ 10 h 205"/>
                      <a:gd name="T60" fmla="*/ 57 w 116"/>
                      <a:gd name="T61" fmla="*/ 5 h 205"/>
                      <a:gd name="T62" fmla="*/ 48 w 116"/>
                      <a:gd name="T63" fmla="*/ 1 h 205"/>
                      <a:gd name="T64" fmla="*/ 41 w 116"/>
                      <a:gd name="T65" fmla="*/ 0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205">
                        <a:moveTo>
                          <a:pt x="59" y="0"/>
                        </a:moveTo>
                        <a:lnTo>
                          <a:pt x="47" y="2"/>
                        </a:lnTo>
                        <a:lnTo>
                          <a:pt x="36" y="8"/>
                        </a:lnTo>
                        <a:lnTo>
                          <a:pt x="26" y="17"/>
                        </a:lnTo>
                        <a:lnTo>
                          <a:pt x="17" y="30"/>
                        </a:lnTo>
                        <a:lnTo>
                          <a:pt x="10" y="45"/>
                        </a:lnTo>
                        <a:lnTo>
                          <a:pt x="5" y="62"/>
                        </a:lnTo>
                        <a:lnTo>
                          <a:pt x="1" y="82"/>
                        </a:lnTo>
                        <a:lnTo>
                          <a:pt x="0" y="103"/>
                        </a:lnTo>
                        <a:lnTo>
                          <a:pt x="1" y="123"/>
                        </a:lnTo>
                        <a:lnTo>
                          <a:pt x="5" y="143"/>
                        </a:lnTo>
                        <a:lnTo>
                          <a:pt x="10" y="160"/>
                        </a:lnTo>
                        <a:lnTo>
                          <a:pt x="17" y="175"/>
                        </a:lnTo>
                        <a:lnTo>
                          <a:pt x="26" y="188"/>
                        </a:lnTo>
                        <a:lnTo>
                          <a:pt x="36" y="197"/>
                        </a:lnTo>
                        <a:lnTo>
                          <a:pt x="47" y="203"/>
                        </a:lnTo>
                        <a:lnTo>
                          <a:pt x="59" y="205"/>
                        </a:lnTo>
                        <a:lnTo>
                          <a:pt x="70" y="203"/>
                        </a:lnTo>
                        <a:lnTo>
                          <a:pt x="82" y="197"/>
                        </a:lnTo>
                        <a:lnTo>
                          <a:pt x="91" y="188"/>
                        </a:lnTo>
                        <a:lnTo>
                          <a:pt x="100" y="175"/>
                        </a:lnTo>
                        <a:lnTo>
                          <a:pt x="107" y="160"/>
                        </a:lnTo>
                        <a:lnTo>
                          <a:pt x="112" y="143"/>
                        </a:lnTo>
                        <a:lnTo>
                          <a:pt x="115" y="123"/>
                        </a:lnTo>
                        <a:lnTo>
                          <a:pt x="116" y="103"/>
                        </a:lnTo>
                        <a:lnTo>
                          <a:pt x="115" y="82"/>
                        </a:lnTo>
                        <a:lnTo>
                          <a:pt x="112" y="62"/>
                        </a:lnTo>
                        <a:lnTo>
                          <a:pt x="107" y="45"/>
                        </a:lnTo>
                        <a:lnTo>
                          <a:pt x="100" y="30"/>
                        </a:lnTo>
                        <a:lnTo>
                          <a:pt x="91" y="17"/>
                        </a:lnTo>
                        <a:lnTo>
                          <a:pt x="82" y="8"/>
                        </a:lnTo>
                        <a:lnTo>
                          <a:pt x="70" y="2"/>
                        </a:lnTo>
                        <a:lnTo>
                          <a:pt x="59" y="0"/>
                        </a:lnTo>
                        <a:close/>
                      </a:path>
                    </a:pathLst>
                  </a:custGeom>
                  <a:solidFill>
                    <a:srgbClr val="8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69" name="Freeform 187">
                    <a:extLst>
                      <a:ext uri="{FF2B5EF4-FFF2-40B4-BE49-F238E27FC236}">
                        <a16:creationId xmlns:a16="http://schemas.microsoft.com/office/drawing/2014/main" xmlns="" id="{C9A7ECE9-0545-41E9-A510-A47AF5F853B4}"/>
                      </a:ext>
                    </a:extLst>
                  </p:cNvPr>
                  <p:cNvSpPr>
                    <a:spLocks noChangeAspect="1"/>
                  </p:cNvSpPr>
                  <p:nvPr/>
                </p:nvSpPr>
                <p:spPr bwMode="auto">
                  <a:xfrm>
                    <a:off x="2550" y="918"/>
                    <a:ext cx="90" cy="153"/>
                  </a:xfrm>
                  <a:custGeom>
                    <a:avLst/>
                    <a:gdLst>
                      <a:gd name="T0" fmla="*/ 46 w 132"/>
                      <a:gd name="T1" fmla="*/ 0 h 253"/>
                      <a:gd name="T2" fmla="*/ 38 w 132"/>
                      <a:gd name="T3" fmla="*/ 1 h 253"/>
                      <a:gd name="T4" fmla="*/ 29 w 132"/>
                      <a:gd name="T5" fmla="*/ 4 h 253"/>
                      <a:gd name="T6" fmla="*/ 21 w 132"/>
                      <a:gd name="T7" fmla="*/ 10 h 253"/>
                      <a:gd name="T8" fmla="*/ 14 w 132"/>
                      <a:gd name="T9" fmla="*/ 20 h 253"/>
                      <a:gd name="T10" fmla="*/ 9 w 132"/>
                      <a:gd name="T11" fmla="*/ 31 h 253"/>
                      <a:gd name="T12" fmla="*/ 4 w 132"/>
                      <a:gd name="T13" fmla="*/ 45 h 253"/>
                      <a:gd name="T14" fmla="*/ 2 w 132"/>
                      <a:gd name="T15" fmla="*/ 60 h 253"/>
                      <a:gd name="T16" fmla="*/ 0 w 132"/>
                      <a:gd name="T17" fmla="*/ 76 h 253"/>
                      <a:gd name="T18" fmla="*/ 0 w 132"/>
                      <a:gd name="T19" fmla="*/ 93 h 253"/>
                      <a:gd name="T20" fmla="*/ 3 w 132"/>
                      <a:gd name="T21" fmla="*/ 108 h 253"/>
                      <a:gd name="T22" fmla="*/ 7 w 132"/>
                      <a:gd name="T23" fmla="*/ 122 h 253"/>
                      <a:gd name="T24" fmla="*/ 12 w 132"/>
                      <a:gd name="T25" fmla="*/ 134 h 253"/>
                      <a:gd name="T26" fmla="*/ 18 w 132"/>
                      <a:gd name="T27" fmla="*/ 143 h 253"/>
                      <a:gd name="T28" fmla="*/ 26 w 132"/>
                      <a:gd name="T29" fmla="*/ 149 h 253"/>
                      <a:gd name="T30" fmla="*/ 34 w 132"/>
                      <a:gd name="T31" fmla="*/ 152 h 253"/>
                      <a:gd name="T32" fmla="*/ 44 w 132"/>
                      <a:gd name="T33" fmla="*/ 153 h 253"/>
                      <a:gd name="T34" fmla="*/ 53 w 132"/>
                      <a:gd name="T35" fmla="*/ 151 h 253"/>
                      <a:gd name="T36" fmla="*/ 61 w 132"/>
                      <a:gd name="T37" fmla="*/ 145 h 253"/>
                      <a:gd name="T38" fmla="*/ 70 w 132"/>
                      <a:gd name="T39" fmla="*/ 138 h 253"/>
                      <a:gd name="T40" fmla="*/ 76 w 132"/>
                      <a:gd name="T41" fmla="*/ 129 h 253"/>
                      <a:gd name="T42" fmla="*/ 82 w 132"/>
                      <a:gd name="T43" fmla="*/ 117 h 253"/>
                      <a:gd name="T44" fmla="*/ 86 w 132"/>
                      <a:gd name="T45" fmla="*/ 106 h 253"/>
                      <a:gd name="T46" fmla="*/ 89 w 132"/>
                      <a:gd name="T47" fmla="*/ 92 h 253"/>
                      <a:gd name="T48" fmla="*/ 90 w 132"/>
                      <a:gd name="T49" fmla="*/ 77 h 253"/>
                      <a:gd name="T50" fmla="*/ 89 w 132"/>
                      <a:gd name="T51" fmla="*/ 62 h 253"/>
                      <a:gd name="T52" fmla="*/ 87 w 132"/>
                      <a:gd name="T53" fmla="*/ 48 h 253"/>
                      <a:gd name="T54" fmla="*/ 83 w 132"/>
                      <a:gd name="T55" fmla="*/ 36 h 253"/>
                      <a:gd name="T56" fmla="*/ 78 w 132"/>
                      <a:gd name="T57" fmla="*/ 25 h 253"/>
                      <a:gd name="T58" fmla="*/ 72 w 132"/>
                      <a:gd name="T59" fmla="*/ 15 h 253"/>
                      <a:gd name="T60" fmla="*/ 64 w 132"/>
                      <a:gd name="T61" fmla="*/ 7 h 253"/>
                      <a:gd name="T62" fmla="*/ 56 w 132"/>
                      <a:gd name="T63" fmla="*/ 2 h 253"/>
                      <a:gd name="T64" fmla="*/ 46 w 132"/>
                      <a:gd name="T65" fmla="*/ 0 h 2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2" h="253">
                        <a:moveTo>
                          <a:pt x="68" y="0"/>
                        </a:moveTo>
                        <a:lnTo>
                          <a:pt x="56" y="1"/>
                        </a:lnTo>
                        <a:lnTo>
                          <a:pt x="43" y="7"/>
                        </a:lnTo>
                        <a:lnTo>
                          <a:pt x="31" y="17"/>
                        </a:lnTo>
                        <a:lnTo>
                          <a:pt x="21" y="33"/>
                        </a:lnTo>
                        <a:lnTo>
                          <a:pt x="13" y="51"/>
                        </a:lnTo>
                        <a:lnTo>
                          <a:pt x="6" y="75"/>
                        </a:lnTo>
                        <a:lnTo>
                          <a:pt x="3" y="99"/>
                        </a:lnTo>
                        <a:lnTo>
                          <a:pt x="0" y="126"/>
                        </a:lnTo>
                        <a:lnTo>
                          <a:pt x="0" y="154"/>
                        </a:lnTo>
                        <a:lnTo>
                          <a:pt x="4" y="179"/>
                        </a:lnTo>
                        <a:lnTo>
                          <a:pt x="10" y="201"/>
                        </a:lnTo>
                        <a:lnTo>
                          <a:pt x="18" y="221"/>
                        </a:lnTo>
                        <a:lnTo>
                          <a:pt x="27" y="236"/>
                        </a:lnTo>
                        <a:lnTo>
                          <a:pt x="38" y="246"/>
                        </a:lnTo>
                        <a:lnTo>
                          <a:pt x="50" y="252"/>
                        </a:lnTo>
                        <a:lnTo>
                          <a:pt x="64" y="253"/>
                        </a:lnTo>
                        <a:lnTo>
                          <a:pt x="78" y="250"/>
                        </a:lnTo>
                        <a:lnTo>
                          <a:pt x="90" y="240"/>
                        </a:lnTo>
                        <a:lnTo>
                          <a:pt x="102" y="229"/>
                        </a:lnTo>
                        <a:lnTo>
                          <a:pt x="112" y="213"/>
                        </a:lnTo>
                        <a:lnTo>
                          <a:pt x="120" y="194"/>
                        </a:lnTo>
                        <a:lnTo>
                          <a:pt x="126" y="175"/>
                        </a:lnTo>
                        <a:lnTo>
                          <a:pt x="131" y="152"/>
                        </a:lnTo>
                        <a:lnTo>
                          <a:pt x="132" y="128"/>
                        </a:lnTo>
                        <a:lnTo>
                          <a:pt x="131" y="103"/>
                        </a:lnTo>
                        <a:lnTo>
                          <a:pt x="127" y="80"/>
                        </a:lnTo>
                        <a:lnTo>
                          <a:pt x="121" y="60"/>
                        </a:lnTo>
                        <a:lnTo>
                          <a:pt x="114" y="41"/>
                        </a:lnTo>
                        <a:lnTo>
                          <a:pt x="105" y="25"/>
                        </a:lnTo>
                        <a:lnTo>
                          <a:pt x="94" y="12"/>
                        </a:lnTo>
                        <a:lnTo>
                          <a:pt x="82" y="4"/>
                        </a:lnTo>
                        <a:lnTo>
                          <a:pt x="68" y="0"/>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0" name="Freeform 188">
                    <a:extLst>
                      <a:ext uri="{FF2B5EF4-FFF2-40B4-BE49-F238E27FC236}">
                        <a16:creationId xmlns:a16="http://schemas.microsoft.com/office/drawing/2014/main" xmlns="" id="{CC0C22DB-6461-4E34-83DF-7F4EBA2E4917}"/>
                      </a:ext>
                    </a:extLst>
                  </p:cNvPr>
                  <p:cNvSpPr>
                    <a:spLocks noChangeAspect="1"/>
                  </p:cNvSpPr>
                  <p:nvPr/>
                </p:nvSpPr>
                <p:spPr bwMode="auto">
                  <a:xfrm>
                    <a:off x="2593" y="1111"/>
                    <a:ext cx="80" cy="123"/>
                  </a:xfrm>
                  <a:custGeom>
                    <a:avLst/>
                    <a:gdLst>
                      <a:gd name="T0" fmla="*/ 40 w 116"/>
                      <a:gd name="T1" fmla="*/ 0 h 205"/>
                      <a:gd name="T2" fmla="*/ 32 w 116"/>
                      <a:gd name="T3" fmla="*/ 1 h 205"/>
                      <a:gd name="T4" fmla="*/ 24 w 116"/>
                      <a:gd name="T5" fmla="*/ 5 h 205"/>
                      <a:gd name="T6" fmla="*/ 18 w 116"/>
                      <a:gd name="T7" fmla="*/ 10 h 205"/>
                      <a:gd name="T8" fmla="*/ 12 w 116"/>
                      <a:gd name="T9" fmla="*/ 18 h 205"/>
                      <a:gd name="T10" fmla="*/ 7 w 116"/>
                      <a:gd name="T11" fmla="*/ 27 h 205"/>
                      <a:gd name="T12" fmla="*/ 3 w 116"/>
                      <a:gd name="T13" fmla="*/ 37 h 205"/>
                      <a:gd name="T14" fmla="*/ 1 w 116"/>
                      <a:gd name="T15" fmla="*/ 49 h 205"/>
                      <a:gd name="T16" fmla="*/ 0 w 116"/>
                      <a:gd name="T17" fmla="*/ 61 h 205"/>
                      <a:gd name="T18" fmla="*/ 1 w 116"/>
                      <a:gd name="T19" fmla="*/ 74 h 205"/>
                      <a:gd name="T20" fmla="*/ 3 w 116"/>
                      <a:gd name="T21" fmla="*/ 86 h 205"/>
                      <a:gd name="T22" fmla="*/ 7 w 116"/>
                      <a:gd name="T23" fmla="*/ 96 h 205"/>
                      <a:gd name="T24" fmla="*/ 12 w 116"/>
                      <a:gd name="T25" fmla="*/ 105 h 205"/>
                      <a:gd name="T26" fmla="*/ 18 w 116"/>
                      <a:gd name="T27" fmla="*/ 113 h 205"/>
                      <a:gd name="T28" fmla="*/ 24 w 116"/>
                      <a:gd name="T29" fmla="*/ 118 h 205"/>
                      <a:gd name="T30" fmla="*/ 32 w 116"/>
                      <a:gd name="T31" fmla="*/ 122 h 205"/>
                      <a:gd name="T32" fmla="*/ 40 w 116"/>
                      <a:gd name="T33" fmla="*/ 123 h 205"/>
                      <a:gd name="T34" fmla="*/ 48 w 116"/>
                      <a:gd name="T35" fmla="*/ 122 h 205"/>
                      <a:gd name="T36" fmla="*/ 56 w 116"/>
                      <a:gd name="T37" fmla="*/ 118 h 205"/>
                      <a:gd name="T38" fmla="*/ 63 w 116"/>
                      <a:gd name="T39" fmla="*/ 113 h 205"/>
                      <a:gd name="T40" fmla="*/ 69 w 116"/>
                      <a:gd name="T41" fmla="*/ 105 h 205"/>
                      <a:gd name="T42" fmla="*/ 74 w 116"/>
                      <a:gd name="T43" fmla="*/ 96 h 205"/>
                      <a:gd name="T44" fmla="*/ 77 w 116"/>
                      <a:gd name="T45" fmla="*/ 86 h 205"/>
                      <a:gd name="T46" fmla="*/ 79 w 116"/>
                      <a:gd name="T47" fmla="*/ 74 h 205"/>
                      <a:gd name="T48" fmla="*/ 80 w 116"/>
                      <a:gd name="T49" fmla="*/ 61 h 205"/>
                      <a:gd name="T50" fmla="*/ 79 w 116"/>
                      <a:gd name="T51" fmla="*/ 49 h 205"/>
                      <a:gd name="T52" fmla="*/ 77 w 116"/>
                      <a:gd name="T53" fmla="*/ 37 h 205"/>
                      <a:gd name="T54" fmla="*/ 74 w 116"/>
                      <a:gd name="T55" fmla="*/ 27 h 205"/>
                      <a:gd name="T56" fmla="*/ 69 w 116"/>
                      <a:gd name="T57" fmla="*/ 18 h 205"/>
                      <a:gd name="T58" fmla="*/ 63 w 116"/>
                      <a:gd name="T59" fmla="*/ 10 h 205"/>
                      <a:gd name="T60" fmla="*/ 56 w 116"/>
                      <a:gd name="T61" fmla="*/ 5 h 205"/>
                      <a:gd name="T62" fmla="*/ 48 w 116"/>
                      <a:gd name="T63" fmla="*/ 1 h 205"/>
                      <a:gd name="T64" fmla="*/ 40 w 116"/>
                      <a:gd name="T65" fmla="*/ 0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205">
                        <a:moveTo>
                          <a:pt x="58" y="0"/>
                        </a:moveTo>
                        <a:lnTo>
                          <a:pt x="47" y="2"/>
                        </a:lnTo>
                        <a:lnTo>
                          <a:pt x="35" y="8"/>
                        </a:lnTo>
                        <a:lnTo>
                          <a:pt x="26" y="17"/>
                        </a:lnTo>
                        <a:lnTo>
                          <a:pt x="17" y="30"/>
                        </a:lnTo>
                        <a:lnTo>
                          <a:pt x="10" y="45"/>
                        </a:lnTo>
                        <a:lnTo>
                          <a:pt x="4" y="62"/>
                        </a:lnTo>
                        <a:lnTo>
                          <a:pt x="1" y="82"/>
                        </a:lnTo>
                        <a:lnTo>
                          <a:pt x="0" y="102"/>
                        </a:lnTo>
                        <a:lnTo>
                          <a:pt x="1" y="123"/>
                        </a:lnTo>
                        <a:lnTo>
                          <a:pt x="4" y="143"/>
                        </a:lnTo>
                        <a:lnTo>
                          <a:pt x="10" y="160"/>
                        </a:lnTo>
                        <a:lnTo>
                          <a:pt x="17" y="175"/>
                        </a:lnTo>
                        <a:lnTo>
                          <a:pt x="26" y="188"/>
                        </a:lnTo>
                        <a:lnTo>
                          <a:pt x="35" y="197"/>
                        </a:lnTo>
                        <a:lnTo>
                          <a:pt x="47" y="203"/>
                        </a:lnTo>
                        <a:lnTo>
                          <a:pt x="58" y="205"/>
                        </a:lnTo>
                        <a:lnTo>
                          <a:pt x="70" y="203"/>
                        </a:lnTo>
                        <a:lnTo>
                          <a:pt x="81" y="197"/>
                        </a:lnTo>
                        <a:lnTo>
                          <a:pt x="91" y="188"/>
                        </a:lnTo>
                        <a:lnTo>
                          <a:pt x="100" y="175"/>
                        </a:lnTo>
                        <a:lnTo>
                          <a:pt x="107" y="160"/>
                        </a:lnTo>
                        <a:lnTo>
                          <a:pt x="111" y="143"/>
                        </a:lnTo>
                        <a:lnTo>
                          <a:pt x="115" y="123"/>
                        </a:lnTo>
                        <a:lnTo>
                          <a:pt x="116" y="102"/>
                        </a:lnTo>
                        <a:lnTo>
                          <a:pt x="115" y="82"/>
                        </a:lnTo>
                        <a:lnTo>
                          <a:pt x="111" y="62"/>
                        </a:lnTo>
                        <a:lnTo>
                          <a:pt x="107" y="45"/>
                        </a:lnTo>
                        <a:lnTo>
                          <a:pt x="100" y="30"/>
                        </a:lnTo>
                        <a:lnTo>
                          <a:pt x="91" y="17"/>
                        </a:lnTo>
                        <a:lnTo>
                          <a:pt x="81" y="8"/>
                        </a:lnTo>
                        <a:lnTo>
                          <a:pt x="70" y="2"/>
                        </a:lnTo>
                        <a:lnTo>
                          <a:pt x="58"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1" name="Freeform 189">
                    <a:extLst>
                      <a:ext uri="{FF2B5EF4-FFF2-40B4-BE49-F238E27FC236}">
                        <a16:creationId xmlns:a16="http://schemas.microsoft.com/office/drawing/2014/main" xmlns="" id="{4217E769-A1A4-479A-A1B8-2040C87EDB2B}"/>
                      </a:ext>
                    </a:extLst>
                  </p:cNvPr>
                  <p:cNvSpPr>
                    <a:spLocks noChangeAspect="1"/>
                  </p:cNvSpPr>
                  <p:nvPr/>
                </p:nvSpPr>
                <p:spPr bwMode="auto">
                  <a:xfrm>
                    <a:off x="2956" y="756"/>
                    <a:ext cx="236" cy="203"/>
                  </a:xfrm>
                  <a:custGeom>
                    <a:avLst/>
                    <a:gdLst>
                      <a:gd name="T0" fmla="*/ 174 w 341"/>
                      <a:gd name="T1" fmla="*/ 0 h 335"/>
                      <a:gd name="T2" fmla="*/ 61 w 341"/>
                      <a:gd name="T3" fmla="*/ 22 h 335"/>
                      <a:gd name="T4" fmla="*/ 48 w 341"/>
                      <a:gd name="T5" fmla="*/ 23 h 335"/>
                      <a:gd name="T6" fmla="*/ 37 w 341"/>
                      <a:gd name="T7" fmla="*/ 27 h 335"/>
                      <a:gd name="T8" fmla="*/ 26 w 341"/>
                      <a:gd name="T9" fmla="*/ 35 h 335"/>
                      <a:gd name="T10" fmla="*/ 17 w 341"/>
                      <a:gd name="T11" fmla="*/ 44 h 335"/>
                      <a:gd name="T12" fmla="*/ 10 w 341"/>
                      <a:gd name="T13" fmla="*/ 55 h 335"/>
                      <a:gd name="T14" fmla="*/ 5 w 341"/>
                      <a:gd name="T15" fmla="*/ 67 h 335"/>
                      <a:gd name="T16" fmla="*/ 1 w 341"/>
                      <a:gd name="T17" fmla="*/ 81 h 335"/>
                      <a:gd name="T18" fmla="*/ 0 w 341"/>
                      <a:gd name="T19" fmla="*/ 96 h 335"/>
                      <a:gd name="T20" fmla="*/ 1 w 341"/>
                      <a:gd name="T21" fmla="*/ 106 h 335"/>
                      <a:gd name="T22" fmla="*/ 3 w 341"/>
                      <a:gd name="T23" fmla="*/ 116 h 335"/>
                      <a:gd name="T24" fmla="*/ 5 w 341"/>
                      <a:gd name="T25" fmla="*/ 125 h 335"/>
                      <a:gd name="T26" fmla="*/ 9 w 341"/>
                      <a:gd name="T27" fmla="*/ 134 h 335"/>
                      <a:gd name="T28" fmla="*/ 14 w 341"/>
                      <a:gd name="T29" fmla="*/ 142 h 335"/>
                      <a:gd name="T30" fmla="*/ 19 w 341"/>
                      <a:gd name="T31" fmla="*/ 149 h 335"/>
                      <a:gd name="T32" fmla="*/ 25 w 341"/>
                      <a:gd name="T33" fmla="*/ 155 h 335"/>
                      <a:gd name="T34" fmla="*/ 32 w 341"/>
                      <a:gd name="T35" fmla="*/ 161 h 335"/>
                      <a:gd name="T36" fmla="*/ 32 w 341"/>
                      <a:gd name="T37" fmla="*/ 161 h 335"/>
                      <a:gd name="T38" fmla="*/ 48 w 341"/>
                      <a:gd name="T39" fmla="*/ 189 h 335"/>
                      <a:gd name="T40" fmla="*/ 51 w 341"/>
                      <a:gd name="T41" fmla="*/ 178 h 335"/>
                      <a:gd name="T42" fmla="*/ 73 w 341"/>
                      <a:gd name="T43" fmla="*/ 203 h 335"/>
                      <a:gd name="T44" fmla="*/ 71 w 341"/>
                      <a:gd name="T45" fmla="*/ 182 h 335"/>
                      <a:gd name="T46" fmla="*/ 93 w 341"/>
                      <a:gd name="T47" fmla="*/ 202 h 335"/>
                      <a:gd name="T48" fmla="*/ 90 w 341"/>
                      <a:gd name="T49" fmla="*/ 170 h 335"/>
                      <a:gd name="T50" fmla="*/ 110 w 341"/>
                      <a:gd name="T51" fmla="*/ 186 h 335"/>
                      <a:gd name="T52" fmla="*/ 103 w 341"/>
                      <a:gd name="T53" fmla="*/ 161 h 335"/>
                      <a:gd name="T54" fmla="*/ 119 w 341"/>
                      <a:gd name="T55" fmla="*/ 159 h 335"/>
                      <a:gd name="T56" fmla="*/ 120 w 341"/>
                      <a:gd name="T57" fmla="*/ 159 h 335"/>
                      <a:gd name="T58" fmla="*/ 120 w 341"/>
                      <a:gd name="T59" fmla="*/ 158 h 335"/>
                      <a:gd name="T60" fmla="*/ 174 w 341"/>
                      <a:gd name="T61" fmla="*/ 148 h 335"/>
                      <a:gd name="T62" fmla="*/ 187 w 341"/>
                      <a:gd name="T63" fmla="*/ 147 h 335"/>
                      <a:gd name="T64" fmla="*/ 199 w 341"/>
                      <a:gd name="T65" fmla="*/ 142 h 335"/>
                      <a:gd name="T66" fmla="*/ 209 w 341"/>
                      <a:gd name="T67" fmla="*/ 136 h 335"/>
                      <a:gd name="T68" fmla="*/ 218 w 341"/>
                      <a:gd name="T69" fmla="*/ 127 h 335"/>
                      <a:gd name="T70" fmla="*/ 226 w 341"/>
                      <a:gd name="T71" fmla="*/ 115 h 335"/>
                      <a:gd name="T72" fmla="*/ 231 w 341"/>
                      <a:gd name="T73" fmla="*/ 103 h 335"/>
                      <a:gd name="T74" fmla="*/ 235 w 341"/>
                      <a:gd name="T75" fmla="*/ 88 h 335"/>
                      <a:gd name="T76" fmla="*/ 236 w 341"/>
                      <a:gd name="T77" fmla="*/ 74 h 335"/>
                      <a:gd name="T78" fmla="*/ 235 w 341"/>
                      <a:gd name="T79" fmla="*/ 59 h 335"/>
                      <a:gd name="T80" fmla="*/ 231 w 341"/>
                      <a:gd name="T81" fmla="*/ 45 h 335"/>
                      <a:gd name="T82" fmla="*/ 226 w 341"/>
                      <a:gd name="T83" fmla="*/ 33 h 335"/>
                      <a:gd name="T84" fmla="*/ 218 w 341"/>
                      <a:gd name="T85" fmla="*/ 22 h 335"/>
                      <a:gd name="T86" fmla="*/ 209 w 341"/>
                      <a:gd name="T87" fmla="*/ 13 h 335"/>
                      <a:gd name="T88" fmla="*/ 199 w 341"/>
                      <a:gd name="T89" fmla="*/ 5 h 335"/>
                      <a:gd name="T90" fmla="*/ 187 w 341"/>
                      <a:gd name="T91" fmla="*/ 1 h 335"/>
                      <a:gd name="T92" fmla="*/ 174 w 341"/>
                      <a:gd name="T93" fmla="*/ 0 h 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1" h="335">
                        <a:moveTo>
                          <a:pt x="252" y="0"/>
                        </a:moveTo>
                        <a:lnTo>
                          <a:pt x="88" y="36"/>
                        </a:lnTo>
                        <a:lnTo>
                          <a:pt x="70" y="38"/>
                        </a:lnTo>
                        <a:lnTo>
                          <a:pt x="53" y="45"/>
                        </a:lnTo>
                        <a:lnTo>
                          <a:pt x="38" y="57"/>
                        </a:lnTo>
                        <a:lnTo>
                          <a:pt x="25" y="72"/>
                        </a:lnTo>
                        <a:lnTo>
                          <a:pt x="15" y="90"/>
                        </a:lnTo>
                        <a:lnTo>
                          <a:pt x="7" y="111"/>
                        </a:lnTo>
                        <a:lnTo>
                          <a:pt x="2" y="134"/>
                        </a:lnTo>
                        <a:lnTo>
                          <a:pt x="0" y="158"/>
                        </a:lnTo>
                        <a:lnTo>
                          <a:pt x="1" y="175"/>
                        </a:lnTo>
                        <a:lnTo>
                          <a:pt x="4" y="191"/>
                        </a:lnTo>
                        <a:lnTo>
                          <a:pt x="7" y="206"/>
                        </a:lnTo>
                        <a:lnTo>
                          <a:pt x="13" y="221"/>
                        </a:lnTo>
                        <a:lnTo>
                          <a:pt x="20" y="234"/>
                        </a:lnTo>
                        <a:lnTo>
                          <a:pt x="28" y="246"/>
                        </a:lnTo>
                        <a:lnTo>
                          <a:pt x="36" y="256"/>
                        </a:lnTo>
                        <a:lnTo>
                          <a:pt x="46" y="265"/>
                        </a:lnTo>
                        <a:lnTo>
                          <a:pt x="70" y="312"/>
                        </a:lnTo>
                        <a:lnTo>
                          <a:pt x="74" y="294"/>
                        </a:lnTo>
                        <a:lnTo>
                          <a:pt x="105" y="335"/>
                        </a:lnTo>
                        <a:lnTo>
                          <a:pt x="103" y="300"/>
                        </a:lnTo>
                        <a:lnTo>
                          <a:pt x="134" y="333"/>
                        </a:lnTo>
                        <a:lnTo>
                          <a:pt x="130" y="281"/>
                        </a:lnTo>
                        <a:lnTo>
                          <a:pt x="159" y="307"/>
                        </a:lnTo>
                        <a:lnTo>
                          <a:pt x="149" y="266"/>
                        </a:lnTo>
                        <a:lnTo>
                          <a:pt x="172" y="262"/>
                        </a:lnTo>
                        <a:lnTo>
                          <a:pt x="174" y="262"/>
                        </a:lnTo>
                        <a:lnTo>
                          <a:pt x="174" y="261"/>
                        </a:lnTo>
                        <a:lnTo>
                          <a:pt x="252" y="244"/>
                        </a:lnTo>
                        <a:lnTo>
                          <a:pt x="270" y="242"/>
                        </a:lnTo>
                        <a:lnTo>
                          <a:pt x="287" y="235"/>
                        </a:lnTo>
                        <a:lnTo>
                          <a:pt x="302" y="224"/>
                        </a:lnTo>
                        <a:lnTo>
                          <a:pt x="315" y="209"/>
                        </a:lnTo>
                        <a:lnTo>
                          <a:pt x="326" y="190"/>
                        </a:lnTo>
                        <a:lnTo>
                          <a:pt x="334" y="170"/>
                        </a:lnTo>
                        <a:lnTo>
                          <a:pt x="339" y="146"/>
                        </a:lnTo>
                        <a:lnTo>
                          <a:pt x="341" y="122"/>
                        </a:lnTo>
                        <a:lnTo>
                          <a:pt x="339" y="98"/>
                        </a:lnTo>
                        <a:lnTo>
                          <a:pt x="334" y="75"/>
                        </a:lnTo>
                        <a:lnTo>
                          <a:pt x="326" y="54"/>
                        </a:lnTo>
                        <a:lnTo>
                          <a:pt x="315" y="36"/>
                        </a:lnTo>
                        <a:lnTo>
                          <a:pt x="302" y="21"/>
                        </a:lnTo>
                        <a:lnTo>
                          <a:pt x="287" y="9"/>
                        </a:lnTo>
                        <a:lnTo>
                          <a:pt x="270" y="2"/>
                        </a:lnTo>
                        <a:lnTo>
                          <a:pt x="25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2" name="Freeform 190">
                    <a:extLst>
                      <a:ext uri="{FF2B5EF4-FFF2-40B4-BE49-F238E27FC236}">
                        <a16:creationId xmlns:a16="http://schemas.microsoft.com/office/drawing/2014/main" xmlns="" id="{6676E01E-DEF4-469D-943F-6B3B0A9FA36A}"/>
                      </a:ext>
                    </a:extLst>
                  </p:cNvPr>
                  <p:cNvSpPr>
                    <a:spLocks noChangeAspect="1"/>
                  </p:cNvSpPr>
                  <p:nvPr/>
                </p:nvSpPr>
                <p:spPr bwMode="auto">
                  <a:xfrm>
                    <a:off x="2948" y="941"/>
                    <a:ext cx="236" cy="200"/>
                  </a:xfrm>
                  <a:custGeom>
                    <a:avLst/>
                    <a:gdLst>
                      <a:gd name="T0" fmla="*/ 175 w 343"/>
                      <a:gd name="T1" fmla="*/ 0 h 331"/>
                      <a:gd name="T2" fmla="*/ 61 w 343"/>
                      <a:gd name="T3" fmla="*/ 21 h 331"/>
                      <a:gd name="T4" fmla="*/ 50 w 343"/>
                      <a:gd name="T5" fmla="*/ 23 h 331"/>
                      <a:gd name="T6" fmla="*/ 38 w 343"/>
                      <a:gd name="T7" fmla="*/ 27 h 331"/>
                      <a:gd name="T8" fmla="*/ 28 w 343"/>
                      <a:gd name="T9" fmla="*/ 34 h 331"/>
                      <a:gd name="T10" fmla="*/ 19 w 343"/>
                      <a:gd name="T11" fmla="*/ 43 h 331"/>
                      <a:gd name="T12" fmla="*/ 10 w 343"/>
                      <a:gd name="T13" fmla="*/ 53 h 331"/>
                      <a:gd name="T14" fmla="*/ 5 w 343"/>
                      <a:gd name="T15" fmla="*/ 66 h 331"/>
                      <a:gd name="T16" fmla="*/ 2 w 343"/>
                      <a:gd name="T17" fmla="*/ 80 h 331"/>
                      <a:gd name="T18" fmla="*/ 0 w 343"/>
                      <a:gd name="T19" fmla="*/ 94 h 331"/>
                      <a:gd name="T20" fmla="*/ 1 w 343"/>
                      <a:gd name="T21" fmla="*/ 104 h 331"/>
                      <a:gd name="T22" fmla="*/ 3 w 343"/>
                      <a:gd name="T23" fmla="*/ 114 h 331"/>
                      <a:gd name="T24" fmla="*/ 5 w 343"/>
                      <a:gd name="T25" fmla="*/ 123 h 331"/>
                      <a:gd name="T26" fmla="*/ 9 w 343"/>
                      <a:gd name="T27" fmla="*/ 131 h 331"/>
                      <a:gd name="T28" fmla="*/ 14 w 343"/>
                      <a:gd name="T29" fmla="*/ 140 h 331"/>
                      <a:gd name="T30" fmla="*/ 19 w 343"/>
                      <a:gd name="T31" fmla="*/ 147 h 331"/>
                      <a:gd name="T32" fmla="*/ 25 w 343"/>
                      <a:gd name="T33" fmla="*/ 153 h 331"/>
                      <a:gd name="T34" fmla="*/ 31 w 343"/>
                      <a:gd name="T35" fmla="*/ 158 h 331"/>
                      <a:gd name="T36" fmla="*/ 31 w 343"/>
                      <a:gd name="T37" fmla="*/ 158 h 331"/>
                      <a:gd name="T38" fmla="*/ 48 w 343"/>
                      <a:gd name="T39" fmla="*/ 186 h 331"/>
                      <a:gd name="T40" fmla="*/ 50 w 343"/>
                      <a:gd name="T41" fmla="*/ 175 h 331"/>
                      <a:gd name="T42" fmla="*/ 72 w 343"/>
                      <a:gd name="T43" fmla="*/ 200 h 331"/>
                      <a:gd name="T44" fmla="*/ 70 w 343"/>
                      <a:gd name="T45" fmla="*/ 179 h 331"/>
                      <a:gd name="T46" fmla="*/ 92 w 343"/>
                      <a:gd name="T47" fmla="*/ 199 h 331"/>
                      <a:gd name="T48" fmla="*/ 89 w 343"/>
                      <a:gd name="T49" fmla="*/ 167 h 331"/>
                      <a:gd name="T50" fmla="*/ 109 w 343"/>
                      <a:gd name="T51" fmla="*/ 183 h 331"/>
                      <a:gd name="T52" fmla="*/ 103 w 343"/>
                      <a:gd name="T53" fmla="*/ 160 h 331"/>
                      <a:gd name="T54" fmla="*/ 175 w 343"/>
                      <a:gd name="T55" fmla="*/ 147 h 331"/>
                      <a:gd name="T56" fmla="*/ 186 w 343"/>
                      <a:gd name="T57" fmla="*/ 145 h 331"/>
                      <a:gd name="T58" fmla="*/ 198 w 343"/>
                      <a:gd name="T59" fmla="*/ 141 h 331"/>
                      <a:gd name="T60" fmla="*/ 208 w 343"/>
                      <a:gd name="T61" fmla="*/ 134 h 331"/>
                      <a:gd name="T62" fmla="*/ 217 w 343"/>
                      <a:gd name="T63" fmla="*/ 125 h 331"/>
                      <a:gd name="T64" fmla="*/ 226 w 343"/>
                      <a:gd name="T65" fmla="*/ 114 h 331"/>
                      <a:gd name="T66" fmla="*/ 231 w 343"/>
                      <a:gd name="T67" fmla="*/ 102 h 331"/>
                      <a:gd name="T68" fmla="*/ 234 w 343"/>
                      <a:gd name="T69" fmla="*/ 88 h 331"/>
                      <a:gd name="T70" fmla="*/ 236 w 343"/>
                      <a:gd name="T71" fmla="*/ 74 h 331"/>
                      <a:gd name="T72" fmla="*/ 234 w 343"/>
                      <a:gd name="T73" fmla="*/ 59 h 331"/>
                      <a:gd name="T74" fmla="*/ 231 w 343"/>
                      <a:gd name="T75" fmla="*/ 45 h 331"/>
                      <a:gd name="T76" fmla="*/ 226 w 343"/>
                      <a:gd name="T77" fmla="*/ 33 h 331"/>
                      <a:gd name="T78" fmla="*/ 217 w 343"/>
                      <a:gd name="T79" fmla="*/ 21 h 331"/>
                      <a:gd name="T80" fmla="*/ 208 w 343"/>
                      <a:gd name="T81" fmla="*/ 12 h 331"/>
                      <a:gd name="T82" fmla="*/ 198 w 343"/>
                      <a:gd name="T83" fmla="*/ 5 h 331"/>
                      <a:gd name="T84" fmla="*/ 186 w 343"/>
                      <a:gd name="T85" fmla="*/ 1 h 331"/>
                      <a:gd name="T86" fmla="*/ 175 w 343"/>
                      <a:gd name="T87" fmla="*/ 0 h 3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3" h="331">
                        <a:moveTo>
                          <a:pt x="254" y="0"/>
                        </a:moveTo>
                        <a:lnTo>
                          <a:pt x="89" y="35"/>
                        </a:lnTo>
                        <a:lnTo>
                          <a:pt x="72" y="38"/>
                        </a:lnTo>
                        <a:lnTo>
                          <a:pt x="55" y="44"/>
                        </a:lnTo>
                        <a:lnTo>
                          <a:pt x="40" y="56"/>
                        </a:lnTo>
                        <a:lnTo>
                          <a:pt x="27" y="71"/>
                        </a:lnTo>
                        <a:lnTo>
                          <a:pt x="15" y="88"/>
                        </a:lnTo>
                        <a:lnTo>
                          <a:pt x="7" y="109"/>
                        </a:lnTo>
                        <a:lnTo>
                          <a:pt x="3" y="132"/>
                        </a:lnTo>
                        <a:lnTo>
                          <a:pt x="0" y="156"/>
                        </a:lnTo>
                        <a:lnTo>
                          <a:pt x="2" y="172"/>
                        </a:lnTo>
                        <a:lnTo>
                          <a:pt x="4" y="188"/>
                        </a:lnTo>
                        <a:lnTo>
                          <a:pt x="7" y="203"/>
                        </a:lnTo>
                        <a:lnTo>
                          <a:pt x="13" y="217"/>
                        </a:lnTo>
                        <a:lnTo>
                          <a:pt x="20" y="231"/>
                        </a:lnTo>
                        <a:lnTo>
                          <a:pt x="27" y="243"/>
                        </a:lnTo>
                        <a:lnTo>
                          <a:pt x="36" y="253"/>
                        </a:lnTo>
                        <a:lnTo>
                          <a:pt x="45" y="261"/>
                        </a:lnTo>
                        <a:lnTo>
                          <a:pt x="70" y="308"/>
                        </a:lnTo>
                        <a:lnTo>
                          <a:pt x="73" y="290"/>
                        </a:lnTo>
                        <a:lnTo>
                          <a:pt x="104" y="331"/>
                        </a:lnTo>
                        <a:lnTo>
                          <a:pt x="102" y="296"/>
                        </a:lnTo>
                        <a:lnTo>
                          <a:pt x="133" y="330"/>
                        </a:lnTo>
                        <a:lnTo>
                          <a:pt x="129" y="277"/>
                        </a:lnTo>
                        <a:lnTo>
                          <a:pt x="158" y="303"/>
                        </a:lnTo>
                        <a:lnTo>
                          <a:pt x="149" y="265"/>
                        </a:lnTo>
                        <a:lnTo>
                          <a:pt x="254" y="243"/>
                        </a:lnTo>
                        <a:lnTo>
                          <a:pt x="271" y="240"/>
                        </a:lnTo>
                        <a:lnTo>
                          <a:pt x="288" y="233"/>
                        </a:lnTo>
                        <a:lnTo>
                          <a:pt x="303" y="222"/>
                        </a:lnTo>
                        <a:lnTo>
                          <a:pt x="316" y="207"/>
                        </a:lnTo>
                        <a:lnTo>
                          <a:pt x="328" y="188"/>
                        </a:lnTo>
                        <a:lnTo>
                          <a:pt x="336" y="168"/>
                        </a:lnTo>
                        <a:lnTo>
                          <a:pt x="340" y="146"/>
                        </a:lnTo>
                        <a:lnTo>
                          <a:pt x="343" y="122"/>
                        </a:lnTo>
                        <a:lnTo>
                          <a:pt x="340" y="97"/>
                        </a:lnTo>
                        <a:lnTo>
                          <a:pt x="336" y="74"/>
                        </a:lnTo>
                        <a:lnTo>
                          <a:pt x="328" y="54"/>
                        </a:lnTo>
                        <a:lnTo>
                          <a:pt x="316" y="35"/>
                        </a:lnTo>
                        <a:lnTo>
                          <a:pt x="303" y="20"/>
                        </a:lnTo>
                        <a:lnTo>
                          <a:pt x="288" y="9"/>
                        </a:lnTo>
                        <a:lnTo>
                          <a:pt x="271" y="2"/>
                        </a:lnTo>
                        <a:lnTo>
                          <a:pt x="25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3" name="Freeform 191">
                    <a:extLst>
                      <a:ext uri="{FF2B5EF4-FFF2-40B4-BE49-F238E27FC236}">
                        <a16:creationId xmlns:a16="http://schemas.microsoft.com/office/drawing/2014/main" xmlns="" id="{2EBB5886-73B8-4814-955E-27AB0FFA72F0}"/>
                      </a:ext>
                    </a:extLst>
                  </p:cNvPr>
                  <p:cNvSpPr>
                    <a:spLocks noChangeAspect="1"/>
                  </p:cNvSpPr>
                  <p:nvPr/>
                </p:nvSpPr>
                <p:spPr bwMode="auto">
                  <a:xfrm>
                    <a:off x="2941" y="1129"/>
                    <a:ext cx="233" cy="203"/>
                  </a:xfrm>
                  <a:custGeom>
                    <a:avLst/>
                    <a:gdLst>
                      <a:gd name="T0" fmla="*/ 172 w 338"/>
                      <a:gd name="T1" fmla="*/ 0 h 335"/>
                      <a:gd name="T2" fmla="*/ 61 w 338"/>
                      <a:gd name="T3" fmla="*/ 15 h 335"/>
                      <a:gd name="T4" fmla="*/ 48 w 338"/>
                      <a:gd name="T5" fmla="*/ 16 h 335"/>
                      <a:gd name="T6" fmla="*/ 37 w 338"/>
                      <a:gd name="T7" fmla="*/ 19 h 335"/>
                      <a:gd name="T8" fmla="*/ 26 w 338"/>
                      <a:gd name="T9" fmla="*/ 25 h 335"/>
                      <a:gd name="T10" fmla="*/ 18 w 338"/>
                      <a:gd name="T11" fmla="*/ 34 h 335"/>
                      <a:gd name="T12" fmla="*/ 10 w 338"/>
                      <a:gd name="T13" fmla="*/ 45 h 335"/>
                      <a:gd name="T14" fmla="*/ 5 w 338"/>
                      <a:gd name="T15" fmla="*/ 57 h 335"/>
                      <a:gd name="T16" fmla="*/ 1 w 338"/>
                      <a:gd name="T17" fmla="*/ 71 h 335"/>
                      <a:gd name="T18" fmla="*/ 0 w 338"/>
                      <a:gd name="T19" fmla="*/ 86 h 335"/>
                      <a:gd name="T20" fmla="*/ 1 w 338"/>
                      <a:gd name="T21" fmla="*/ 98 h 335"/>
                      <a:gd name="T22" fmla="*/ 3 w 338"/>
                      <a:gd name="T23" fmla="*/ 110 h 335"/>
                      <a:gd name="T24" fmla="*/ 6 w 338"/>
                      <a:gd name="T25" fmla="*/ 120 h 335"/>
                      <a:gd name="T26" fmla="*/ 11 w 338"/>
                      <a:gd name="T27" fmla="*/ 130 h 335"/>
                      <a:gd name="T28" fmla="*/ 18 w 338"/>
                      <a:gd name="T29" fmla="*/ 139 h 335"/>
                      <a:gd name="T30" fmla="*/ 24 w 338"/>
                      <a:gd name="T31" fmla="*/ 147 h 335"/>
                      <a:gd name="T32" fmla="*/ 32 w 338"/>
                      <a:gd name="T33" fmla="*/ 154 h 335"/>
                      <a:gd name="T34" fmla="*/ 41 w 338"/>
                      <a:gd name="T35" fmla="*/ 159 h 335"/>
                      <a:gd name="T36" fmla="*/ 38 w 338"/>
                      <a:gd name="T37" fmla="*/ 161 h 335"/>
                      <a:gd name="T38" fmla="*/ 55 w 338"/>
                      <a:gd name="T39" fmla="*/ 189 h 335"/>
                      <a:gd name="T40" fmla="*/ 58 w 338"/>
                      <a:gd name="T41" fmla="*/ 178 h 335"/>
                      <a:gd name="T42" fmla="*/ 79 w 338"/>
                      <a:gd name="T43" fmla="*/ 203 h 335"/>
                      <a:gd name="T44" fmla="*/ 78 w 338"/>
                      <a:gd name="T45" fmla="*/ 181 h 335"/>
                      <a:gd name="T46" fmla="*/ 99 w 338"/>
                      <a:gd name="T47" fmla="*/ 202 h 335"/>
                      <a:gd name="T48" fmla="*/ 97 w 338"/>
                      <a:gd name="T49" fmla="*/ 170 h 335"/>
                      <a:gd name="T50" fmla="*/ 117 w 338"/>
                      <a:gd name="T51" fmla="*/ 185 h 335"/>
                      <a:gd name="T52" fmla="*/ 109 w 338"/>
                      <a:gd name="T53" fmla="*/ 158 h 335"/>
                      <a:gd name="T54" fmla="*/ 121 w 338"/>
                      <a:gd name="T55" fmla="*/ 156 h 335"/>
                      <a:gd name="T56" fmla="*/ 128 w 338"/>
                      <a:gd name="T57" fmla="*/ 158 h 335"/>
                      <a:gd name="T58" fmla="*/ 125 w 338"/>
                      <a:gd name="T59" fmla="*/ 156 h 335"/>
                      <a:gd name="T60" fmla="*/ 172 w 338"/>
                      <a:gd name="T61" fmla="*/ 149 h 335"/>
                      <a:gd name="T62" fmla="*/ 184 w 338"/>
                      <a:gd name="T63" fmla="*/ 148 h 335"/>
                      <a:gd name="T64" fmla="*/ 196 w 338"/>
                      <a:gd name="T65" fmla="*/ 145 h 335"/>
                      <a:gd name="T66" fmla="*/ 207 w 338"/>
                      <a:gd name="T67" fmla="*/ 139 h 335"/>
                      <a:gd name="T68" fmla="*/ 215 w 338"/>
                      <a:gd name="T69" fmla="*/ 130 h 335"/>
                      <a:gd name="T70" fmla="*/ 223 w 338"/>
                      <a:gd name="T71" fmla="*/ 119 h 335"/>
                      <a:gd name="T72" fmla="*/ 228 w 338"/>
                      <a:gd name="T73" fmla="*/ 107 h 335"/>
                      <a:gd name="T74" fmla="*/ 231 w 338"/>
                      <a:gd name="T75" fmla="*/ 93 h 335"/>
                      <a:gd name="T76" fmla="*/ 233 w 338"/>
                      <a:gd name="T77" fmla="*/ 78 h 335"/>
                      <a:gd name="T78" fmla="*/ 231 w 338"/>
                      <a:gd name="T79" fmla="*/ 63 h 335"/>
                      <a:gd name="T80" fmla="*/ 228 w 338"/>
                      <a:gd name="T81" fmla="*/ 48 h 335"/>
                      <a:gd name="T82" fmla="*/ 223 w 338"/>
                      <a:gd name="T83" fmla="*/ 36 h 335"/>
                      <a:gd name="T84" fmla="*/ 215 w 338"/>
                      <a:gd name="T85" fmla="*/ 24 h 335"/>
                      <a:gd name="T86" fmla="*/ 207 w 338"/>
                      <a:gd name="T87" fmla="*/ 15 h 335"/>
                      <a:gd name="T88" fmla="*/ 196 w 338"/>
                      <a:gd name="T89" fmla="*/ 7 h 335"/>
                      <a:gd name="T90" fmla="*/ 184 w 338"/>
                      <a:gd name="T91" fmla="*/ 2 h 335"/>
                      <a:gd name="T92" fmla="*/ 172 w 338"/>
                      <a:gd name="T93" fmla="*/ 0 h 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8" h="335">
                        <a:moveTo>
                          <a:pt x="250" y="0"/>
                        </a:moveTo>
                        <a:lnTo>
                          <a:pt x="88" y="25"/>
                        </a:lnTo>
                        <a:lnTo>
                          <a:pt x="70" y="26"/>
                        </a:lnTo>
                        <a:lnTo>
                          <a:pt x="53" y="32"/>
                        </a:lnTo>
                        <a:lnTo>
                          <a:pt x="38" y="42"/>
                        </a:lnTo>
                        <a:lnTo>
                          <a:pt x="26" y="56"/>
                        </a:lnTo>
                        <a:lnTo>
                          <a:pt x="15" y="74"/>
                        </a:lnTo>
                        <a:lnTo>
                          <a:pt x="7" y="94"/>
                        </a:lnTo>
                        <a:lnTo>
                          <a:pt x="2" y="117"/>
                        </a:lnTo>
                        <a:lnTo>
                          <a:pt x="0" y="142"/>
                        </a:lnTo>
                        <a:lnTo>
                          <a:pt x="1" y="161"/>
                        </a:lnTo>
                        <a:lnTo>
                          <a:pt x="5" y="181"/>
                        </a:lnTo>
                        <a:lnTo>
                          <a:pt x="9" y="198"/>
                        </a:lnTo>
                        <a:lnTo>
                          <a:pt x="16" y="215"/>
                        </a:lnTo>
                        <a:lnTo>
                          <a:pt x="26" y="230"/>
                        </a:lnTo>
                        <a:lnTo>
                          <a:pt x="35" y="243"/>
                        </a:lnTo>
                        <a:lnTo>
                          <a:pt x="46" y="254"/>
                        </a:lnTo>
                        <a:lnTo>
                          <a:pt x="59" y="263"/>
                        </a:lnTo>
                        <a:lnTo>
                          <a:pt x="55" y="265"/>
                        </a:lnTo>
                        <a:lnTo>
                          <a:pt x="80" y="312"/>
                        </a:lnTo>
                        <a:lnTo>
                          <a:pt x="84" y="293"/>
                        </a:lnTo>
                        <a:lnTo>
                          <a:pt x="115" y="335"/>
                        </a:lnTo>
                        <a:lnTo>
                          <a:pt x="113" y="298"/>
                        </a:lnTo>
                        <a:lnTo>
                          <a:pt x="144" y="333"/>
                        </a:lnTo>
                        <a:lnTo>
                          <a:pt x="141" y="280"/>
                        </a:lnTo>
                        <a:lnTo>
                          <a:pt x="170" y="306"/>
                        </a:lnTo>
                        <a:lnTo>
                          <a:pt x="158" y="260"/>
                        </a:lnTo>
                        <a:lnTo>
                          <a:pt x="175" y="258"/>
                        </a:lnTo>
                        <a:lnTo>
                          <a:pt x="185" y="261"/>
                        </a:lnTo>
                        <a:lnTo>
                          <a:pt x="182" y="257"/>
                        </a:lnTo>
                        <a:lnTo>
                          <a:pt x="250" y="246"/>
                        </a:lnTo>
                        <a:lnTo>
                          <a:pt x="267" y="245"/>
                        </a:lnTo>
                        <a:lnTo>
                          <a:pt x="285" y="239"/>
                        </a:lnTo>
                        <a:lnTo>
                          <a:pt x="300" y="229"/>
                        </a:lnTo>
                        <a:lnTo>
                          <a:pt x="312" y="214"/>
                        </a:lnTo>
                        <a:lnTo>
                          <a:pt x="323" y="197"/>
                        </a:lnTo>
                        <a:lnTo>
                          <a:pt x="331" y="176"/>
                        </a:lnTo>
                        <a:lnTo>
                          <a:pt x="335" y="153"/>
                        </a:lnTo>
                        <a:lnTo>
                          <a:pt x="338" y="129"/>
                        </a:lnTo>
                        <a:lnTo>
                          <a:pt x="335" y="104"/>
                        </a:lnTo>
                        <a:lnTo>
                          <a:pt x="331" y="80"/>
                        </a:lnTo>
                        <a:lnTo>
                          <a:pt x="323" y="59"/>
                        </a:lnTo>
                        <a:lnTo>
                          <a:pt x="312" y="40"/>
                        </a:lnTo>
                        <a:lnTo>
                          <a:pt x="300" y="24"/>
                        </a:lnTo>
                        <a:lnTo>
                          <a:pt x="285" y="11"/>
                        </a:lnTo>
                        <a:lnTo>
                          <a:pt x="267" y="3"/>
                        </a:lnTo>
                        <a:lnTo>
                          <a:pt x="25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4" name="Freeform 192">
                    <a:extLst>
                      <a:ext uri="{FF2B5EF4-FFF2-40B4-BE49-F238E27FC236}">
                        <a16:creationId xmlns:a16="http://schemas.microsoft.com/office/drawing/2014/main" xmlns="" id="{9119B12D-8B9C-430D-8501-3E3F10168224}"/>
                      </a:ext>
                    </a:extLst>
                  </p:cNvPr>
                  <p:cNvSpPr>
                    <a:spLocks noChangeAspect="1"/>
                  </p:cNvSpPr>
                  <p:nvPr/>
                </p:nvSpPr>
                <p:spPr bwMode="auto">
                  <a:xfrm>
                    <a:off x="3082" y="766"/>
                    <a:ext cx="80" cy="124"/>
                  </a:xfrm>
                  <a:custGeom>
                    <a:avLst/>
                    <a:gdLst>
                      <a:gd name="T0" fmla="*/ 41 w 116"/>
                      <a:gd name="T1" fmla="*/ 0 h 205"/>
                      <a:gd name="T2" fmla="*/ 48 w 116"/>
                      <a:gd name="T3" fmla="*/ 2 h 205"/>
                      <a:gd name="T4" fmla="*/ 57 w 116"/>
                      <a:gd name="T5" fmla="*/ 5 h 205"/>
                      <a:gd name="T6" fmla="*/ 63 w 116"/>
                      <a:gd name="T7" fmla="*/ 11 h 205"/>
                      <a:gd name="T8" fmla="*/ 69 w 116"/>
                      <a:gd name="T9" fmla="*/ 18 h 205"/>
                      <a:gd name="T10" fmla="*/ 74 w 116"/>
                      <a:gd name="T11" fmla="*/ 27 h 205"/>
                      <a:gd name="T12" fmla="*/ 77 w 116"/>
                      <a:gd name="T13" fmla="*/ 38 h 205"/>
                      <a:gd name="T14" fmla="*/ 79 w 116"/>
                      <a:gd name="T15" fmla="*/ 50 h 205"/>
                      <a:gd name="T16" fmla="*/ 80 w 116"/>
                      <a:gd name="T17" fmla="*/ 62 h 205"/>
                      <a:gd name="T18" fmla="*/ 79 w 116"/>
                      <a:gd name="T19" fmla="*/ 75 h 205"/>
                      <a:gd name="T20" fmla="*/ 77 w 116"/>
                      <a:gd name="T21" fmla="*/ 86 h 205"/>
                      <a:gd name="T22" fmla="*/ 74 w 116"/>
                      <a:gd name="T23" fmla="*/ 97 h 205"/>
                      <a:gd name="T24" fmla="*/ 69 w 116"/>
                      <a:gd name="T25" fmla="*/ 106 h 205"/>
                      <a:gd name="T26" fmla="*/ 63 w 116"/>
                      <a:gd name="T27" fmla="*/ 114 h 205"/>
                      <a:gd name="T28" fmla="*/ 57 w 116"/>
                      <a:gd name="T29" fmla="*/ 119 h 205"/>
                      <a:gd name="T30" fmla="*/ 48 w 116"/>
                      <a:gd name="T31" fmla="*/ 123 h 205"/>
                      <a:gd name="T32" fmla="*/ 41 w 116"/>
                      <a:gd name="T33" fmla="*/ 124 h 205"/>
                      <a:gd name="T34" fmla="*/ 32 w 116"/>
                      <a:gd name="T35" fmla="*/ 123 h 205"/>
                      <a:gd name="T36" fmla="*/ 25 w 116"/>
                      <a:gd name="T37" fmla="*/ 119 h 205"/>
                      <a:gd name="T38" fmla="*/ 19 w 116"/>
                      <a:gd name="T39" fmla="*/ 114 h 205"/>
                      <a:gd name="T40" fmla="*/ 12 w 116"/>
                      <a:gd name="T41" fmla="*/ 106 h 205"/>
                      <a:gd name="T42" fmla="*/ 7 w 116"/>
                      <a:gd name="T43" fmla="*/ 97 h 205"/>
                      <a:gd name="T44" fmla="*/ 3 w 116"/>
                      <a:gd name="T45" fmla="*/ 86 h 205"/>
                      <a:gd name="T46" fmla="*/ 1 w 116"/>
                      <a:gd name="T47" fmla="*/ 75 h 205"/>
                      <a:gd name="T48" fmla="*/ 0 w 116"/>
                      <a:gd name="T49" fmla="*/ 62 h 205"/>
                      <a:gd name="T50" fmla="*/ 1 w 116"/>
                      <a:gd name="T51" fmla="*/ 50 h 205"/>
                      <a:gd name="T52" fmla="*/ 3 w 116"/>
                      <a:gd name="T53" fmla="*/ 38 h 205"/>
                      <a:gd name="T54" fmla="*/ 7 w 116"/>
                      <a:gd name="T55" fmla="*/ 27 h 205"/>
                      <a:gd name="T56" fmla="*/ 12 w 116"/>
                      <a:gd name="T57" fmla="*/ 18 h 205"/>
                      <a:gd name="T58" fmla="*/ 19 w 116"/>
                      <a:gd name="T59" fmla="*/ 11 h 205"/>
                      <a:gd name="T60" fmla="*/ 25 w 116"/>
                      <a:gd name="T61" fmla="*/ 5 h 205"/>
                      <a:gd name="T62" fmla="*/ 32 w 116"/>
                      <a:gd name="T63" fmla="*/ 2 h 205"/>
                      <a:gd name="T64" fmla="*/ 41 w 116"/>
                      <a:gd name="T65" fmla="*/ 0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205">
                        <a:moveTo>
                          <a:pt x="59" y="0"/>
                        </a:moveTo>
                        <a:lnTo>
                          <a:pt x="70" y="3"/>
                        </a:lnTo>
                        <a:lnTo>
                          <a:pt x="82" y="8"/>
                        </a:lnTo>
                        <a:lnTo>
                          <a:pt x="91" y="18"/>
                        </a:lnTo>
                        <a:lnTo>
                          <a:pt x="100" y="30"/>
                        </a:lnTo>
                        <a:lnTo>
                          <a:pt x="107" y="45"/>
                        </a:lnTo>
                        <a:lnTo>
                          <a:pt x="112" y="62"/>
                        </a:lnTo>
                        <a:lnTo>
                          <a:pt x="115" y="82"/>
                        </a:lnTo>
                        <a:lnTo>
                          <a:pt x="116" y="103"/>
                        </a:lnTo>
                        <a:lnTo>
                          <a:pt x="115" y="124"/>
                        </a:lnTo>
                        <a:lnTo>
                          <a:pt x="112" y="143"/>
                        </a:lnTo>
                        <a:lnTo>
                          <a:pt x="107" y="160"/>
                        </a:lnTo>
                        <a:lnTo>
                          <a:pt x="100" y="175"/>
                        </a:lnTo>
                        <a:lnTo>
                          <a:pt x="91" y="188"/>
                        </a:lnTo>
                        <a:lnTo>
                          <a:pt x="82" y="197"/>
                        </a:lnTo>
                        <a:lnTo>
                          <a:pt x="70" y="203"/>
                        </a:lnTo>
                        <a:lnTo>
                          <a:pt x="59" y="205"/>
                        </a:lnTo>
                        <a:lnTo>
                          <a:pt x="47" y="203"/>
                        </a:lnTo>
                        <a:lnTo>
                          <a:pt x="36" y="197"/>
                        </a:lnTo>
                        <a:lnTo>
                          <a:pt x="27" y="188"/>
                        </a:lnTo>
                        <a:lnTo>
                          <a:pt x="17" y="175"/>
                        </a:lnTo>
                        <a:lnTo>
                          <a:pt x="10" y="160"/>
                        </a:lnTo>
                        <a:lnTo>
                          <a:pt x="5" y="143"/>
                        </a:lnTo>
                        <a:lnTo>
                          <a:pt x="1" y="124"/>
                        </a:lnTo>
                        <a:lnTo>
                          <a:pt x="0" y="103"/>
                        </a:lnTo>
                        <a:lnTo>
                          <a:pt x="1" y="82"/>
                        </a:lnTo>
                        <a:lnTo>
                          <a:pt x="5" y="62"/>
                        </a:lnTo>
                        <a:lnTo>
                          <a:pt x="10" y="45"/>
                        </a:lnTo>
                        <a:lnTo>
                          <a:pt x="17" y="30"/>
                        </a:lnTo>
                        <a:lnTo>
                          <a:pt x="27" y="18"/>
                        </a:lnTo>
                        <a:lnTo>
                          <a:pt x="36" y="8"/>
                        </a:lnTo>
                        <a:lnTo>
                          <a:pt x="47" y="3"/>
                        </a:lnTo>
                        <a:lnTo>
                          <a:pt x="59" y="0"/>
                        </a:lnTo>
                        <a:close/>
                      </a:path>
                    </a:pathLst>
                  </a:custGeom>
                  <a:solidFill>
                    <a:srgbClr val="8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5" name="Freeform 193">
                    <a:extLst>
                      <a:ext uri="{FF2B5EF4-FFF2-40B4-BE49-F238E27FC236}">
                        <a16:creationId xmlns:a16="http://schemas.microsoft.com/office/drawing/2014/main" xmlns="" id="{207DF2BD-5127-4EEB-A735-EF3FFEBD2270}"/>
                      </a:ext>
                    </a:extLst>
                  </p:cNvPr>
                  <p:cNvSpPr>
                    <a:spLocks noChangeAspect="1"/>
                  </p:cNvSpPr>
                  <p:nvPr/>
                </p:nvSpPr>
                <p:spPr bwMode="auto">
                  <a:xfrm>
                    <a:off x="3073" y="955"/>
                    <a:ext cx="80" cy="122"/>
                  </a:xfrm>
                  <a:custGeom>
                    <a:avLst/>
                    <a:gdLst>
                      <a:gd name="T0" fmla="*/ 40 w 116"/>
                      <a:gd name="T1" fmla="*/ 0 h 203"/>
                      <a:gd name="T2" fmla="*/ 48 w 116"/>
                      <a:gd name="T3" fmla="*/ 1 h 203"/>
                      <a:gd name="T4" fmla="*/ 56 w 116"/>
                      <a:gd name="T5" fmla="*/ 5 h 203"/>
                      <a:gd name="T6" fmla="*/ 63 w 116"/>
                      <a:gd name="T7" fmla="*/ 10 h 203"/>
                      <a:gd name="T8" fmla="*/ 69 w 116"/>
                      <a:gd name="T9" fmla="*/ 18 h 203"/>
                      <a:gd name="T10" fmla="*/ 74 w 116"/>
                      <a:gd name="T11" fmla="*/ 27 h 203"/>
                      <a:gd name="T12" fmla="*/ 77 w 116"/>
                      <a:gd name="T13" fmla="*/ 37 h 203"/>
                      <a:gd name="T14" fmla="*/ 79 w 116"/>
                      <a:gd name="T15" fmla="*/ 48 h 203"/>
                      <a:gd name="T16" fmla="*/ 80 w 116"/>
                      <a:gd name="T17" fmla="*/ 61 h 203"/>
                      <a:gd name="T18" fmla="*/ 79 w 116"/>
                      <a:gd name="T19" fmla="*/ 73 h 203"/>
                      <a:gd name="T20" fmla="*/ 77 w 116"/>
                      <a:gd name="T21" fmla="*/ 84 h 203"/>
                      <a:gd name="T22" fmla="*/ 74 w 116"/>
                      <a:gd name="T23" fmla="*/ 95 h 203"/>
                      <a:gd name="T24" fmla="*/ 69 w 116"/>
                      <a:gd name="T25" fmla="*/ 104 h 203"/>
                      <a:gd name="T26" fmla="*/ 63 w 116"/>
                      <a:gd name="T27" fmla="*/ 111 h 203"/>
                      <a:gd name="T28" fmla="*/ 56 w 116"/>
                      <a:gd name="T29" fmla="*/ 117 h 203"/>
                      <a:gd name="T30" fmla="*/ 48 w 116"/>
                      <a:gd name="T31" fmla="*/ 120 h 203"/>
                      <a:gd name="T32" fmla="*/ 40 w 116"/>
                      <a:gd name="T33" fmla="*/ 122 h 203"/>
                      <a:gd name="T34" fmla="*/ 32 w 116"/>
                      <a:gd name="T35" fmla="*/ 120 h 203"/>
                      <a:gd name="T36" fmla="*/ 24 w 116"/>
                      <a:gd name="T37" fmla="*/ 117 h 203"/>
                      <a:gd name="T38" fmla="*/ 18 w 116"/>
                      <a:gd name="T39" fmla="*/ 111 h 203"/>
                      <a:gd name="T40" fmla="*/ 12 w 116"/>
                      <a:gd name="T41" fmla="*/ 104 h 203"/>
                      <a:gd name="T42" fmla="*/ 7 w 116"/>
                      <a:gd name="T43" fmla="*/ 95 h 203"/>
                      <a:gd name="T44" fmla="*/ 3 w 116"/>
                      <a:gd name="T45" fmla="*/ 84 h 203"/>
                      <a:gd name="T46" fmla="*/ 1 w 116"/>
                      <a:gd name="T47" fmla="*/ 73 h 203"/>
                      <a:gd name="T48" fmla="*/ 0 w 116"/>
                      <a:gd name="T49" fmla="*/ 61 h 203"/>
                      <a:gd name="T50" fmla="*/ 1 w 116"/>
                      <a:gd name="T51" fmla="*/ 48 h 203"/>
                      <a:gd name="T52" fmla="*/ 3 w 116"/>
                      <a:gd name="T53" fmla="*/ 37 h 203"/>
                      <a:gd name="T54" fmla="*/ 7 w 116"/>
                      <a:gd name="T55" fmla="*/ 27 h 203"/>
                      <a:gd name="T56" fmla="*/ 12 w 116"/>
                      <a:gd name="T57" fmla="*/ 18 h 203"/>
                      <a:gd name="T58" fmla="*/ 18 w 116"/>
                      <a:gd name="T59" fmla="*/ 10 h 203"/>
                      <a:gd name="T60" fmla="*/ 24 w 116"/>
                      <a:gd name="T61" fmla="*/ 5 h 203"/>
                      <a:gd name="T62" fmla="*/ 32 w 116"/>
                      <a:gd name="T63" fmla="*/ 1 h 203"/>
                      <a:gd name="T64" fmla="*/ 40 w 116"/>
                      <a:gd name="T65" fmla="*/ 0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203">
                        <a:moveTo>
                          <a:pt x="58" y="0"/>
                        </a:moveTo>
                        <a:lnTo>
                          <a:pt x="70" y="2"/>
                        </a:lnTo>
                        <a:lnTo>
                          <a:pt x="81" y="8"/>
                        </a:lnTo>
                        <a:lnTo>
                          <a:pt x="91" y="17"/>
                        </a:lnTo>
                        <a:lnTo>
                          <a:pt x="100" y="30"/>
                        </a:lnTo>
                        <a:lnTo>
                          <a:pt x="107" y="45"/>
                        </a:lnTo>
                        <a:lnTo>
                          <a:pt x="111" y="62"/>
                        </a:lnTo>
                        <a:lnTo>
                          <a:pt x="115" y="80"/>
                        </a:lnTo>
                        <a:lnTo>
                          <a:pt x="116" y="101"/>
                        </a:lnTo>
                        <a:lnTo>
                          <a:pt x="115" y="122"/>
                        </a:lnTo>
                        <a:lnTo>
                          <a:pt x="111" y="140"/>
                        </a:lnTo>
                        <a:lnTo>
                          <a:pt x="107" y="158"/>
                        </a:lnTo>
                        <a:lnTo>
                          <a:pt x="100" y="173"/>
                        </a:lnTo>
                        <a:lnTo>
                          <a:pt x="91" y="185"/>
                        </a:lnTo>
                        <a:lnTo>
                          <a:pt x="81" y="194"/>
                        </a:lnTo>
                        <a:lnTo>
                          <a:pt x="70" y="200"/>
                        </a:lnTo>
                        <a:lnTo>
                          <a:pt x="58" y="203"/>
                        </a:lnTo>
                        <a:lnTo>
                          <a:pt x="47" y="200"/>
                        </a:lnTo>
                        <a:lnTo>
                          <a:pt x="35" y="194"/>
                        </a:lnTo>
                        <a:lnTo>
                          <a:pt x="26" y="185"/>
                        </a:lnTo>
                        <a:lnTo>
                          <a:pt x="17" y="173"/>
                        </a:lnTo>
                        <a:lnTo>
                          <a:pt x="10" y="158"/>
                        </a:lnTo>
                        <a:lnTo>
                          <a:pt x="4" y="140"/>
                        </a:lnTo>
                        <a:lnTo>
                          <a:pt x="1" y="122"/>
                        </a:lnTo>
                        <a:lnTo>
                          <a:pt x="0" y="101"/>
                        </a:lnTo>
                        <a:lnTo>
                          <a:pt x="1" y="80"/>
                        </a:lnTo>
                        <a:lnTo>
                          <a:pt x="4" y="62"/>
                        </a:lnTo>
                        <a:lnTo>
                          <a:pt x="10" y="45"/>
                        </a:lnTo>
                        <a:lnTo>
                          <a:pt x="17" y="30"/>
                        </a:lnTo>
                        <a:lnTo>
                          <a:pt x="26" y="17"/>
                        </a:lnTo>
                        <a:lnTo>
                          <a:pt x="35" y="8"/>
                        </a:lnTo>
                        <a:lnTo>
                          <a:pt x="47" y="2"/>
                        </a:lnTo>
                        <a:lnTo>
                          <a:pt x="58" y="0"/>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6" name="Freeform 194">
                    <a:extLst>
                      <a:ext uri="{FF2B5EF4-FFF2-40B4-BE49-F238E27FC236}">
                        <a16:creationId xmlns:a16="http://schemas.microsoft.com/office/drawing/2014/main" xmlns="" id="{D6CFE75E-E452-4C0B-B460-4D940E3B9AE0}"/>
                      </a:ext>
                    </a:extLst>
                  </p:cNvPr>
                  <p:cNvSpPr>
                    <a:spLocks noChangeAspect="1"/>
                  </p:cNvSpPr>
                  <p:nvPr/>
                </p:nvSpPr>
                <p:spPr bwMode="auto">
                  <a:xfrm>
                    <a:off x="3064" y="1145"/>
                    <a:ext cx="78" cy="123"/>
                  </a:xfrm>
                  <a:custGeom>
                    <a:avLst/>
                    <a:gdLst>
                      <a:gd name="T0" fmla="*/ 39 w 115"/>
                      <a:gd name="T1" fmla="*/ 0 h 204"/>
                      <a:gd name="T2" fmla="*/ 47 w 115"/>
                      <a:gd name="T3" fmla="*/ 1 h 204"/>
                      <a:gd name="T4" fmla="*/ 54 w 115"/>
                      <a:gd name="T5" fmla="*/ 5 h 204"/>
                      <a:gd name="T6" fmla="*/ 60 w 115"/>
                      <a:gd name="T7" fmla="*/ 10 h 204"/>
                      <a:gd name="T8" fmla="*/ 67 w 115"/>
                      <a:gd name="T9" fmla="*/ 18 h 204"/>
                      <a:gd name="T10" fmla="*/ 72 w 115"/>
                      <a:gd name="T11" fmla="*/ 27 h 204"/>
                      <a:gd name="T12" fmla="*/ 75 w 115"/>
                      <a:gd name="T13" fmla="*/ 37 h 204"/>
                      <a:gd name="T14" fmla="*/ 77 w 115"/>
                      <a:gd name="T15" fmla="*/ 49 h 204"/>
                      <a:gd name="T16" fmla="*/ 78 w 115"/>
                      <a:gd name="T17" fmla="*/ 62 h 204"/>
                      <a:gd name="T18" fmla="*/ 77 w 115"/>
                      <a:gd name="T19" fmla="*/ 74 h 204"/>
                      <a:gd name="T20" fmla="*/ 75 w 115"/>
                      <a:gd name="T21" fmla="*/ 86 h 204"/>
                      <a:gd name="T22" fmla="*/ 72 w 115"/>
                      <a:gd name="T23" fmla="*/ 96 h 204"/>
                      <a:gd name="T24" fmla="*/ 67 w 115"/>
                      <a:gd name="T25" fmla="*/ 105 h 204"/>
                      <a:gd name="T26" fmla="*/ 60 w 115"/>
                      <a:gd name="T27" fmla="*/ 113 h 204"/>
                      <a:gd name="T28" fmla="*/ 54 w 115"/>
                      <a:gd name="T29" fmla="*/ 118 h 204"/>
                      <a:gd name="T30" fmla="*/ 47 w 115"/>
                      <a:gd name="T31" fmla="*/ 122 h 204"/>
                      <a:gd name="T32" fmla="*/ 39 w 115"/>
                      <a:gd name="T33" fmla="*/ 123 h 204"/>
                      <a:gd name="T34" fmla="*/ 31 w 115"/>
                      <a:gd name="T35" fmla="*/ 122 h 204"/>
                      <a:gd name="T36" fmla="*/ 23 w 115"/>
                      <a:gd name="T37" fmla="*/ 118 h 204"/>
                      <a:gd name="T38" fmla="*/ 17 w 115"/>
                      <a:gd name="T39" fmla="*/ 113 h 204"/>
                      <a:gd name="T40" fmla="*/ 12 w 115"/>
                      <a:gd name="T41" fmla="*/ 105 h 204"/>
                      <a:gd name="T42" fmla="*/ 6 w 115"/>
                      <a:gd name="T43" fmla="*/ 96 h 204"/>
                      <a:gd name="T44" fmla="*/ 3 w 115"/>
                      <a:gd name="T45" fmla="*/ 86 h 204"/>
                      <a:gd name="T46" fmla="*/ 1 w 115"/>
                      <a:gd name="T47" fmla="*/ 74 h 204"/>
                      <a:gd name="T48" fmla="*/ 0 w 115"/>
                      <a:gd name="T49" fmla="*/ 62 h 204"/>
                      <a:gd name="T50" fmla="*/ 1 w 115"/>
                      <a:gd name="T51" fmla="*/ 49 h 204"/>
                      <a:gd name="T52" fmla="*/ 3 w 115"/>
                      <a:gd name="T53" fmla="*/ 37 h 204"/>
                      <a:gd name="T54" fmla="*/ 6 w 115"/>
                      <a:gd name="T55" fmla="*/ 27 h 204"/>
                      <a:gd name="T56" fmla="*/ 12 w 115"/>
                      <a:gd name="T57" fmla="*/ 18 h 204"/>
                      <a:gd name="T58" fmla="*/ 17 w 115"/>
                      <a:gd name="T59" fmla="*/ 10 h 204"/>
                      <a:gd name="T60" fmla="*/ 23 w 115"/>
                      <a:gd name="T61" fmla="*/ 5 h 204"/>
                      <a:gd name="T62" fmla="*/ 31 w 115"/>
                      <a:gd name="T63" fmla="*/ 1 h 204"/>
                      <a:gd name="T64" fmla="*/ 39 w 115"/>
                      <a:gd name="T65" fmla="*/ 0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5" h="204">
                        <a:moveTo>
                          <a:pt x="57" y="0"/>
                        </a:moveTo>
                        <a:lnTo>
                          <a:pt x="69" y="2"/>
                        </a:lnTo>
                        <a:lnTo>
                          <a:pt x="80" y="8"/>
                        </a:lnTo>
                        <a:lnTo>
                          <a:pt x="89" y="17"/>
                        </a:lnTo>
                        <a:lnTo>
                          <a:pt x="99" y="30"/>
                        </a:lnTo>
                        <a:lnTo>
                          <a:pt x="106" y="45"/>
                        </a:lnTo>
                        <a:lnTo>
                          <a:pt x="110" y="62"/>
                        </a:lnTo>
                        <a:lnTo>
                          <a:pt x="114" y="82"/>
                        </a:lnTo>
                        <a:lnTo>
                          <a:pt x="115" y="103"/>
                        </a:lnTo>
                        <a:lnTo>
                          <a:pt x="114" y="123"/>
                        </a:lnTo>
                        <a:lnTo>
                          <a:pt x="110" y="142"/>
                        </a:lnTo>
                        <a:lnTo>
                          <a:pt x="106" y="159"/>
                        </a:lnTo>
                        <a:lnTo>
                          <a:pt x="99" y="174"/>
                        </a:lnTo>
                        <a:lnTo>
                          <a:pt x="89" y="187"/>
                        </a:lnTo>
                        <a:lnTo>
                          <a:pt x="80" y="196"/>
                        </a:lnTo>
                        <a:lnTo>
                          <a:pt x="69" y="202"/>
                        </a:lnTo>
                        <a:lnTo>
                          <a:pt x="57" y="204"/>
                        </a:lnTo>
                        <a:lnTo>
                          <a:pt x="46" y="202"/>
                        </a:lnTo>
                        <a:lnTo>
                          <a:pt x="34" y="196"/>
                        </a:lnTo>
                        <a:lnTo>
                          <a:pt x="25" y="187"/>
                        </a:lnTo>
                        <a:lnTo>
                          <a:pt x="17" y="174"/>
                        </a:lnTo>
                        <a:lnTo>
                          <a:pt x="9" y="159"/>
                        </a:lnTo>
                        <a:lnTo>
                          <a:pt x="4" y="142"/>
                        </a:lnTo>
                        <a:lnTo>
                          <a:pt x="1" y="123"/>
                        </a:lnTo>
                        <a:lnTo>
                          <a:pt x="0" y="103"/>
                        </a:lnTo>
                        <a:lnTo>
                          <a:pt x="1" y="82"/>
                        </a:lnTo>
                        <a:lnTo>
                          <a:pt x="4" y="62"/>
                        </a:lnTo>
                        <a:lnTo>
                          <a:pt x="9" y="45"/>
                        </a:lnTo>
                        <a:lnTo>
                          <a:pt x="17" y="30"/>
                        </a:lnTo>
                        <a:lnTo>
                          <a:pt x="25" y="17"/>
                        </a:lnTo>
                        <a:lnTo>
                          <a:pt x="34" y="8"/>
                        </a:lnTo>
                        <a:lnTo>
                          <a:pt x="46" y="2"/>
                        </a:lnTo>
                        <a:lnTo>
                          <a:pt x="57"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7" name="Freeform 195">
                    <a:extLst>
                      <a:ext uri="{FF2B5EF4-FFF2-40B4-BE49-F238E27FC236}">
                        <a16:creationId xmlns:a16="http://schemas.microsoft.com/office/drawing/2014/main" xmlns="" id="{D1AFE301-A5D9-42BC-96AB-EA96F026962D}"/>
                      </a:ext>
                    </a:extLst>
                  </p:cNvPr>
                  <p:cNvSpPr>
                    <a:spLocks noChangeAspect="1"/>
                  </p:cNvSpPr>
                  <p:nvPr/>
                </p:nvSpPr>
                <p:spPr bwMode="auto">
                  <a:xfrm>
                    <a:off x="2659" y="745"/>
                    <a:ext cx="106" cy="62"/>
                  </a:xfrm>
                  <a:custGeom>
                    <a:avLst/>
                    <a:gdLst>
                      <a:gd name="T0" fmla="*/ 0 w 155"/>
                      <a:gd name="T1" fmla="*/ 0 h 101"/>
                      <a:gd name="T2" fmla="*/ 77 w 155"/>
                      <a:gd name="T3" fmla="*/ 12 h 101"/>
                      <a:gd name="T4" fmla="*/ 80 w 155"/>
                      <a:gd name="T5" fmla="*/ 14 h 101"/>
                      <a:gd name="T6" fmla="*/ 85 w 155"/>
                      <a:gd name="T7" fmla="*/ 18 h 101"/>
                      <a:gd name="T8" fmla="*/ 92 w 155"/>
                      <a:gd name="T9" fmla="*/ 26 h 101"/>
                      <a:gd name="T10" fmla="*/ 101 w 155"/>
                      <a:gd name="T11" fmla="*/ 37 h 101"/>
                      <a:gd name="T12" fmla="*/ 105 w 155"/>
                      <a:gd name="T13" fmla="*/ 48 h 101"/>
                      <a:gd name="T14" fmla="*/ 106 w 155"/>
                      <a:gd name="T15" fmla="*/ 56 h 101"/>
                      <a:gd name="T16" fmla="*/ 105 w 155"/>
                      <a:gd name="T17" fmla="*/ 61 h 101"/>
                      <a:gd name="T18" fmla="*/ 104 w 155"/>
                      <a:gd name="T19" fmla="*/ 62 h 101"/>
                      <a:gd name="T20" fmla="*/ 77 w 155"/>
                      <a:gd name="T21" fmla="*/ 26 h 101"/>
                      <a:gd name="T22" fmla="*/ 81 w 155"/>
                      <a:gd name="T23" fmla="*/ 56 h 101"/>
                      <a:gd name="T24" fmla="*/ 57 w 155"/>
                      <a:gd name="T25" fmla="*/ 21 h 101"/>
                      <a:gd name="T26" fmla="*/ 55 w 155"/>
                      <a:gd name="T27" fmla="*/ 48 h 101"/>
                      <a:gd name="T28" fmla="*/ 39 w 155"/>
                      <a:gd name="T29" fmla="*/ 19 h 101"/>
                      <a:gd name="T30" fmla="*/ 32 w 155"/>
                      <a:gd name="T31" fmla="*/ 44 h 101"/>
                      <a:gd name="T32" fmla="*/ 20 w 155"/>
                      <a:gd name="T33" fmla="*/ 21 h 101"/>
                      <a:gd name="T34" fmla="*/ 15 w 155"/>
                      <a:gd name="T35" fmla="*/ 41 h 101"/>
                      <a:gd name="T36" fmla="*/ 14 w 155"/>
                      <a:gd name="T37" fmla="*/ 38 h 101"/>
                      <a:gd name="T38" fmla="*/ 12 w 155"/>
                      <a:gd name="T39" fmla="*/ 31 h 101"/>
                      <a:gd name="T40" fmla="*/ 9 w 155"/>
                      <a:gd name="T41" fmla="*/ 23 h 101"/>
                      <a:gd name="T42" fmla="*/ 5 w 155"/>
                      <a:gd name="T43" fmla="*/ 15 h 101"/>
                      <a:gd name="T44" fmla="*/ 3 w 155"/>
                      <a:gd name="T45" fmla="*/ 10 h 101"/>
                      <a:gd name="T46" fmla="*/ 2 w 155"/>
                      <a:gd name="T47" fmla="*/ 5 h 101"/>
                      <a:gd name="T48" fmla="*/ 0 w 155"/>
                      <a:gd name="T49" fmla="*/ 1 h 101"/>
                      <a:gd name="T50" fmla="*/ 0 w 155"/>
                      <a:gd name="T51" fmla="*/ 0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5" h="101">
                        <a:moveTo>
                          <a:pt x="0" y="0"/>
                        </a:moveTo>
                        <a:lnTo>
                          <a:pt x="113" y="19"/>
                        </a:lnTo>
                        <a:lnTo>
                          <a:pt x="117" y="22"/>
                        </a:lnTo>
                        <a:lnTo>
                          <a:pt x="125" y="30"/>
                        </a:lnTo>
                        <a:lnTo>
                          <a:pt x="135" y="42"/>
                        </a:lnTo>
                        <a:lnTo>
                          <a:pt x="147" y="61"/>
                        </a:lnTo>
                        <a:lnTo>
                          <a:pt x="153" y="78"/>
                        </a:lnTo>
                        <a:lnTo>
                          <a:pt x="155" y="91"/>
                        </a:lnTo>
                        <a:lnTo>
                          <a:pt x="153" y="99"/>
                        </a:lnTo>
                        <a:lnTo>
                          <a:pt x="152" y="101"/>
                        </a:lnTo>
                        <a:lnTo>
                          <a:pt x="113" y="42"/>
                        </a:lnTo>
                        <a:lnTo>
                          <a:pt x="119" y="92"/>
                        </a:lnTo>
                        <a:lnTo>
                          <a:pt x="84" y="34"/>
                        </a:lnTo>
                        <a:lnTo>
                          <a:pt x="81" y="78"/>
                        </a:lnTo>
                        <a:lnTo>
                          <a:pt x="57" y="31"/>
                        </a:lnTo>
                        <a:lnTo>
                          <a:pt x="47" y="72"/>
                        </a:lnTo>
                        <a:lnTo>
                          <a:pt x="29" y="34"/>
                        </a:lnTo>
                        <a:lnTo>
                          <a:pt x="22" y="67"/>
                        </a:lnTo>
                        <a:lnTo>
                          <a:pt x="21" y="62"/>
                        </a:lnTo>
                        <a:lnTo>
                          <a:pt x="18" y="50"/>
                        </a:lnTo>
                        <a:lnTo>
                          <a:pt x="13" y="37"/>
                        </a:lnTo>
                        <a:lnTo>
                          <a:pt x="8" y="25"/>
                        </a:lnTo>
                        <a:lnTo>
                          <a:pt x="5" y="16"/>
                        </a:lnTo>
                        <a:lnTo>
                          <a:pt x="3" y="8"/>
                        </a:lnTo>
                        <a:lnTo>
                          <a:pt x="0" y="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8" name="Freeform 196">
                    <a:extLst>
                      <a:ext uri="{FF2B5EF4-FFF2-40B4-BE49-F238E27FC236}">
                        <a16:creationId xmlns:a16="http://schemas.microsoft.com/office/drawing/2014/main" xmlns="" id="{85DE7DD2-6134-42EF-86D8-679E13644BB3}"/>
                      </a:ext>
                    </a:extLst>
                  </p:cNvPr>
                  <p:cNvSpPr>
                    <a:spLocks noChangeAspect="1"/>
                  </p:cNvSpPr>
                  <p:nvPr/>
                </p:nvSpPr>
                <p:spPr bwMode="auto">
                  <a:xfrm>
                    <a:off x="2640" y="932"/>
                    <a:ext cx="120" cy="72"/>
                  </a:xfrm>
                  <a:custGeom>
                    <a:avLst/>
                    <a:gdLst>
                      <a:gd name="T0" fmla="*/ 0 w 174"/>
                      <a:gd name="T1" fmla="*/ 0 h 117"/>
                      <a:gd name="T2" fmla="*/ 88 w 174"/>
                      <a:gd name="T3" fmla="*/ 22 h 117"/>
                      <a:gd name="T4" fmla="*/ 89 w 174"/>
                      <a:gd name="T5" fmla="*/ 23 h 117"/>
                      <a:gd name="T6" fmla="*/ 90 w 174"/>
                      <a:gd name="T7" fmla="*/ 24 h 117"/>
                      <a:gd name="T8" fmla="*/ 94 w 174"/>
                      <a:gd name="T9" fmla="*/ 26 h 117"/>
                      <a:gd name="T10" fmla="*/ 97 w 174"/>
                      <a:gd name="T11" fmla="*/ 29 h 117"/>
                      <a:gd name="T12" fmla="*/ 101 w 174"/>
                      <a:gd name="T13" fmla="*/ 33 h 117"/>
                      <a:gd name="T14" fmla="*/ 106 w 174"/>
                      <a:gd name="T15" fmla="*/ 38 h 117"/>
                      <a:gd name="T16" fmla="*/ 110 w 174"/>
                      <a:gd name="T17" fmla="*/ 42 h 117"/>
                      <a:gd name="T18" fmla="*/ 113 w 174"/>
                      <a:gd name="T19" fmla="*/ 48 h 117"/>
                      <a:gd name="T20" fmla="*/ 118 w 174"/>
                      <a:gd name="T21" fmla="*/ 58 h 117"/>
                      <a:gd name="T22" fmla="*/ 120 w 174"/>
                      <a:gd name="T23" fmla="*/ 66 h 117"/>
                      <a:gd name="T24" fmla="*/ 119 w 174"/>
                      <a:gd name="T25" fmla="*/ 71 h 117"/>
                      <a:gd name="T26" fmla="*/ 118 w 174"/>
                      <a:gd name="T27" fmla="*/ 72 h 117"/>
                      <a:gd name="T28" fmla="*/ 87 w 174"/>
                      <a:gd name="T29" fmla="*/ 37 h 117"/>
                      <a:gd name="T30" fmla="*/ 92 w 174"/>
                      <a:gd name="T31" fmla="*/ 66 h 117"/>
                      <a:gd name="T32" fmla="*/ 65 w 174"/>
                      <a:gd name="T33" fmla="*/ 30 h 117"/>
                      <a:gd name="T34" fmla="*/ 61 w 174"/>
                      <a:gd name="T35" fmla="*/ 57 h 117"/>
                      <a:gd name="T36" fmla="*/ 43 w 174"/>
                      <a:gd name="T37" fmla="*/ 26 h 117"/>
                      <a:gd name="T38" fmla="*/ 35 w 174"/>
                      <a:gd name="T39" fmla="*/ 53 h 117"/>
                      <a:gd name="T40" fmla="*/ 22 w 174"/>
                      <a:gd name="T41" fmla="*/ 26 h 117"/>
                      <a:gd name="T42" fmla="*/ 16 w 174"/>
                      <a:gd name="T43" fmla="*/ 48 h 117"/>
                      <a:gd name="T44" fmla="*/ 14 w 174"/>
                      <a:gd name="T45" fmla="*/ 44 h 117"/>
                      <a:gd name="T46" fmla="*/ 12 w 174"/>
                      <a:gd name="T47" fmla="*/ 37 h 117"/>
                      <a:gd name="T48" fmla="*/ 9 w 174"/>
                      <a:gd name="T49" fmla="*/ 26 h 117"/>
                      <a:gd name="T50" fmla="*/ 6 w 174"/>
                      <a:gd name="T51" fmla="*/ 19 h 117"/>
                      <a:gd name="T52" fmla="*/ 2 w 174"/>
                      <a:gd name="T53" fmla="*/ 12 h 117"/>
                      <a:gd name="T54" fmla="*/ 1 w 174"/>
                      <a:gd name="T55" fmla="*/ 6 h 117"/>
                      <a:gd name="T56" fmla="*/ 0 w 174"/>
                      <a:gd name="T57" fmla="*/ 1 h 117"/>
                      <a:gd name="T58" fmla="*/ 0 w 174"/>
                      <a:gd name="T59" fmla="*/ 0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4" h="117">
                        <a:moveTo>
                          <a:pt x="0" y="0"/>
                        </a:moveTo>
                        <a:lnTo>
                          <a:pt x="127" y="35"/>
                        </a:lnTo>
                        <a:lnTo>
                          <a:pt x="129" y="37"/>
                        </a:lnTo>
                        <a:lnTo>
                          <a:pt x="131" y="39"/>
                        </a:lnTo>
                        <a:lnTo>
                          <a:pt x="136" y="42"/>
                        </a:lnTo>
                        <a:lnTo>
                          <a:pt x="140" y="47"/>
                        </a:lnTo>
                        <a:lnTo>
                          <a:pt x="146" y="53"/>
                        </a:lnTo>
                        <a:lnTo>
                          <a:pt x="153" y="61"/>
                        </a:lnTo>
                        <a:lnTo>
                          <a:pt x="159" y="69"/>
                        </a:lnTo>
                        <a:lnTo>
                          <a:pt x="164" y="78"/>
                        </a:lnTo>
                        <a:lnTo>
                          <a:pt x="171" y="95"/>
                        </a:lnTo>
                        <a:lnTo>
                          <a:pt x="174" y="108"/>
                        </a:lnTo>
                        <a:lnTo>
                          <a:pt x="172" y="115"/>
                        </a:lnTo>
                        <a:lnTo>
                          <a:pt x="171" y="117"/>
                        </a:lnTo>
                        <a:lnTo>
                          <a:pt x="126" y="60"/>
                        </a:lnTo>
                        <a:lnTo>
                          <a:pt x="133" y="108"/>
                        </a:lnTo>
                        <a:lnTo>
                          <a:pt x="94" y="49"/>
                        </a:lnTo>
                        <a:lnTo>
                          <a:pt x="88" y="93"/>
                        </a:lnTo>
                        <a:lnTo>
                          <a:pt x="63" y="42"/>
                        </a:lnTo>
                        <a:lnTo>
                          <a:pt x="51" y="86"/>
                        </a:lnTo>
                        <a:lnTo>
                          <a:pt x="32" y="43"/>
                        </a:lnTo>
                        <a:lnTo>
                          <a:pt x="23" y="78"/>
                        </a:lnTo>
                        <a:lnTo>
                          <a:pt x="21" y="72"/>
                        </a:lnTo>
                        <a:lnTo>
                          <a:pt x="18" y="60"/>
                        </a:lnTo>
                        <a:lnTo>
                          <a:pt x="13" y="43"/>
                        </a:lnTo>
                        <a:lnTo>
                          <a:pt x="8" y="31"/>
                        </a:lnTo>
                        <a:lnTo>
                          <a:pt x="3" y="19"/>
                        </a:lnTo>
                        <a:lnTo>
                          <a:pt x="1" y="10"/>
                        </a:lnTo>
                        <a:lnTo>
                          <a:pt x="0" y="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79" name="Freeform 197">
                    <a:extLst>
                      <a:ext uri="{FF2B5EF4-FFF2-40B4-BE49-F238E27FC236}">
                        <a16:creationId xmlns:a16="http://schemas.microsoft.com/office/drawing/2014/main" xmlns="" id="{7A326F0C-04AC-43D0-8771-E8C8D041F86E}"/>
                      </a:ext>
                    </a:extLst>
                  </p:cNvPr>
                  <p:cNvSpPr>
                    <a:spLocks noChangeAspect="1"/>
                  </p:cNvSpPr>
                  <p:nvPr/>
                </p:nvSpPr>
                <p:spPr bwMode="auto">
                  <a:xfrm>
                    <a:off x="2674" y="1115"/>
                    <a:ext cx="107" cy="61"/>
                  </a:xfrm>
                  <a:custGeom>
                    <a:avLst/>
                    <a:gdLst>
                      <a:gd name="T0" fmla="*/ 0 w 154"/>
                      <a:gd name="T1" fmla="*/ 0 h 101"/>
                      <a:gd name="T2" fmla="*/ 79 w 154"/>
                      <a:gd name="T3" fmla="*/ 11 h 101"/>
                      <a:gd name="T4" fmla="*/ 81 w 154"/>
                      <a:gd name="T5" fmla="*/ 13 h 101"/>
                      <a:gd name="T6" fmla="*/ 87 w 154"/>
                      <a:gd name="T7" fmla="*/ 18 h 101"/>
                      <a:gd name="T8" fmla="*/ 94 w 154"/>
                      <a:gd name="T9" fmla="*/ 25 h 101"/>
                      <a:gd name="T10" fmla="*/ 101 w 154"/>
                      <a:gd name="T11" fmla="*/ 37 h 101"/>
                      <a:gd name="T12" fmla="*/ 106 w 154"/>
                      <a:gd name="T13" fmla="*/ 47 h 101"/>
                      <a:gd name="T14" fmla="*/ 107 w 154"/>
                      <a:gd name="T15" fmla="*/ 55 h 101"/>
                      <a:gd name="T16" fmla="*/ 106 w 154"/>
                      <a:gd name="T17" fmla="*/ 60 h 101"/>
                      <a:gd name="T18" fmla="*/ 106 w 154"/>
                      <a:gd name="T19" fmla="*/ 61 h 101"/>
                      <a:gd name="T20" fmla="*/ 79 w 154"/>
                      <a:gd name="T21" fmla="*/ 25 h 101"/>
                      <a:gd name="T22" fmla="*/ 83 w 154"/>
                      <a:gd name="T23" fmla="*/ 56 h 101"/>
                      <a:gd name="T24" fmla="*/ 58 w 154"/>
                      <a:gd name="T25" fmla="*/ 21 h 101"/>
                      <a:gd name="T26" fmla="*/ 56 w 154"/>
                      <a:gd name="T27" fmla="*/ 47 h 101"/>
                      <a:gd name="T28" fmla="*/ 40 w 154"/>
                      <a:gd name="T29" fmla="*/ 19 h 101"/>
                      <a:gd name="T30" fmla="*/ 32 w 154"/>
                      <a:gd name="T31" fmla="*/ 43 h 101"/>
                      <a:gd name="T32" fmla="*/ 20 w 154"/>
                      <a:gd name="T33" fmla="*/ 21 h 101"/>
                      <a:gd name="T34" fmla="*/ 15 w 154"/>
                      <a:gd name="T35" fmla="*/ 40 h 101"/>
                      <a:gd name="T36" fmla="*/ 14 w 154"/>
                      <a:gd name="T37" fmla="*/ 37 h 101"/>
                      <a:gd name="T38" fmla="*/ 11 w 154"/>
                      <a:gd name="T39" fmla="*/ 30 h 101"/>
                      <a:gd name="T40" fmla="*/ 8 w 154"/>
                      <a:gd name="T41" fmla="*/ 22 h 101"/>
                      <a:gd name="T42" fmla="*/ 5 w 154"/>
                      <a:gd name="T43" fmla="*/ 15 h 101"/>
                      <a:gd name="T44" fmla="*/ 3 w 154"/>
                      <a:gd name="T45" fmla="*/ 10 h 101"/>
                      <a:gd name="T46" fmla="*/ 1 w 154"/>
                      <a:gd name="T47" fmla="*/ 5 h 101"/>
                      <a:gd name="T48" fmla="*/ 0 w 154"/>
                      <a:gd name="T49" fmla="*/ 1 h 101"/>
                      <a:gd name="T50" fmla="*/ 0 w 154"/>
                      <a:gd name="T51" fmla="*/ 0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4" h="101">
                        <a:moveTo>
                          <a:pt x="0" y="0"/>
                        </a:moveTo>
                        <a:lnTo>
                          <a:pt x="113" y="19"/>
                        </a:lnTo>
                        <a:lnTo>
                          <a:pt x="116" y="22"/>
                        </a:lnTo>
                        <a:lnTo>
                          <a:pt x="125" y="30"/>
                        </a:lnTo>
                        <a:lnTo>
                          <a:pt x="135" y="42"/>
                        </a:lnTo>
                        <a:lnTo>
                          <a:pt x="146" y="61"/>
                        </a:lnTo>
                        <a:lnTo>
                          <a:pt x="153" y="78"/>
                        </a:lnTo>
                        <a:lnTo>
                          <a:pt x="154" y="91"/>
                        </a:lnTo>
                        <a:lnTo>
                          <a:pt x="153" y="99"/>
                        </a:lnTo>
                        <a:lnTo>
                          <a:pt x="152" y="101"/>
                        </a:lnTo>
                        <a:lnTo>
                          <a:pt x="113" y="42"/>
                        </a:lnTo>
                        <a:lnTo>
                          <a:pt x="119" y="92"/>
                        </a:lnTo>
                        <a:lnTo>
                          <a:pt x="84" y="34"/>
                        </a:lnTo>
                        <a:lnTo>
                          <a:pt x="80" y="78"/>
                        </a:lnTo>
                        <a:lnTo>
                          <a:pt x="57" y="31"/>
                        </a:lnTo>
                        <a:lnTo>
                          <a:pt x="46" y="72"/>
                        </a:lnTo>
                        <a:lnTo>
                          <a:pt x="29" y="34"/>
                        </a:lnTo>
                        <a:lnTo>
                          <a:pt x="21" y="67"/>
                        </a:lnTo>
                        <a:lnTo>
                          <a:pt x="20" y="62"/>
                        </a:lnTo>
                        <a:lnTo>
                          <a:pt x="16" y="50"/>
                        </a:lnTo>
                        <a:lnTo>
                          <a:pt x="12" y="37"/>
                        </a:lnTo>
                        <a:lnTo>
                          <a:pt x="7" y="25"/>
                        </a:lnTo>
                        <a:lnTo>
                          <a:pt x="4" y="16"/>
                        </a:lnTo>
                        <a:lnTo>
                          <a:pt x="1" y="8"/>
                        </a:lnTo>
                        <a:lnTo>
                          <a:pt x="0" y="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80" name="Freeform 198">
                    <a:extLst>
                      <a:ext uri="{FF2B5EF4-FFF2-40B4-BE49-F238E27FC236}">
                        <a16:creationId xmlns:a16="http://schemas.microsoft.com/office/drawing/2014/main" xmlns="" id="{3EB27811-C9F3-4BC4-9DB5-8A2FA7205EA0}"/>
                      </a:ext>
                    </a:extLst>
                  </p:cNvPr>
                  <p:cNvSpPr>
                    <a:spLocks noChangeAspect="1"/>
                  </p:cNvSpPr>
                  <p:nvPr/>
                </p:nvSpPr>
                <p:spPr bwMode="auto">
                  <a:xfrm>
                    <a:off x="2973" y="776"/>
                    <a:ext cx="106" cy="61"/>
                  </a:xfrm>
                  <a:custGeom>
                    <a:avLst/>
                    <a:gdLst>
                      <a:gd name="T0" fmla="*/ 106 w 156"/>
                      <a:gd name="T1" fmla="*/ 0 h 102"/>
                      <a:gd name="T2" fmla="*/ 29 w 156"/>
                      <a:gd name="T3" fmla="*/ 12 h 102"/>
                      <a:gd name="T4" fmla="*/ 26 w 156"/>
                      <a:gd name="T5" fmla="*/ 13 h 102"/>
                      <a:gd name="T6" fmla="*/ 20 w 156"/>
                      <a:gd name="T7" fmla="*/ 18 h 102"/>
                      <a:gd name="T8" fmla="*/ 14 w 156"/>
                      <a:gd name="T9" fmla="*/ 26 h 102"/>
                      <a:gd name="T10" fmla="*/ 5 w 156"/>
                      <a:gd name="T11" fmla="*/ 36 h 102"/>
                      <a:gd name="T12" fmla="*/ 1 w 156"/>
                      <a:gd name="T13" fmla="*/ 47 h 102"/>
                      <a:gd name="T14" fmla="*/ 0 w 156"/>
                      <a:gd name="T15" fmla="*/ 54 h 102"/>
                      <a:gd name="T16" fmla="*/ 1 w 156"/>
                      <a:gd name="T17" fmla="*/ 59 h 102"/>
                      <a:gd name="T18" fmla="*/ 1 w 156"/>
                      <a:gd name="T19" fmla="*/ 61 h 102"/>
                      <a:gd name="T20" fmla="*/ 29 w 156"/>
                      <a:gd name="T21" fmla="*/ 26 h 102"/>
                      <a:gd name="T22" fmla="*/ 24 w 156"/>
                      <a:gd name="T23" fmla="*/ 56 h 102"/>
                      <a:gd name="T24" fmla="*/ 49 w 156"/>
                      <a:gd name="T25" fmla="*/ 22 h 102"/>
                      <a:gd name="T26" fmla="*/ 51 w 156"/>
                      <a:gd name="T27" fmla="*/ 47 h 102"/>
                      <a:gd name="T28" fmla="*/ 67 w 156"/>
                      <a:gd name="T29" fmla="*/ 19 h 102"/>
                      <a:gd name="T30" fmla="*/ 73 w 156"/>
                      <a:gd name="T31" fmla="*/ 44 h 102"/>
                      <a:gd name="T32" fmla="*/ 86 w 156"/>
                      <a:gd name="T33" fmla="*/ 22 h 102"/>
                      <a:gd name="T34" fmla="*/ 91 w 156"/>
                      <a:gd name="T35" fmla="*/ 40 h 102"/>
                      <a:gd name="T36" fmla="*/ 92 w 156"/>
                      <a:gd name="T37" fmla="*/ 38 h 102"/>
                      <a:gd name="T38" fmla="*/ 94 w 156"/>
                      <a:gd name="T39" fmla="*/ 31 h 102"/>
                      <a:gd name="T40" fmla="*/ 97 w 156"/>
                      <a:gd name="T41" fmla="*/ 22 h 102"/>
                      <a:gd name="T42" fmla="*/ 101 w 156"/>
                      <a:gd name="T43" fmla="*/ 16 h 102"/>
                      <a:gd name="T44" fmla="*/ 103 w 156"/>
                      <a:gd name="T45" fmla="*/ 10 h 102"/>
                      <a:gd name="T46" fmla="*/ 104 w 156"/>
                      <a:gd name="T47" fmla="*/ 5 h 102"/>
                      <a:gd name="T48" fmla="*/ 106 w 156"/>
                      <a:gd name="T49" fmla="*/ 2 h 102"/>
                      <a:gd name="T50" fmla="*/ 106 w 156"/>
                      <a:gd name="T51" fmla="*/ 0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6" h="102">
                        <a:moveTo>
                          <a:pt x="156" y="0"/>
                        </a:moveTo>
                        <a:lnTo>
                          <a:pt x="42" y="20"/>
                        </a:lnTo>
                        <a:lnTo>
                          <a:pt x="38" y="22"/>
                        </a:lnTo>
                        <a:lnTo>
                          <a:pt x="30" y="30"/>
                        </a:lnTo>
                        <a:lnTo>
                          <a:pt x="20" y="43"/>
                        </a:lnTo>
                        <a:lnTo>
                          <a:pt x="8" y="61"/>
                        </a:lnTo>
                        <a:lnTo>
                          <a:pt x="1" y="79"/>
                        </a:lnTo>
                        <a:lnTo>
                          <a:pt x="0" y="91"/>
                        </a:lnTo>
                        <a:lnTo>
                          <a:pt x="1" y="99"/>
                        </a:lnTo>
                        <a:lnTo>
                          <a:pt x="2" y="102"/>
                        </a:lnTo>
                        <a:lnTo>
                          <a:pt x="42" y="43"/>
                        </a:lnTo>
                        <a:lnTo>
                          <a:pt x="36" y="93"/>
                        </a:lnTo>
                        <a:lnTo>
                          <a:pt x="72" y="36"/>
                        </a:lnTo>
                        <a:lnTo>
                          <a:pt x="75" y="79"/>
                        </a:lnTo>
                        <a:lnTo>
                          <a:pt x="98" y="32"/>
                        </a:lnTo>
                        <a:lnTo>
                          <a:pt x="108" y="73"/>
                        </a:lnTo>
                        <a:lnTo>
                          <a:pt x="126" y="36"/>
                        </a:lnTo>
                        <a:lnTo>
                          <a:pt x="134" y="67"/>
                        </a:lnTo>
                        <a:lnTo>
                          <a:pt x="135" y="63"/>
                        </a:lnTo>
                        <a:lnTo>
                          <a:pt x="138" y="51"/>
                        </a:lnTo>
                        <a:lnTo>
                          <a:pt x="143" y="37"/>
                        </a:lnTo>
                        <a:lnTo>
                          <a:pt x="148" y="26"/>
                        </a:lnTo>
                        <a:lnTo>
                          <a:pt x="151" y="17"/>
                        </a:lnTo>
                        <a:lnTo>
                          <a:pt x="153" y="8"/>
                        </a:lnTo>
                        <a:lnTo>
                          <a:pt x="156" y="3"/>
                        </a:lnTo>
                        <a:lnTo>
                          <a:pt x="1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81" name="Freeform 199">
                    <a:extLst>
                      <a:ext uri="{FF2B5EF4-FFF2-40B4-BE49-F238E27FC236}">
                        <a16:creationId xmlns:a16="http://schemas.microsoft.com/office/drawing/2014/main" xmlns="" id="{EA0D80B1-B3CC-42A7-9A39-7A9170FBC722}"/>
                      </a:ext>
                    </a:extLst>
                  </p:cNvPr>
                  <p:cNvSpPr>
                    <a:spLocks noChangeAspect="1"/>
                  </p:cNvSpPr>
                  <p:nvPr/>
                </p:nvSpPr>
                <p:spPr bwMode="auto">
                  <a:xfrm>
                    <a:off x="2971" y="960"/>
                    <a:ext cx="106" cy="62"/>
                  </a:xfrm>
                  <a:custGeom>
                    <a:avLst/>
                    <a:gdLst>
                      <a:gd name="T0" fmla="*/ 106 w 154"/>
                      <a:gd name="T1" fmla="*/ 0 h 101"/>
                      <a:gd name="T2" fmla="*/ 28 w 154"/>
                      <a:gd name="T3" fmla="*/ 12 h 101"/>
                      <a:gd name="T4" fmla="*/ 25 w 154"/>
                      <a:gd name="T5" fmla="*/ 14 h 101"/>
                      <a:gd name="T6" fmla="*/ 20 w 154"/>
                      <a:gd name="T7" fmla="*/ 18 h 101"/>
                      <a:gd name="T8" fmla="*/ 12 w 154"/>
                      <a:gd name="T9" fmla="*/ 26 h 101"/>
                      <a:gd name="T10" fmla="*/ 6 w 154"/>
                      <a:gd name="T11" fmla="*/ 37 h 101"/>
                      <a:gd name="T12" fmla="*/ 1 w 154"/>
                      <a:gd name="T13" fmla="*/ 48 h 101"/>
                      <a:gd name="T14" fmla="*/ 0 w 154"/>
                      <a:gd name="T15" fmla="*/ 56 h 101"/>
                      <a:gd name="T16" fmla="*/ 0 w 154"/>
                      <a:gd name="T17" fmla="*/ 61 h 101"/>
                      <a:gd name="T18" fmla="*/ 1 w 154"/>
                      <a:gd name="T19" fmla="*/ 62 h 101"/>
                      <a:gd name="T20" fmla="*/ 28 w 154"/>
                      <a:gd name="T21" fmla="*/ 26 h 101"/>
                      <a:gd name="T22" fmla="*/ 24 w 154"/>
                      <a:gd name="T23" fmla="*/ 56 h 101"/>
                      <a:gd name="T24" fmla="*/ 48 w 154"/>
                      <a:gd name="T25" fmla="*/ 21 h 101"/>
                      <a:gd name="T26" fmla="*/ 51 w 154"/>
                      <a:gd name="T27" fmla="*/ 48 h 101"/>
                      <a:gd name="T28" fmla="*/ 67 w 154"/>
                      <a:gd name="T29" fmla="*/ 19 h 101"/>
                      <a:gd name="T30" fmla="*/ 74 w 154"/>
                      <a:gd name="T31" fmla="*/ 44 h 101"/>
                      <a:gd name="T32" fmla="*/ 85 w 154"/>
                      <a:gd name="T33" fmla="*/ 21 h 101"/>
                      <a:gd name="T34" fmla="*/ 91 w 154"/>
                      <a:gd name="T35" fmla="*/ 41 h 101"/>
                      <a:gd name="T36" fmla="*/ 92 w 154"/>
                      <a:gd name="T37" fmla="*/ 38 h 101"/>
                      <a:gd name="T38" fmla="*/ 94 w 154"/>
                      <a:gd name="T39" fmla="*/ 31 h 101"/>
                      <a:gd name="T40" fmla="*/ 98 w 154"/>
                      <a:gd name="T41" fmla="*/ 23 h 101"/>
                      <a:gd name="T42" fmla="*/ 100 w 154"/>
                      <a:gd name="T43" fmla="*/ 15 h 101"/>
                      <a:gd name="T44" fmla="*/ 103 w 154"/>
                      <a:gd name="T45" fmla="*/ 10 h 101"/>
                      <a:gd name="T46" fmla="*/ 105 w 154"/>
                      <a:gd name="T47" fmla="*/ 5 h 101"/>
                      <a:gd name="T48" fmla="*/ 106 w 154"/>
                      <a:gd name="T49" fmla="*/ 1 h 101"/>
                      <a:gd name="T50" fmla="*/ 106 w 154"/>
                      <a:gd name="T51" fmla="*/ 0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4" h="101">
                        <a:moveTo>
                          <a:pt x="154" y="0"/>
                        </a:moveTo>
                        <a:lnTo>
                          <a:pt x="40" y="19"/>
                        </a:lnTo>
                        <a:lnTo>
                          <a:pt x="37" y="22"/>
                        </a:lnTo>
                        <a:lnTo>
                          <a:pt x="29" y="30"/>
                        </a:lnTo>
                        <a:lnTo>
                          <a:pt x="18" y="42"/>
                        </a:lnTo>
                        <a:lnTo>
                          <a:pt x="8" y="60"/>
                        </a:lnTo>
                        <a:lnTo>
                          <a:pt x="1" y="78"/>
                        </a:lnTo>
                        <a:lnTo>
                          <a:pt x="0" y="91"/>
                        </a:lnTo>
                        <a:lnTo>
                          <a:pt x="0" y="99"/>
                        </a:lnTo>
                        <a:lnTo>
                          <a:pt x="1" y="101"/>
                        </a:lnTo>
                        <a:lnTo>
                          <a:pt x="40" y="42"/>
                        </a:lnTo>
                        <a:lnTo>
                          <a:pt x="35" y="92"/>
                        </a:lnTo>
                        <a:lnTo>
                          <a:pt x="70" y="34"/>
                        </a:lnTo>
                        <a:lnTo>
                          <a:pt x="74" y="78"/>
                        </a:lnTo>
                        <a:lnTo>
                          <a:pt x="98" y="31"/>
                        </a:lnTo>
                        <a:lnTo>
                          <a:pt x="107" y="72"/>
                        </a:lnTo>
                        <a:lnTo>
                          <a:pt x="124" y="34"/>
                        </a:lnTo>
                        <a:lnTo>
                          <a:pt x="132" y="67"/>
                        </a:lnTo>
                        <a:lnTo>
                          <a:pt x="134" y="62"/>
                        </a:lnTo>
                        <a:lnTo>
                          <a:pt x="137" y="50"/>
                        </a:lnTo>
                        <a:lnTo>
                          <a:pt x="142" y="37"/>
                        </a:lnTo>
                        <a:lnTo>
                          <a:pt x="146" y="25"/>
                        </a:lnTo>
                        <a:lnTo>
                          <a:pt x="150" y="16"/>
                        </a:lnTo>
                        <a:lnTo>
                          <a:pt x="152" y="8"/>
                        </a:lnTo>
                        <a:lnTo>
                          <a:pt x="154" y="2"/>
                        </a:lnTo>
                        <a:lnTo>
                          <a:pt x="15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82" name="Freeform 200">
                    <a:extLst>
                      <a:ext uri="{FF2B5EF4-FFF2-40B4-BE49-F238E27FC236}">
                        <a16:creationId xmlns:a16="http://schemas.microsoft.com/office/drawing/2014/main" xmlns="" id="{08AEEDB6-B755-43A0-BCA0-AF8DB9FA3A27}"/>
                      </a:ext>
                    </a:extLst>
                  </p:cNvPr>
                  <p:cNvSpPr>
                    <a:spLocks noChangeAspect="1"/>
                  </p:cNvSpPr>
                  <p:nvPr/>
                </p:nvSpPr>
                <p:spPr bwMode="auto">
                  <a:xfrm>
                    <a:off x="2957" y="1146"/>
                    <a:ext cx="107" cy="61"/>
                  </a:xfrm>
                  <a:custGeom>
                    <a:avLst/>
                    <a:gdLst>
                      <a:gd name="T0" fmla="*/ 107 w 155"/>
                      <a:gd name="T1" fmla="*/ 0 h 102"/>
                      <a:gd name="T2" fmla="*/ 28 w 155"/>
                      <a:gd name="T3" fmla="*/ 12 h 102"/>
                      <a:gd name="T4" fmla="*/ 26 w 155"/>
                      <a:gd name="T5" fmla="*/ 13 h 102"/>
                      <a:gd name="T6" fmla="*/ 20 w 155"/>
                      <a:gd name="T7" fmla="*/ 18 h 102"/>
                      <a:gd name="T8" fmla="*/ 13 w 155"/>
                      <a:gd name="T9" fmla="*/ 26 h 102"/>
                      <a:gd name="T10" fmla="*/ 6 w 155"/>
                      <a:gd name="T11" fmla="*/ 37 h 102"/>
                      <a:gd name="T12" fmla="*/ 1 w 155"/>
                      <a:gd name="T13" fmla="*/ 47 h 102"/>
                      <a:gd name="T14" fmla="*/ 0 w 155"/>
                      <a:gd name="T15" fmla="*/ 54 h 102"/>
                      <a:gd name="T16" fmla="*/ 0 w 155"/>
                      <a:gd name="T17" fmla="*/ 60 h 102"/>
                      <a:gd name="T18" fmla="*/ 1 w 155"/>
                      <a:gd name="T19" fmla="*/ 61 h 102"/>
                      <a:gd name="T20" fmla="*/ 28 w 155"/>
                      <a:gd name="T21" fmla="*/ 26 h 102"/>
                      <a:gd name="T22" fmla="*/ 24 w 155"/>
                      <a:gd name="T23" fmla="*/ 56 h 102"/>
                      <a:gd name="T24" fmla="*/ 49 w 155"/>
                      <a:gd name="T25" fmla="*/ 22 h 102"/>
                      <a:gd name="T26" fmla="*/ 51 w 155"/>
                      <a:gd name="T27" fmla="*/ 47 h 102"/>
                      <a:gd name="T28" fmla="*/ 68 w 155"/>
                      <a:gd name="T29" fmla="*/ 19 h 102"/>
                      <a:gd name="T30" fmla="*/ 75 w 155"/>
                      <a:gd name="T31" fmla="*/ 44 h 102"/>
                      <a:gd name="T32" fmla="*/ 86 w 155"/>
                      <a:gd name="T33" fmla="*/ 22 h 102"/>
                      <a:gd name="T34" fmla="*/ 92 w 155"/>
                      <a:gd name="T35" fmla="*/ 40 h 102"/>
                      <a:gd name="T36" fmla="*/ 93 w 155"/>
                      <a:gd name="T37" fmla="*/ 38 h 102"/>
                      <a:gd name="T38" fmla="*/ 95 w 155"/>
                      <a:gd name="T39" fmla="*/ 31 h 102"/>
                      <a:gd name="T40" fmla="*/ 98 w 155"/>
                      <a:gd name="T41" fmla="*/ 22 h 102"/>
                      <a:gd name="T42" fmla="*/ 101 w 155"/>
                      <a:gd name="T43" fmla="*/ 16 h 102"/>
                      <a:gd name="T44" fmla="*/ 104 w 155"/>
                      <a:gd name="T45" fmla="*/ 10 h 102"/>
                      <a:gd name="T46" fmla="*/ 105 w 155"/>
                      <a:gd name="T47" fmla="*/ 5 h 102"/>
                      <a:gd name="T48" fmla="*/ 107 w 155"/>
                      <a:gd name="T49" fmla="*/ 2 h 102"/>
                      <a:gd name="T50" fmla="*/ 107 w 155"/>
                      <a:gd name="T51" fmla="*/ 0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5" h="102">
                        <a:moveTo>
                          <a:pt x="155" y="0"/>
                        </a:moveTo>
                        <a:lnTo>
                          <a:pt x="41" y="20"/>
                        </a:lnTo>
                        <a:lnTo>
                          <a:pt x="37" y="22"/>
                        </a:lnTo>
                        <a:lnTo>
                          <a:pt x="29" y="30"/>
                        </a:lnTo>
                        <a:lnTo>
                          <a:pt x="19" y="43"/>
                        </a:lnTo>
                        <a:lnTo>
                          <a:pt x="8" y="62"/>
                        </a:lnTo>
                        <a:lnTo>
                          <a:pt x="2" y="79"/>
                        </a:lnTo>
                        <a:lnTo>
                          <a:pt x="0" y="91"/>
                        </a:lnTo>
                        <a:lnTo>
                          <a:pt x="0" y="100"/>
                        </a:lnTo>
                        <a:lnTo>
                          <a:pt x="2" y="102"/>
                        </a:lnTo>
                        <a:lnTo>
                          <a:pt x="41" y="43"/>
                        </a:lnTo>
                        <a:lnTo>
                          <a:pt x="35" y="93"/>
                        </a:lnTo>
                        <a:lnTo>
                          <a:pt x="71" y="36"/>
                        </a:lnTo>
                        <a:lnTo>
                          <a:pt x="74" y="79"/>
                        </a:lnTo>
                        <a:lnTo>
                          <a:pt x="98" y="32"/>
                        </a:lnTo>
                        <a:lnTo>
                          <a:pt x="108" y="73"/>
                        </a:lnTo>
                        <a:lnTo>
                          <a:pt x="125" y="36"/>
                        </a:lnTo>
                        <a:lnTo>
                          <a:pt x="133" y="67"/>
                        </a:lnTo>
                        <a:lnTo>
                          <a:pt x="134" y="63"/>
                        </a:lnTo>
                        <a:lnTo>
                          <a:pt x="137" y="51"/>
                        </a:lnTo>
                        <a:lnTo>
                          <a:pt x="142" y="37"/>
                        </a:lnTo>
                        <a:lnTo>
                          <a:pt x="147" y="26"/>
                        </a:lnTo>
                        <a:lnTo>
                          <a:pt x="150" y="17"/>
                        </a:lnTo>
                        <a:lnTo>
                          <a:pt x="152" y="9"/>
                        </a:lnTo>
                        <a:lnTo>
                          <a:pt x="155" y="3"/>
                        </a:lnTo>
                        <a:lnTo>
                          <a:pt x="15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83" name="Freeform 201">
                    <a:extLst>
                      <a:ext uri="{FF2B5EF4-FFF2-40B4-BE49-F238E27FC236}">
                        <a16:creationId xmlns:a16="http://schemas.microsoft.com/office/drawing/2014/main" xmlns="" id="{41F39F0D-3C77-4E1B-9346-7968629E3505}"/>
                      </a:ext>
                    </a:extLst>
                  </p:cNvPr>
                  <p:cNvSpPr>
                    <a:spLocks noChangeAspect="1"/>
                  </p:cNvSpPr>
                  <p:nvPr/>
                </p:nvSpPr>
                <p:spPr bwMode="auto">
                  <a:xfrm>
                    <a:off x="2908" y="748"/>
                    <a:ext cx="30" cy="28"/>
                  </a:xfrm>
                  <a:custGeom>
                    <a:avLst/>
                    <a:gdLst>
                      <a:gd name="T0" fmla="*/ 15 w 43"/>
                      <a:gd name="T1" fmla="*/ 0 h 45"/>
                      <a:gd name="T2" fmla="*/ 10 w 43"/>
                      <a:gd name="T3" fmla="*/ 1 h 45"/>
                      <a:gd name="T4" fmla="*/ 5 w 43"/>
                      <a:gd name="T5" fmla="*/ 4 h 45"/>
                      <a:gd name="T6" fmla="*/ 1 w 43"/>
                      <a:gd name="T7" fmla="*/ 8 h 45"/>
                      <a:gd name="T8" fmla="*/ 0 w 43"/>
                      <a:gd name="T9" fmla="*/ 14 h 45"/>
                      <a:gd name="T10" fmla="*/ 1 w 43"/>
                      <a:gd name="T11" fmla="*/ 19 h 45"/>
                      <a:gd name="T12" fmla="*/ 4 w 43"/>
                      <a:gd name="T13" fmla="*/ 23 h 45"/>
                      <a:gd name="T14" fmla="*/ 9 w 43"/>
                      <a:gd name="T15" fmla="*/ 27 h 45"/>
                      <a:gd name="T16" fmla="*/ 15 w 43"/>
                      <a:gd name="T17" fmla="*/ 28 h 45"/>
                      <a:gd name="T18" fmla="*/ 20 w 43"/>
                      <a:gd name="T19" fmla="*/ 27 h 45"/>
                      <a:gd name="T20" fmla="*/ 25 w 43"/>
                      <a:gd name="T21" fmla="*/ 24 h 45"/>
                      <a:gd name="T22" fmla="*/ 28 w 43"/>
                      <a:gd name="T23" fmla="*/ 21 h 45"/>
                      <a:gd name="T24" fmla="*/ 30 w 43"/>
                      <a:gd name="T25" fmla="*/ 14 h 45"/>
                      <a:gd name="T26" fmla="*/ 29 w 43"/>
                      <a:gd name="T27" fmla="*/ 9 h 45"/>
                      <a:gd name="T28" fmla="*/ 26 w 43"/>
                      <a:gd name="T29" fmla="*/ 4 h 45"/>
                      <a:gd name="T30" fmla="*/ 21 w 43"/>
                      <a:gd name="T31" fmla="*/ 2 h 45"/>
                      <a:gd name="T32" fmla="*/ 15 w 4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2" y="0"/>
                        </a:moveTo>
                        <a:lnTo>
                          <a:pt x="14" y="1"/>
                        </a:lnTo>
                        <a:lnTo>
                          <a:pt x="7" y="6"/>
                        </a:lnTo>
                        <a:lnTo>
                          <a:pt x="2" y="13"/>
                        </a:lnTo>
                        <a:lnTo>
                          <a:pt x="0" y="22"/>
                        </a:lnTo>
                        <a:lnTo>
                          <a:pt x="1" y="30"/>
                        </a:lnTo>
                        <a:lnTo>
                          <a:pt x="6" y="37"/>
                        </a:lnTo>
                        <a:lnTo>
                          <a:pt x="13" y="43"/>
                        </a:lnTo>
                        <a:lnTo>
                          <a:pt x="21" y="45"/>
                        </a:lnTo>
                        <a:lnTo>
                          <a:pt x="29" y="44"/>
                        </a:lnTo>
                        <a:lnTo>
                          <a:pt x="36" y="39"/>
                        </a:lnTo>
                        <a:lnTo>
                          <a:pt x="40" y="33"/>
                        </a:lnTo>
                        <a:lnTo>
                          <a:pt x="43" y="23"/>
                        </a:lnTo>
                        <a:lnTo>
                          <a:pt x="41" y="14"/>
                        </a:lnTo>
                        <a:lnTo>
                          <a:pt x="37" y="7"/>
                        </a:lnTo>
                        <a:lnTo>
                          <a:pt x="30" y="3"/>
                        </a:lnTo>
                        <a:lnTo>
                          <a:pt x="2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84" name="Freeform 202">
                    <a:extLst>
                      <a:ext uri="{FF2B5EF4-FFF2-40B4-BE49-F238E27FC236}">
                        <a16:creationId xmlns:a16="http://schemas.microsoft.com/office/drawing/2014/main" xmlns="" id="{9E8E60C8-7E2A-43F7-8717-FAFFE46BC834}"/>
                      </a:ext>
                    </a:extLst>
                  </p:cNvPr>
                  <p:cNvSpPr>
                    <a:spLocks noChangeAspect="1"/>
                  </p:cNvSpPr>
                  <p:nvPr/>
                </p:nvSpPr>
                <p:spPr bwMode="auto">
                  <a:xfrm>
                    <a:off x="2908" y="987"/>
                    <a:ext cx="30" cy="26"/>
                  </a:xfrm>
                  <a:custGeom>
                    <a:avLst/>
                    <a:gdLst>
                      <a:gd name="T0" fmla="*/ 15 w 43"/>
                      <a:gd name="T1" fmla="*/ 0 h 45"/>
                      <a:gd name="T2" fmla="*/ 10 w 43"/>
                      <a:gd name="T3" fmla="*/ 1 h 45"/>
                      <a:gd name="T4" fmla="*/ 5 w 43"/>
                      <a:gd name="T5" fmla="*/ 3 h 45"/>
                      <a:gd name="T6" fmla="*/ 1 w 43"/>
                      <a:gd name="T7" fmla="*/ 7 h 45"/>
                      <a:gd name="T8" fmla="*/ 0 w 43"/>
                      <a:gd name="T9" fmla="*/ 12 h 45"/>
                      <a:gd name="T10" fmla="*/ 1 w 43"/>
                      <a:gd name="T11" fmla="*/ 17 h 45"/>
                      <a:gd name="T12" fmla="*/ 4 w 43"/>
                      <a:gd name="T13" fmla="*/ 21 h 45"/>
                      <a:gd name="T14" fmla="*/ 8 w 43"/>
                      <a:gd name="T15" fmla="*/ 24 h 45"/>
                      <a:gd name="T16" fmla="*/ 14 w 43"/>
                      <a:gd name="T17" fmla="*/ 26 h 45"/>
                      <a:gd name="T18" fmla="*/ 20 w 43"/>
                      <a:gd name="T19" fmla="*/ 25 h 45"/>
                      <a:gd name="T20" fmla="*/ 25 w 43"/>
                      <a:gd name="T21" fmla="*/ 23 h 45"/>
                      <a:gd name="T22" fmla="*/ 28 w 43"/>
                      <a:gd name="T23" fmla="*/ 18 h 45"/>
                      <a:gd name="T24" fmla="*/ 30 w 43"/>
                      <a:gd name="T25" fmla="*/ 13 h 45"/>
                      <a:gd name="T26" fmla="*/ 29 w 43"/>
                      <a:gd name="T27" fmla="*/ 8 h 45"/>
                      <a:gd name="T28" fmla="*/ 26 w 43"/>
                      <a:gd name="T29" fmla="*/ 3 h 45"/>
                      <a:gd name="T30" fmla="*/ 21 w 43"/>
                      <a:gd name="T31" fmla="*/ 1 h 45"/>
                      <a:gd name="T32" fmla="*/ 15 w 4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2" y="0"/>
                        </a:moveTo>
                        <a:lnTo>
                          <a:pt x="14" y="1"/>
                        </a:lnTo>
                        <a:lnTo>
                          <a:pt x="7" y="5"/>
                        </a:lnTo>
                        <a:lnTo>
                          <a:pt x="2" y="12"/>
                        </a:lnTo>
                        <a:lnTo>
                          <a:pt x="0" y="21"/>
                        </a:lnTo>
                        <a:lnTo>
                          <a:pt x="1" y="30"/>
                        </a:lnTo>
                        <a:lnTo>
                          <a:pt x="6" y="36"/>
                        </a:lnTo>
                        <a:lnTo>
                          <a:pt x="11" y="42"/>
                        </a:lnTo>
                        <a:lnTo>
                          <a:pt x="20" y="45"/>
                        </a:lnTo>
                        <a:lnTo>
                          <a:pt x="29" y="43"/>
                        </a:lnTo>
                        <a:lnTo>
                          <a:pt x="36" y="39"/>
                        </a:lnTo>
                        <a:lnTo>
                          <a:pt x="40" y="32"/>
                        </a:lnTo>
                        <a:lnTo>
                          <a:pt x="43" y="23"/>
                        </a:lnTo>
                        <a:lnTo>
                          <a:pt x="41" y="13"/>
                        </a:lnTo>
                        <a:lnTo>
                          <a:pt x="37" y="6"/>
                        </a:lnTo>
                        <a:lnTo>
                          <a:pt x="30" y="2"/>
                        </a:lnTo>
                        <a:lnTo>
                          <a:pt x="2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85" name="Freeform 203">
                    <a:extLst>
                      <a:ext uri="{FF2B5EF4-FFF2-40B4-BE49-F238E27FC236}">
                        <a16:creationId xmlns:a16="http://schemas.microsoft.com/office/drawing/2014/main" xmlns="" id="{13C954F4-37FE-4D2B-8861-DC7BEBFB38E0}"/>
                      </a:ext>
                    </a:extLst>
                  </p:cNvPr>
                  <p:cNvSpPr>
                    <a:spLocks noChangeAspect="1"/>
                  </p:cNvSpPr>
                  <p:nvPr/>
                </p:nvSpPr>
                <p:spPr bwMode="auto">
                  <a:xfrm>
                    <a:off x="2908" y="1225"/>
                    <a:ext cx="30" cy="26"/>
                  </a:xfrm>
                  <a:custGeom>
                    <a:avLst/>
                    <a:gdLst>
                      <a:gd name="T0" fmla="*/ 15 w 43"/>
                      <a:gd name="T1" fmla="*/ 0 h 45"/>
                      <a:gd name="T2" fmla="*/ 9 w 43"/>
                      <a:gd name="T3" fmla="*/ 1 h 45"/>
                      <a:gd name="T4" fmla="*/ 5 w 43"/>
                      <a:gd name="T5" fmla="*/ 3 h 45"/>
                      <a:gd name="T6" fmla="*/ 1 w 43"/>
                      <a:gd name="T7" fmla="*/ 7 h 45"/>
                      <a:gd name="T8" fmla="*/ 0 w 43"/>
                      <a:gd name="T9" fmla="*/ 13 h 45"/>
                      <a:gd name="T10" fmla="*/ 1 w 43"/>
                      <a:gd name="T11" fmla="*/ 18 h 45"/>
                      <a:gd name="T12" fmla="*/ 4 w 43"/>
                      <a:gd name="T13" fmla="*/ 22 h 45"/>
                      <a:gd name="T14" fmla="*/ 8 w 43"/>
                      <a:gd name="T15" fmla="*/ 24 h 45"/>
                      <a:gd name="T16" fmla="*/ 14 w 43"/>
                      <a:gd name="T17" fmla="*/ 26 h 45"/>
                      <a:gd name="T18" fmla="*/ 20 w 43"/>
                      <a:gd name="T19" fmla="*/ 25 h 45"/>
                      <a:gd name="T20" fmla="*/ 25 w 43"/>
                      <a:gd name="T21" fmla="*/ 23 h 45"/>
                      <a:gd name="T22" fmla="*/ 28 w 43"/>
                      <a:gd name="T23" fmla="*/ 18 h 45"/>
                      <a:gd name="T24" fmla="*/ 30 w 43"/>
                      <a:gd name="T25" fmla="*/ 13 h 45"/>
                      <a:gd name="T26" fmla="*/ 29 w 43"/>
                      <a:gd name="T27" fmla="*/ 8 h 45"/>
                      <a:gd name="T28" fmla="*/ 26 w 43"/>
                      <a:gd name="T29" fmla="*/ 4 h 45"/>
                      <a:gd name="T30" fmla="*/ 21 w 43"/>
                      <a:gd name="T31" fmla="*/ 1 h 45"/>
                      <a:gd name="T32" fmla="*/ 15 w 4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1" y="0"/>
                        </a:moveTo>
                        <a:lnTo>
                          <a:pt x="13" y="1"/>
                        </a:lnTo>
                        <a:lnTo>
                          <a:pt x="7" y="5"/>
                        </a:lnTo>
                        <a:lnTo>
                          <a:pt x="2" y="12"/>
                        </a:lnTo>
                        <a:lnTo>
                          <a:pt x="0" y="22"/>
                        </a:lnTo>
                        <a:lnTo>
                          <a:pt x="1" y="31"/>
                        </a:lnTo>
                        <a:lnTo>
                          <a:pt x="6" y="38"/>
                        </a:lnTo>
                        <a:lnTo>
                          <a:pt x="11" y="42"/>
                        </a:lnTo>
                        <a:lnTo>
                          <a:pt x="20" y="45"/>
                        </a:lnTo>
                        <a:lnTo>
                          <a:pt x="29" y="43"/>
                        </a:lnTo>
                        <a:lnTo>
                          <a:pt x="36" y="39"/>
                        </a:lnTo>
                        <a:lnTo>
                          <a:pt x="40" y="32"/>
                        </a:lnTo>
                        <a:lnTo>
                          <a:pt x="43" y="23"/>
                        </a:lnTo>
                        <a:lnTo>
                          <a:pt x="41" y="14"/>
                        </a:lnTo>
                        <a:lnTo>
                          <a:pt x="37" y="7"/>
                        </a:lnTo>
                        <a:lnTo>
                          <a:pt x="30" y="2"/>
                        </a:lnTo>
                        <a:lnTo>
                          <a:pt x="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8550" name="Group 204">
                <a:extLst>
                  <a:ext uri="{FF2B5EF4-FFF2-40B4-BE49-F238E27FC236}">
                    <a16:creationId xmlns:a16="http://schemas.microsoft.com/office/drawing/2014/main" xmlns="" id="{D176D4A6-536C-4F68-99E5-A98A07EE4BF6}"/>
                  </a:ext>
                </a:extLst>
              </p:cNvPr>
              <p:cNvGrpSpPr>
                <a:grpSpLocks noChangeAspect="1"/>
              </p:cNvGrpSpPr>
              <p:nvPr/>
            </p:nvGrpSpPr>
            <p:grpSpPr bwMode="auto">
              <a:xfrm flipV="1">
                <a:off x="2434" y="1047"/>
                <a:ext cx="144" cy="302"/>
                <a:chOff x="1498" y="2248"/>
                <a:chExt cx="104" cy="250"/>
              </a:xfrm>
            </p:grpSpPr>
            <p:sp>
              <p:nvSpPr>
                <p:cNvPr id="18556" name="Freeform 205">
                  <a:extLst>
                    <a:ext uri="{FF2B5EF4-FFF2-40B4-BE49-F238E27FC236}">
                      <a16:creationId xmlns:a16="http://schemas.microsoft.com/office/drawing/2014/main" xmlns="" id="{8AE73258-7D53-4379-B13B-2C4F3BE7F889}"/>
                    </a:ext>
                  </a:extLst>
                </p:cNvPr>
                <p:cNvSpPr>
                  <a:spLocks noChangeAspect="1"/>
                </p:cNvSpPr>
                <p:nvPr/>
              </p:nvSpPr>
              <p:spPr bwMode="auto">
                <a:xfrm>
                  <a:off x="1510" y="2258"/>
                  <a:ext cx="52" cy="55"/>
                </a:xfrm>
                <a:custGeom>
                  <a:avLst/>
                  <a:gdLst>
                    <a:gd name="T0" fmla="*/ 52 w 103"/>
                    <a:gd name="T1" fmla="*/ 55 h 111"/>
                    <a:gd name="T2" fmla="*/ 8 w 103"/>
                    <a:gd name="T3" fmla="*/ 0 h 111"/>
                    <a:gd name="T4" fmla="*/ 0 w 103"/>
                    <a:gd name="T5" fmla="*/ 37 h 111"/>
                    <a:gd name="T6" fmla="*/ 52 w 103"/>
                    <a:gd name="T7" fmla="*/ 55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111">
                      <a:moveTo>
                        <a:pt x="103" y="111"/>
                      </a:moveTo>
                      <a:lnTo>
                        <a:pt x="16" y="0"/>
                      </a:lnTo>
                      <a:lnTo>
                        <a:pt x="0" y="75"/>
                      </a:lnTo>
                      <a:lnTo>
                        <a:pt x="103" y="111"/>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57" name="Freeform 206">
                  <a:extLst>
                    <a:ext uri="{FF2B5EF4-FFF2-40B4-BE49-F238E27FC236}">
                      <a16:creationId xmlns:a16="http://schemas.microsoft.com/office/drawing/2014/main" xmlns="" id="{DC34CC07-0D48-4E07-B0C7-499FF76B3519}"/>
                    </a:ext>
                  </a:extLst>
                </p:cNvPr>
                <p:cNvSpPr>
                  <a:spLocks noChangeAspect="1"/>
                </p:cNvSpPr>
                <p:nvPr/>
              </p:nvSpPr>
              <p:spPr bwMode="auto">
                <a:xfrm>
                  <a:off x="1586" y="2248"/>
                  <a:ext cx="16" cy="43"/>
                </a:xfrm>
                <a:custGeom>
                  <a:avLst/>
                  <a:gdLst>
                    <a:gd name="T0" fmla="*/ 15 w 31"/>
                    <a:gd name="T1" fmla="*/ 43 h 87"/>
                    <a:gd name="T2" fmla="*/ 0 w 31"/>
                    <a:gd name="T3" fmla="*/ 0 h 87"/>
                    <a:gd name="T4" fmla="*/ 16 w 31"/>
                    <a:gd name="T5" fmla="*/ 1 h 87"/>
                    <a:gd name="T6" fmla="*/ 15 w 31"/>
                    <a:gd name="T7" fmla="*/ 43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87">
                      <a:moveTo>
                        <a:pt x="29" y="87"/>
                      </a:moveTo>
                      <a:lnTo>
                        <a:pt x="0" y="0"/>
                      </a:lnTo>
                      <a:lnTo>
                        <a:pt x="31" y="2"/>
                      </a:lnTo>
                      <a:lnTo>
                        <a:pt x="29" y="87"/>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58" name="Freeform 207">
                  <a:extLst>
                    <a:ext uri="{FF2B5EF4-FFF2-40B4-BE49-F238E27FC236}">
                      <a16:creationId xmlns:a16="http://schemas.microsoft.com/office/drawing/2014/main" xmlns="" id="{7FC25A72-1C93-47C6-889E-7139CFF710A5}"/>
                    </a:ext>
                  </a:extLst>
                </p:cNvPr>
                <p:cNvSpPr>
                  <a:spLocks noChangeAspect="1"/>
                </p:cNvSpPr>
                <p:nvPr/>
              </p:nvSpPr>
              <p:spPr bwMode="auto">
                <a:xfrm>
                  <a:off x="1498" y="2381"/>
                  <a:ext cx="62" cy="29"/>
                </a:xfrm>
                <a:custGeom>
                  <a:avLst/>
                  <a:gdLst>
                    <a:gd name="T0" fmla="*/ 62 w 123"/>
                    <a:gd name="T1" fmla="*/ 0 h 58"/>
                    <a:gd name="T2" fmla="*/ 0 w 123"/>
                    <a:gd name="T3" fmla="*/ 11 h 58"/>
                    <a:gd name="T4" fmla="*/ 10 w 123"/>
                    <a:gd name="T5" fmla="*/ 29 h 58"/>
                    <a:gd name="T6" fmla="*/ 62 w 12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58">
                      <a:moveTo>
                        <a:pt x="123" y="0"/>
                      </a:moveTo>
                      <a:lnTo>
                        <a:pt x="0" y="22"/>
                      </a:lnTo>
                      <a:lnTo>
                        <a:pt x="20" y="58"/>
                      </a:lnTo>
                      <a:lnTo>
                        <a:pt x="123"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59" name="Freeform 208">
                  <a:extLst>
                    <a:ext uri="{FF2B5EF4-FFF2-40B4-BE49-F238E27FC236}">
                      <a16:creationId xmlns:a16="http://schemas.microsoft.com/office/drawing/2014/main" xmlns="" id="{67E011A3-B458-402D-838C-B83FD80882A3}"/>
                    </a:ext>
                  </a:extLst>
                </p:cNvPr>
                <p:cNvSpPr>
                  <a:spLocks noChangeAspect="1"/>
                </p:cNvSpPr>
                <p:nvPr/>
              </p:nvSpPr>
              <p:spPr bwMode="auto">
                <a:xfrm>
                  <a:off x="1525" y="2451"/>
                  <a:ext cx="48" cy="47"/>
                </a:xfrm>
                <a:custGeom>
                  <a:avLst/>
                  <a:gdLst>
                    <a:gd name="T0" fmla="*/ 48 w 95"/>
                    <a:gd name="T1" fmla="*/ 0 h 95"/>
                    <a:gd name="T2" fmla="*/ 0 w 95"/>
                    <a:gd name="T3" fmla="*/ 44 h 95"/>
                    <a:gd name="T4" fmla="*/ 17 w 95"/>
                    <a:gd name="T5" fmla="*/ 47 h 95"/>
                    <a:gd name="T6" fmla="*/ 48 w 95"/>
                    <a:gd name="T7" fmla="*/ 0 h 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95">
                      <a:moveTo>
                        <a:pt x="95" y="0"/>
                      </a:moveTo>
                      <a:lnTo>
                        <a:pt x="0" y="89"/>
                      </a:lnTo>
                      <a:lnTo>
                        <a:pt x="33" y="95"/>
                      </a:lnTo>
                      <a:lnTo>
                        <a:pt x="95"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551" name="Group 209">
                <a:extLst>
                  <a:ext uri="{FF2B5EF4-FFF2-40B4-BE49-F238E27FC236}">
                    <a16:creationId xmlns:a16="http://schemas.microsoft.com/office/drawing/2014/main" xmlns="" id="{B6DD48B7-0619-40C7-820F-EBE4B9FFDD9D}"/>
                  </a:ext>
                </a:extLst>
              </p:cNvPr>
              <p:cNvGrpSpPr>
                <a:grpSpLocks noChangeAspect="1"/>
              </p:cNvGrpSpPr>
              <p:nvPr/>
            </p:nvGrpSpPr>
            <p:grpSpPr bwMode="auto">
              <a:xfrm flipH="1" flipV="1">
                <a:off x="3146" y="1076"/>
                <a:ext cx="144" cy="302"/>
                <a:chOff x="2500" y="2329"/>
                <a:chExt cx="104" cy="250"/>
              </a:xfrm>
            </p:grpSpPr>
            <p:sp>
              <p:nvSpPr>
                <p:cNvPr id="18552" name="Freeform 210">
                  <a:extLst>
                    <a:ext uri="{FF2B5EF4-FFF2-40B4-BE49-F238E27FC236}">
                      <a16:creationId xmlns:a16="http://schemas.microsoft.com/office/drawing/2014/main" xmlns="" id="{7D0870F5-893C-4228-8817-6F6E4604FCDD}"/>
                    </a:ext>
                  </a:extLst>
                </p:cNvPr>
                <p:cNvSpPr>
                  <a:spLocks noChangeAspect="1"/>
                </p:cNvSpPr>
                <p:nvPr/>
              </p:nvSpPr>
              <p:spPr bwMode="auto">
                <a:xfrm>
                  <a:off x="2512" y="2339"/>
                  <a:ext cx="52" cy="55"/>
                </a:xfrm>
                <a:custGeom>
                  <a:avLst/>
                  <a:gdLst>
                    <a:gd name="T0" fmla="*/ 52 w 103"/>
                    <a:gd name="T1" fmla="*/ 55 h 111"/>
                    <a:gd name="T2" fmla="*/ 8 w 103"/>
                    <a:gd name="T3" fmla="*/ 0 h 111"/>
                    <a:gd name="T4" fmla="*/ 0 w 103"/>
                    <a:gd name="T5" fmla="*/ 37 h 111"/>
                    <a:gd name="T6" fmla="*/ 52 w 103"/>
                    <a:gd name="T7" fmla="*/ 55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111">
                      <a:moveTo>
                        <a:pt x="103" y="111"/>
                      </a:moveTo>
                      <a:lnTo>
                        <a:pt x="16" y="0"/>
                      </a:lnTo>
                      <a:lnTo>
                        <a:pt x="0" y="75"/>
                      </a:lnTo>
                      <a:lnTo>
                        <a:pt x="103" y="111"/>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53" name="Freeform 211">
                  <a:extLst>
                    <a:ext uri="{FF2B5EF4-FFF2-40B4-BE49-F238E27FC236}">
                      <a16:creationId xmlns:a16="http://schemas.microsoft.com/office/drawing/2014/main" xmlns="" id="{76F8477A-12A2-4B93-B962-E878F54ADEB8}"/>
                    </a:ext>
                  </a:extLst>
                </p:cNvPr>
                <p:cNvSpPr>
                  <a:spLocks noChangeAspect="1"/>
                </p:cNvSpPr>
                <p:nvPr/>
              </p:nvSpPr>
              <p:spPr bwMode="auto">
                <a:xfrm>
                  <a:off x="2588" y="2329"/>
                  <a:ext cx="16" cy="43"/>
                </a:xfrm>
                <a:custGeom>
                  <a:avLst/>
                  <a:gdLst>
                    <a:gd name="T0" fmla="*/ 15 w 31"/>
                    <a:gd name="T1" fmla="*/ 43 h 87"/>
                    <a:gd name="T2" fmla="*/ 0 w 31"/>
                    <a:gd name="T3" fmla="*/ 0 h 87"/>
                    <a:gd name="T4" fmla="*/ 16 w 31"/>
                    <a:gd name="T5" fmla="*/ 1 h 87"/>
                    <a:gd name="T6" fmla="*/ 15 w 31"/>
                    <a:gd name="T7" fmla="*/ 43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87">
                      <a:moveTo>
                        <a:pt x="29" y="87"/>
                      </a:moveTo>
                      <a:lnTo>
                        <a:pt x="0" y="0"/>
                      </a:lnTo>
                      <a:lnTo>
                        <a:pt x="31" y="2"/>
                      </a:lnTo>
                      <a:lnTo>
                        <a:pt x="29" y="87"/>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54" name="Freeform 212">
                  <a:extLst>
                    <a:ext uri="{FF2B5EF4-FFF2-40B4-BE49-F238E27FC236}">
                      <a16:creationId xmlns:a16="http://schemas.microsoft.com/office/drawing/2014/main" xmlns="" id="{E1E77AA3-A9BB-4D67-A26C-A54FC59D7F5F}"/>
                    </a:ext>
                  </a:extLst>
                </p:cNvPr>
                <p:cNvSpPr>
                  <a:spLocks noChangeAspect="1"/>
                </p:cNvSpPr>
                <p:nvPr/>
              </p:nvSpPr>
              <p:spPr bwMode="auto">
                <a:xfrm>
                  <a:off x="2500" y="2462"/>
                  <a:ext cx="62" cy="29"/>
                </a:xfrm>
                <a:custGeom>
                  <a:avLst/>
                  <a:gdLst>
                    <a:gd name="T0" fmla="*/ 62 w 123"/>
                    <a:gd name="T1" fmla="*/ 0 h 58"/>
                    <a:gd name="T2" fmla="*/ 0 w 123"/>
                    <a:gd name="T3" fmla="*/ 11 h 58"/>
                    <a:gd name="T4" fmla="*/ 10 w 123"/>
                    <a:gd name="T5" fmla="*/ 29 h 58"/>
                    <a:gd name="T6" fmla="*/ 62 w 12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58">
                      <a:moveTo>
                        <a:pt x="123" y="0"/>
                      </a:moveTo>
                      <a:lnTo>
                        <a:pt x="0" y="22"/>
                      </a:lnTo>
                      <a:lnTo>
                        <a:pt x="20" y="58"/>
                      </a:lnTo>
                      <a:lnTo>
                        <a:pt x="123"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55" name="Freeform 213">
                  <a:extLst>
                    <a:ext uri="{FF2B5EF4-FFF2-40B4-BE49-F238E27FC236}">
                      <a16:creationId xmlns:a16="http://schemas.microsoft.com/office/drawing/2014/main" xmlns="" id="{03AA6F2B-6105-40D5-A830-2866B18E0EF5}"/>
                    </a:ext>
                  </a:extLst>
                </p:cNvPr>
                <p:cNvSpPr>
                  <a:spLocks noChangeAspect="1"/>
                </p:cNvSpPr>
                <p:nvPr/>
              </p:nvSpPr>
              <p:spPr bwMode="auto">
                <a:xfrm>
                  <a:off x="2527" y="2532"/>
                  <a:ext cx="48" cy="47"/>
                </a:xfrm>
                <a:custGeom>
                  <a:avLst/>
                  <a:gdLst>
                    <a:gd name="T0" fmla="*/ 48 w 95"/>
                    <a:gd name="T1" fmla="*/ 0 h 95"/>
                    <a:gd name="T2" fmla="*/ 0 w 95"/>
                    <a:gd name="T3" fmla="*/ 44 h 95"/>
                    <a:gd name="T4" fmla="*/ 17 w 95"/>
                    <a:gd name="T5" fmla="*/ 47 h 95"/>
                    <a:gd name="T6" fmla="*/ 48 w 95"/>
                    <a:gd name="T7" fmla="*/ 0 h 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95">
                      <a:moveTo>
                        <a:pt x="95" y="0"/>
                      </a:moveTo>
                      <a:lnTo>
                        <a:pt x="0" y="89"/>
                      </a:lnTo>
                      <a:lnTo>
                        <a:pt x="33" y="95"/>
                      </a:lnTo>
                      <a:lnTo>
                        <a:pt x="95"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8444" name="Arc 214">
            <a:extLst>
              <a:ext uri="{FF2B5EF4-FFF2-40B4-BE49-F238E27FC236}">
                <a16:creationId xmlns:a16="http://schemas.microsoft.com/office/drawing/2014/main" xmlns="" id="{92E1A88A-B6A5-4A34-9660-1D9AB7D03D50}"/>
              </a:ext>
            </a:extLst>
          </p:cNvPr>
          <p:cNvSpPr>
            <a:spLocks noChangeAspect="1"/>
          </p:cNvSpPr>
          <p:nvPr/>
        </p:nvSpPr>
        <p:spPr bwMode="auto">
          <a:xfrm flipV="1">
            <a:off x="7038976" y="4297363"/>
            <a:ext cx="1497013" cy="914400"/>
          </a:xfrm>
          <a:custGeom>
            <a:avLst/>
            <a:gdLst>
              <a:gd name="T0" fmla="*/ 0 w 21600"/>
              <a:gd name="T1" fmla="*/ 0 h 21600"/>
              <a:gd name="T2" fmla="*/ 1497013 w 21600"/>
              <a:gd name="T3" fmla="*/ 914400 h 21600"/>
              <a:gd name="T4" fmla="*/ 0 w 21600"/>
              <a:gd name="T5" fmla="*/ 914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bg1"/>
            </a:solidFill>
            <a:round/>
            <a:headEnd/>
            <a:tailEnd type="stealth" w="med"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445" name="Group 215">
            <a:extLst>
              <a:ext uri="{FF2B5EF4-FFF2-40B4-BE49-F238E27FC236}">
                <a16:creationId xmlns:a16="http://schemas.microsoft.com/office/drawing/2014/main" xmlns="" id="{C16BFC62-304D-4BBB-9411-8A6CE3481C93}"/>
              </a:ext>
            </a:extLst>
          </p:cNvPr>
          <p:cNvGrpSpPr>
            <a:grpSpLocks/>
          </p:cNvGrpSpPr>
          <p:nvPr/>
        </p:nvGrpSpPr>
        <p:grpSpPr bwMode="auto">
          <a:xfrm>
            <a:off x="8380413" y="2736851"/>
            <a:ext cx="1820862" cy="2041525"/>
            <a:chOff x="4445" y="1717"/>
            <a:chExt cx="1147" cy="1286"/>
          </a:xfrm>
        </p:grpSpPr>
        <p:grpSp>
          <p:nvGrpSpPr>
            <p:cNvPr id="18469" name="Group 216">
              <a:extLst>
                <a:ext uri="{FF2B5EF4-FFF2-40B4-BE49-F238E27FC236}">
                  <a16:creationId xmlns:a16="http://schemas.microsoft.com/office/drawing/2014/main" xmlns="" id="{02DC75F6-13D1-4308-93AA-D95FE86A2EE0}"/>
                </a:ext>
              </a:extLst>
            </p:cNvPr>
            <p:cNvGrpSpPr>
              <a:grpSpLocks noChangeAspect="1"/>
            </p:cNvGrpSpPr>
            <p:nvPr/>
          </p:nvGrpSpPr>
          <p:grpSpPr bwMode="auto">
            <a:xfrm>
              <a:off x="4445" y="1717"/>
              <a:ext cx="936" cy="799"/>
              <a:chOff x="4266" y="1639"/>
              <a:chExt cx="995" cy="848"/>
            </a:xfrm>
          </p:grpSpPr>
          <p:sp>
            <p:nvSpPr>
              <p:cNvPr id="18471" name="Freeform 217">
                <a:extLst>
                  <a:ext uri="{FF2B5EF4-FFF2-40B4-BE49-F238E27FC236}">
                    <a16:creationId xmlns:a16="http://schemas.microsoft.com/office/drawing/2014/main" xmlns="" id="{2C74D6EF-B883-4416-93AD-7F9869D734A6}"/>
                  </a:ext>
                </a:extLst>
              </p:cNvPr>
              <p:cNvSpPr>
                <a:spLocks noChangeAspect="1"/>
              </p:cNvSpPr>
              <p:nvPr/>
            </p:nvSpPr>
            <p:spPr bwMode="auto">
              <a:xfrm>
                <a:off x="4266" y="1688"/>
                <a:ext cx="409" cy="799"/>
              </a:xfrm>
              <a:custGeom>
                <a:avLst/>
                <a:gdLst>
                  <a:gd name="T0" fmla="*/ 408 w 409"/>
                  <a:gd name="T1" fmla="*/ 798 h 799"/>
                  <a:gd name="T2" fmla="*/ 408 w 409"/>
                  <a:gd name="T3" fmla="*/ 195 h 799"/>
                  <a:gd name="T4" fmla="*/ 234 w 409"/>
                  <a:gd name="T5" fmla="*/ 0 h 799"/>
                  <a:gd name="T6" fmla="*/ 51 w 409"/>
                  <a:gd name="T7" fmla="*/ 13 h 799"/>
                  <a:gd name="T8" fmla="*/ 0 w 409"/>
                  <a:gd name="T9" fmla="*/ 798 h 799"/>
                  <a:gd name="T10" fmla="*/ 408 w 409"/>
                  <a:gd name="T11" fmla="*/ 798 h 7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9" h="799">
                    <a:moveTo>
                      <a:pt x="408" y="798"/>
                    </a:moveTo>
                    <a:lnTo>
                      <a:pt x="408" y="195"/>
                    </a:lnTo>
                    <a:lnTo>
                      <a:pt x="234" y="0"/>
                    </a:lnTo>
                    <a:lnTo>
                      <a:pt x="51" y="13"/>
                    </a:lnTo>
                    <a:lnTo>
                      <a:pt x="0" y="798"/>
                    </a:lnTo>
                    <a:lnTo>
                      <a:pt x="408" y="798"/>
                    </a:lnTo>
                  </a:path>
                </a:pathLst>
              </a:custGeom>
              <a:solidFill>
                <a:srgbClr val="515151"/>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2" name="Freeform 218">
                <a:extLst>
                  <a:ext uri="{FF2B5EF4-FFF2-40B4-BE49-F238E27FC236}">
                    <a16:creationId xmlns:a16="http://schemas.microsoft.com/office/drawing/2014/main" xmlns="" id="{D6C70A83-E2F9-4443-A2E1-C652FBB7C38D}"/>
                  </a:ext>
                </a:extLst>
              </p:cNvPr>
              <p:cNvSpPr>
                <a:spLocks noChangeAspect="1"/>
              </p:cNvSpPr>
              <p:nvPr/>
            </p:nvSpPr>
            <p:spPr bwMode="auto">
              <a:xfrm>
                <a:off x="4782" y="2046"/>
                <a:ext cx="474" cy="441"/>
              </a:xfrm>
              <a:custGeom>
                <a:avLst/>
                <a:gdLst>
                  <a:gd name="T0" fmla="*/ 444 w 474"/>
                  <a:gd name="T1" fmla="*/ 440 h 441"/>
                  <a:gd name="T2" fmla="*/ 457 w 474"/>
                  <a:gd name="T3" fmla="*/ 409 h 441"/>
                  <a:gd name="T4" fmla="*/ 468 w 474"/>
                  <a:gd name="T5" fmla="*/ 357 h 441"/>
                  <a:gd name="T6" fmla="*/ 472 w 474"/>
                  <a:gd name="T7" fmla="*/ 284 h 441"/>
                  <a:gd name="T8" fmla="*/ 473 w 474"/>
                  <a:gd name="T9" fmla="*/ 229 h 441"/>
                  <a:gd name="T10" fmla="*/ 466 w 474"/>
                  <a:gd name="T11" fmla="*/ 175 h 441"/>
                  <a:gd name="T12" fmla="*/ 451 w 474"/>
                  <a:gd name="T13" fmla="*/ 124 h 441"/>
                  <a:gd name="T14" fmla="*/ 429 w 474"/>
                  <a:gd name="T15" fmla="*/ 87 h 441"/>
                  <a:gd name="T16" fmla="*/ 401 w 474"/>
                  <a:gd name="T17" fmla="*/ 65 h 441"/>
                  <a:gd name="T18" fmla="*/ 350 w 474"/>
                  <a:gd name="T19" fmla="*/ 39 h 441"/>
                  <a:gd name="T20" fmla="*/ 355 w 474"/>
                  <a:gd name="T21" fmla="*/ 22 h 441"/>
                  <a:gd name="T22" fmla="*/ 349 w 474"/>
                  <a:gd name="T23" fmla="*/ 18 h 441"/>
                  <a:gd name="T24" fmla="*/ 326 w 474"/>
                  <a:gd name="T25" fmla="*/ 9 h 441"/>
                  <a:gd name="T26" fmla="*/ 311 w 474"/>
                  <a:gd name="T27" fmla="*/ 0 h 441"/>
                  <a:gd name="T28" fmla="*/ 208 w 474"/>
                  <a:gd name="T29" fmla="*/ 65 h 441"/>
                  <a:gd name="T30" fmla="*/ 182 w 474"/>
                  <a:gd name="T31" fmla="*/ 87 h 441"/>
                  <a:gd name="T32" fmla="*/ 151 w 474"/>
                  <a:gd name="T33" fmla="*/ 133 h 441"/>
                  <a:gd name="T34" fmla="*/ 151 w 474"/>
                  <a:gd name="T35" fmla="*/ 145 h 441"/>
                  <a:gd name="T36" fmla="*/ 159 w 474"/>
                  <a:gd name="T37" fmla="*/ 167 h 441"/>
                  <a:gd name="T38" fmla="*/ 144 w 474"/>
                  <a:gd name="T39" fmla="*/ 182 h 441"/>
                  <a:gd name="T40" fmla="*/ 132 w 474"/>
                  <a:gd name="T41" fmla="*/ 205 h 441"/>
                  <a:gd name="T42" fmla="*/ 125 w 474"/>
                  <a:gd name="T43" fmla="*/ 234 h 441"/>
                  <a:gd name="T44" fmla="*/ 124 w 474"/>
                  <a:gd name="T45" fmla="*/ 259 h 441"/>
                  <a:gd name="T46" fmla="*/ 99 w 474"/>
                  <a:gd name="T47" fmla="*/ 277 h 441"/>
                  <a:gd name="T48" fmla="*/ 81 w 474"/>
                  <a:gd name="T49" fmla="*/ 262 h 441"/>
                  <a:gd name="T50" fmla="*/ 60 w 474"/>
                  <a:gd name="T51" fmla="*/ 240 h 441"/>
                  <a:gd name="T52" fmla="*/ 38 w 474"/>
                  <a:gd name="T53" fmla="*/ 256 h 441"/>
                  <a:gd name="T54" fmla="*/ 20 w 474"/>
                  <a:gd name="T55" fmla="*/ 280 h 441"/>
                  <a:gd name="T56" fmla="*/ 8 w 474"/>
                  <a:gd name="T57" fmla="*/ 303 h 441"/>
                  <a:gd name="T58" fmla="*/ 1 w 474"/>
                  <a:gd name="T59" fmla="*/ 330 h 441"/>
                  <a:gd name="T60" fmla="*/ 0 w 474"/>
                  <a:gd name="T61" fmla="*/ 351 h 441"/>
                  <a:gd name="T62" fmla="*/ 36 w 474"/>
                  <a:gd name="T63" fmla="*/ 387 h 441"/>
                  <a:gd name="T64" fmla="*/ 55 w 474"/>
                  <a:gd name="T65" fmla="*/ 410 h 441"/>
                  <a:gd name="T66" fmla="*/ 47 w 474"/>
                  <a:gd name="T67" fmla="*/ 440 h 441"/>
                  <a:gd name="T68" fmla="*/ 444 w 474"/>
                  <a:gd name="T69" fmla="*/ 440 h 4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4" h="441">
                    <a:moveTo>
                      <a:pt x="444" y="440"/>
                    </a:moveTo>
                    <a:lnTo>
                      <a:pt x="457" y="409"/>
                    </a:lnTo>
                    <a:lnTo>
                      <a:pt x="468" y="357"/>
                    </a:lnTo>
                    <a:lnTo>
                      <a:pt x="472" y="284"/>
                    </a:lnTo>
                    <a:lnTo>
                      <a:pt x="473" y="229"/>
                    </a:lnTo>
                    <a:lnTo>
                      <a:pt x="466" y="175"/>
                    </a:lnTo>
                    <a:lnTo>
                      <a:pt x="451" y="124"/>
                    </a:lnTo>
                    <a:lnTo>
                      <a:pt x="429" y="87"/>
                    </a:lnTo>
                    <a:lnTo>
                      <a:pt x="401" y="65"/>
                    </a:lnTo>
                    <a:lnTo>
                      <a:pt x="350" y="39"/>
                    </a:lnTo>
                    <a:lnTo>
                      <a:pt x="355" y="22"/>
                    </a:lnTo>
                    <a:lnTo>
                      <a:pt x="349" y="18"/>
                    </a:lnTo>
                    <a:lnTo>
                      <a:pt x="326" y="9"/>
                    </a:lnTo>
                    <a:lnTo>
                      <a:pt x="311" y="0"/>
                    </a:lnTo>
                    <a:lnTo>
                      <a:pt x="208" y="65"/>
                    </a:lnTo>
                    <a:lnTo>
                      <a:pt x="182" y="87"/>
                    </a:lnTo>
                    <a:lnTo>
                      <a:pt x="151" y="133"/>
                    </a:lnTo>
                    <a:lnTo>
                      <a:pt x="151" y="145"/>
                    </a:lnTo>
                    <a:lnTo>
                      <a:pt x="159" y="167"/>
                    </a:lnTo>
                    <a:lnTo>
                      <a:pt x="144" y="182"/>
                    </a:lnTo>
                    <a:lnTo>
                      <a:pt x="132" y="205"/>
                    </a:lnTo>
                    <a:lnTo>
                      <a:pt x="125" y="234"/>
                    </a:lnTo>
                    <a:lnTo>
                      <a:pt x="124" y="259"/>
                    </a:lnTo>
                    <a:lnTo>
                      <a:pt x="99" y="277"/>
                    </a:lnTo>
                    <a:lnTo>
                      <a:pt x="81" y="262"/>
                    </a:lnTo>
                    <a:lnTo>
                      <a:pt x="60" y="240"/>
                    </a:lnTo>
                    <a:lnTo>
                      <a:pt x="38" y="256"/>
                    </a:lnTo>
                    <a:lnTo>
                      <a:pt x="20" y="280"/>
                    </a:lnTo>
                    <a:lnTo>
                      <a:pt x="8" y="303"/>
                    </a:lnTo>
                    <a:lnTo>
                      <a:pt x="1" y="330"/>
                    </a:lnTo>
                    <a:lnTo>
                      <a:pt x="0" y="351"/>
                    </a:lnTo>
                    <a:lnTo>
                      <a:pt x="36" y="387"/>
                    </a:lnTo>
                    <a:lnTo>
                      <a:pt x="55" y="410"/>
                    </a:lnTo>
                    <a:lnTo>
                      <a:pt x="47" y="440"/>
                    </a:lnTo>
                    <a:lnTo>
                      <a:pt x="444" y="440"/>
                    </a:lnTo>
                  </a:path>
                </a:pathLst>
              </a:custGeom>
              <a:solidFill>
                <a:srgbClr val="0CC1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3" name="Freeform 219">
                <a:extLst>
                  <a:ext uri="{FF2B5EF4-FFF2-40B4-BE49-F238E27FC236}">
                    <a16:creationId xmlns:a16="http://schemas.microsoft.com/office/drawing/2014/main" xmlns="" id="{6F19DD15-05D8-471C-ADD8-FB90C15119CB}"/>
                  </a:ext>
                </a:extLst>
              </p:cNvPr>
              <p:cNvSpPr>
                <a:spLocks noChangeAspect="1"/>
              </p:cNvSpPr>
              <p:nvPr/>
            </p:nvSpPr>
            <p:spPr bwMode="auto">
              <a:xfrm>
                <a:off x="4830" y="2144"/>
                <a:ext cx="365" cy="343"/>
              </a:xfrm>
              <a:custGeom>
                <a:avLst/>
                <a:gdLst>
                  <a:gd name="T0" fmla="*/ 289 w 365"/>
                  <a:gd name="T1" fmla="*/ 0 h 343"/>
                  <a:gd name="T2" fmla="*/ 276 w 365"/>
                  <a:gd name="T3" fmla="*/ 18 h 343"/>
                  <a:gd name="T4" fmla="*/ 270 w 365"/>
                  <a:gd name="T5" fmla="*/ 35 h 343"/>
                  <a:gd name="T6" fmla="*/ 259 w 365"/>
                  <a:gd name="T7" fmla="*/ 75 h 343"/>
                  <a:gd name="T8" fmla="*/ 333 w 365"/>
                  <a:gd name="T9" fmla="*/ 28 h 343"/>
                  <a:gd name="T10" fmla="*/ 242 w 365"/>
                  <a:gd name="T11" fmla="*/ 109 h 343"/>
                  <a:gd name="T12" fmla="*/ 237 w 365"/>
                  <a:gd name="T13" fmla="*/ 126 h 343"/>
                  <a:gd name="T14" fmla="*/ 251 w 365"/>
                  <a:gd name="T15" fmla="*/ 129 h 343"/>
                  <a:gd name="T16" fmla="*/ 227 w 365"/>
                  <a:gd name="T17" fmla="*/ 165 h 343"/>
                  <a:gd name="T18" fmla="*/ 274 w 365"/>
                  <a:gd name="T19" fmla="*/ 149 h 343"/>
                  <a:gd name="T20" fmla="*/ 327 w 365"/>
                  <a:gd name="T21" fmla="*/ 119 h 343"/>
                  <a:gd name="T22" fmla="*/ 364 w 365"/>
                  <a:gd name="T23" fmla="*/ 96 h 343"/>
                  <a:gd name="T24" fmla="*/ 332 w 365"/>
                  <a:gd name="T25" fmla="*/ 146 h 343"/>
                  <a:gd name="T26" fmla="*/ 255 w 365"/>
                  <a:gd name="T27" fmla="*/ 200 h 343"/>
                  <a:gd name="T28" fmla="*/ 200 w 365"/>
                  <a:gd name="T29" fmla="*/ 217 h 343"/>
                  <a:gd name="T30" fmla="*/ 177 w 365"/>
                  <a:gd name="T31" fmla="*/ 239 h 343"/>
                  <a:gd name="T32" fmla="*/ 171 w 365"/>
                  <a:gd name="T33" fmla="*/ 260 h 343"/>
                  <a:gd name="T34" fmla="*/ 189 w 365"/>
                  <a:gd name="T35" fmla="*/ 302 h 343"/>
                  <a:gd name="T36" fmla="*/ 197 w 365"/>
                  <a:gd name="T37" fmla="*/ 342 h 343"/>
                  <a:gd name="T38" fmla="*/ 172 w 365"/>
                  <a:gd name="T39" fmla="*/ 342 h 343"/>
                  <a:gd name="T40" fmla="*/ 142 w 365"/>
                  <a:gd name="T41" fmla="*/ 311 h 343"/>
                  <a:gd name="T42" fmla="*/ 132 w 365"/>
                  <a:gd name="T43" fmla="*/ 342 h 343"/>
                  <a:gd name="T44" fmla="*/ 119 w 365"/>
                  <a:gd name="T45" fmla="*/ 342 h 343"/>
                  <a:gd name="T46" fmla="*/ 107 w 365"/>
                  <a:gd name="T47" fmla="*/ 279 h 343"/>
                  <a:gd name="T48" fmla="*/ 109 w 365"/>
                  <a:gd name="T49" fmla="*/ 254 h 343"/>
                  <a:gd name="T50" fmla="*/ 80 w 365"/>
                  <a:gd name="T51" fmla="*/ 260 h 343"/>
                  <a:gd name="T52" fmla="*/ 71 w 365"/>
                  <a:gd name="T53" fmla="*/ 228 h 343"/>
                  <a:gd name="T54" fmla="*/ 48 w 365"/>
                  <a:gd name="T55" fmla="*/ 228 h 343"/>
                  <a:gd name="T56" fmla="*/ 63 w 365"/>
                  <a:gd name="T57" fmla="*/ 211 h 343"/>
                  <a:gd name="T58" fmla="*/ 31 w 365"/>
                  <a:gd name="T59" fmla="*/ 183 h 343"/>
                  <a:gd name="T60" fmla="*/ 0 w 365"/>
                  <a:gd name="T61" fmla="*/ 151 h 343"/>
                  <a:gd name="T62" fmla="*/ 13 w 365"/>
                  <a:gd name="T63" fmla="*/ 142 h 343"/>
                  <a:gd name="T64" fmla="*/ 54 w 365"/>
                  <a:gd name="T65" fmla="*/ 185 h 343"/>
                  <a:gd name="T66" fmla="*/ 83 w 365"/>
                  <a:gd name="T67" fmla="*/ 207 h 343"/>
                  <a:gd name="T68" fmla="*/ 107 w 365"/>
                  <a:gd name="T69" fmla="*/ 214 h 343"/>
                  <a:gd name="T70" fmla="*/ 110 w 365"/>
                  <a:gd name="T71" fmla="*/ 229 h 343"/>
                  <a:gd name="T72" fmla="*/ 124 w 365"/>
                  <a:gd name="T73" fmla="*/ 230 h 343"/>
                  <a:gd name="T74" fmla="*/ 135 w 365"/>
                  <a:gd name="T75" fmla="*/ 239 h 343"/>
                  <a:gd name="T76" fmla="*/ 145 w 365"/>
                  <a:gd name="T77" fmla="*/ 232 h 343"/>
                  <a:gd name="T78" fmla="*/ 163 w 365"/>
                  <a:gd name="T79" fmla="*/ 208 h 343"/>
                  <a:gd name="T80" fmla="*/ 179 w 365"/>
                  <a:gd name="T81" fmla="*/ 193 h 343"/>
                  <a:gd name="T82" fmla="*/ 185 w 365"/>
                  <a:gd name="T83" fmla="*/ 186 h 343"/>
                  <a:gd name="T84" fmla="*/ 189 w 365"/>
                  <a:gd name="T85" fmla="*/ 171 h 343"/>
                  <a:gd name="T86" fmla="*/ 199 w 365"/>
                  <a:gd name="T87" fmla="*/ 163 h 343"/>
                  <a:gd name="T88" fmla="*/ 215 w 365"/>
                  <a:gd name="T89" fmla="*/ 149 h 343"/>
                  <a:gd name="T90" fmla="*/ 217 w 365"/>
                  <a:gd name="T91" fmla="*/ 143 h 343"/>
                  <a:gd name="T92" fmla="*/ 219 w 365"/>
                  <a:gd name="T93" fmla="*/ 121 h 343"/>
                  <a:gd name="T94" fmla="*/ 232 w 365"/>
                  <a:gd name="T95" fmla="*/ 102 h 343"/>
                  <a:gd name="T96" fmla="*/ 242 w 365"/>
                  <a:gd name="T97" fmla="*/ 93 h 343"/>
                  <a:gd name="T98" fmla="*/ 270 w 365"/>
                  <a:gd name="T99" fmla="*/ 19 h 343"/>
                  <a:gd name="T100" fmla="*/ 278 w 365"/>
                  <a:gd name="T101" fmla="*/ 10 h 343"/>
                  <a:gd name="T102" fmla="*/ 289 w 365"/>
                  <a:gd name="T103" fmla="*/ 0 h 3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5" h="343">
                    <a:moveTo>
                      <a:pt x="289" y="0"/>
                    </a:moveTo>
                    <a:lnTo>
                      <a:pt x="276" y="18"/>
                    </a:lnTo>
                    <a:lnTo>
                      <a:pt x="270" y="35"/>
                    </a:lnTo>
                    <a:lnTo>
                      <a:pt x="259" y="75"/>
                    </a:lnTo>
                    <a:lnTo>
                      <a:pt x="333" y="28"/>
                    </a:lnTo>
                    <a:lnTo>
                      <a:pt x="242" y="109"/>
                    </a:lnTo>
                    <a:lnTo>
                      <a:pt x="237" y="126"/>
                    </a:lnTo>
                    <a:lnTo>
                      <a:pt x="251" y="129"/>
                    </a:lnTo>
                    <a:lnTo>
                      <a:pt x="227" y="165"/>
                    </a:lnTo>
                    <a:lnTo>
                      <a:pt x="274" y="149"/>
                    </a:lnTo>
                    <a:lnTo>
                      <a:pt x="327" y="119"/>
                    </a:lnTo>
                    <a:lnTo>
                      <a:pt x="364" y="96"/>
                    </a:lnTo>
                    <a:lnTo>
                      <a:pt x="332" y="146"/>
                    </a:lnTo>
                    <a:lnTo>
                      <a:pt x="255" y="200"/>
                    </a:lnTo>
                    <a:lnTo>
                      <a:pt x="200" y="217"/>
                    </a:lnTo>
                    <a:lnTo>
                      <a:pt x="177" y="239"/>
                    </a:lnTo>
                    <a:lnTo>
                      <a:pt x="171" y="260"/>
                    </a:lnTo>
                    <a:lnTo>
                      <a:pt x="189" y="302"/>
                    </a:lnTo>
                    <a:lnTo>
                      <a:pt x="197" y="342"/>
                    </a:lnTo>
                    <a:lnTo>
                      <a:pt x="172" y="342"/>
                    </a:lnTo>
                    <a:lnTo>
                      <a:pt x="142" y="311"/>
                    </a:lnTo>
                    <a:lnTo>
                      <a:pt x="132" y="342"/>
                    </a:lnTo>
                    <a:lnTo>
                      <a:pt x="119" y="342"/>
                    </a:lnTo>
                    <a:lnTo>
                      <a:pt x="107" y="279"/>
                    </a:lnTo>
                    <a:lnTo>
                      <a:pt x="109" y="254"/>
                    </a:lnTo>
                    <a:lnTo>
                      <a:pt x="80" y="260"/>
                    </a:lnTo>
                    <a:lnTo>
                      <a:pt x="71" y="228"/>
                    </a:lnTo>
                    <a:lnTo>
                      <a:pt x="48" y="228"/>
                    </a:lnTo>
                    <a:lnTo>
                      <a:pt x="63" y="211"/>
                    </a:lnTo>
                    <a:lnTo>
                      <a:pt x="31" y="183"/>
                    </a:lnTo>
                    <a:lnTo>
                      <a:pt x="0" y="151"/>
                    </a:lnTo>
                    <a:lnTo>
                      <a:pt x="13" y="142"/>
                    </a:lnTo>
                    <a:lnTo>
                      <a:pt x="54" y="185"/>
                    </a:lnTo>
                    <a:lnTo>
                      <a:pt x="83" y="207"/>
                    </a:lnTo>
                    <a:lnTo>
                      <a:pt x="107" y="214"/>
                    </a:lnTo>
                    <a:lnTo>
                      <a:pt x="110" y="229"/>
                    </a:lnTo>
                    <a:lnTo>
                      <a:pt x="124" y="230"/>
                    </a:lnTo>
                    <a:lnTo>
                      <a:pt x="135" y="239"/>
                    </a:lnTo>
                    <a:lnTo>
                      <a:pt x="145" y="232"/>
                    </a:lnTo>
                    <a:lnTo>
                      <a:pt x="163" y="208"/>
                    </a:lnTo>
                    <a:lnTo>
                      <a:pt x="179" y="193"/>
                    </a:lnTo>
                    <a:lnTo>
                      <a:pt x="185" y="186"/>
                    </a:lnTo>
                    <a:lnTo>
                      <a:pt x="189" y="171"/>
                    </a:lnTo>
                    <a:lnTo>
                      <a:pt x="199" y="163"/>
                    </a:lnTo>
                    <a:lnTo>
                      <a:pt x="215" y="149"/>
                    </a:lnTo>
                    <a:lnTo>
                      <a:pt x="217" y="143"/>
                    </a:lnTo>
                    <a:lnTo>
                      <a:pt x="219" y="121"/>
                    </a:lnTo>
                    <a:lnTo>
                      <a:pt x="232" y="102"/>
                    </a:lnTo>
                    <a:lnTo>
                      <a:pt x="242" y="93"/>
                    </a:lnTo>
                    <a:lnTo>
                      <a:pt x="270" y="19"/>
                    </a:lnTo>
                    <a:lnTo>
                      <a:pt x="278" y="10"/>
                    </a:lnTo>
                    <a:lnTo>
                      <a:pt x="289" y="0"/>
                    </a:lnTo>
                  </a:path>
                </a:pathLst>
              </a:custGeom>
              <a:solidFill>
                <a:srgbClr val="0042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4" name="Freeform 220">
                <a:extLst>
                  <a:ext uri="{FF2B5EF4-FFF2-40B4-BE49-F238E27FC236}">
                    <a16:creationId xmlns:a16="http://schemas.microsoft.com/office/drawing/2014/main" xmlns="" id="{328B6C0E-CDB6-44F2-AAB0-3427EA095FC5}"/>
                  </a:ext>
                </a:extLst>
              </p:cNvPr>
              <p:cNvSpPr>
                <a:spLocks noChangeAspect="1"/>
              </p:cNvSpPr>
              <p:nvPr/>
            </p:nvSpPr>
            <p:spPr bwMode="auto">
              <a:xfrm>
                <a:off x="5063" y="2394"/>
                <a:ext cx="77" cy="93"/>
              </a:xfrm>
              <a:custGeom>
                <a:avLst/>
                <a:gdLst>
                  <a:gd name="T0" fmla="*/ 76 w 77"/>
                  <a:gd name="T1" fmla="*/ 62 h 93"/>
                  <a:gd name="T2" fmla="*/ 46 w 77"/>
                  <a:gd name="T3" fmla="*/ 70 h 93"/>
                  <a:gd name="T4" fmla="*/ 29 w 77"/>
                  <a:gd name="T5" fmla="*/ 62 h 93"/>
                  <a:gd name="T6" fmla="*/ 24 w 77"/>
                  <a:gd name="T7" fmla="*/ 50 h 93"/>
                  <a:gd name="T8" fmla="*/ 27 w 77"/>
                  <a:gd name="T9" fmla="*/ 31 h 93"/>
                  <a:gd name="T10" fmla="*/ 37 w 77"/>
                  <a:gd name="T11" fmla="*/ 19 h 93"/>
                  <a:gd name="T12" fmla="*/ 67 w 77"/>
                  <a:gd name="T13" fmla="*/ 0 h 93"/>
                  <a:gd name="T14" fmla="*/ 13 w 77"/>
                  <a:gd name="T15" fmla="*/ 26 h 93"/>
                  <a:gd name="T16" fmla="*/ 0 w 77"/>
                  <a:gd name="T17" fmla="*/ 55 h 93"/>
                  <a:gd name="T18" fmla="*/ 7 w 77"/>
                  <a:gd name="T19" fmla="*/ 86 h 93"/>
                  <a:gd name="T20" fmla="*/ 26 w 77"/>
                  <a:gd name="T21" fmla="*/ 92 h 93"/>
                  <a:gd name="T22" fmla="*/ 58 w 77"/>
                  <a:gd name="T23" fmla="*/ 92 h 93"/>
                  <a:gd name="T24" fmla="*/ 76 w 77"/>
                  <a:gd name="T25" fmla="*/ 62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93">
                    <a:moveTo>
                      <a:pt x="76" y="62"/>
                    </a:moveTo>
                    <a:lnTo>
                      <a:pt x="46" y="70"/>
                    </a:lnTo>
                    <a:lnTo>
                      <a:pt x="29" y="62"/>
                    </a:lnTo>
                    <a:lnTo>
                      <a:pt x="24" y="50"/>
                    </a:lnTo>
                    <a:lnTo>
                      <a:pt x="27" y="31"/>
                    </a:lnTo>
                    <a:lnTo>
                      <a:pt x="37" y="19"/>
                    </a:lnTo>
                    <a:lnTo>
                      <a:pt x="67" y="0"/>
                    </a:lnTo>
                    <a:lnTo>
                      <a:pt x="13" y="26"/>
                    </a:lnTo>
                    <a:lnTo>
                      <a:pt x="0" y="55"/>
                    </a:lnTo>
                    <a:lnTo>
                      <a:pt x="7" y="86"/>
                    </a:lnTo>
                    <a:lnTo>
                      <a:pt x="26" y="92"/>
                    </a:lnTo>
                    <a:lnTo>
                      <a:pt x="58" y="92"/>
                    </a:lnTo>
                    <a:lnTo>
                      <a:pt x="76" y="62"/>
                    </a:lnTo>
                  </a:path>
                </a:pathLst>
              </a:custGeom>
              <a:solidFill>
                <a:srgbClr val="0042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5" name="Freeform 221">
                <a:extLst>
                  <a:ext uri="{FF2B5EF4-FFF2-40B4-BE49-F238E27FC236}">
                    <a16:creationId xmlns:a16="http://schemas.microsoft.com/office/drawing/2014/main" xmlns="" id="{7156C600-A393-4204-9050-F0BC1388DABE}"/>
                  </a:ext>
                </a:extLst>
              </p:cNvPr>
              <p:cNvSpPr>
                <a:spLocks noChangeAspect="1"/>
              </p:cNvSpPr>
              <p:nvPr/>
            </p:nvSpPr>
            <p:spPr bwMode="auto">
              <a:xfrm>
                <a:off x="5141" y="2263"/>
                <a:ext cx="101" cy="224"/>
              </a:xfrm>
              <a:custGeom>
                <a:avLst/>
                <a:gdLst>
                  <a:gd name="T0" fmla="*/ 100 w 101"/>
                  <a:gd name="T1" fmla="*/ 0 h 224"/>
                  <a:gd name="T2" fmla="*/ 78 w 101"/>
                  <a:gd name="T3" fmla="*/ 89 h 224"/>
                  <a:gd name="T4" fmla="*/ 44 w 101"/>
                  <a:gd name="T5" fmla="*/ 186 h 224"/>
                  <a:gd name="T6" fmla="*/ 35 w 101"/>
                  <a:gd name="T7" fmla="*/ 215 h 224"/>
                  <a:gd name="T8" fmla="*/ 35 w 101"/>
                  <a:gd name="T9" fmla="*/ 223 h 224"/>
                  <a:gd name="T10" fmla="*/ 7 w 101"/>
                  <a:gd name="T11" fmla="*/ 223 h 224"/>
                  <a:gd name="T12" fmla="*/ 0 w 101"/>
                  <a:gd name="T13" fmla="*/ 204 h 224"/>
                  <a:gd name="T14" fmla="*/ 55 w 101"/>
                  <a:gd name="T15" fmla="*/ 115 h 224"/>
                  <a:gd name="T16" fmla="*/ 81 w 101"/>
                  <a:gd name="T17" fmla="*/ 63 h 224"/>
                  <a:gd name="T18" fmla="*/ 100 w 101"/>
                  <a:gd name="T19" fmla="*/ 0 h 2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224">
                    <a:moveTo>
                      <a:pt x="100" y="0"/>
                    </a:moveTo>
                    <a:lnTo>
                      <a:pt x="78" y="89"/>
                    </a:lnTo>
                    <a:lnTo>
                      <a:pt x="44" y="186"/>
                    </a:lnTo>
                    <a:lnTo>
                      <a:pt x="35" y="215"/>
                    </a:lnTo>
                    <a:lnTo>
                      <a:pt x="35" y="223"/>
                    </a:lnTo>
                    <a:lnTo>
                      <a:pt x="7" y="223"/>
                    </a:lnTo>
                    <a:lnTo>
                      <a:pt x="0" y="204"/>
                    </a:lnTo>
                    <a:lnTo>
                      <a:pt x="55" y="115"/>
                    </a:lnTo>
                    <a:lnTo>
                      <a:pt x="81" y="63"/>
                    </a:lnTo>
                    <a:lnTo>
                      <a:pt x="100" y="0"/>
                    </a:lnTo>
                  </a:path>
                </a:pathLst>
              </a:custGeom>
              <a:solidFill>
                <a:srgbClr val="0042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6" name="Freeform 222">
                <a:extLst>
                  <a:ext uri="{FF2B5EF4-FFF2-40B4-BE49-F238E27FC236}">
                    <a16:creationId xmlns:a16="http://schemas.microsoft.com/office/drawing/2014/main" xmlns="" id="{A6E2D71A-5FD3-47E1-86B5-E93C1CC18E2A}"/>
                  </a:ext>
                </a:extLst>
              </p:cNvPr>
              <p:cNvSpPr>
                <a:spLocks noChangeAspect="1"/>
              </p:cNvSpPr>
              <p:nvPr/>
            </p:nvSpPr>
            <p:spPr bwMode="auto">
              <a:xfrm>
                <a:off x="4684" y="2330"/>
                <a:ext cx="153" cy="157"/>
              </a:xfrm>
              <a:custGeom>
                <a:avLst/>
                <a:gdLst>
                  <a:gd name="T0" fmla="*/ 13 w 153"/>
                  <a:gd name="T1" fmla="*/ 0 h 157"/>
                  <a:gd name="T2" fmla="*/ 6 w 153"/>
                  <a:gd name="T3" fmla="*/ 4 h 157"/>
                  <a:gd name="T4" fmla="*/ 3 w 153"/>
                  <a:gd name="T5" fmla="*/ 11 h 157"/>
                  <a:gd name="T6" fmla="*/ 4 w 153"/>
                  <a:gd name="T7" fmla="*/ 17 h 157"/>
                  <a:gd name="T8" fmla="*/ 6 w 153"/>
                  <a:gd name="T9" fmla="*/ 23 h 157"/>
                  <a:gd name="T10" fmla="*/ 11 w 153"/>
                  <a:gd name="T11" fmla="*/ 24 h 157"/>
                  <a:gd name="T12" fmla="*/ 20 w 153"/>
                  <a:gd name="T13" fmla="*/ 24 h 157"/>
                  <a:gd name="T14" fmla="*/ 20 w 153"/>
                  <a:gd name="T15" fmla="*/ 43 h 157"/>
                  <a:gd name="T16" fmla="*/ 13 w 153"/>
                  <a:gd name="T17" fmla="*/ 42 h 157"/>
                  <a:gd name="T18" fmla="*/ 6 w 153"/>
                  <a:gd name="T19" fmla="*/ 44 h 157"/>
                  <a:gd name="T20" fmla="*/ 4 w 153"/>
                  <a:gd name="T21" fmla="*/ 53 h 157"/>
                  <a:gd name="T22" fmla="*/ 4 w 153"/>
                  <a:gd name="T23" fmla="*/ 56 h 157"/>
                  <a:gd name="T24" fmla="*/ 8 w 153"/>
                  <a:gd name="T25" fmla="*/ 65 h 157"/>
                  <a:gd name="T26" fmla="*/ 14 w 153"/>
                  <a:gd name="T27" fmla="*/ 65 h 157"/>
                  <a:gd name="T28" fmla="*/ 5 w 153"/>
                  <a:gd name="T29" fmla="*/ 71 h 157"/>
                  <a:gd name="T30" fmla="*/ 0 w 153"/>
                  <a:gd name="T31" fmla="*/ 77 h 157"/>
                  <a:gd name="T32" fmla="*/ 0 w 153"/>
                  <a:gd name="T33" fmla="*/ 83 h 157"/>
                  <a:gd name="T34" fmla="*/ 2 w 153"/>
                  <a:gd name="T35" fmla="*/ 90 h 157"/>
                  <a:gd name="T36" fmla="*/ 13 w 153"/>
                  <a:gd name="T37" fmla="*/ 93 h 157"/>
                  <a:gd name="T38" fmla="*/ 24 w 153"/>
                  <a:gd name="T39" fmla="*/ 93 h 157"/>
                  <a:gd name="T40" fmla="*/ 37 w 153"/>
                  <a:gd name="T41" fmla="*/ 95 h 157"/>
                  <a:gd name="T42" fmla="*/ 11 w 153"/>
                  <a:gd name="T43" fmla="*/ 109 h 157"/>
                  <a:gd name="T44" fmla="*/ 8 w 153"/>
                  <a:gd name="T45" fmla="*/ 114 h 157"/>
                  <a:gd name="T46" fmla="*/ 9 w 153"/>
                  <a:gd name="T47" fmla="*/ 122 h 157"/>
                  <a:gd name="T48" fmla="*/ 13 w 153"/>
                  <a:gd name="T49" fmla="*/ 124 h 157"/>
                  <a:gd name="T50" fmla="*/ 20 w 153"/>
                  <a:gd name="T51" fmla="*/ 124 h 157"/>
                  <a:gd name="T52" fmla="*/ 30 w 153"/>
                  <a:gd name="T53" fmla="*/ 124 h 157"/>
                  <a:gd name="T54" fmla="*/ 49 w 153"/>
                  <a:gd name="T55" fmla="*/ 139 h 157"/>
                  <a:gd name="T56" fmla="*/ 59 w 153"/>
                  <a:gd name="T57" fmla="*/ 143 h 157"/>
                  <a:gd name="T58" fmla="*/ 71 w 153"/>
                  <a:gd name="T59" fmla="*/ 152 h 157"/>
                  <a:gd name="T60" fmla="*/ 84 w 153"/>
                  <a:gd name="T61" fmla="*/ 155 h 157"/>
                  <a:gd name="T62" fmla="*/ 145 w 153"/>
                  <a:gd name="T63" fmla="*/ 156 h 157"/>
                  <a:gd name="T64" fmla="*/ 152 w 153"/>
                  <a:gd name="T65" fmla="*/ 126 h 157"/>
                  <a:gd name="T66" fmla="*/ 100 w 153"/>
                  <a:gd name="T67" fmla="*/ 69 h 157"/>
                  <a:gd name="T68" fmla="*/ 97 w 153"/>
                  <a:gd name="T69" fmla="*/ 61 h 157"/>
                  <a:gd name="T70" fmla="*/ 97 w 153"/>
                  <a:gd name="T71" fmla="*/ 53 h 157"/>
                  <a:gd name="T72" fmla="*/ 37 w 153"/>
                  <a:gd name="T73" fmla="*/ 12 h 157"/>
                  <a:gd name="T74" fmla="*/ 13 w 153"/>
                  <a:gd name="T75" fmla="*/ 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3" h="157">
                    <a:moveTo>
                      <a:pt x="13" y="0"/>
                    </a:moveTo>
                    <a:lnTo>
                      <a:pt x="6" y="4"/>
                    </a:lnTo>
                    <a:lnTo>
                      <a:pt x="3" y="11"/>
                    </a:lnTo>
                    <a:lnTo>
                      <a:pt x="4" y="17"/>
                    </a:lnTo>
                    <a:lnTo>
                      <a:pt x="6" y="23"/>
                    </a:lnTo>
                    <a:lnTo>
                      <a:pt x="11" y="24"/>
                    </a:lnTo>
                    <a:lnTo>
                      <a:pt x="20" y="24"/>
                    </a:lnTo>
                    <a:lnTo>
                      <a:pt x="20" y="43"/>
                    </a:lnTo>
                    <a:lnTo>
                      <a:pt x="13" y="42"/>
                    </a:lnTo>
                    <a:lnTo>
                      <a:pt x="6" y="44"/>
                    </a:lnTo>
                    <a:lnTo>
                      <a:pt x="4" y="53"/>
                    </a:lnTo>
                    <a:lnTo>
                      <a:pt x="4" y="56"/>
                    </a:lnTo>
                    <a:lnTo>
                      <a:pt x="8" y="65"/>
                    </a:lnTo>
                    <a:lnTo>
                      <a:pt x="14" y="65"/>
                    </a:lnTo>
                    <a:lnTo>
                      <a:pt x="5" y="71"/>
                    </a:lnTo>
                    <a:lnTo>
                      <a:pt x="0" y="77"/>
                    </a:lnTo>
                    <a:lnTo>
                      <a:pt x="0" y="83"/>
                    </a:lnTo>
                    <a:lnTo>
                      <a:pt x="2" y="90"/>
                    </a:lnTo>
                    <a:lnTo>
                      <a:pt x="13" y="93"/>
                    </a:lnTo>
                    <a:lnTo>
                      <a:pt x="24" y="93"/>
                    </a:lnTo>
                    <a:lnTo>
                      <a:pt x="37" y="95"/>
                    </a:lnTo>
                    <a:lnTo>
                      <a:pt x="11" y="109"/>
                    </a:lnTo>
                    <a:lnTo>
                      <a:pt x="8" y="114"/>
                    </a:lnTo>
                    <a:lnTo>
                      <a:pt x="9" y="122"/>
                    </a:lnTo>
                    <a:lnTo>
                      <a:pt x="13" y="124"/>
                    </a:lnTo>
                    <a:lnTo>
                      <a:pt x="20" y="124"/>
                    </a:lnTo>
                    <a:lnTo>
                      <a:pt x="30" y="124"/>
                    </a:lnTo>
                    <a:lnTo>
                      <a:pt x="49" y="139"/>
                    </a:lnTo>
                    <a:lnTo>
                      <a:pt x="59" y="143"/>
                    </a:lnTo>
                    <a:lnTo>
                      <a:pt x="71" y="152"/>
                    </a:lnTo>
                    <a:lnTo>
                      <a:pt x="84" y="155"/>
                    </a:lnTo>
                    <a:lnTo>
                      <a:pt x="145" y="156"/>
                    </a:lnTo>
                    <a:lnTo>
                      <a:pt x="152" y="126"/>
                    </a:lnTo>
                    <a:lnTo>
                      <a:pt x="100" y="69"/>
                    </a:lnTo>
                    <a:lnTo>
                      <a:pt x="97" y="61"/>
                    </a:lnTo>
                    <a:lnTo>
                      <a:pt x="97" y="53"/>
                    </a:lnTo>
                    <a:lnTo>
                      <a:pt x="37" y="12"/>
                    </a:lnTo>
                    <a:lnTo>
                      <a:pt x="13" y="0"/>
                    </a:lnTo>
                  </a:path>
                </a:pathLst>
              </a:custGeom>
              <a:solidFill>
                <a:srgbClr val="FFC98E"/>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7" name="Freeform 223">
                <a:extLst>
                  <a:ext uri="{FF2B5EF4-FFF2-40B4-BE49-F238E27FC236}">
                    <a16:creationId xmlns:a16="http://schemas.microsoft.com/office/drawing/2014/main" xmlns="" id="{400BF4D5-E99E-426A-A77A-708D8FEC6FD4}"/>
                  </a:ext>
                </a:extLst>
              </p:cNvPr>
              <p:cNvSpPr>
                <a:spLocks noChangeAspect="1"/>
              </p:cNvSpPr>
              <p:nvPr/>
            </p:nvSpPr>
            <p:spPr bwMode="auto">
              <a:xfrm>
                <a:off x="4689" y="2161"/>
                <a:ext cx="146" cy="183"/>
              </a:xfrm>
              <a:custGeom>
                <a:avLst/>
                <a:gdLst>
                  <a:gd name="T0" fmla="*/ 12 w 146"/>
                  <a:gd name="T1" fmla="*/ 0 h 183"/>
                  <a:gd name="T2" fmla="*/ 2 w 146"/>
                  <a:gd name="T3" fmla="*/ 5 h 183"/>
                  <a:gd name="T4" fmla="*/ 0 w 146"/>
                  <a:gd name="T5" fmla="*/ 14 h 183"/>
                  <a:gd name="T6" fmla="*/ 5 w 146"/>
                  <a:gd name="T7" fmla="*/ 23 h 183"/>
                  <a:gd name="T8" fmla="*/ 5 w 146"/>
                  <a:gd name="T9" fmla="*/ 35 h 183"/>
                  <a:gd name="T10" fmla="*/ 12 w 146"/>
                  <a:gd name="T11" fmla="*/ 45 h 183"/>
                  <a:gd name="T12" fmla="*/ 12 w 146"/>
                  <a:gd name="T13" fmla="*/ 53 h 183"/>
                  <a:gd name="T14" fmla="*/ 15 w 146"/>
                  <a:gd name="T15" fmla="*/ 60 h 183"/>
                  <a:gd name="T16" fmla="*/ 15 w 146"/>
                  <a:gd name="T17" fmla="*/ 67 h 183"/>
                  <a:gd name="T18" fmla="*/ 19 w 146"/>
                  <a:gd name="T19" fmla="*/ 75 h 183"/>
                  <a:gd name="T20" fmla="*/ 30 w 146"/>
                  <a:gd name="T21" fmla="*/ 83 h 183"/>
                  <a:gd name="T22" fmla="*/ 36 w 146"/>
                  <a:gd name="T23" fmla="*/ 93 h 183"/>
                  <a:gd name="T24" fmla="*/ 49 w 146"/>
                  <a:gd name="T25" fmla="*/ 123 h 183"/>
                  <a:gd name="T26" fmla="*/ 56 w 146"/>
                  <a:gd name="T27" fmla="*/ 131 h 183"/>
                  <a:gd name="T28" fmla="*/ 78 w 146"/>
                  <a:gd name="T29" fmla="*/ 144 h 183"/>
                  <a:gd name="T30" fmla="*/ 88 w 146"/>
                  <a:gd name="T31" fmla="*/ 158 h 183"/>
                  <a:gd name="T32" fmla="*/ 101 w 146"/>
                  <a:gd name="T33" fmla="*/ 182 h 183"/>
                  <a:gd name="T34" fmla="*/ 120 w 146"/>
                  <a:gd name="T35" fmla="*/ 154 h 183"/>
                  <a:gd name="T36" fmla="*/ 135 w 146"/>
                  <a:gd name="T37" fmla="*/ 137 h 183"/>
                  <a:gd name="T38" fmla="*/ 145 w 146"/>
                  <a:gd name="T39" fmla="*/ 129 h 183"/>
                  <a:gd name="T40" fmla="*/ 129 w 146"/>
                  <a:gd name="T41" fmla="*/ 111 h 183"/>
                  <a:gd name="T42" fmla="*/ 121 w 146"/>
                  <a:gd name="T43" fmla="*/ 98 h 183"/>
                  <a:gd name="T44" fmla="*/ 103 w 146"/>
                  <a:gd name="T45" fmla="*/ 61 h 183"/>
                  <a:gd name="T46" fmla="*/ 80 w 146"/>
                  <a:gd name="T47" fmla="*/ 11 h 183"/>
                  <a:gd name="T48" fmla="*/ 73 w 146"/>
                  <a:gd name="T49" fmla="*/ 6 h 183"/>
                  <a:gd name="T50" fmla="*/ 64 w 146"/>
                  <a:gd name="T51" fmla="*/ 5 h 183"/>
                  <a:gd name="T52" fmla="*/ 12 w 146"/>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183">
                    <a:moveTo>
                      <a:pt x="12" y="0"/>
                    </a:moveTo>
                    <a:lnTo>
                      <a:pt x="2" y="5"/>
                    </a:lnTo>
                    <a:lnTo>
                      <a:pt x="0" y="14"/>
                    </a:lnTo>
                    <a:lnTo>
                      <a:pt x="5" y="23"/>
                    </a:lnTo>
                    <a:lnTo>
                      <a:pt x="5" y="35"/>
                    </a:lnTo>
                    <a:lnTo>
                      <a:pt x="12" y="45"/>
                    </a:lnTo>
                    <a:lnTo>
                      <a:pt x="12" y="53"/>
                    </a:lnTo>
                    <a:lnTo>
                      <a:pt x="15" y="60"/>
                    </a:lnTo>
                    <a:lnTo>
                      <a:pt x="15" y="67"/>
                    </a:lnTo>
                    <a:lnTo>
                      <a:pt x="19" y="75"/>
                    </a:lnTo>
                    <a:lnTo>
                      <a:pt x="30" y="83"/>
                    </a:lnTo>
                    <a:lnTo>
                      <a:pt x="36" y="93"/>
                    </a:lnTo>
                    <a:lnTo>
                      <a:pt x="49" y="123"/>
                    </a:lnTo>
                    <a:lnTo>
                      <a:pt x="56" y="131"/>
                    </a:lnTo>
                    <a:lnTo>
                      <a:pt x="78" y="144"/>
                    </a:lnTo>
                    <a:lnTo>
                      <a:pt x="88" y="158"/>
                    </a:lnTo>
                    <a:lnTo>
                      <a:pt x="101" y="182"/>
                    </a:lnTo>
                    <a:lnTo>
                      <a:pt x="120" y="154"/>
                    </a:lnTo>
                    <a:lnTo>
                      <a:pt x="135" y="137"/>
                    </a:lnTo>
                    <a:lnTo>
                      <a:pt x="145" y="129"/>
                    </a:lnTo>
                    <a:lnTo>
                      <a:pt x="129" y="111"/>
                    </a:lnTo>
                    <a:lnTo>
                      <a:pt x="121" y="98"/>
                    </a:lnTo>
                    <a:lnTo>
                      <a:pt x="103" y="61"/>
                    </a:lnTo>
                    <a:lnTo>
                      <a:pt x="80" y="11"/>
                    </a:lnTo>
                    <a:lnTo>
                      <a:pt x="73" y="6"/>
                    </a:lnTo>
                    <a:lnTo>
                      <a:pt x="64" y="5"/>
                    </a:lnTo>
                    <a:lnTo>
                      <a:pt x="12" y="0"/>
                    </a:lnTo>
                  </a:path>
                </a:pathLst>
              </a:custGeom>
              <a:solidFill>
                <a:srgbClr val="FFC98E"/>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8" name="Freeform 224">
                <a:extLst>
                  <a:ext uri="{FF2B5EF4-FFF2-40B4-BE49-F238E27FC236}">
                    <a16:creationId xmlns:a16="http://schemas.microsoft.com/office/drawing/2014/main" xmlns="" id="{1C690827-8F3E-435D-862C-537630CE53C0}"/>
                  </a:ext>
                </a:extLst>
              </p:cNvPr>
              <p:cNvSpPr>
                <a:spLocks noChangeAspect="1"/>
              </p:cNvSpPr>
              <p:nvPr/>
            </p:nvSpPr>
            <p:spPr bwMode="auto">
              <a:xfrm>
                <a:off x="4681" y="2199"/>
                <a:ext cx="99" cy="129"/>
              </a:xfrm>
              <a:custGeom>
                <a:avLst/>
                <a:gdLst>
                  <a:gd name="T0" fmla="*/ 81 w 99"/>
                  <a:gd name="T1" fmla="*/ 128 h 129"/>
                  <a:gd name="T2" fmla="*/ 98 w 99"/>
                  <a:gd name="T3" fmla="*/ 125 h 129"/>
                  <a:gd name="T4" fmla="*/ 89 w 99"/>
                  <a:gd name="T5" fmla="*/ 110 h 129"/>
                  <a:gd name="T6" fmla="*/ 60 w 99"/>
                  <a:gd name="T7" fmla="*/ 90 h 129"/>
                  <a:gd name="T8" fmla="*/ 52 w 99"/>
                  <a:gd name="T9" fmla="*/ 76 h 129"/>
                  <a:gd name="T10" fmla="*/ 41 w 99"/>
                  <a:gd name="T11" fmla="*/ 49 h 129"/>
                  <a:gd name="T12" fmla="*/ 25 w 99"/>
                  <a:gd name="T13" fmla="*/ 33 h 129"/>
                  <a:gd name="T14" fmla="*/ 22 w 99"/>
                  <a:gd name="T15" fmla="*/ 25 h 129"/>
                  <a:gd name="T16" fmla="*/ 22 w 99"/>
                  <a:gd name="T17" fmla="*/ 17 h 129"/>
                  <a:gd name="T18" fmla="*/ 19 w 99"/>
                  <a:gd name="T19" fmla="*/ 13 h 129"/>
                  <a:gd name="T20" fmla="*/ 18 w 99"/>
                  <a:gd name="T21" fmla="*/ 6 h 129"/>
                  <a:gd name="T22" fmla="*/ 14 w 99"/>
                  <a:gd name="T23" fmla="*/ 0 h 129"/>
                  <a:gd name="T24" fmla="*/ 5 w 99"/>
                  <a:gd name="T25" fmla="*/ 9 h 129"/>
                  <a:gd name="T26" fmla="*/ 0 w 99"/>
                  <a:gd name="T27" fmla="*/ 23 h 129"/>
                  <a:gd name="T28" fmla="*/ 2 w 99"/>
                  <a:gd name="T29" fmla="*/ 38 h 129"/>
                  <a:gd name="T30" fmla="*/ 6 w 99"/>
                  <a:gd name="T31" fmla="*/ 50 h 129"/>
                  <a:gd name="T32" fmla="*/ 14 w 99"/>
                  <a:gd name="T33" fmla="*/ 61 h 129"/>
                  <a:gd name="T34" fmla="*/ 12 w 99"/>
                  <a:gd name="T35" fmla="*/ 64 h 129"/>
                  <a:gd name="T36" fmla="*/ 17 w 99"/>
                  <a:gd name="T37" fmla="*/ 123 h 129"/>
                  <a:gd name="T38" fmla="*/ 38 w 99"/>
                  <a:gd name="T39" fmla="*/ 123 h 129"/>
                  <a:gd name="T40" fmla="*/ 39 w 99"/>
                  <a:gd name="T41" fmla="*/ 99 h 129"/>
                  <a:gd name="T42" fmla="*/ 41 w 99"/>
                  <a:gd name="T43" fmla="*/ 89 h 129"/>
                  <a:gd name="T44" fmla="*/ 44 w 99"/>
                  <a:gd name="T45" fmla="*/ 86 h 129"/>
                  <a:gd name="T46" fmla="*/ 68 w 99"/>
                  <a:gd name="T47" fmla="*/ 106 h 129"/>
                  <a:gd name="T48" fmla="*/ 76 w 99"/>
                  <a:gd name="T49" fmla="*/ 120 h 129"/>
                  <a:gd name="T50" fmla="*/ 81 w 99"/>
                  <a:gd name="T51" fmla="*/ 128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9" h="129">
                    <a:moveTo>
                      <a:pt x="81" y="128"/>
                    </a:moveTo>
                    <a:lnTo>
                      <a:pt x="98" y="125"/>
                    </a:lnTo>
                    <a:lnTo>
                      <a:pt x="89" y="110"/>
                    </a:lnTo>
                    <a:lnTo>
                      <a:pt x="60" y="90"/>
                    </a:lnTo>
                    <a:lnTo>
                      <a:pt x="52" y="76"/>
                    </a:lnTo>
                    <a:lnTo>
                      <a:pt x="41" y="49"/>
                    </a:lnTo>
                    <a:lnTo>
                      <a:pt x="25" y="33"/>
                    </a:lnTo>
                    <a:lnTo>
                      <a:pt x="22" y="25"/>
                    </a:lnTo>
                    <a:lnTo>
                      <a:pt x="22" y="17"/>
                    </a:lnTo>
                    <a:lnTo>
                      <a:pt x="19" y="13"/>
                    </a:lnTo>
                    <a:lnTo>
                      <a:pt x="18" y="6"/>
                    </a:lnTo>
                    <a:lnTo>
                      <a:pt x="14" y="0"/>
                    </a:lnTo>
                    <a:lnTo>
                      <a:pt x="5" y="9"/>
                    </a:lnTo>
                    <a:lnTo>
                      <a:pt x="0" y="23"/>
                    </a:lnTo>
                    <a:lnTo>
                      <a:pt x="2" y="38"/>
                    </a:lnTo>
                    <a:lnTo>
                      <a:pt x="6" y="50"/>
                    </a:lnTo>
                    <a:lnTo>
                      <a:pt x="14" y="61"/>
                    </a:lnTo>
                    <a:lnTo>
                      <a:pt x="12" y="64"/>
                    </a:lnTo>
                    <a:lnTo>
                      <a:pt x="17" y="123"/>
                    </a:lnTo>
                    <a:lnTo>
                      <a:pt x="38" y="123"/>
                    </a:lnTo>
                    <a:lnTo>
                      <a:pt x="39" y="99"/>
                    </a:lnTo>
                    <a:lnTo>
                      <a:pt x="41" y="89"/>
                    </a:lnTo>
                    <a:lnTo>
                      <a:pt x="44" y="86"/>
                    </a:lnTo>
                    <a:lnTo>
                      <a:pt x="68" y="106"/>
                    </a:lnTo>
                    <a:lnTo>
                      <a:pt x="76" y="120"/>
                    </a:lnTo>
                    <a:lnTo>
                      <a:pt x="81" y="128"/>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79" name="Freeform 225">
                <a:extLst>
                  <a:ext uri="{FF2B5EF4-FFF2-40B4-BE49-F238E27FC236}">
                    <a16:creationId xmlns:a16="http://schemas.microsoft.com/office/drawing/2014/main" xmlns="" id="{67F103DC-CB02-485A-8DBF-09E2EDEA9235}"/>
                  </a:ext>
                </a:extLst>
              </p:cNvPr>
              <p:cNvSpPr>
                <a:spLocks noChangeAspect="1"/>
              </p:cNvSpPr>
              <p:nvPr/>
            </p:nvSpPr>
            <p:spPr bwMode="auto">
              <a:xfrm>
                <a:off x="4772" y="2405"/>
                <a:ext cx="28" cy="81"/>
              </a:xfrm>
              <a:custGeom>
                <a:avLst/>
                <a:gdLst>
                  <a:gd name="T0" fmla="*/ 0 w 28"/>
                  <a:gd name="T1" fmla="*/ 16 h 81"/>
                  <a:gd name="T2" fmla="*/ 6 w 28"/>
                  <a:gd name="T3" fmla="*/ 12 h 81"/>
                  <a:gd name="T4" fmla="*/ 10 w 28"/>
                  <a:gd name="T5" fmla="*/ 6 h 81"/>
                  <a:gd name="T6" fmla="*/ 17 w 28"/>
                  <a:gd name="T7" fmla="*/ 0 h 81"/>
                  <a:gd name="T8" fmla="*/ 22 w 28"/>
                  <a:gd name="T9" fmla="*/ 9 h 81"/>
                  <a:gd name="T10" fmla="*/ 27 w 28"/>
                  <a:gd name="T11" fmla="*/ 80 h 81"/>
                  <a:gd name="T12" fmla="*/ 9 w 28"/>
                  <a:gd name="T13" fmla="*/ 80 h 81"/>
                  <a:gd name="T14" fmla="*/ 0 w 28"/>
                  <a:gd name="T15" fmla="*/ 16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81">
                    <a:moveTo>
                      <a:pt x="0" y="16"/>
                    </a:moveTo>
                    <a:lnTo>
                      <a:pt x="6" y="12"/>
                    </a:lnTo>
                    <a:lnTo>
                      <a:pt x="10" y="6"/>
                    </a:lnTo>
                    <a:lnTo>
                      <a:pt x="17" y="0"/>
                    </a:lnTo>
                    <a:lnTo>
                      <a:pt x="22" y="9"/>
                    </a:lnTo>
                    <a:lnTo>
                      <a:pt x="27" y="80"/>
                    </a:lnTo>
                    <a:lnTo>
                      <a:pt x="9" y="80"/>
                    </a:lnTo>
                    <a:lnTo>
                      <a:pt x="0" y="16"/>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0" name="Freeform 226">
                <a:extLst>
                  <a:ext uri="{FF2B5EF4-FFF2-40B4-BE49-F238E27FC236}">
                    <a16:creationId xmlns:a16="http://schemas.microsoft.com/office/drawing/2014/main" xmlns="" id="{4DDC99B5-8679-41C5-81B0-97BC4A25BCD7}"/>
                  </a:ext>
                </a:extLst>
              </p:cNvPr>
              <p:cNvSpPr>
                <a:spLocks noChangeAspect="1"/>
              </p:cNvSpPr>
              <p:nvPr/>
            </p:nvSpPr>
            <p:spPr bwMode="auto">
              <a:xfrm>
                <a:off x="4762" y="2324"/>
                <a:ext cx="29" cy="62"/>
              </a:xfrm>
              <a:custGeom>
                <a:avLst/>
                <a:gdLst>
                  <a:gd name="T0" fmla="*/ 17 w 29"/>
                  <a:gd name="T1" fmla="*/ 0 h 62"/>
                  <a:gd name="T2" fmla="*/ 0 w 29"/>
                  <a:gd name="T3" fmla="*/ 4 h 62"/>
                  <a:gd name="T4" fmla="*/ 12 w 29"/>
                  <a:gd name="T5" fmla="*/ 61 h 62"/>
                  <a:gd name="T6" fmla="*/ 20 w 29"/>
                  <a:gd name="T7" fmla="*/ 60 h 62"/>
                  <a:gd name="T8" fmla="*/ 23 w 29"/>
                  <a:gd name="T9" fmla="*/ 32 h 62"/>
                  <a:gd name="T10" fmla="*/ 28 w 29"/>
                  <a:gd name="T11" fmla="*/ 19 h 62"/>
                  <a:gd name="T12" fmla="*/ 1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17" y="0"/>
                    </a:moveTo>
                    <a:lnTo>
                      <a:pt x="0" y="4"/>
                    </a:lnTo>
                    <a:lnTo>
                      <a:pt x="12" y="61"/>
                    </a:lnTo>
                    <a:lnTo>
                      <a:pt x="20" y="60"/>
                    </a:lnTo>
                    <a:lnTo>
                      <a:pt x="23" y="32"/>
                    </a:lnTo>
                    <a:lnTo>
                      <a:pt x="28" y="19"/>
                    </a:lnTo>
                    <a:lnTo>
                      <a:pt x="17" y="0"/>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1" name="Freeform 227">
                <a:extLst>
                  <a:ext uri="{FF2B5EF4-FFF2-40B4-BE49-F238E27FC236}">
                    <a16:creationId xmlns:a16="http://schemas.microsoft.com/office/drawing/2014/main" xmlns="" id="{C05E38C5-C5BA-4551-B92E-48402623D855}"/>
                  </a:ext>
                </a:extLst>
              </p:cNvPr>
              <p:cNvSpPr>
                <a:spLocks noChangeAspect="1"/>
              </p:cNvSpPr>
              <p:nvPr/>
            </p:nvSpPr>
            <p:spPr bwMode="auto">
              <a:xfrm>
                <a:off x="4715" y="2439"/>
                <a:ext cx="19" cy="47"/>
              </a:xfrm>
              <a:custGeom>
                <a:avLst/>
                <a:gdLst>
                  <a:gd name="T0" fmla="*/ 14 w 19"/>
                  <a:gd name="T1" fmla="*/ 0 h 47"/>
                  <a:gd name="T2" fmla="*/ 0 w 19"/>
                  <a:gd name="T3" fmla="*/ 11 h 47"/>
                  <a:gd name="T4" fmla="*/ 3 w 19"/>
                  <a:gd name="T5" fmla="*/ 46 h 47"/>
                  <a:gd name="T6" fmla="*/ 18 w 19"/>
                  <a:gd name="T7" fmla="*/ 46 h 47"/>
                  <a:gd name="T8" fmla="*/ 14 w 1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47">
                    <a:moveTo>
                      <a:pt x="14" y="0"/>
                    </a:moveTo>
                    <a:lnTo>
                      <a:pt x="0" y="11"/>
                    </a:lnTo>
                    <a:lnTo>
                      <a:pt x="3" y="46"/>
                    </a:lnTo>
                    <a:lnTo>
                      <a:pt x="18" y="46"/>
                    </a:lnTo>
                    <a:lnTo>
                      <a:pt x="14" y="0"/>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2" name="Freeform 228">
                <a:extLst>
                  <a:ext uri="{FF2B5EF4-FFF2-40B4-BE49-F238E27FC236}">
                    <a16:creationId xmlns:a16="http://schemas.microsoft.com/office/drawing/2014/main" xmlns="" id="{000A84CC-308D-4DB3-81A6-DA53B5CA9476}"/>
                  </a:ext>
                </a:extLst>
              </p:cNvPr>
              <p:cNvSpPr>
                <a:spLocks noChangeAspect="1"/>
              </p:cNvSpPr>
              <p:nvPr/>
            </p:nvSpPr>
            <p:spPr bwMode="auto">
              <a:xfrm>
                <a:off x="4698" y="2322"/>
                <a:ext cx="28" cy="62"/>
              </a:xfrm>
              <a:custGeom>
                <a:avLst/>
                <a:gdLst>
                  <a:gd name="T0" fmla="*/ 0 w 28"/>
                  <a:gd name="T1" fmla="*/ 0 h 62"/>
                  <a:gd name="T2" fmla="*/ 21 w 28"/>
                  <a:gd name="T3" fmla="*/ 0 h 62"/>
                  <a:gd name="T4" fmla="*/ 27 w 28"/>
                  <a:gd name="T5" fmla="*/ 61 h 62"/>
                  <a:gd name="T6" fmla="*/ 5 w 28"/>
                  <a:gd name="T7" fmla="*/ 51 h 62"/>
                  <a:gd name="T8" fmla="*/ 0 w 28"/>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2">
                    <a:moveTo>
                      <a:pt x="0" y="0"/>
                    </a:moveTo>
                    <a:lnTo>
                      <a:pt x="21" y="0"/>
                    </a:lnTo>
                    <a:lnTo>
                      <a:pt x="27" y="61"/>
                    </a:lnTo>
                    <a:lnTo>
                      <a:pt x="5" y="51"/>
                    </a:lnTo>
                    <a:lnTo>
                      <a:pt x="0" y="0"/>
                    </a:lnTo>
                  </a:path>
                </a:pathLst>
              </a:custGeom>
              <a:solidFill>
                <a:srgbClr val="FF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3" name="Freeform 229">
                <a:extLst>
                  <a:ext uri="{FF2B5EF4-FFF2-40B4-BE49-F238E27FC236}">
                    <a16:creationId xmlns:a16="http://schemas.microsoft.com/office/drawing/2014/main" xmlns="" id="{26A2844F-A644-4C0A-A527-F2093E96B667}"/>
                  </a:ext>
                </a:extLst>
              </p:cNvPr>
              <p:cNvSpPr>
                <a:spLocks noChangeAspect="1"/>
              </p:cNvSpPr>
              <p:nvPr/>
            </p:nvSpPr>
            <p:spPr bwMode="auto">
              <a:xfrm>
                <a:off x="4773" y="2417"/>
                <a:ext cx="17" cy="69"/>
              </a:xfrm>
              <a:custGeom>
                <a:avLst/>
                <a:gdLst>
                  <a:gd name="T0" fmla="*/ 7 w 17"/>
                  <a:gd name="T1" fmla="*/ 0 h 69"/>
                  <a:gd name="T2" fmla="*/ 16 w 17"/>
                  <a:gd name="T3" fmla="*/ 68 h 69"/>
                  <a:gd name="T4" fmla="*/ 8 w 17"/>
                  <a:gd name="T5" fmla="*/ 68 h 69"/>
                  <a:gd name="T6" fmla="*/ 0 w 17"/>
                  <a:gd name="T7" fmla="*/ 4 h 69"/>
                  <a:gd name="T8" fmla="*/ 7 w 17"/>
                  <a:gd name="T9" fmla="*/ 0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9">
                    <a:moveTo>
                      <a:pt x="7" y="0"/>
                    </a:moveTo>
                    <a:lnTo>
                      <a:pt x="16" y="68"/>
                    </a:lnTo>
                    <a:lnTo>
                      <a:pt x="8" y="68"/>
                    </a:lnTo>
                    <a:lnTo>
                      <a:pt x="0" y="4"/>
                    </a:lnTo>
                    <a:lnTo>
                      <a:pt x="7"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4" name="Freeform 230">
                <a:extLst>
                  <a:ext uri="{FF2B5EF4-FFF2-40B4-BE49-F238E27FC236}">
                    <a16:creationId xmlns:a16="http://schemas.microsoft.com/office/drawing/2014/main" xmlns="" id="{A2EF8530-0FFA-459B-826D-1BA04628A4BC}"/>
                  </a:ext>
                </a:extLst>
              </p:cNvPr>
              <p:cNvSpPr>
                <a:spLocks noChangeAspect="1"/>
              </p:cNvSpPr>
              <p:nvPr/>
            </p:nvSpPr>
            <p:spPr bwMode="auto">
              <a:xfrm>
                <a:off x="4762" y="2326"/>
                <a:ext cx="17" cy="64"/>
              </a:xfrm>
              <a:custGeom>
                <a:avLst/>
                <a:gdLst>
                  <a:gd name="T0" fmla="*/ 9 w 17"/>
                  <a:gd name="T1" fmla="*/ 0 h 64"/>
                  <a:gd name="T2" fmla="*/ 16 w 17"/>
                  <a:gd name="T3" fmla="*/ 58 h 64"/>
                  <a:gd name="T4" fmla="*/ 8 w 17"/>
                  <a:gd name="T5" fmla="*/ 63 h 64"/>
                  <a:gd name="T6" fmla="*/ 0 w 17"/>
                  <a:gd name="T7" fmla="*/ 2 h 64"/>
                  <a:gd name="T8" fmla="*/ 9 w 17"/>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4">
                    <a:moveTo>
                      <a:pt x="9" y="0"/>
                    </a:moveTo>
                    <a:lnTo>
                      <a:pt x="16" y="58"/>
                    </a:lnTo>
                    <a:lnTo>
                      <a:pt x="8" y="63"/>
                    </a:lnTo>
                    <a:lnTo>
                      <a:pt x="0" y="2"/>
                    </a:lnTo>
                    <a:lnTo>
                      <a:pt x="9"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5" name="Freeform 231">
                <a:extLst>
                  <a:ext uri="{FF2B5EF4-FFF2-40B4-BE49-F238E27FC236}">
                    <a16:creationId xmlns:a16="http://schemas.microsoft.com/office/drawing/2014/main" xmlns="" id="{105A7CF8-B629-48C9-86E9-4238332CCDF5}"/>
                  </a:ext>
                </a:extLst>
              </p:cNvPr>
              <p:cNvSpPr>
                <a:spLocks noChangeAspect="1"/>
              </p:cNvSpPr>
              <p:nvPr/>
            </p:nvSpPr>
            <p:spPr bwMode="auto">
              <a:xfrm>
                <a:off x="4711" y="2450"/>
                <a:ext cx="17" cy="36"/>
              </a:xfrm>
              <a:custGeom>
                <a:avLst/>
                <a:gdLst>
                  <a:gd name="T0" fmla="*/ 8 w 17"/>
                  <a:gd name="T1" fmla="*/ 0 h 36"/>
                  <a:gd name="T2" fmla="*/ 16 w 17"/>
                  <a:gd name="T3" fmla="*/ 35 h 36"/>
                  <a:gd name="T4" fmla="*/ 7 w 17"/>
                  <a:gd name="T5" fmla="*/ 35 h 36"/>
                  <a:gd name="T6" fmla="*/ 0 w 17"/>
                  <a:gd name="T7" fmla="*/ 3 h 36"/>
                  <a:gd name="T8" fmla="*/ 8 w 1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6">
                    <a:moveTo>
                      <a:pt x="8" y="0"/>
                    </a:moveTo>
                    <a:lnTo>
                      <a:pt x="16" y="35"/>
                    </a:lnTo>
                    <a:lnTo>
                      <a:pt x="7" y="35"/>
                    </a:lnTo>
                    <a:lnTo>
                      <a:pt x="0" y="3"/>
                    </a:lnTo>
                    <a:lnTo>
                      <a:pt x="8"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6" name="Freeform 232">
                <a:extLst>
                  <a:ext uri="{FF2B5EF4-FFF2-40B4-BE49-F238E27FC236}">
                    <a16:creationId xmlns:a16="http://schemas.microsoft.com/office/drawing/2014/main" xmlns="" id="{7530D6FC-1664-43CE-9C5C-9ABA9E87A583}"/>
                  </a:ext>
                </a:extLst>
              </p:cNvPr>
              <p:cNvSpPr>
                <a:spLocks noChangeAspect="1"/>
              </p:cNvSpPr>
              <p:nvPr/>
            </p:nvSpPr>
            <p:spPr bwMode="auto">
              <a:xfrm>
                <a:off x="4709" y="2424"/>
                <a:ext cx="17" cy="17"/>
              </a:xfrm>
              <a:custGeom>
                <a:avLst/>
                <a:gdLst>
                  <a:gd name="T0" fmla="*/ 0 w 17"/>
                  <a:gd name="T1" fmla="*/ 0 h 17"/>
                  <a:gd name="T2" fmla="*/ 0 w 17"/>
                  <a:gd name="T3" fmla="*/ 16 h 17"/>
                  <a:gd name="T4" fmla="*/ 16 w 17"/>
                  <a:gd name="T5" fmla="*/ 3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3"/>
                    </a:lnTo>
                    <a:lnTo>
                      <a:pt x="0"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7" name="Freeform 233">
                <a:extLst>
                  <a:ext uri="{FF2B5EF4-FFF2-40B4-BE49-F238E27FC236}">
                    <a16:creationId xmlns:a16="http://schemas.microsoft.com/office/drawing/2014/main" xmlns="" id="{8E99FB7B-0D84-4366-8150-84515CD7F18F}"/>
                  </a:ext>
                </a:extLst>
              </p:cNvPr>
              <p:cNvSpPr>
                <a:spLocks noChangeAspect="1"/>
              </p:cNvSpPr>
              <p:nvPr/>
            </p:nvSpPr>
            <p:spPr bwMode="auto">
              <a:xfrm>
                <a:off x="4698" y="2322"/>
                <a:ext cx="17" cy="56"/>
              </a:xfrm>
              <a:custGeom>
                <a:avLst/>
                <a:gdLst>
                  <a:gd name="T0" fmla="*/ 8 w 17"/>
                  <a:gd name="T1" fmla="*/ 0 h 56"/>
                  <a:gd name="T2" fmla="*/ 16 w 17"/>
                  <a:gd name="T3" fmla="*/ 55 h 56"/>
                  <a:gd name="T4" fmla="*/ 7 w 17"/>
                  <a:gd name="T5" fmla="*/ 51 h 56"/>
                  <a:gd name="T6" fmla="*/ 0 w 17"/>
                  <a:gd name="T7" fmla="*/ 0 h 56"/>
                  <a:gd name="T8" fmla="*/ 8 w 1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56">
                    <a:moveTo>
                      <a:pt x="8" y="0"/>
                    </a:moveTo>
                    <a:lnTo>
                      <a:pt x="16" y="55"/>
                    </a:lnTo>
                    <a:lnTo>
                      <a:pt x="7" y="51"/>
                    </a:lnTo>
                    <a:lnTo>
                      <a:pt x="0" y="0"/>
                    </a:lnTo>
                    <a:lnTo>
                      <a:pt x="8"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8" name="Freeform 234">
                <a:extLst>
                  <a:ext uri="{FF2B5EF4-FFF2-40B4-BE49-F238E27FC236}">
                    <a16:creationId xmlns:a16="http://schemas.microsoft.com/office/drawing/2014/main" xmlns="" id="{F5CD4FC4-18EF-4DC5-BD89-15520EAF42A4}"/>
                  </a:ext>
                </a:extLst>
              </p:cNvPr>
              <p:cNvSpPr>
                <a:spLocks noChangeAspect="1"/>
              </p:cNvSpPr>
              <p:nvPr/>
            </p:nvSpPr>
            <p:spPr bwMode="auto">
              <a:xfrm>
                <a:off x="4810" y="1768"/>
                <a:ext cx="328" cy="234"/>
              </a:xfrm>
              <a:custGeom>
                <a:avLst/>
                <a:gdLst>
                  <a:gd name="T0" fmla="*/ 327 w 328"/>
                  <a:gd name="T1" fmla="*/ 225 h 234"/>
                  <a:gd name="T2" fmla="*/ 320 w 328"/>
                  <a:gd name="T3" fmla="*/ 203 h 234"/>
                  <a:gd name="T4" fmla="*/ 315 w 328"/>
                  <a:gd name="T5" fmla="*/ 182 h 234"/>
                  <a:gd name="T6" fmla="*/ 306 w 328"/>
                  <a:gd name="T7" fmla="*/ 83 h 234"/>
                  <a:gd name="T8" fmla="*/ 282 w 328"/>
                  <a:gd name="T9" fmla="*/ 40 h 234"/>
                  <a:gd name="T10" fmla="*/ 253 w 328"/>
                  <a:gd name="T11" fmla="*/ 15 h 234"/>
                  <a:gd name="T12" fmla="*/ 223 w 328"/>
                  <a:gd name="T13" fmla="*/ 4 h 234"/>
                  <a:gd name="T14" fmla="*/ 187 w 328"/>
                  <a:gd name="T15" fmla="*/ 0 h 234"/>
                  <a:gd name="T16" fmla="*/ 155 w 328"/>
                  <a:gd name="T17" fmla="*/ 0 h 234"/>
                  <a:gd name="T18" fmla="*/ 131 w 328"/>
                  <a:gd name="T19" fmla="*/ 10 h 234"/>
                  <a:gd name="T20" fmla="*/ 98 w 328"/>
                  <a:gd name="T21" fmla="*/ 34 h 234"/>
                  <a:gd name="T22" fmla="*/ 79 w 328"/>
                  <a:gd name="T23" fmla="*/ 55 h 234"/>
                  <a:gd name="T24" fmla="*/ 71 w 328"/>
                  <a:gd name="T25" fmla="*/ 70 h 234"/>
                  <a:gd name="T26" fmla="*/ 58 w 328"/>
                  <a:gd name="T27" fmla="*/ 93 h 234"/>
                  <a:gd name="T28" fmla="*/ 19 w 328"/>
                  <a:gd name="T29" fmla="*/ 97 h 234"/>
                  <a:gd name="T30" fmla="*/ 8 w 328"/>
                  <a:gd name="T31" fmla="*/ 99 h 234"/>
                  <a:gd name="T32" fmla="*/ 2 w 328"/>
                  <a:gd name="T33" fmla="*/ 105 h 234"/>
                  <a:gd name="T34" fmla="*/ 0 w 328"/>
                  <a:gd name="T35" fmla="*/ 108 h 234"/>
                  <a:gd name="T36" fmla="*/ 1 w 328"/>
                  <a:gd name="T37" fmla="*/ 113 h 234"/>
                  <a:gd name="T38" fmla="*/ 6 w 328"/>
                  <a:gd name="T39" fmla="*/ 121 h 234"/>
                  <a:gd name="T40" fmla="*/ 96 w 328"/>
                  <a:gd name="T41" fmla="*/ 130 h 234"/>
                  <a:gd name="T42" fmla="*/ 165 w 328"/>
                  <a:gd name="T43" fmla="*/ 125 h 234"/>
                  <a:gd name="T44" fmla="*/ 311 w 328"/>
                  <a:gd name="T45" fmla="*/ 233 h 234"/>
                  <a:gd name="T46" fmla="*/ 327 w 328"/>
                  <a:gd name="T47" fmla="*/ 225 h 2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8" h="234">
                    <a:moveTo>
                      <a:pt x="327" y="225"/>
                    </a:moveTo>
                    <a:lnTo>
                      <a:pt x="320" y="203"/>
                    </a:lnTo>
                    <a:lnTo>
                      <a:pt x="315" y="182"/>
                    </a:lnTo>
                    <a:lnTo>
                      <a:pt x="306" y="83"/>
                    </a:lnTo>
                    <a:lnTo>
                      <a:pt x="282" y="40"/>
                    </a:lnTo>
                    <a:lnTo>
                      <a:pt x="253" y="15"/>
                    </a:lnTo>
                    <a:lnTo>
                      <a:pt x="223" y="4"/>
                    </a:lnTo>
                    <a:lnTo>
                      <a:pt x="187" y="0"/>
                    </a:lnTo>
                    <a:lnTo>
                      <a:pt x="155" y="0"/>
                    </a:lnTo>
                    <a:lnTo>
                      <a:pt x="131" y="10"/>
                    </a:lnTo>
                    <a:lnTo>
                      <a:pt x="98" y="34"/>
                    </a:lnTo>
                    <a:lnTo>
                      <a:pt x="79" y="55"/>
                    </a:lnTo>
                    <a:lnTo>
                      <a:pt x="71" y="70"/>
                    </a:lnTo>
                    <a:lnTo>
                      <a:pt x="58" y="93"/>
                    </a:lnTo>
                    <a:lnTo>
                      <a:pt x="19" y="97"/>
                    </a:lnTo>
                    <a:lnTo>
                      <a:pt x="8" y="99"/>
                    </a:lnTo>
                    <a:lnTo>
                      <a:pt x="2" y="105"/>
                    </a:lnTo>
                    <a:lnTo>
                      <a:pt x="0" y="108"/>
                    </a:lnTo>
                    <a:lnTo>
                      <a:pt x="1" y="113"/>
                    </a:lnTo>
                    <a:lnTo>
                      <a:pt x="6" y="121"/>
                    </a:lnTo>
                    <a:lnTo>
                      <a:pt x="96" y="130"/>
                    </a:lnTo>
                    <a:lnTo>
                      <a:pt x="165" y="125"/>
                    </a:lnTo>
                    <a:lnTo>
                      <a:pt x="311" y="233"/>
                    </a:lnTo>
                    <a:lnTo>
                      <a:pt x="327" y="225"/>
                    </a:lnTo>
                  </a:path>
                </a:pathLst>
              </a:custGeom>
              <a:solidFill>
                <a:srgbClr val="FFEA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89" name="Freeform 235">
                <a:extLst>
                  <a:ext uri="{FF2B5EF4-FFF2-40B4-BE49-F238E27FC236}">
                    <a16:creationId xmlns:a16="http://schemas.microsoft.com/office/drawing/2014/main" xmlns="" id="{F21325D7-1617-4E3E-86F3-D6A591EDC41E}"/>
                  </a:ext>
                </a:extLst>
              </p:cNvPr>
              <p:cNvSpPr>
                <a:spLocks noChangeAspect="1"/>
              </p:cNvSpPr>
              <p:nvPr/>
            </p:nvSpPr>
            <p:spPr bwMode="auto">
              <a:xfrm>
                <a:off x="4982" y="1889"/>
                <a:ext cx="122" cy="159"/>
              </a:xfrm>
              <a:custGeom>
                <a:avLst/>
                <a:gdLst>
                  <a:gd name="T0" fmla="*/ 0 w 122"/>
                  <a:gd name="T1" fmla="*/ 0 h 159"/>
                  <a:gd name="T2" fmla="*/ 8 w 122"/>
                  <a:gd name="T3" fmla="*/ 55 h 159"/>
                  <a:gd name="T4" fmla="*/ 66 w 122"/>
                  <a:gd name="T5" fmla="*/ 108 h 159"/>
                  <a:gd name="T6" fmla="*/ 52 w 122"/>
                  <a:gd name="T7" fmla="*/ 142 h 159"/>
                  <a:gd name="T8" fmla="*/ 79 w 122"/>
                  <a:gd name="T9" fmla="*/ 158 h 159"/>
                  <a:gd name="T10" fmla="*/ 103 w 122"/>
                  <a:gd name="T11" fmla="*/ 154 h 159"/>
                  <a:gd name="T12" fmla="*/ 121 w 122"/>
                  <a:gd name="T13" fmla="*/ 135 h 159"/>
                  <a:gd name="T14" fmla="*/ 92 w 122"/>
                  <a:gd name="T15" fmla="*/ 44 h 159"/>
                  <a:gd name="T16" fmla="*/ 57 w 122"/>
                  <a:gd name="T17" fmla="*/ 19 h 159"/>
                  <a:gd name="T18" fmla="*/ 0 w 122"/>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 h="159">
                    <a:moveTo>
                      <a:pt x="0" y="0"/>
                    </a:moveTo>
                    <a:lnTo>
                      <a:pt x="8" y="55"/>
                    </a:lnTo>
                    <a:lnTo>
                      <a:pt x="66" y="108"/>
                    </a:lnTo>
                    <a:lnTo>
                      <a:pt x="52" y="142"/>
                    </a:lnTo>
                    <a:lnTo>
                      <a:pt x="79" y="158"/>
                    </a:lnTo>
                    <a:lnTo>
                      <a:pt x="103" y="154"/>
                    </a:lnTo>
                    <a:lnTo>
                      <a:pt x="121" y="135"/>
                    </a:lnTo>
                    <a:lnTo>
                      <a:pt x="92" y="44"/>
                    </a:lnTo>
                    <a:lnTo>
                      <a:pt x="57" y="19"/>
                    </a:lnTo>
                    <a:lnTo>
                      <a:pt x="0" y="0"/>
                    </a:lnTo>
                  </a:path>
                </a:pathLst>
              </a:custGeom>
              <a:solidFill>
                <a:srgbClr val="70230C"/>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0" name="Freeform 236">
                <a:extLst>
                  <a:ext uri="{FF2B5EF4-FFF2-40B4-BE49-F238E27FC236}">
                    <a16:creationId xmlns:a16="http://schemas.microsoft.com/office/drawing/2014/main" xmlns="" id="{B43C721B-05C5-4C26-ADD3-B17BBDC5CF38}"/>
                  </a:ext>
                </a:extLst>
              </p:cNvPr>
              <p:cNvSpPr>
                <a:spLocks noChangeAspect="1"/>
              </p:cNvSpPr>
              <p:nvPr/>
            </p:nvSpPr>
            <p:spPr bwMode="auto">
              <a:xfrm>
                <a:off x="4853" y="1896"/>
                <a:ext cx="244" cy="249"/>
              </a:xfrm>
              <a:custGeom>
                <a:avLst/>
                <a:gdLst>
                  <a:gd name="T0" fmla="*/ 0 w 244"/>
                  <a:gd name="T1" fmla="*/ 33 h 249"/>
                  <a:gd name="T2" fmla="*/ 1 w 244"/>
                  <a:gd name="T3" fmla="*/ 57 h 249"/>
                  <a:gd name="T4" fmla="*/ 7 w 244"/>
                  <a:gd name="T5" fmla="*/ 77 h 249"/>
                  <a:gd name="T6" fmla="*/ 19 w 244"/>
                  <a:gd name="T7" fmla="*/ 96 h 249"/>
                  <a:gd name="T8" fmla="*/ 12 w 244"/>
                  <a:gd name="T9" fmla="*/ 140 h 249"/>
                  <a:gd name="T10" fmla="*/ 14 w 244"/>
                  <a:gd name="T11" fmla="*/ 147 h 249"/>
                  <a:gd name="T12" fmla="*/ 18 w 244"/>
                  <a:gd name="T13" fmla="*/ 149 h 249"/>
                  <a:gd name="T14" fmla="*/ 32 w 244"/>
                  <a:gd name="T15" fmla="*/ 151 h 249"/>
                  <a:gd name="T16" fmla="*/ 36 w 244"/>
                  <a:gd name="T17" fmla="*/ 157 h 249"/>
                  <a:gd name="T18" fmla="*/ 38 w 244"/>
                  <a:gd name="T19" fmla="*/ 167 h 249"/>
                  <a:gd name="T20" fmla="*/ 48 w 244"/>
                  <a:gd name="T21" fmla="*/ 171 h 249"/>
                  <a:gd name="T22" fmla="*/ 48 w 244"/>
                  <a:gd name="T23" fmla="*/ 180 h 249"/>
                  <a:gd name="T24" fmla="*/ 52 w 244"/>
                  <a:gd name="T25" fmla="*/ 186 h 249"/>
                  <a:gd name="T26" fmla="*/ 65 w 244"/>
                  <a:gd name="T27" fmla="*/ 194 h 249"/>
                  <a:gd name="T28" fmla="*/ 68 w 244"/>
                  <a:gd name="T29" fmla="*/ 199 h 249"/>
                  <a:gd name="T30" fmla="*/ 70 w 244"/>
                  <a:gd name="T31" fmla="*/ 207 h 249"/>
                  <a:gd name="T32" fmla="*/ 80 w 244"/>
                  <a:gd name="T33" fmla="*/ 212 h 249"/>
                  <a:gd name="T34" fmla="*/ 90 w 244"/>
                  <a:gd name="T35" fmla="*/ 212 h 249"/>
                  <a:gd name="T36" fmla="*/ 105 w 244"/>
                  <a:gd name="T37" fmla="*/ 207 h 249"/>
                  <a:gd name="T38" fmla="*/ 118 w 244"/>
                  <a:gd name="T39" fmla="*/ 203 h 249"/>
                  <a:gd name="T40" fmla="*/ 129 w 244"/>
                  <a:gd name="T41" fmla="*/ 206 h 249"/>
                  <a:gd name="T42" fmla="*/ 134 w 244"/>
                  <a:gd name="T43" fmla="*/ 214 h 249"/>
                  <a:gd name="T44" fmla="*/ 152 w 244"/>
                  <a:gd name="T45" fmla="*/ 248 h 249"/>
                  <a:gd name="T46" fmla="*/ 169 w 244"/>
                  <a:gd name="T47" fmla="*/ 233 h 249"/>
                  <a:gd name="T48" fmla="*/ 177 w 244"/>
                  <a:gd name="T49" fmla="*/ 224 h 249"/>
                  <a:gd name="T50" fmla="*/ 183 w 244"/>
                  <a:gd name="T51" fmla="*/ 212 h 249"/>
                  <a:gd name="T52" fmla="*/ 189 w 244"/>
                  <a:gd name="T53" fmla="*/ 195 h 249"/>
                  <a:gd name="T54" fmla="*/ 223 w 244"/>
                  <a:gd name="T55" fmla="*/ 157 h 249"/>
                  <a:gd name="T56" fmla="*/ 243 w 244"/>
                  <a:gd name="T57" fmla="*/ 149 h 249"/>
                  <a:gd name="T58" fmla="*/ 239 w 244"/>
                  <a:gd name="T59" fmla="*/ 144 h 249"/>
                  <a:gd name="T60" fmla="*/ 210 w 244"/>
                  <a:gd name="T61" fmla="*/ 154 h 249"/>
                  <a:gd name="T62" fmla="*/ 182 w 244"/>
                  <a:gd name="T63" fmla="*/ 132 h 249"/>
                  <a:gd name="T64" fmla="*/ 193 w 244"/>
                  <a:gd name="T65" fmla="*/ 100 h 249"/>
                  <a:gd name="T66" fmla="*/ 109 w 244"/>
                  <a:gd name="T67" fmla="*/ 0 h 249"/>
                  <a:gd name="T68" fmla="*/ 42 w 244"/>
                  <a:gd name="T69" fmla="*/ 0 h 249"/>
                  <a:gd name="T70" fmla="*/ 0 w 244"/>
                  <a:gd name="T71" fmla="*/ 33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4" h="249">
                    <a:moveTo>
                      <a:pt x="0" y="33"/>
                    </a:moveTo>
                    <a:lnTo>
                      <a:pt x="1" y="57"/>
                    </a:lnTo>
                    <a:lnTo>
                      <a:pt x="7" y="77"/>
                    </a:lnTo>
                    <a:lnTo>
                      <a:pt x="19" y="96"/>
                    </a:lnTo>
                    <a:lnTo>
                      <a:pt x="12" y="140"/>
                    </a:lnTo>
                    <a:lnTo>
                      <a:pt x="14" y="147"/>
                    </a:lnTo>
                    <a:lnTo>
                      <a:pt x="18" y="149"/>
                    </a:lnTo>
                    <a:lnTo>
                      <a:pt x="32" y="151"/>
                    </a:lnTo>
                    <a:lnTo>
                      <a:pt x="36" y="157"/>
                    </a:lnTo>
                    <a:lnTo>
                      <a:pt x="38" y="167"/>
                    </a:lnTo>
                    <a:lnTo>
                      <a:pt x="48" y="171"/>
                    </a:lnTo>
                    <a:lnTo>
                      <a:pt x="48" y="180"/>
                    </a:lnTo>
                    <a:lnTo>
                      <a:pt x="52" y="186"/>
                    </a:lnTo>
                    <a:lnTo>
                      <a:pt x="65" y="194"/>
                    </a:lnTo>
                    <a:lnTo>
                      <a:pt x="68" y="199"/>
                    </a:lnTo>
                    <a:lnTo>
                      <a:pt x="70" y="207"/>
                    </a:lnTo>
                    <a:lnTo>
                      <a:pt x="80" y="212"/>
                    </a:lnTo>
                    <a:lnTo>
                      <a:pt x="90" y="212"/>
                    </a:lnTo>
                    <a:lnTo>
                      <a:pt x="105" y="207"/>
                    </a:lnTo>
                    <a:lnTo>
                      <a:pt x="118" y="203"/>
                    </a:lnTo>
                    <a:lnTo>
                      <a:pt x="129" y="206"/>
                    </a:lnTo>
                    <a:lnTo>
                      <a:pt x="134" y="214"/>
                    </a:lnTo>
                    <a:lnTo>
                      <a:pt x="152" y="248"/>
                    </a:lnTo>
                    <a:lnTo>
                      <a:pt x="169" y="233"/>
                    </a:lnTo>
                    <a:lnTo>
                      <a:pt x="177" y="224"/>
                    </a:lnTo>
                    <a:lnTo>
                      <a:pt x="183" y="212"/>
                    </a:lnTo>
                    <a:lnTo>
                      <a:pt x="189" y="195"/>
                    </a:lnTo>
                    <a:lnTo>
                      <a:pt x="223" y="157"/>
                    </a:lnTo>
                    <a:lnTo>
                      <a:pt x="243" y="149"/>
                    </a:lnTo>
                    <a:lnTo>
                      <a:pt x="239" y="144"/>
                    </a:lnTo>
                    <a:lnTo>
                      <a:pt x="210" y="154"/>
                    </a:lnTo>
                    <a:lnTo>
                      <a:pt x="182" y="132"/>
                    </a:lnTo>
                    <a:lnTo>
                      <a:pt x="193" y="100"/>
                    </a:lnTo>
                    <a:lnTo>
                      <a:pt x="109" y="0"/>
                    </a:lnTo>
                    <a:lnTo>
                      <a:pt x="42" y="0"/>
                    </a:lnTo>
                    <a:lnTo>
                      <a:pt x="0" y="33"/>
                    </a:lnTo>
                  </a:path>
                </a:pathLst>
              </a:custGeom>
              <a:solidFill>
                <a:srgbClr val="FFC98E"/>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1" name="Freeform 237">
                <a:extLst>
                  <a:ext uri="{FF2B5EF4-FFF2-40B4-BE49-F238E27FC236}">
                    <a16:creationId xmlns:a16="http://schemas.microsoft.com/office/drawing/2014/main" xmlns="" id="{53D398F4-C4E2-4495-8E5B-5A71C466E9ED}"/>
                  </a:ext>
                </a:extLst>
              </p:cNvPr>
              <p:cNvSpPr>
                <a:spLocks noChangeAspect="1"/>
              </p:cNvSpPr>
              <p:nvPr/>
            </p:nvSpPr>
            <p:spPr bwMode="auto">
              <a:xfrm>
                <a:off x="4893" y="1972"/>
                <a:ext cx="26" cy="23"/>
              </a:xfrm>
              <a:custGeom>
                <a:avLst/>
                <a:gdLst>
                  <a:gd name="T0" fmla="*/ 0 w 26"/>
                  <a:gd name="T1" fmla="*/ 8 h 23"/>
                  <a:gd name="T2" fmla="*/ 4 w 26"/>
                  <a:gd name="T3" fmla="*/ 14 h 23"/>
                  <a:gd name="T4" fmla="*/ 1 w 26"/>
                  <a:gd name="T5" fmla="*/ 22 h 23"/>
                  <a:gd name="T6" fmla="*/ 8 w 26"/>
                  <a:gd name="T7" fmla="*/ 19 h 23"/>
                  <a:gd name="T8" fmla="*/ 11 w 26"/>
                  <a:gd name="T9" fmla="*/ 21 h 23"/>
                  <a:gd name="T10" fmla="*/ 20 w 26"/>
                  <a:gd name="T11" fmla="*/ 13 h 23"/>
                  <a:gd name="T12" fmla="*/ 25 w 26"/>
                  <a:gd name="T13" fmla="*/ 0 h 23"/>
                  <a:gd name="T14" fmla="*/ 20 w 26"/>
                  <a:gd name="T15" fmla="*/ 9 h 23"/>
                  <a:gd name="T16" fmla="*/ 15 w 26"/>
                  <a:gd name="T17" fmla="*/ 9 h 23"/>
                  <a:gd name="T18" fmla="*/ 5 w 26"/>
                  <a:gd name="T19" fmla="*/ 14 h 23"/>
                  <a:gd name="T20" fmla="*/ 2 w 26"/>
                  <a:gd name="T21" fmla="*/ 8 h 23"/>
                  <a:gd name="T22" fmla="*/ 0 w 26"/>
                  <a:gd name="T23" fmla="*/ 8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23">
                    <a:moveTo>
                      <a:pt x="0" y="8"/>
                    </a:moveTo>
                    <a:lnTo>
                      <a:pt x="4" y="14"/>
                    </a:lnTo>
                    <a:lnTo>
                      <a:pt x="1" y="22"/>
                    </a:lnTo>
                    <a:lnTo>
                      <a:pt x="8" y="19"/>
                    </a:lnTo>
                    <a:lnTo>
                      <a:pt x="11" y="21"/>
                    </a:lnTo>
                    <a:lnTo>
                      <a:pt x="20" y="13"/>
                    </a:lnTo>
                    <a:lnTo>
                      <a:pt x="25" y="0"/>
                    </a:lnTo>
                    <a:lnTo>
                      <a:pt x="20" y="9"/>
                    </a:lnTo>
                    <a:lnTo>
                      <a:pt x="15" y="9"/>
                    </a:lnTo>
                    <a:lnTo>
                      <a:pt x="5" y="14"/>
                    </a:lnTo>
                    <a:lnTo>
                      <a:pt x="2" y="8"/>
                    </a:lnTo>
                    <a:lnTo>
                      <a:pt x="0" y="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2" name="Freeform 238">
                <a:extLst>
                  <a:ext uri="{FF2B5EF4-FFF2-40B4-BE49-F238E27FC236}">
                    <a16:creationId xmlns:a16="http://schemas.microsoft.com/office/drawing/2014/main" xmlns="" id="{6914BD49-09A0-4160-A0CB-F9CA9594143C}"/>
                  </a:ext>
                </a:extLst>
              </p:cNvPr>
              <p:cNvSpPr>
                <a:spLocks noChangeAspect="1"/>
              </p:cNvSpPr>
              <p:nvPr/>
            </p:nvSpPr>
            <p:spPr bwMode="auto">
              <a:xfrm>
                <a:off x="4879" y="1955"/>
                <a:ext cx="29" cy="24"/>
              </a:xfrm>
              <a:custGeom>
                <a:avLst/>
                <a:gdLst>
                  <a:gd name="T0" fmla="*/ 7 w 29"/>
                  <a:gd name="T1" fmla="*/ 23 h 24"/>
                  <a:gd name="T2" fmla="*/ 2 w 29"/>
                  <a:gd name="T3" fmla="*/ 23 h 24"/>
                  <a:gd name="T4" fmla="*/ 0 w 29"/>
                  <a:gd name="T5" fmla="*/ 20 h 24"/>
                  <a:gd name="T6" fmla="*/ 2 w 29"/>
                  <a:gd name="T7" fmla="*/ 15 h 24"/>
                  <a:gd name="T8" fmla="*/ 11 w 29"/>
                  <a:gd name="T9" fmla="*/ 7 h 24"/>
                  <a:gd name="T10" fmla="*/ 28 w 29"/>
                  <a:gd name="T11" fmla="*/ 0 h 24"/>
                  <a:gd name="T12" fmla="*/ 15 w 29"/>
                  <a:gd name="T13" fmla="*/ 7 h 24"/>
                  <a:gd name="T14" fmla="*/ 9 w 29"/>
                  <a:gd name="T15" fmla="*/ 14 h 24"/>
                  <a:gd name="T16" fmla="*/ 9 w 29"/>
                  <a:gd name="T17" fmla="*/ 21 h 24"/>
                  <a:gd name="T18" fmla="*/ 7 w 29"/>
                  <a:gd name="T19" fmla="*/ 2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4">
                    <a:moveTo>
                      <a:pt x="7" y="23"/>
                    </a:moveTo>
                    <a:lnTo>
                      <a:pt x="2" y="23"/>
                    </a:lnTo>
                    <a:lnTo>
                      <a:pt x="0" y="20"/>
                    </a:lnTo>
                    <a:lnTo>
                      <a:pt x="2" y="15"/>
                    </a:lnTo>
                    <a:lnTo>
                      <a:pt x="11" y="7"/>
                    </a:lnTo>
                    <a:lnTo>
                      <a:pt x="28" y="0"/>
                    </a:lnTo>
                    <a:lnTo>
                      <a:pt x="15" y="7"/>
                    </a:lnTo>
                    <a:lnTo>
                      <a:pt x="9" y="14"/>
                    </a:lnTo>
                    <a:lnTo>
                      <a:pt x="9" y="21"/>
                    </a:lnTo>
                    <a:lnTo>
                      <a:pt x="7" y="2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3" name="Freeform 239">
                <a:extLst>
                  <a:ext uri="{FF2B5EF4-FFF2-40B4-BE49-F238E27FC236}">
                    <a16:creationId xmlns:a16="http://schemas.microsoft.com/office/drawing/2014/main" xmlns="" id="{4368547D-BE28-471C-9BA1-4CCB97C3F27C}"/>
                  </a:ext>
                </a:extLst>
              </p:cNvPr>
              <p:cNvSpPr>
                <a:spLocks noChangeAspect="1"/>
              </p:cNvSpPr>
              <p:nvPr/>
            </p:nvSpPr>
            <p:spPr bwMode="auto">
              <a:xfrm>
                <a:off x="4811" y="1859"/>
                <a:ext cx="333" cy="188"/>
              </a:xfrm>
              <a:custGeom>
                <a:avLst/>
                <a:gdLst>
                  <a:gd name="T0" fmla="*/ 2 w 333"/>
                  <a:gd name="T1" fmla="*/ 20 h 188"/>
                  <a:gd name="T2" fmla="*/ 9 w 333"/>
                  <a:gd name="T3" fmla="*/ 10 h 188"/>
                  <a:gd name="T4" fmla="*/ 34 w 333"/>
                  <a:gd name="T5" fmla="*/ 5 h 188"/>
                  <a:gd name="T6" fmla="*/ 107 w 333"/>
                  <a:gd name="T7" fmla="*/ 16 h 188"/>
                  <a:gd name="T8" fmla="*/ 229 w 333"/>
                  <a:gd name="T9" fmla="*/ 58 h 188"/>
                  <a:gd name="T10" fmla="*/ 236 w 333"/>
                  <a:gd name="T11" fmla="*/ 73 h 188"/>
                  <a:gd name="T12" fmla="*/ 230 w 333"/>
                  <a:gd name="T13" fmla="*/ 80 h 188"/>
                  <a:gd name="T14" fmla="*/ 221 w 333"/>
                  <a:gd name="T15" fmla="*/ 89 h 188"/>
                  <a:gd name="T16" fmla="*/ 217 w 333"/>
                  <a:gd name="T17" fmla="*/ 103 h 188"/>
                  <a:gd name="T18" fmla="*/ 190 w 333"/>
                  <a:gd name="T19" fmla="*/ 112 h 188"/>
                  <a:gd name="T20" fmla="*/ 186 w 333"/>
                  <a:gd name="T21" fmla="*/ 120 h 188"/>
                  <a:gd name="T22" fmla="*/ 226 w 333"/>
                  <a:gd name="T23" fmla="*/ 136 h 188"/>
                  <a:gd name="T24" fmla="*/ 229 w 333"/>
                  <a:gd name="T25" fmla="*/ 151 h 188"/>
                  <a:gd name="T26" fmla="*/ 215 w 333"/>
                  <a:gd name="T27" fmla="*/ 158 h 188"/>
                  <a:gd name="T28" fmla="*/ 212 w 333"/>
                  <a:gd name="T29" fmla="*/ 167 h 188"/>
                  <a:gd name="T30" fmla="*/ 237 w 333"/>
                  <a:gd name="T31" fmla="*/ 167 h 188"/>
                  <a:gd name="T32" fmla="*/ 250 w 333"/>
                  <a:gd name="T33" fmla="*/ 155 h 188"/>
                  <a:gd name="T34" fmla="*/ 254 w 333"/>
                  <a:gd name="T35" fmla="*/ 143 h 188"/>
                  <a:gd name="T36" fmla="*/ 260 w 333"/>
                  <a:gd name="T37" fmla="*/ 144 h 188"/>
                  <a:gd name="T38" fmla="*/ 266 w 333"/>
                  <a:gd name="T39" fmla="*/ 143 h 188"/>
                  <a:gd name="T40" fmla="*/ 267 w 333"/>
                  <a:gd name="T41" fmla="*/ 161 h 188"/>
                  <a:gd name="T42" fmla="*/ 273 w 333"/>
                  <a:gd name="T43" fmla="*/ 146 h 188"/>
                  <a:gd name="T44" fmla="*/ 274 w 333"/>
                  <a:gd name="T45" fmla="*/ 162 h 188"/>
                  <a:gd name="T46" fmla="*/ 277 w 333"/>
                  <a:gd name="T47" fmla="*/ 163 h 188"/>
                  <a:gd name="T48" fmla="*/ 269 w 333"/>
                  <a:gd name="T49" fmla="*/ 178 h 188"/>
                  <a:gd name="T50" fmla="*/ 272 w 333"/>
                  <a:gd name="T51" fmla="*/ 185 h 188"/>
                  <a:gd name="T52" fmla="*/ 292 w 333"/>
                  <a:gd name="T53" fmla="*/ 187 h 188"/>
                  <a:gd name="T54" fmla="*/ 316 w 333"/>
                  <a:gd name="T55" fmla="*/ 183 h 188"/>
                  <a:gd name="T56" fmla="*/ 329 w 333"/>
                  <a:gd name="T57" fmla="*/ 168 h 188"/>
                  <a:gd name="T58" fmla="*/ 332 w 333"/>
                  <a:gd name="T59" fmla="*/ 146 h 188"/>
                  <a:gd name="T60" fmla="*/ 326 w 333"/>
                  <a:gd name="T61" fmla="*/ 132 h 188"/>
                  <a:gd name="T62" fmla="*/ 314 w 333"/>
                  <a:gd name="T63" fmla="*/ 117 h 188"/>
                  <a:gd name="T64" fmla="*/ 299 w 333"/>
                  <a:gd name="T65" fmla="*/ 91 h 188"/>
                  <a:gd name="T66" fmla="*/ 228 w 333"/>
                  <a:gd name="T67" fmla="*/ 46 h 188"/>
                  <a:gd name="T68" fmla="*/ 131 w 333"/>
                  <a:gd name="T69" fmla="*/ 13 h 188"/>
                  <a:gd name="T70" fmla="*/ 48 w 333"/>
                  <a:gd name="T71" fmla="*/ 0 h 188"/>
                  <a:gd name="T72" fmla="*/ 8 w 333"/>
                  <a:gd name="T73" fmla="*/ 7 h 188"/>
                  <a:gd name="T74" fmla="*/ 0 w 333"/>
                  <a:gd name="T75" fmla="*/ 17 h 188"/>
                  <a:gd name="T76" fmla="*/ 2 w 333"/>
                  <a:gd name="T77" fmla="*/ 23 h 188"/>
                  <a:gd name="T78" fmla="*/ 4 w 333"/>
                  <a:gd name="T79" fmla="*/ 24 h 1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3" h="188">
                    <a:moveTo>
                      <a:pt x="4" y="24"/>
                    </a:moveTo>
                    <a:lnTo>
                      <a:pt x="2" y="20"/>
                    </a:lnTo>
                    <a:lnTo>
                      <a:pt x="3" y="14"/>
                    </a:lnTo>
                    <a:lnTo>
                      <a:pt x="9" y="10"/>
                    </a:lnTo>
                    <a:lnTo>
                      <a:pt x="18" y="6"/>
                    </a:lnTo>
                    <a:lnTo>
                      <a:pt x="34" y="5"/>
                    </a:lnTo>
                    <a:lnTo>
                      <a:pt x="62" y="6"/>
                    </a:lnTo>
                    <a:lnTo>
                      <a:pt x="107" y="16"/>
                    </a:lnTo>
                    <a:lnTo>
                      <a:pt x="183" y="38"/>
                    </a:lnTo>
                    <a:lnTo>
                      <a:pt x="229" y="58"/>
                    </a:lnTo>
                    <a:lnTo>
                      <a:pt x="260" y="80"/>
                    </a:lnTo>
                    <a:lnTo>
                      <a:pt x="236" y="73"/>
                    </a:lnTo>
                    <a:lnTo>
                      <a:pt x="256" y="89"/>
                    </a:lnTo>
                    <a:lnTo>
                      <a:pt x="230" y="80"/>
                    </a:lnTo>
                    <a:lnTo>
                      <a:pt x="261" y="103"/>
                    </a:lnTo>
                    <a:lnTo>
                      <a:pt x="221" y="89"/>
                    </a:lnTo>
                    <a:lnTo>
                      <a:pt x="235" y="103"/>
                    </a:lnTo>
                    <a:lnTo>
                      <a:pt x="217" y="103"/>
                    </a:lnTo>
                    <a:lnTo>
                      <a:pt x="242" y="128"/>
                    </a:lnTo>
                    <a:lnTo>
                      <a:pt x="190" y="112"/>
                    </a:lnTo>
                    <a:lnTo>
                      <a:pt x="169" y="102"/>
                    </a:lnTo>
                    <a:lnTo>
                      <a:pt x="186" y="120"/>
                    </a:lnTo>
                    <a:lnTo>
                      <a:pt x="204" y="129"/>
                    </a:lnTo>
                    <a:lnTo>
                      <a:pt x="226" y="136"/>
                    </a:lnTo>
                    <a:lnTo>
                      <a:pt x="232" y="144"/>
                    </a:lnTo>
                    <a:lnTo>
                      <a:pt x="229" y="151"/>
                    </a:lnTo>
                    <a:lnTo>
                      <a:pt x="222" y="156"/>
                    </a:lnTo>
                    <a:lnTo>
                      <a:pt x="215" y="158"/>
                    </a:lnTo>
                    <a:lnTo>
                      <a:pt x="208" y="156"/>
                    </a:lnTo>
                    <a:lnTo>
                      <a:pt x="212" y="167"/>
                    </a:lnTo>
                    <a:lnTo>
                      <a:pt x="227" y="169"/>
                    </a:lnTo>
                    <a:lnTo>
                      <a:pt x="237" y="167"/>
                    </a:lnTo>
                    <a:lnTo>
                      <a:pt x="247" y="161"/>
                    </a:lnTo>
                    <a:lnTo>
                      <a:pt x="250" y="155"/>
                    </a:lnTo>
                    <a:lnTo>
                      <a:pt x="253" y="149"/>
                    </a:lnTo>
                    <a:lnTo>
                      <a:pt x="254" y="143"/>
                    </a:lnTo>
                    <a:lnTo>
                      <a:pt x="257" y="152"/>
                    </a:lnTo>
                    <a:lnTo>
                      <a:pt x="260" y="144"/>
                    </a:lnTo>
                    <a:lnTo>
                      <a:pt x="262" y="136"/>
                    </a:lnTo>
                    <a:lnTo>
                      <a:pt x="266" y="143"/>
                    </a:lnTo>
                    <a:lnTo>
                      <a:pt x="267" y="153"/>
                    </a:lnTo>
                    <a:lnTo>
                      <a:pt x="267" y="161"/>
                    </a:lnTo>
                    <a:lnTo>
                      <a:pt x="271" y="155"/>
                    </a:lnTo>
                    <a:lnTo>
                      <a:pt x="273" y="146"/>
                    </a:lnTo>
                    <a:lnTo>
                      <a:pt x="275" y="154"/>
                    </a:lnTo>
                    <a:lnTo>
                      <a:pt x="274" y="162"/>
                    </a:lnTo>
                    <a:lnTo>
                      <a:pt x="277" y="159"/>
                    </a:lnTo>
                    <a:lnTo>
                      <a:pt x="277" y="163"/>
                    </a:lnTo>
                    <a:lnTo>
                      <a:pt x="274" y="173"/>
                    </a:lnTo>
                    <a:lnTo>
                      <a:pt x="269" y="178"/>
                    </a:lnTo>
                    <a:lnTo>
                      <a:pt x="277" y="176"/>
                    </a:lnTo>
                    <a:lnTo>
                      <a:pt x="272" y="185"/>
                    </a:lnTo>
                    <a:lnTo>
                      <a:pt x="279" y="183"/>
                    </a:lnTo>
                    <a:lnTo>
                      <a:pt x="292" y="187"/>
                    </a:lnTo>
                    <a:lnTo>
                      <a:pt x="305" y="187"/>
                    </a:lnTo>
                    <a:lnTo>
                      <a:pt x="316" y="183"/>
                    </a:lnTo>
                    <a:lnTo>
                      <a:pt x="324" y="176"/>
                    </a:lnTo>
                    <a:lnTo>
                      <a:pt x="329" y="168"/>
                    </a:lnTo>
                    <a:lnTo>
                      <a:pt x="332" y="156"/>
                    </a:lnTo>
                    <a:lnTo>
                      <a:pt x="332" y="146"/>
                    </a:lnTo>
                    <a:lnTo>
                      <a:pt x="330" y="137"/>
                    </a:lnTo>
                    <a:lnTo>
                      <a:pt x="326" y="132"/>
                    </a:lnTo>
                    <a:lnTo>
                      <a:pt x="319" y="122"/>
                    </a:lnTo>
                    <a:lnTo>
                      <a:pt x="314" y="117"/>
                    </a:lnTo>
                    <a:lnTo>
                      <a:pt x="310" y="106"/>
                    </a:lnTo>
                    <a:lnTo>
                      <a:pt x="299" y="91"/>
                    </a:lnTo>
                    <a:lnTo>
                      <a:pt x="273" y="71"/>
                    </a:lnTo>
                    <a:lnTo>
                      <a:pt x="228" y="46"/>
                    </a:lnTo>
                    <a:lnTo>
                      <a:pt x="181" y="26"/>
                    </a:lnTo>
                    <a:lnTo>
                      <a:pt x="131" y="13"/>
                    </a:lnTo>
                    <a:lnTo>
                      <a:pt x="74" y="2"/>
                    </a:lnTo>
                    <a:lnTo>
                      <a:pt x="48" y="0"/>
                    </a:lnTo>
                    <a:lnTo>
                      <a:pt x="19" y="3"/>
                    </a:lnTo>
                    <a:lnTo>
                      <a:pt x="8" y="7"/>
                    </a:lnTo>
                    <a:lnTo>
                      <a:pt x="2" y="12"/>
                    </a:lnTo>
                    <a:lnTo>
                      <a:pt x="0" y="17"/>
                    </a:lnTo>
                    <a:lnTo>
                      <a:pt x="0" y="20"/>
                    </a:lnTo>
                    <a:lnTo>
                      <a:pt x="2" y="23"/>
                    </a:lnTo>
                    <a:lnTo>
                      <a:pt x="4" y="26"/>
                    </a:lnTo>
                    <a:lnTo>
                      <a:pt x="4" y="2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4" name="Freeform 240">
                <a:extLst>
                  <a:ext uri="{FF2B5EF4-FFF2-40B4-BE49-F238E27FC236}">
                    <a16:creationId xmlns:a16="http://schemas.microsoft.com/office/drawing/2014/main" xmlns="" id="{16A3D0F2-5980-4424-8EF9-09673AA823D4}"/>
                  </a:ext>
                </a:extLst>
              </p:cNvPr>
              <p:cNvSpPr>
                <a:spLocks noChangeAspect="1"/>
              </p:cNvSpPr>
              <p:nvPr/>
            </p:nvSpPr>
            <p:spPr bwMode="auto">
              <a:xfrm>
                <a:off x="4796" y="1876"/>
                <a:ext cx="261" cy="119"/>
              </a:xfrm>
              <a:custGeom>
                <a:avLst/>
                <a:gdLst>
                  <a:gd name="T0" fmla="*/ 234 w 261"/>
                  <a:gd name="T1" fmla="*/ 47 h 119"/>
                  <a:gd name="T2" fmla="*/ 228 w 261"/>
                  <a:gd name="T3" fmla="*/ 56 h 119"/>
                  <a:gd name="T4" fmla="*/ 215 w 261"/>
                  <a:gd name="T5" fmla="*/ 61 h 119"/>
                  <a:gd name="T6" fmla="*/ 221 w 261"/>
                  <a:gd name="T7" fmla="*/ 73 h 119"/>
                  <a:gd name="T8" fmla="*/ 260 w 261"/>
                  <a:gd name="T9" fmla="*/ 118 h 119"/>
                  <a:gd name="T10" fmla="*/ 185 w 261"/>
                  <a:gd name="T11" fmla="*/ 85 h 119"/>
                  <a:gd name="T12" fmla="*/ 172 w 261"/>
                  <a:gd name="T13" fmla="*/ 56 h 119"/>
                  <a:gd name="T14" fmla="*/ 156 w 261"/>
                  <a:gd name="T15" fmla="*/ 43 h 119"/>
                  <a:gd name="T16" fmla="*/ 164 w 261"/>
                  <a:gd name="T17" fmla="*/ 41 h 119"/>
                  <a:gd name="T18" fmla="*/ 163 w 261"/>
                  <a:gd name="T19" fmla="*/ 38 h 119"/>
                  <a:gd name="T20" fmla="*/ 160 w 261"/>
                  <a:gd name="T21" fmla="*/ 34 h 119"/>
                  <a:gd name="T22" fmla="*/ 161 w 261"/>
                  <a:gd name="T23" fmla="*/ 24 h 119"/>
                  <a:gd name="T24" fmla="*/ 156 w 261"/>
                  <a:gd name="T25" fmla="*/ 21 h 119"/>
                  <a:gd name="T26" fmla="*/ 134 w 261"/>
                  <a:gd name="T27" fmla="*/ 33 h 119"/>
                  <a:gd name="T28" fmla="*/ 116 w 261"/>
                  <a:gd name="T29" fmla="*/ 41 h 119"/>
                  <a:gd name="T30" fmla="*/ 92 w 261"/>
                  <a:gd name="T31" fmla="*/ 38 h 119"/>
                  <a:gd name="T32" fmla="*/ 72 w 261"/>
                  <a:gd name="T33" fmla="*/ 53 h 119"/>
                  <a:gd name="T34" fmla="*/ 50 w 261"/>
                  <a:gd name="T35" fmla="*/ 59 h 119"/>
                  <a:gd name="T36" fmla="*/ 40 w 261"/>
                  <a:gd name="T37" fmla="*/ 63 h 119"/>
                  <a:gd name="T38" fmla="*/ 41 w 261"/>
                  <a:gd name="T39" fmla="*/ 74 h 119"/>
                  <a:gd name="T40" fmla="*/ 50 w 261"/>
                  <a:gd name="T41" fmla="*/ 82 h 119"/>
                  <a:gd name="T42" fmla="*/ 49 w 261"/>
                  <a:gd name="T43" fmla="*/ 86 h 119"/>
                  <a:gd name="T44" fmla="*/ 33 w 261"/>
                  <a:gd name="T45" fmla="*/ 82 h 119"/>
                  <a:gd name="T46" fmla="*/ 28 w 261"/>
                  <a:gd name="T47" fmla="*/ 70 h 119"/>
                  <a:gd name="T48" fmla="*/ 22 w 261"/>
                  <a:gd name="T49" fmla="*/ 66 h 119"/>
                  <a:gd name="T50" fmla="*/ 4 w 261"/>
                  <a:gd name="T51" fmla="*/ 59 h 119"/>
                  <a:gd name="T52" fmla="*/ 1 w 261"/>
                  <a:gd name="T53" fmla="*/ 42 h 119"/>
                  <a:gd name="T54" fmla="*/ 3 w 261"/>
                  <a:gd name="T55" fmla="*/ 44 h 119"/>
                  <a:gd name="T56" fmla="*/ 9 w 261"/>
                  <a:gd name="T57" fmla="*/ 55 h 119"/>
                  <a:gd name="T58" fmla="*/ 19 w 261"/>
                  <a:gd name="T59" fmla="*/ 55 h 119"/>
                  <a:gd name="T60" fmla="*/ 9 w 261"/>
                  <a:gd name="T61" fmla="*/ 46 h 119"/>
                  <a:gd name="T62" fmla="*/ 10 w 261"/>
                  <a:gd name="T63" fmla="*/ 27 h 119"/>
                  <a:gd name="T64" fmla="*/ 22 w 261"/>
                  <a:gd name="T65" fmla="*/ 12 h 119"/>
                  <a:gd name="T66" fmla="*/ 41 w 261"/>
                  <a:gd name="T67" fmla="*/ 1 h 119"/>
                  <a:gd name="T68" fmla="*/ 74 w 261"/>
                  <a:gd name="T69" fmla="*/ 3 h 119"/>
                  <a:gd name="T70" fmla="*/ 105 w 261"/>
                  <a:gd name="T71" fmla="*/ 8 h 119"/>
                  <a:gd name="T72" fmla="*/ 125 w 261"/>
                  <a:gd name="T73" fmla="*/ 3 h 119"/>
                  <a:gd name="T74" fmla="*/ 162 w 261"/>
                  <a:gd name="T75" fmla="*/ 4 h 119"/>
                  <a:gd name="T76" fmla="*/ 219 w 261"/>
                  <a:gd name="T77" fmla="*/ 30 h 1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1" h="119">
                    <a:moveTo>
                      <a:pt x="219" y="30"/>
                    </a:moveTo>
                    <a:lnTo>
                      <a:pt x="234" y="47"/>
                    </a:lnTo>
                    <a:lnTo>
                      <a:pt x="209" y="39"/>
                    </a:lnTo>
                    <a:lnTo>
                      <a:pt x="228" y="56"/>
                    </a:lnTo>
                    <a:lnTo>
                      <a:pt x="207" y="53"/>
                    </a:lnTo>
                    <a:lnTo>
                      <a:pt x="215" y="61"/>
                    </a:lnTo>
                    <a:lnTo>
                      <a:pt x="210" y="63"/>
                    </a:lnTo>
                    <a:lnTo>
                      <a:pt x="221" y="73"/>
                    </a:lnTo>
                    <a:lnTo>
                      <a:pt x="260" y="91"/>
                    </a:lnTo>
                    <a:lnTo>
                      <a:pt x="260" y="118"/>
                    </a:lnTo>
                    <a:lnTo>
                      <a:pt x="203" y="97"/>
                    </a:lnTo>
                    <a:lnTo>
                      <a:pt x="185" y="85"/>
                    </a:lnTo>
                    <a:lnTo>
                      <a:pt x="176" y="71"/>
                    </a:lnTo>
                    <a:lnTo>
                      <a:pt x="172" y="56"/>
                    </a:lnTo>
                    <a:lnTo>
                      <a:pt x="166" y="47"/>
                    </a:lnTo>
                    <a:lnTo>
                      <a:pt x="156" y="43"/>
                    </a:lnTo>
                    <a:lnTo>
                      <a:pt x="148" y="42"/>
                    </a:lnTo>
                    <a:lnTo>
                      <a:pt x="164" y="41"/>
                    </a:lnTo>
                    <a:lnTo>
                      <a:pt x="174" y="41"/>
                    </a:lnTo>
                    <a:lnTo>
                      <a:pt x="163" y="38"/>
                    </a:lnTo>
                    <a:lnTo>
                      <a:pt x="148" y="37"/>
                    </a:lnTo>
                    <a:lnTo>
                      <a:pt x="160" y="34"/>
                    </a:lnTo>
                    <a:lnTo>
                      <a:pt x="146" y="33"/>
                    </a:lnTo>
                    <a:lnTo>
                      <a:pt x="161" y="24"/>
                    </a:lnTo>
                    <a:lnTo>
                      <a:pt x="174" y="22"/>
                    </a:lnTo>
                    <a:lnTo>
                      <a:pt x="156" y="21"/>
                    </a:lnTo>
                    <a:lnTo>
                      <a:pt x="143" y="24"/>
                    </a:lnTo>
                    <a:lnTo>
                      <a:pt x="134" y="33"/>
                    </a:lnTo>
                    <a:lnTo>
                      <a:pt x="125" y="38"/>
                    </a:lnTo>
                    <a:lnTo>
                      <a:pt x="116" y="41"/>
                    </a:lnTo>
                    <a:lnTo>
                      <a:pt x="106" y="41"/>
                    </a:lnTo>
                    <a:lnTo>
                      <a:pt x="92" y="38"/>
                    </a:lnTo>
                    <a:lnTo>
                      <a:pt x="82" y="47"/>
                    </a:lnTo>
                    <a:lnTo>
                      <a:pt x="72" y="53"/>
                    </a:lnTo>
                    <a:lnTo>
                      <a:pt x="62" y="56"/>
                    </a:lnTo>
                    <a:lnTo>
                      <a:pt x="50" y="59"/>
                    </a:lnTo>
                    <a:lnTo>
                      <a:pt x="43" y="61"/>
                    </a:lnTo>
                    <a:lnTo>
                      <a:pt x="40" y="63"/>
                    </a:lnTo>
                    <a:lnTo>
                      <a:pt x="40" y="70"/>
                    </a:lnTo>
                    <a:lnTo>
                      <a:pt x="41" y="74"/>
                    </a:lnTo>
                    <a:lnTo>
                      <a:pt x="45" y="79"/>
                    </a:lnTo>
                    <a:lnTo>
                      <a:pt x="50" y="82"/>
                    </a:lnTo>
                    <a:lnTo>
                      <a:pt x="58" y="84"/>
                    </a:lnTo>
                    <a:lnTo>
                      <a:pt x="49" y="86"/>
                    </a:lnTo>
                    <a:lnTo>
                      <a:pt x="38" y="85"/>
                    </a:lnTo>
                    <a:lnTo>
                      <a:pt x="33" y="82"/>
                    </a:lnTo>
                    <a:lnTo>
                      <a:pt x="29" y="76"/>
                    </a:lnTo>
                    <a:lnTo>
                      <a:pt x="28" y="70"/>
                    </a:lnTo>
                    <a:lnTo>
                      <a:pt x="30" y="64"/>
                    </a:lnTo>
                    <a:lnTo>
                      <a:pt x="22" y="66"/>
                    </a:lnTo>
                    <a:lnTo>
                      <a:pt x="10" y="64"/>
                    </a:lnTo>
                    <a:lnTo>
                      <a:pt x="4" y="59"/>
                    </a:lnTo>
                    <a:lnTo>
                      <a:pt x="0" y="50"/>
                    </a:lnTo>
                    <a:lnTo>
                      <a:pt x="1" y="42"/>
                    </a:lnTo>
                    <a:lnTo>
                      <a:pt x="4" y="36"/>
                    </a:lnTo>
                    <a:lnTo>
                      <a:pt x="3" y="44"/>
                    </a:lnTo>
                    <a:lnTo>
                      <a:pt x="4" y="51"/>
                    </a:lnTo>
                    <a:lnTo>
                      <a:pt x="9" y="55"/>
                    </a:lnTo>
                    <a:lnTo>
                      <a:pt x="15" y="56"/>
                    </a:lnTo>
                    <a:lnTo>
                      <a:pt x="19" y="55"/>
                    </a:lnTo>
                    <a:lnTo>
                      <a:pt x="13" y="52"/>
                    </a:lnTo>
                    <a:lnTo>
                      <a:pt x="9" y="46"/>
                    </a:lnTo>
                    <a:lnTo>
                      <a:pt x="9" y="37"/>
                    </a:lnTo>
                    <a:lnTo>
                      <a:pt x="10" y="27"/>
                    </a:lnTo>
                    <a:lnTo>
                      <a:pt x="15" y="19"/>
                    </a:lnTo>
                    <a:lnTo>
                      <a:pt x="22" y="12"/>
                    </a:lnTo>
                    <a:lnTo>
                      <a:pt x="31" y="6"/>
                    </a:lnTo>
                    <a:lnTo>
                      <a:pt x="41" y="1"/>
                    </a:lnTo>
                    <a:lnTo>
                      <a:pt x="55" y="0"/>
                    </a:lnTo>
                    <a:lnTo>
                      <a:pt x="74" y="3"/>
                    </a:lnTo>
                    <a:lnTo>
                      <a:pt x="94" y="8"/>
                    </a:lnTo>
                    <a:lnTo>
                      <a:pt x="105" y="8"/>
                    </a:lnTo>
                    <a:lnTo>
                      <a:pt x="116" y="6"/>
                    </a:lnTo>
                    <a:lnTo>
                      <a:pt x="125" y="3"/>
                    </a:lnTo>
                    <a:lnTo>
                      <a:pt x="136" y="1"/>
                    </a:lnTo>
                    <a:lnTo>
                      <a:pt x="162" y="4"/>
                    </a:lnTo>
                    <a:lnTo>
                      <a:pt x="205" y="18"/>
                    </a:lnTo>
                    <a:lnTo>
                      <a:pt x="219" y="3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5" name="Freeform 241">
                <a:extLst>
                  <a:ext uri="{FF2B5EF4-FFF2-40B4-BE49-F238E27FC236}">
                    <a16:creationId xmlns:a16="http://schemas.microsoft.com/office/drawing/2014/main" xmlns="" id="{9BCAFAB9-CB77-43F2-839F-416AB1DC965C}"/>
                  </a:ext>
                </a:extLst>
              </p:cNvPr>
              <p:cNvSpPr>
                <a:spLocks noChangeAspect="1"/>
              </p:cNvSpPr>
              <p:nvPr/>
            </p:nvSpPr>
            <p:spPr bwMode="auto">
              <a:xfrm>
                <a:off x="5020" y="2017"/>
                <a:ext cx="74" cy="36"/>
              </a:xfrm>
              <a:custGeom>
                <a:avLst/>
                <a:gdLst>
                  <a:gd name="T0" fmla="*/ 23 w 74"/>
                  <a:gd name="T1" fmla="*/ 11 h 36"/>
                  <a:gd name="T2" fmla="*/ 31 w 74"/>
                  <a:gd name="T3" fmla="*/ 11 h 36"/>
                  <a:gd name="T4" fmla="*/ 45 w 74"/>
                  <a:gd name="T5" fmla="*/ 9 h 36"/>
                  <a:gd name="T6" fmla="*/ 41 w 74"/>
                  <a:gd name="T7" fmla="*/ 13 h 36"/>
                  <a:gd name="T8" fmla="*/ 35 w 74"/>
                  <a:gd name="T9" fmla="*/ 17 h 36"/>
                  <a:gd name="T10" fmla="*/ 42 w 74"/>
                  <a:gd name="T11" fmla="*/ 17 h 36"/>
                  <a:gd name="T12" fmla="*/ 32 w 74"/>
                  <a:gd name="T13" fmla="*/ 24 h 36"/>
                  <a:gd name="T14" fmla="*/ 44 w 74"/>
                  <a:gd name="T15" fmla="*/ 24 h 36"/>
                  <a:gd name="T16" fmla="*/ 54 w 74"/>
                  <a:gd name="T17" fmla="*/ 20 h 36"/>
                  <a:gd name="T18" fmla="*/ 52 w 74"/>
                  <a:gd name="T19" fmla="*/ 26 h 36"/>
                  <a:gd name="T20" fmla="*/ 60 w 74"/>
                  <a:gd name="T21" fmla="*/ 26 h 36"/>
                  <a:gd name="T22" fmla="*/ 73 w 74"/>
                  <a:gd name="T23" fmla="*/ 21 h 36"/>
                  <a:gd name="T24" fmla="*/ 69 w 74"/>
                  <a:gd name="T25" fmla="*/ 26 h 36"/>
                  <a:gd name="T26" fmla="*/ 60 w 74"/>
                  <a:gd name="T27" fmla="*/ 31 h 36"/>
                  <a:gd name="T28" fmla="*/ 48 w 74"/>
                  <a:gd name="T29" fmla="*/ 35 h 36"/>
                  <a:gd name="T30" fmla="*/ 37 w 74"/>
                  <a:gd name="T31" fmla="*/ 35 h 36"/>
                  <a:gd name="T32" fmla="*/ 26 w 74"/>
                  <a:gd name="T33" fmla="*/ 33 h 36"/>
                  <a:gd name="T34" fmla="*/ 14 w 74"/>
                  <a:gd name="T35" fmla="*/ 26 h 36"/>
                  <a:gd name="T36" fmla="*/ 8 w 74"/>
                  <a:gd name="T37" fmla="*/ 19 h 36"/>
                  <a:gd name="T38" fmla="*/ 3 w 74"/>
                  <a:gd name="T39" fmla="*/ 13 h 36"/>
                  <a:gd name="T40" fmla="*/ 0 w 74"/>
                  <a:gd name="T41" fmla="*/ 0 h 36"/>
                  <a:gd name="T42" fmla="*/ 23 w 74"/>
                  <a:gd name="T43" fmla="*/ 11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 h="36">
                    <a:moveTo>
                      <a:pt x="23" y="11"/>
                    </a:moveTo>
                    <a:lnTo>
                      <a:pt x="31" y="11"/>
                    </a:lnTo>
                    <a:lnTo>
                      <a:pt x="45" y="9"/>
                    </a:lnTo>
                    <a:lnTo>
                      <a:pt x="41" y="13"/>
                    </a:lnTo>
                    <a:lnTo>
                      <a:pt x="35" y="17"/>
                    </a:lnTo>
                    <a:lnTo>
                      <a:pt x="42" y="17"/>
                    </a:lnTo>
                    <a:lnTo>
                      <a:pt x="32" y="24"/>
                    </a:lnTo>
                    <a:lnTo>
                      <a:pt x="44" y="24"/>
                    </a:lnTo>
                    <a:lnTo>
                      <a:pt x="54" y="20"/>
                    </a:lnTo>
                    <a:lnTo>
                      <a:pt x="52" y="26"/>
                    </a:lnTo>
                    <a:lnTo>
                      <a:pt x="60" y="26"/>
                    </a:lnTo>
                    <a:lnTo>
                      <a:pt x="73" y="21"/>
                    </a:lnTo>
                    <a:lnTo>
                      <a:pt x="69" y="26"/>
                    </a:lnTo>
                    <a:lnTo>
                      <a:pt x="60" y="31"/>
                    </a:lnTo>
                    <a:lnTo>
                      <a:pt x="48" y="35"/>
                    </a:lnTo>
                    <a:lnTo>
                      <a:pt x="37" y="35"/>
                    </a:lnTo>
                    <a:lnTo>
                      <a:pt x="26" y="33"/>
                    </a:lnTo>
                    <a:lnTo>
                      <a:pt x="14" y="26"/>
                    </a:lnTo>
                    <a:lnTo>
                      <a:pt x="8" y="19"/>
                    </a:lnTo>
                    <a:lnTo>
                      <a:pt x="3" y="13"/>
                    </a:lnTo>
                    <a:lnTo>
                      <a:pt x="0" y="0"/>
                    </a:lnTo>
                    <a:lnTo>
                      <a:pt x="23" y="1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6" name="Freeform 242">
                <a:extLst>
                  <a:ext uri="{FF2B5EF4-FFF2-40B4-BE49-F238E27FC236}">
                    <a16:creationId xmlns:a16="http://schemas.microsoft.com/office/drawing/2014/main" xmlns="" id="{BDD4A42B-67B2-4EFA-81FC-8AF07C8E87FE}"/>
                  </a:ext>
                </a:extLst>
              </p:cNvPr>
              <p:cNvSpPr>
                <a:spLocks noChangeAspect="1"/>
              </p:cNvSpPr>
              <p:nvPr/>
            </p:nvSpPr>
            <p:spPr bwMode="auto">
              <a:xfrm>
                <a:off x="4873" y="1765"/>
                <a:ext cx="261" cy="207"/>
              </a:xfrm>
              <a:custGeom>
                <a:avLst/>
                <a:gdLst>
                  <a:gd name="T0" fmla="*/ 0 w 261"/>
                  <a:gd name="T1" fmla="*/ 89 h 207"/>
                  <a:gd name="T2" fmla="*/ 8 w 261"/>
                  <a:gd name="T3" fmla="*/ 70 h 207"/>
                  <a:gd name="T4" fmla="*/ 20 w 261"/>
                  <a:gd name="T5" fmla="*/ 51 h 207"/>
                  <a:gd name="T6" fmla="*/ 37 w 261"/>
                  <a:gd name="T7" fmla="*/ 33 h 207"/>
                  <a:gd name="T8" fmla="*/ 56 w 261"/>
                  <a:gd name="T9" fmla="*/ 18 h 207"/>
                  <a:gd name="T10" fmla="*/ 76 w 261"/>
                  <a:gd name="T11" fmla="*/ 7 h 207"/>
                  <a:gd name="T12" fmla="*/ 96 w 261"/>
                  <a:gd name="T13" fmla="*/ 2 h 207"/>
                  <a:gd name="T14" fmla="*/ 120 w 261"/>
                  <a:gd name="T15" fmla="*/ 0 h 207"/>
                  <a:gd name="T16" fmla="*/ 147 w 261"/>
                  <a:gd name="T17" fmla="*/ 1 h 207"/>
                  <a:gd name="T18" fmla="*/ 181 w 261"/>
                  <a:gd name="T19" fmla="*/ 10 h 207"/>
                  <a:gd name="T20" fmla="*/ 204 w 261"/>
                  <a:gd name="T21" fmla="*/ 25 h 207"/>
                  <a:gd name="T22" fmla="*/ 227 w 261"/>
                  <a:gd name="T23" fmla="*/ 45 h 207"/>
                  <a:gd name="T24" fmla="*/ 241 w 261"/>
                  <a:gd name="T25" fmla="*/ 68 h 207"/>
                  <a:gd name="T26" fmla="*/ 252 w 261"/>
                  <a:gd name="T27" fmla="*/ 91 h 207"/>
                  <a:gd name="T28" fmla="*/ 257 w 261"/>
                  <a:gd name="T29" fmla="*/ 114 h 207"/>
                  <a:gd name="T30" fmla="*/ 258 w 261"/>
                  <a:gd name="T31" fmla="*/ 141 h 207"/>
                  <a:gd name="T32" fmla="*/ 256 w 261"/>
                  <a:gd name="T33" fmla="*/ 172 h 207"/>
                  <a:gd name="T34" fmla="*/ 258 w 261"/>
                  <a:gd name="T35" fmla="*/ 190 h 207"/>
                  <a:gd name="T36" fmla="*/ 260 w 261"/>
                  <a:gd name="T37" fmla="*/ 206 h 207"/>
                  <a:gd name="T38" fmla="*/ 252 w 261"/>
                  <a:gd name="T39" fmla="*/ 189 h 207"/>
                  <a:gd name="T40" fmla="*/ 237 w 261"/>
                  <a:gd name="T41" fmla="*/ 172 h 207"/>
                  <a:gd name="T42" fmla="*/ 220 w 261"/>
                  <a:gd name="T43" fmla="*/ 158 h 207"/>
                  <a:gd name="T44" fmla="*/ 201 w 261"/>
                  <a:gd name="T45" fmla="*/ 148 h 207"/>
                  <a:gd name="T46" fmla="*/ 213 w 261"/>
                  <a:gd name="T47" fmla="*/ 147 h 207"/>
                  <a:gd name="T48" fmla="*/ 223 w 261"/>
                  <a:gd name="T49" fmla="*/ 145 h 207"/>
                  <a:gd name="T50" fmla="*/ 230 w 261"/>
                  <a:gd name="T51" fmla="*/ 138 h 207"/>
                  <a:gd name="T52" fmla="*/ 234 w 261"/>
                  <a:gd name="T53" fmla="*/ 129 h 207"/>
                  <a:gd name="T54" fmla="*/ 238 w 261"/>
                  <a:gd name="T55" fmla="*/ 114 h 207"/>
                  <a:gd name="T56" fmla="*/ 238 w 261"/>
                  <a:gd name="T57" fmla="*/ 93 h 207"/>
                  <a:gd name="T58" fmla="*/ 230 w 261"/>
                  <a:gd name="T59" fmla="*/ 70 h 207"/>
                  <a:gd name="T60" fmla="*/ 214 w 261"/>
                  <a:gd name="T61" fmla="*/ 42 h 207"/>
                  <a:gd name="T62" fmla="*/ 189 w 261"/>
                  <a:gd name="T63" fmla="*/ 20 h 207"/>
                  <a:gd name="T64" fmla="*/ 159 w 261"/>
                  <a:gd name="T65" fmla="*/ 9 h 207"/>
                  <a:gd name="T66" fmla="*/ 134 w 261"/>
                  <a:gd name="T67" fmla="*/ 6 h 207"/>
                  <a:gd name="T68" fmla="*/ 108 w 261"/>
                  <a:gd name="T69" fmla="*/ 4 h 207"/>
                  <a:gd name="T70" fmla="*/ 82 w 261"/>
                  <a:gd name="T71" fmla="*/ 9 h 207"/>
                  <a:gd name="T72" fmla="*/ 61 w 261"/>
                  <a:gd name="T73" fmla="*/ 19 h 207"/>
                  <a:gd name="T74" fmla="*/ 42 w 261"/>
                  <a:gd name="T75" fmla="*/ 34 h 207"/>
                  <a:gd name="T76" fmla="*/ 24 w 261"/>
                  <a:gd name="T77" fmla="*/ 52 h 207"/>
                  <a:gd name="T78" fmla="*/ 11 w 261"/>
                  <a:gd name="T79" fmla="*/ 71 h 207"/>
                  <a:gd name="T80" fmla="*/ 6 w 261"/>
                  <a:gd name="T81" fmla="*/ 81 h 207"/>
                  <a:gd name="T82" fmla="*/ 3 w 261"/>
                  <a:gd name="T83" fmla="*/ 90 h 207"/>
                  <a:gd name="T84" fmla="*/ 0 w 261"/>
                  <a:gd name="T85" fmla="*/ 89 h 2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1" h="207">
                    <a:moveTo>
                      <a:pt x="0" y="89"/>
                    </a:moveTo>
                    <a:lnTo>
                      <a:pt x="8" y="70"/>
                    </a:lnTo>
                    <a:lnTo>
                      <a:pt x="20" y="51"/>
                    </a:lnTo>
                    <a:lnTo>
                      <a:pt x="37" y="33"/>
                    </a:lnTo>
                    <a:lnTo>
                      <a:pt x="56" y="18"/>
                    </a:lnTo>
                    <a:lnTo>
                      <a:pt x="76" y="7"/>
                    </a:lnTo>
                    <a:lnTo>
                      <a:pt x="96" y="2"/>
                    </a:lnTo>
                    <a:lnTo>
                      <a:pt x="120" y="0"/>
                    </a:lnTo>
                    <a:lnTo>
                      <a:pt x="147" y="1"/>
                    </a:lnTo>
                    <a:lnTo>
                      <a:pt x="181" y="10"/>
                    </a:lnTo>
                    <a:lnTo>
                      <a:pt x="204" y="25"/>
                    </a:lnTo>
                    <a:lnTo>
                      <a:pt x="227" y="45"/>
                    </a:lnTo>
                    <a:lnTo>
                      <a:pt x="241" y="68"/>
                    </a:lnTo>
                    <a:lnTo>
                      <a:pt x="252" y="91"/>
                    </a:lnTo>
                    <a:lnTo>
                      <a:pt x="257" y="114"/>
                    </a:lnTo>
                    <a:lnTo>
                      <a:pt x="258" y="141"/>
                    </a:lnTo>
                    <a:lnTo>
                      <a:pt x="256" y="172"/>
                    </a:lnTo>
                    <a:lnTo>
                      <a:pt x="258" y="190"/>
                    </a:lnTo>
                    <a:lnTo>
                      <a:pt x="260" y="206"/>
                    </a:lnTo>
                    <a:lnTo>
                      <a:pt x="252" y="189"/>
                    </a:lnTo>
                    <a:lnTo>
                      <a:pt x="237" y="172"/>
                    </a:lnTo>
                    <a:lnTo>
                      <a:pt x="220" y="158"/>
                    </a:lnTo>
                    <a:lnTo>
                      <a:pt x="201" y="148"/>
                    </a:lnTo>
                    <a:lnTo>
                      <a:pt x="213" y="147"/>
                    </a:lnTo>
                    <a:lnTo>
                      <a:pt x="223" y="145"/>
                    </a:lnTo>
                    <a:lnTo>
                      <a:pt x="230" y="138"/>
                    </a:lnTo>
                    <a:lnTo>
                      <a:pt x="234" y="129"/>
                    </a:lnTo>
                    <a:lnTo>
                      <a:pt x="238" y="114"/>
                    </a:lnTo>
                    <a:lnTo>
                      <a:pt x="238" y="93"/>
                    </a:lnTo>
                    <a:lnTo>
                      <a:pt x="230" y="70"/>
                    </a:lnTo>
                    <a:lnTo>
                      <a:pt x="214" y="42"/>
                    </a:lnTo>
                    <a:lnTo>
                      <a:pt x="189" y="20"/>
                    </a:lnTo>
                    <a:lnTo>
                      <a:pt x="159" y="9"/>
                    </a:lnTo>
                    <a:lnTo>
                      <a:pt x="134" y="6"/>
                    </a:lnTo>
                    <a:lnTo>
                      <a:pt x="108" y="4"/>
                    </a:lnTo>
                    <a:lnTo>
                      <a:pt x="82" y="9"/>
                    </a:lnTo>
                    <a:lnTo>
                      <a:pt x="61" y="19"/>
                    </a:lnTo>
                    <a:lnTo>
                      <a:pt x="42" y="34"/>
                    </a:lnTo>
                    <a:lnTo>
                      <a:pt x="24" y="52"/>
                    </a:lnTo>
                    <a:lnTo>
                      <a:pt x="11" y="71"/>
                    </a:lnTo>
                    <a:lnTo>
                      <a:pt x="6" y="81"/>
                    </a:lnTo>
                    <a:lnTo>
                      <a:pt x="3" y="90"/>
                    </a:lnTo>
                    <a:lnTo>
                      <a:pt x="0" y="89"/>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7" name="Freeform 243">
                <a:extLst>
                  <a:ext uri="{FF2B5EF4-FFF2-40B4-BE49-F238E27FC236}">
                    <a16:creationId xmlns:a16="http://schemas.microsoft.com/office/drawing/2014/main" xmlns="" id="{728CD21B-5C14-493E-BA7C-27F3E1AFA101}"/>
                  </a:ext>
                </a:extLst>
              </p:cNvPr>
              <p:cNvSpPr>
                <a:spLocks noChangeAspect="1"/>
              </p:cNvSpPr>
              <p:nvPr/>
            </p:nvSpPr>
            <p:spPr bwMode="auto">
              <a:xfrm>
                <a:off x="4851" y="1930"/>
                <a:ext cx="72" cy="139"/>
              </a:xfrm>
              <a:custGeom>
                <a:avLst/>
                <a:gdLst>
                  <a:gd name="T0" fmla="*/ 3 w 72"/>
                  <a:gd name="T1" fmla="*/ 2 h 139"/>
                  <a:gd name="T2" fmla="*/ 5 w 72"/>
                  <a:gd name="T3" fmla="*/ 19 h 139"/>
                  <a:gd name="T4" fmla="*/ 8 w 72"/>
                  <a:gd name="T5" fmla="*/ 33 h 139"/>
                  <a:gd name="T6" fmla="*/ 11 w 72"/>
                  <a:gd name="T7" fmla="*/ 42 h 139"/>
                  <a:gd name="T8" fmla="*/ 16 w 72"/>
                  <a:gd name="T9" fmla="*/ 53 h 139"/>
                  <a:gd name="T10" fmla="*/ 21 w 72"/>
                  <a:gd name="T11" fmla="*/ 58 h 139"/>
                  <a:gd name="T12" fmla="*/ 23 w 72"/>
                  <a:gd name="T13" fmla="*/ 63 h 139"/>
                  <a:gd name="T14" fmla="*/ 16 w 72"/>
                  <a:gd name="T15" fmla="*/ 105 h 139"/>
                  <a:gd name="T16" fmla="*/ 17 w 72"/>
                  <a:gd name="T17" fmla="*/ 111 h 139"/>
                  <a:gd name="T18" fmla="*/ 20 w 72"/>
                  <a:gd name="T19" fmla="*/ 114 h 139"/>
                  <a:gd name="T20" fmla="*/ 24 w 72"/>
                  <a:gd name="T21" fmla="*/ 115 h 139"/>
                  <a:gd name="T22" fmla="*/ 29 w 72"/>
                  <a:gd name="T23" fmla="*/ 115 h 139"/>
                  <a:gd name="T24" fmla="*/ 36 w 72"/>
                  <a:gd name="T25" fmla="*/ 115 h 139"/>
                  <a:gd name="T26" fmla="*/ 39 w 72"/>
                  <a:gd name="T27" fmla="*/ 122 h 139"/>
                  <a:gd name="T28" fmla="*/ 40 w 72"/>
                  <a:gd name="T29" fmla="*/ 130 h 139"/>
                  <a:gd name="T30" fmla="*/ 44 w 72"/>
                  <a:gd name="T31" fmla="*/ 133 h 139"/>
                  <a:gd name="T32" fmla="*/ 59 w 72"/>
                  <a:gd name="T33" fmla="*/ 135 h 139"/>
                  <a:gd name="T34" fmla="*/ 64 w 72"/>
                  <a:gd name="T35" fmla="*/ 131 h 139"/>
                  <a:gd name="T36" fmla="*/ 71 w 72"/>
                  <a:gd name="T37" fmla="*/ 135 h 139"/>
                  <a:gd name="T38" fmla="*/ 63 w 72"/>
                  <a:gd name="T39" fmla="*/ 136 h 139"/>
                  <a:gd name="T40" fmla="*/ 61 w 72"/>
                  <a:gd name="T41" fmla="*/ 136 h 139"/>
                  <a:gd name="T42" fmla="*/ 51 w 72"/>
                  <a:gd name="T43" fmla="*/ 138 h 139"/>
                  <a:gd name="T44" fmla="*/ 44 w 72"/>
                  <a:gd name="T45" fmla="*/ 138 h 139"/>
                  <a:gd name="T46" fmla="*/ 39 w 72"/>
                  <a:gd name="T47" fmla="*/ 136 h 139"/>
                  <a:gd name="T48" fmla="*/ 38 w 72"/>
                  <a:gd name="T49" fmla="*/ 129 h 139"/>
                  <a:gd name="T50" fmla="*/ 38 w 72"/>
                  <a:gd name="T51" fmla="*/ 124 h 139"/>
                  <a:gd name="T52" fmla="*/ 37 w 72"/>
                  <a:gd name="T53" fmla="*/ 120 h 139"/>
                  <a:gd name="T54" fmla="*/ 33 w 72"/>
                  <a:gd name="T55" fmla="*/ 118 h 139"/>
                  <a:gd name="T56" fmla="*/ 21 w 72"/>
                  <a:gd name="T57" fmla="*/ 116 h 139"/>
                  <a:gd name="T58" fmla="*/ 16 w 72"/>
                  <a:gd name="T59" fmla="*/ 114 h 139"/>
                  <a:gd name="T60" fmla="*/ 15 w 72"/>
                  <a:gd name="T61" fmla="*/ 111 h 139"/>
                  <a:gd name="T62" fmla="*/ 14 w 72"/>
                  <a:gd name="T63" fmla="*/ 105 h 139"/>
                  <a:gd name="T64" fmla="*/ 21 w 72"/>
                  <a:gd name="T65" fmla="*/ 66 h 139"/>
                  <a:gd name="T66" fmla="*/ 21 w 72"/>
                  <a:gd name="T67" fmla="*/ 63 h 139"/>
                  <a:gd name="T68" fmla="*/ 13 w 72"/>
                  <a:gd name="T69" fmla="*/ 51 h 139"/>
                  <a:gd name="T70" fmla="*/ 8 w 72"/>
                  <a:gd name="T71" fmla="*/ 41 h 139"/>
                  <a:gd name="T72" fmla="*/ 4 w 72"/>
                  <a:gd name="T73" fmla="*/ 32 h 139"/>
                  <a:gd name="T74" fmla="*/ 1 w 72"/>
                  <a:gd name="T75" fmla="*/ 19 h 139"/>
                  <a:gd name="T76" fmla="*/ 0 w 72"/>
                  <a:gd name="T77" fmla="*/ 10 h 139"/>
                  <a:gd name="T78" fmla="*/ 0 w 72"/>
                  <a:gd name="T79" fmla="*/ 0 h 139"/>
                  <a:gd name="T80" fmla="*/ 3 w 72"/>
                  <a:gd name="T81" fmla="*/ 2 h 1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 h="139">
                    <a:moveTo>
                      <a:pt x="3" y="2"/>
                    </a:moveTo>
                    <a:lnTo>
                      <a:pt x="5" y="19"/>
                    </a:lnTo>
                    <a:lnTo>
                      <a:pt x="8" y="33"/>
                    </a:lnTo>
                    <a:lnTo>
                      <a:pt x="11" y="42"/>
                    </a:lnTo>
                    <a:lnTo>
                      <a:pt x="16" y="53"/>
                    </a:lnTo>
                    <a:lnTo>
                      <a:pt x="21" y="58"/>
                    </a:lnTo>
                    <a:lnTo>
                      <a:pt x="23" y="63"/>
                    </a:lnTo>
                    <a:lnTo>
                      <a:pt x="16" y="105"/>
                    </a:lnTo>
                    <a:lnTo>
                      <a:pt x="17" y="111"/>
                    </a:lnTo>
                    <a:lnTo>
                      <a:pt x="20" y="114"/>
                    </a:lnTo>
                    <a:lnTo>
                      <a:pt x="24" y="115"/>
                    </a:lnTo>
                    <a:lnTo>
                      <a:pt x="29" y="115"/>
                    </a:lnTo>
                    <a:lnTo>
                      <a:pt x="36" y="115"/>
                    </a:lnTo>
                    <a:lnTo>
                      <a:pt x="39" y="122"/>
                    </a:lnTo>
                    <a:lnTo>
                      <a:pt x="40" y="130"/>
                    </a:lnTo>
                    <a:lnTo>
                      <a:pt x="44" y="133"/>
                    </a:lnTo>
                    <a:lnTo>
                      <a:pt x="59" y="135"/>
                    </a:lnTo>
                    <a:lnTo>
                      <a:pt x="64" y="131"/>
                    </a:lnTo>
                    <a:lnTo>
                      <a:pt x="71" y="135"/>
                    </a:lnTo>
                    <a:lnTo>
                      <a:pt x="63" y="136"/>
                    </a:lnTo>
                    <a:lnTo>
                      <a:pt x="61" y="136"/>
                    </a:lnTo>
                    <a:lnTo>
                      <a:pt x="51" y="138"/>
                    </a:lnTo>
                    <a:lnTo>
                      <a:pt x="44" y="138"/>
                    </a:lnTo>
                    <a:lnTo>
                      <a:pt x="39" y="136"/>
                    </a:lnTo>
                    <a:lnTo>
                      <a:pt x="38" y="129"/>
                    </a:lnTo>
                    <a:lnTo>
                      <a:pt x="38" y="124"/>
                    </a:lnTo>
                    <a:lnTo>
                      <a:pt x="37" y="120"/>
                    </a:lnTo>
                    <a:lnTo>
                      <a:pt x="33" y="118"/>
                    </a:lnTo>
                    <a:lnTo>
                      <a:pt x="21" y="116"/>
                    </a:lnTo>
                    <a:lnTo>
                      <a:pt x="16" y="114"/>
                    </a:lnTo>
                    <a:lnTo>
                      <a:pt x="15" y="111"/>
                    </a:lnTo>
                    <a:lnTo>
                      <a:pt x="14" y="105"/>
                    </a:lnTo>
                    <a:lnTo>
                      <a:pt x="21" y="66"/>
                    </a:lnTo>
                    <a:lnTo>
                      <a:pt x="21" y="63"/>
                    </a:lnTo>
                    <a:lnTo>
                      <a:pt x="13" y="51"/>
                    </a:lnTo>
                    <a:lnTo>
                      <a:pt x="8" y="41"/>
                    </a:lnTo>
                    <a:lnTo>
                      <a:pt x="4" y="32"/>
                    </a:lnTo>
                    <a:lnTo>
                      <a:pt x="1" y="19"/>
                    </a:lnTo>
                    <a:lnTo>
                      <a:pt x="0" y="10"/>
                    </a:lnTo>
                    <a:lnTo>
                      <a:pt x="0" y="0"/>
                    </a:lnTo>
                    <a:lnTo>
                      <a:pt x="3" y="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8" name="Freeform 244">
                <a:extLst>
                  <a:ext uri="{FF2B5EF4-FFF2-40B4-BE49-F238E27FC236}">
                    <a16:creationId xmlns:a16="http://schemas.microsoft.com/office/drawing/2014/main" xmlns="" id="{D7D1E2CA-EACD-470F-825B-7D3DE24A11E3}"/>
                  </a:ext>
                </a:extLst>
              </p:cNvPr>
              <p:cNvSpPr>
                <a:spLocks noChangeAspect="1"/>
              </p:cNvSpPr>
              <p:nvPr/>
            </p:nvSpPr>
            <p:spPr bwMode="auto">
              <a:xfrm>
                <a:off x="4883" y="2038"/>
                <a:ext cx="17" cy="17"/>
              </a:xfrm>
              <a:custGeom>
                <a:avLst/>
                <a:gdLst>
                  <a:gd name="T0" fmla="*/ 0 w 17"/>
                  <a:gd name="T1" fmla="*/ 16 h 17"/>
                  <a:gd name="T2" fmla="*/ 6 w 17"/>
                  <a:gd name="T3" fmla="*/ 0 h 17"/>
                  <a:gd name="T4" fmla="*/ 16 w 17"/>
                  <a:gd name="T5" fmla="*/ 0 h 17"/>
                  <a:gd name="T6" fmla="*/ 7 w 17"/>
                  <a:gd name="T7" fmla="*/ 12 h 17"/>
                  <a:gd name="T8" fmla="*/ 4 w 17"/>
                  <a:gd name="T9" fmla="*/ 16 h 17"/>
                  <a:gd name="T10" fmla="*/ 0 w 17"/>
                  <a:gd name="T11" fmla="*/ 1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7">
                    <a:moveTo>
                      <a:pt x="0" y="16"/>
                    </a:moveTo>
                    <a:lnTo>
                      <a:pt x="6" y="0"/>
                    </a:lnTo>
                    <a:lnTo>
                      <a:pt x="16" y="0"/>
                    </a:lnTo>
                    <a:lnTo>
                      <a:pt x="7" y="12"/>
                    </a:lnTo>
                    <a:lnTo>
                      <a:pt x="4" y="16"/>
                    </a:lnTo>
                    <a:lnTo>
                      <a:pt x="0" y="1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99" name="Freeform 245">
                <a:extLst>
                  <a:ext uri="{FF2B5EF4-FFF2-40B4-BE49-F238E27FC236}">
                    <a16:creationId xmlns:a16="http://schemas.microsoft.com/office/drawing/2014/main" xmlns="" id="{9AC0863E-10E3-4DC6-8035-6F331276FBF5}"/>
                  </a:ext>
                </a:extLst>
              </p:cNvPr>
              <p:cNvSpPr>
                <a:spLocks noChangeAspect="1"/>
              </p:cNvSpPr>
              <p:nvPr/>
            </p:nvSpPr>
            <p:spPr bwMode="auto">
              <a:xfrm>
                <a:off x="4901" y="2040"/>
                <a:ext cx="116" cy="75"/>
              </a:xfrm>
              <a:custGeom>
                <a:avLst/>
                <a:gdLst>
                  <a:gd name="T0" fmla="*/ 2 w 116"/>
                  <a:gd name="T1" fmla="*/ 30 h 75"/>
                  <a:gd name="T2" fmla="*/ 4 w 116"/>
                  <a:gd name="T3" fmla="*/ 39 h 75"/>
                  <a:gd name="T4" fmla="*/ 17 w 116"/>
                  <a:gd name="T5" fmla="*/ 45 h 75"/>
                  <a:gd name="T6" fmla="*/ 22 w 116"/>
                  <a:gd name="T7" fmla="*/ 53 h 75"/>
                  <a:gd name="T8" fmla="*/ 24 w 116"/>
                  <a:gd name="T9" fmla="*/ 62 h 75"/>
                  <a:gd name="T10" fmla="*/ 31 w 116"/>
                  <a:gd name="T11" fmla="*/ 65 h 75"/>
                  <a:gd name="T12" fmla="*/ 38 w 116"/>
                  <a:gd name="T13" fmla="*/ 67 h 75"/>
                  <a:gd name="T14" fmla="*/ 47 w 116"/>
                  <a:gd name="T15" fmla="*/ 65 h 75"/>
                  <a:gd name="T16" fmla="*/ 57 w 116"/>
                  <a:gd name="T17" fmla="*/ 62 h 75"/>
                  <a:gd name="T18" fmla="*/ 68 w 116"/>
                  <a:gd name="T19" fmla="*/ 55 h 75"/>
                  <a:gd name="T20" fmla="*/ 82 w 116"/>
                  <a:gd name="T21" fmla="*/ 44 h 75"/>
                  <a:gd name="T22" fmla="*/ 95 w 116"/>
                  <a:gd name="T23" fmla="*/ 31 h 75"/>
                  <a:gd name="T24" fmla="*/ 106 w 116"/>
                  <a:gd name="T25" fmla="*/ 15 h 75"/>
                  <a:gd name="T26" fmla="*/ 115 w 116"/>
                  <a:gd name="T27" fmla="*/ 0 h 75"/>
                  <a:gd name="T28" fmla="*/ 107 w 116"/>
                  <a:gd name="T29" fmla="*/ 18 h 75"/>
                  <a:gd name="T30" fmla="*/ 96 w 116"/>
                  <a:gd name="T31" fmla="*/ 35 h 75"/>
                  <a:gd name="T32" fmla="*/ 87 w 116"/>
                  <a:gd name="T33" fmla="*/ 47 h 75"/>
                  <a:gd name="T34" fmla="*/ 82 w 116"/>
                  <a:gd name="T35" fmla="*/ 54 h 75"/>
                  <a:gd name="T36" fmla="*/ 79 w 116"/>
                  <a:gd name="T37" fmla="*/ 59 h 75"/>
                  <a:gd name="T38" fmla="*/ 86 w 116"/>
                  <a:gd name="T39" fmla="*/ 64 h 75"/>
                  <a:gd name="T40" fmla="*/ 92 w 116"/>
                  <a:gd name="T41" fmla="*/ 74 h 75"/>
                  <a:gd name="T42" fmla="*/ 84 w 116"/>
                  <a:gd name="T43" fmla="*/ 67 h 75"/>
                  <a:gd name="T44" fmla="*/ 78 w 116"/>
                  <a:gd name="T45" fmla="*/ 63 h 75"/>
                  <a:gd name="T46" fmla="*/ 71 w 116"/>
                  <a:gd name="T47" fmla="*/ 62 h 75"/>
                  <a:gd name="T48" fmla="*/ 64 w 116"/>
                  <a:gd name="T49" fmla="*/ 63 h 75"/>
                  <a:gd name="T50" fmla="*/ 54 w 116"/>
                  <a:gd name="T51" fmla="*/ 68 h 75"/>
                  <a:gd name="T52" fmla="*/ 45 w 116"/>
                  <a:gd name="T53" fmla="*/ 70 h 75"/>
                  <a:gd name="T54" fmla="*/ 37 w 116"/>
                  <a:gd name="T55" fmla="*/ 70 h 75"/>
                  <a:gd name="T56" fmla="*/ 28 w 116"/>
                  <a:gd name="T57" fmla="*/ 69 h 75"/>
                  <a:gd name="T58" fmla="*/ 24 w 116"/>
                  <a:gd name="T59" fmla="*/ 65 h 75"/>
                  <a:gd name="T60" fmla="*/ 21 w 116"/>
                  <a:gd name="T61" fmla="*/ 62 h 75"/>
                  <a:gd name="T62" fmla="*/ 19 w 116"/>
                  <a:gd name="T63" fmla="*/ 55 h 75"/>
                  <a:gd name="T64" fmla="*/ 17 w 116"/>
                  <a:gd name="T65" fmla="*/ 51 h 75"/>
                  <a:gd name="T66" fmla="*/ 12 w 116"/>
                  <a:gd name="T67" fmla="*/ 47 h 75"/>
                  <a:gd name="T68" fmla="*/ 3 w 116"/>
                  <a:gd name="T69" fmla="*/ 43 h 75"/>
                  <a:gd name="T70" fmla="*/ 0 w 116"/>
                  <a:gd name="T71" fmla="*/ 38 h 75"/>
                  <a:gd name="T72" fmla="*/ 2 w 116"/>
                  <a:gd name="T73" fmla="*/ 30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6" h="75">
                    <a:moveTo>
                      <a:pt x="2" y="30"/>
                    </a:moveTo>
                    <a:lnTo>
                      <a:pt x="4" y="39"/>
                    </a:lnTo>
                    <a:lnTo>
                      <a:pt x="17" y="45"/>
                    </a:lnTo>
                    <a:lnTo>
                      <a:pt x="22" y="53"/>
                    </a:lnTo>
                    <a:lnTo>
                      <a:pt x="24" y="62"/>
                    </a:lnTo>
                    <a:lnTo>
                      <a:pt x="31" y="65"/>
                    </a:lnTo>
                    <a:lnTo>
                      <a:pt x="38" y="67"/>
                    </a:lnTo>
                    <a:lnTo>
                      <a:pt x="47" y="65"/>
                    </a:lnTo>
                    <a:lnTo>
                      <a:pt x="57" y="62"/>
                    </a:lnTo>
                    <a:lnTo>
                      <a:pt x="68" y="55"/>
                    </a:lnTo>
                    <a:lnTo>
                      <a:pt x="82" y="44"/>
                    </a:lnTo>
                    <a:lnTo>
                      <a:pt x="95" y="31"/>
                    </a:lnTo>
                    <a:lnTo>
                      <a:pt x="106" y="15"/>
                    </a:lnTo>
                    <a:lnTo>
                      <a:pt x="115" y="0"/>
                    </a:lnTo>
                    <a:lnTo>
                      <a:pt x="107" y="18"/>
                    </a:lnTo>
                    <a:lnTo>
                      <a:pt x="96" y="35"/>
                    </a:lnTo>
                    <a:lnTo>
                      <a:pt x="87" y="47"/>
                    </a:lnTo>
                    <a:lnTo>
                      <a:pt x="82" y="54"/>
                    </a:lnTo>
                    <a:lnTo>
                      <a:pt x="79" y="59"/>
                    </a:lnTo>
                    <a:lnTo>
                      <a:pt x="86" y="64"/>
                    </a:lnTo>
                    <a:lnTo>
                      <a:pt x="92" y="74"/>
                    </a:lnTo>
                    <a:lnTo>
                      <a:pt x="84" y="67"/>
                    </a:lnTo>
                    <a:lnTo>
                      <a:pt x="78" y="63"/>
                    </a:lnTo>
                    <a:lnTo>
                      <a:pt x="71" y="62"/>
                    </a:lnTo>
                    <a:lnTo>
                      <a:pt x="64" y="63"/>
                    </a:lnTo>
                    <a:lnTo>
                      <a:pt x="54" y="68"/>
                    </a:lnTo>
                    <a:lnTo>
                      <a:pt x="45" y="70"/>
                    </a:lnTo>
                    <a:lnTo>
                      <a:pt x="37" y="70"/>
                    </a:lnTo>
                    <a:lnTo>
                      <a:pt x="28" y="69"/>
                    </a:lnTo>
                    <a:lnTo>
                      <a:pt x="24" y="65"/>
                    </a:lnTo>
                    <a:lnTo>
                      <a:pt x="21" y="62"/>
                    </a:lnTo>
                    <a:lnTo>
                      <a:pt x="19" y="55"/>
                    </a:lnTo>
                    <a:lnTo>
                      <a:pt x="17" y="51"/>
                    </a:lnTo>
                    <a:lnTo>
                      <a:pt x="12" y="47"/>
                    </a:lnTo>
                    <a:lnTo>
                      <a:pt x="3" y="43"/>
                    </a:lnTo>
                    <a:lnTo>
                      <a:pt x="0" y="38"/>
                    </a:lnTo>
                    <a:lnTo>
                      <a:pt x="2" y="3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0" name="Freeform 246">
                <a:extLst>
                  <a:ext uri="{FF2B5EF4-FFF2-40B4-BE49-F238E27FC236}">
                    <a16:creationId xmlns:a16="http://schemas.microsoft.com/office/drawing/2014/main" xmlns="" id="{83442D82-9A29-462A-AC45-67156431F6AE}"/>
                  </a:ext>
                </a:extLst>
              </p:cNvPr>
              <p:cNvSpPr>
                <a:spLocks noChangeAspect="1"/>
              </p:cNvSpPr>
              <p:nvPr/>
            </p:nvSpPr>
            <p:spPr bwMode="auto">
              <a:xfrm>
                <a:off x="4982" y="2044"/>
                <a:ext cx="156" cy="190"/>
              </a:xfrm>
              <a:custGeom>
                <a:avLst/>
                <a:gdLst>
                  <a:gd name="T0" fmla="*/ 15 w 156"/>
                  <a:gd name="T1" fmla="*/ 77 h 190"/>
                  <a:gd name="T2" fmla="*/ 41 w 156"/>
                  <a:gd name="T3" fmla="*/ 86 h 190"/>
                  <a:gd name="T4" fmla="*/ 59 w 156"/>
                  <a:gd name="T5" fmla="*/ 49 h 190"/>
                  <a:gd name="T6" fmla="*/ 91 w 156"/>
                  <a:gd name="T7" fmla="*/ 10 h 190"/>
                  <a:gd name="T8" fmla="*/ 131 w 156"/>
                  <a:gd name="T9" fmla="*/ 11 h 190"/>
                  <a:gd name="T10" fmla="*/ 123 w 156"/>
                  <a:gd name="T11" fmla="*/ 15 h 190"/>
                  <a:gd name="T12" fmla="*/ 97 w 156"/>
                  <a:gd name="T13" fmla="*/ 13 h 190"/>
                  <a:gd name="T14" fmla="*/ 52 w 156"/>
                  <a:gd name="T15" fmla="*/ 76 h 190"/>
                  <a:gd name="T16" fmla="*/ 53 w 156"/>
                  <a:gd name="T17" fmla="*/ 87 h 190"/>
                  <a:gd name="T18" fmla="*/ 89 w 156"/>
                  <a:gd name="T19" fmla="*/ 125 h 190"/>
                  <a:gd name="T20" fmla="*/ 113 w 156"/>
                  <a:gd name="T21" fmla="*/ 94 h 190"/>
                  <a:gd name="T22" fmla="*/ 129 w 156"/>
                  <a:gd name="T23" fmla="*/ 58 h 190"/>
                  <a:gd name="T24" fmla="*/ 152 w 156"/>
                  <a:gd name="T25" fmla="*/ 39 h 190"/>
                  <a:gd name="T26" fmla="*/ 151 w 156"/>
                  <a:gd name="T27" fmla="*/ 44 h 190"/>
                  <a:gd name="T28" fmla="*/ 138 w 156"/>
                  <a:gd name="T29" fmla="*/ 57 h 190"/>
                  <a:gd name="T30" fmla="*/ 125 w 156"/>
                  <a:gd name="T31" fmla="*/ 71 h 190"/>
                  <a:gd name="T32" fmla="*/ 123 w 156"/>
                  <a:gd name="T33" fmla="*/ 83 h 190"/>
                  <a:gd name="T34" fmla="*/ 132 w 156"/>
                  <a:gd name="T35" fmla="*/ 81 h 190"/>
                  <a:gd name="T36" fmla="*/ 131 w 156"/>
                  <a:gd name="T37" fmla="*/ 86 h 190"/>
                  <a:gd name="T38" fmla="*/ 112 w 156"/>
                  <a:gd name="T39" fmla="*/ 111 h 190"/>
                  <a:gd name="T40" fmla="*/ 82 w 156"/>
                  <a:gd name="T41" fmla="*/ 178 h 190"/>
                  <a:gd name="T42" fmla="*/ 88 w 156"/>
                  <a:gd name="T43" fmla="*/ 127 h 190"/>
                  <a:gd name="T44" fmla="*/ 77 w 156"/>
                  <a:gd name="T45" fmla="*/ 115 h 190"/>
                  <a:gd name="T46" fmla="*/ 64 w 156"/>
                  <a:gd name="T47" fmla="*/ 99 h 190"/>
                  <a:gd name="T48" fmla="*/ 48 w 156"/>
                  <a:gd name="T49" fmla="*/ 92 h 190"/>
                  <a:gd name="T50" fmla="*/ 26 w 156"/>
                  <a:gd name="T51" fmla="*/ 104 h 190"/>
                  <a:gd name="T52" fmla="*/ 4 w 156"/>
                  <a:gd name="T53" fmla="*/ 125 h 190"/>
                  <a:gd name="T54" fmla="*/ 13 w 156"/>
                  <a:gd name="T55" fmla="*/ 152 h 190"/>
                  <a:gd name="T56" fmla="*/ 16 w 156"/>
                  <a:gd name="T57" fmla="*/ 189 h 190"/>
                  <a:gd name="T58" fmla="*/ 10 w 156"/>
                  <a:gd name="T59" fmla="*/ 152 h 190"/>
                  <a:gd name="T60" fmla="*/ 0 w 156"/>
                  <a:gd name="T61" fmla="*/ 130 h 190"/>
                  <a:gd name="T62" fmla="*/ 0 w 156"/>
                  <a:gd name="T63" fmla="*/ 117 h 190"/>
                  <a:gd name="T64" fmla="*/ 6 w 156"/>
                  <a:gd name="T65" fmla="*/ 110 h 190"/>
                  <a:gd name="T66" fmla="*/ 9 w 156"/>
                  <a:gd name="T67" fmla="*/ 86 h 190"/>
                  <a:gd name="T68" fmla="*/ 5 w 156"/>
                  <a:gd name="T69" fmla="*/ 63 h 1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6" h="190">
                    <a:moveTo>
                      <a:pt x="8" y="64"/>
                    </a:moveTo>
                    <a:lnTo>
                      <a:pt x="15" y="77"/>
                    </a:lnTo>
                    <a:lnTo>
                      <a:pt x="26" y="98"/>
                    </a:lnTo>
                    <a:lnTo>
                      <a:pt x="41" y="86"/>
                    </a:lnTo>
                    <a:lnTo>
                      <a:pt x="50" y="72"/>
                    </a:lnTo>
                    <a:lnTo>
                      <a:pt x="59" y="49"/>
                    </a:lnTo>
                    <a:lnTo>
                      <a:pt x="78" y="25"/>
                    </a:lnTo>
                    <a:lnTo>
                      <a:pt x="91" y="10"/>
                    </a:lnTo>
                    <a:lnTo>
                      <a:pt x="114" y="0"/>
                    </a:lnTo>
                    <a:lnTo>
                      <a:pt x="131" y="11"/>
                    </a:lnTo>
                    <a:lnTo>
                      <a:pt x="152" y="21"/>
                    </a:lnTo>
                    <a:lnTo>
                      <a:pt x="123" y="15"/>
                    </a:lnTo>
                    <a:lnTo>
                      <a:pt x="114" y="7"/>
                    </a:lnTo>
                    <a:lnTo>
                      <a:pt x="97" y="13"/>
                    </a:lnTo>
                    <a:lnTo>
                      <a:pt x="62" y="51"/>
                    </a:lnTo>
                    <a:lnTo>
                      <a:pt x="52" y="76"/>
                    </a:lnTo>
                    <a:lnTo>
                      <a:pt x="43" y="88"/>
                    </a:lnTo>
                    <a:lnTo>
                      <a:pt x="53" y="87"/>
                    </a:lnTo>
                    <a:lnTo>
                      <a:pt x="72" y="99"/>
                    </a:lnTo>
                    <a:lnTo>
                      <a:pt x="89" y="125"/>
                    </a:lnTo>
                    <a:lnTo>
                      <a:pt x="99" y="127"/>
                    </a:lnTo>
                    <a:lnTo>
                      <a:pt x="113" y="94"/>
                    </a:lnTo>
                    <a:lnTo>
                      <a:pt x="118" y="74"/>
                    </a:lnTo>
                    <a:lnTo>
                      <a:pt x="129" y="58"/>
                    </a:lnTo>
                    <a:lnTo>
                      <a:pt x="144" y="48"/>
                    </a:lnTo>
                    <a:lnTo>
                      <a:pt x="152" y="39"/>
                    </a:lnTo>
                    <a:lnTo>
                      <a:pt x="155" y="31"/>
                    </a:lnTo>
                    <a:lnTo>
                      <a:pt x="151" y="44"/>
                    </a:lnTo>
                    <a:lnTo>
                      <a:pt x="145" y="51"/>
                    </a:lnTo>
                    <a:lnTo>
                      <a:pt x="138" y="57"/>
                    </a:lnTo>
                    <a:lnTo>
                      <a:pt x="130" y="63"/>
                    </a:lnTo>
                    <a:lnTo>
                      <a:pt x="125" y="71"/>
                    </a:lnTo>
                    <a:lnTo>
                      <a:pt x="123" y="77"/>
                    </a:lnTo>
                    <a:lnTo>
                      <a:pt x="123" y="83"/>
                    </a:lnTo>
                    <a:lnTo>
                      <a:pt x="124" y="88"/>
                    </a:lnTo>
                    <a:lnTo>
                      <a:pt x="132" y="81"/>
                    </a:lnTo>
                    <a:lnTo>
                      <a:pt x="149" y="72"/>
                    </a:lnTo>
                    <a:lnTo>
                      <a:pt x="131" y="86"/>
                    </a:lnTo>
                    <a:lnTo>
                      <a:pt x="121" y="97"/>
                    </a:lnTo>
                    <a:lnTo>
                      <a:pt x="112" y="111"/>
                    </a:lnTo>
                    <a:lnTo>
                      <a:pt x="104" y="128"/>
                    </a:lnTo>
                    <a:lnTo>
                      <a:pt x="82" y="178"/>
                    </a:lnTo>
                    <a:lnTo>
                      <a:pt x="91" y="130"/>
                    </a:lnTo>
                    <a:lnTo>
                      <a:pt x="88" y="127"/>
                    </a:lnTo>
                    <a:lnTo>
                      <a:pt x="83" y="122"/>
                    </a:lnTo>
                    <a:lnTo>
                      <a:pt x="77" y="115"/>
                    </a:lnTo>
                    <a:lnTo>
                      <a:pt x="70" y="106"/>
                    </a:lnTo>
                    <a:lnTo>
                      <a:pt x="64" y="99"/>
                    </a:lnTo>
                    <a:lnTo>
                      <a:pt x="56" y="94"/>
                    </a:lnTo>
                    <a:lnTo>
                      <a:pt x="48" y="92"/>
                    </a:lnTo>
                    <a:lnTo>
                      <a:pt x="39" y="92"/>
                    </a:lnTo>
                    <a:lnTo>
                      <a:pt x="26" y="104"/>
                    </a:lnTo>
                    <a:lnTo>
                      <a:pt x="5" y="118"/>
                    </a:lnTo>
                    <a:lnTo>
                      <a:pt x="4" y="125"/>
                    </a:lnTo>
                    <a:lnTo>
                      <a:pt x="5" y="135"/>
                    </a:lnTo>
                    <a:lnTo>
                      <a:pt x="13" y="152"/>
                    </a:lnTo>
                    <a:lnTo>
                      <a:pt x="16" y="167"/>
                    </a:lnTo>
                    <a:lnTo>
                      <a:pt x="16" y="189"/>
                    </a:lnTo>
                    <a:lnTo>
                      <a:pt x="14" y="167"/>
                    </a:lnTo>
                    <a:lnTo>
                      <a:pt x="10" y="152"/>
                    </a:lnTo>
                    <a:lnTo>
                      <a:pt x="3" y="140"/>
                    </a:lnTo>
                    <a:lnTo>
                      <a:pt x="0" y="130"/>
                    </a:lnTo>
                    <a:lnTo>
                      <a:pt x="0" y="122"/>
                    </a:lnTo>
                    <a:lnTo>
                      <a:pt x="0" y="117"/>
                    </a:lnTo>
                    <a:lnTo>
                      <a:pt x="5" y="114"/>
                    </a:lnTo>
                    <a:lnTo>
                      <a:pt x="6" y="110"/>
                    </a:lnTo>
                    <a:lnTo>
                      <a:pt x="5" y="96"/>
                    </a:lnTo>
                    <a:lnTo>
                      <a:pt x="9" y="86"/>
                    </a:lnTo>
                    <a:lnTo>
                      <a:pt x="14" y="82"/>
                    </a:lnTo>
                    <a:lnTo>
                      <a:pt x="5" y="63"/>
                    </a:lnTo>
                    <a:lnTo>
                      <a:pt x="8" y="6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1" name="Freeform 247">
                <a:extLst>
                  <a:ext uri="{FF2B5EF4-FFF2-40B4-BE49-F238E27FC236}">
                    <a16:creationId xmlns:a16="http://schemas.microsoft.com/office/drawing/2014/main" xmlns="" id="{718DF091-7687-40E3-9A1F-BDA9318D04E5}"/>
                  </a:ext>
                </a:extLst>
              </p:cNvPr>
              <p:cNvSpPr>
                <a:spLocks noChangeAspect="1"/>
              </p:cNvSpPr>
              <p:nvPr/>
            </p:nvSpPr>
            <p:spPr bwMode="auto">
              <a:xfrm>
                <a:off x="4882" y="2110"/>
                <a:ext cx="111" cy="216"/>
              </a:xfrm>
              <a:custGeom>
                <a:avLst/>
                <a:gdLst>
                  <a:gd name="T0" fmla="*/ 110 w 111"/>
                  <a:gd name="T1" fmla="*/ 5 h 216"/>
                  <a:gd name="T2" fmla="*/ 100 w 111"/>
                  <a:gd name="T3" fmla="*/ 13 h 216"/>
                  <a:gd name="T4" fmla="*/ 85 w 111"/>
                  <a:gd name="T5" fmla="*/ 27 h 216"/>
                  <a:gd name="T6" fmla="*/ 75 w 111"/>
                  <a:gd name="T7" fmla="*/ 40 h 216"/>
                  <a:gd name="T8" fmla="*/ 64 w 111"/>
                  <a:gd name="T9" fmla="*/ 53 h 216"/>
                  <a:gd name="T10" fmla="*/ 57 w 111"/>
                  <a:gd name="T11" fmla="*/ 63 h 216"/>
                  <a:gd name="T12" fmla="*/ 54 w 111"/>
                  <a:gd name="T13" fmla="*/ 71 h 216"/>
                  <a:gd name="T14" fmla="*/ 55 w 111"/>
                  <a:gd name="T15" fmla="*/ 78 h 216"/>
                  <a:gd name="T16" fmla="*/ 57 w 111"/>
                  <a:gd name="T17" fmla="*/ 91 h 216"/>
                  <a:gd name="T18" fmla="*/ 60 w 111"/>
                  <a:gd name="T19" fmla="*/ 99 h 216"/>
                  <a:gd name="T20" fmla="*/ 63 w 111"/>
                  <a:gd name="T21" fmla="*/ 103 h 216"/>
                  <a:gd name="T22" fmla="*/ 53 w 111"/>
                  <a:gd name="T23" fmla="*/ 113 h 216"/>
                  <a:gd name="T24" fmla="*/ 43 w 111"/>
                  <a:gd name="T25" fmla="*/ 125 h 216"/>
                  <a:gd name="T26" fmla="*/ 37 w 111"/>
                  <a:gd name="T27" fmla="*/ 137 h 216"/>
                  <a:gd name="T28" fmla="*/ 32 w 111"/>
                  <a:gd name="T29" fmla="*/ 149 h 216"/>
                  <a:gd name="T30" fmla="*/ 30 w 111"/>
                  <a:gd name="T31" fmla="*/ 163 h 216"/>
                  <a:gd name="T32" fmla="*/ 28 w 111"/>
                  <a:gd name="T33" fmla="*/ 177 h 216"/>
                  <a:gd name="T34" fmla="*/ 27 w 111"/>
                  <a:gd name="T35" fmla="*/ 192 h 216"/>
                  <a:gd name="T36" fmla="*/ 27 w 111"/>
                  <a:gd name="T37" fmla="*/ 199 h 216"/>
                  <a:gd name="T38" fmla="*/ 22 w 111"/>
                  <a:gd name="T39" fmla="*/ 199 h 216"/>
                  <a:gd name="T40" fmla="*/ 3 w 111"/>
                  <a:gd name="T41" fmla="*/ 215 h 216"/>
                  <a:gd name="T42" fmla="*/ 0 w 111"/>
                  <a:gd name="T43" fmla="*/ 213 h 216"/>
                  <a:gd name="T44" fmla="*/ 20 w 111"/>
                  <a:gd name="T45" fmla="*/ 195 h 216"/>
                  <a:gd name="T46" fmla="*/ 23 w 111"/>
                  <a:gd name="T47" fmla="*/ 192 h 216"/>
                  <a:gd name="T48" fmla="*/ 23 w 111"/>
                  <a:gd name="T49" fmla="*/ 175 h 216"/>
                  <a:gd name="T50" fmla="*/ 26 w 111"/>
                  <a:gd name="T51" fmla="*/ 157 h 216"/>
                  <a:gd name="T52" fmla="*/ 32 w 111"/>
                  <a:gd name="T53" fmla="*/ 139 h 216"/>
                  <a:gd name="T54" fmla="*/ 38 w 111"/>
                  <a:gd name="T55" fmla="*/ 124 h 216"/>
                  <a:gd name="T56" fmla="*/ 47 w 111"/>
                  <a:gd name="T57" fmla="*/ 113 h 216"/>
                  <a:gd name="T58" fmla="*/ 57 w 111"/>
                  <a:gd name="T59" fmla="*/ 103 h 216"/>
                  <a:gd name="T60" fmla="*/ 53 w 111"/>
                  <a:gd name="T61" fmla="*/ 93 h 216"/>
                  <a:gd name="T62" fmla="*/ 50 w 111"/>
                  <a:gd name="T63" fmla="*/ 83 h 216"/>
                  <a:gd name="T64" fmla="*/ 50 w 111"/>
                  <a:gd name="T65" fmla="*/ 73 h 216"/>
                  <a:gd name="T66" fmla="*/ 52 w 111"/>
                  <a:gd name="T67" fmla="*/ 65 h 216"/>
                  <a:gd name="T68" fmla="*/ 64 w 111"/>
                  <a:gd name="T69" fmla="*/ 46 h 216"/>
                  <a:gd name="T70" fmla="*/ 81 w 111"/>
                  <a:gd name="T71" fmla="*/ 24 h 216"/>
                  <a:gd name="T72" fmla="*/ 109 w 111"/>
                  <a:gd name="T73" fmla="*/ 0 h 216"/>
                  <a:gd name="T74" fmla="*/ 110 w 111"/>
                  <a:gd name="T75" fmla="*/ 5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216">
                    <a:moveTo>
                      <a:pt x="110" y="5"/>
                    </a:moveTo>
                    <a:lnTo>
                      <a:pt x="100" y="13"/>
                    </a:lnTo>
                    <a:lnTo>
                      <a:pt x="85" y="27"/>
                    </a:lnTo>
                    <a:lnTo>
                      <a:pt x="75" y="40"/>
                    </a:lnTo>
                    <a:lnTo>
                      <a:pt x="64" y="53"/>
                    </a:lnTo>
                    <a:lnTo>
                      <a:pt x="57" y="63"/>
                    </a:lnTo>
                    <a:lnTo>
                      <a:pt x="54" y="71"/>
                    </a:lnTo>
                    <a:lnTo>
                      <a:pt x="55" y="78"/>
                    </a:lnTo>
                    <a:lnTo>
                      <a:pt x="57" y="91"/>
                    </a:lnTo>
                    <a:lnTo>
                      <a:pt x="60" y="99"/>
                    </a:lnTo>
                    <a:lnTo>
                      <a:pt x="63" y="103"/>
                    </a:lnTo>
                    <a:lnTo>
                      <a:pt x="53" y="113"/>
                    </a:lnTo>
                    <a:lnTo>
                      <a:pt x="43" y="125"/>
                    </a:lnTo>
                    <a:lnTo>
                      <a:pt x="37" y="137"/>
                    </a:lnTo>
                    <a:lnTo>
                      <a:pt x="32" y="149"/>
                    </a:lnTo>
                    <a:lnTo>
                      <a:pt x="30" y="163"/>
                    </a:lnTo>
                    <a:lnTo>
                      <a:pt x="28" y="177"/>
                    </a:lnTo>
                    <a:lnTo>
                      <a:pt x="27" y="192"/>
                    </a:lnTo>
                    <a:lnTo>
                      <a:pt x="27" y="199"/>
                    </a:lnTo>
                    <a:lnTo>
                      <a:pt x="22" y="199"/>
                    </a:lnTo>
                    <a:lnTo>
                      <a:pt x="3" y="215"/>
                    </a:lnTo>
                    <a:lnTo>
                      <a:pt x="0" y="213"/>
                    </a:lnTo>
                    <a:lnTo>
                      <a:pt x="20" y="195"/>
                    </a:lnTo>
                    <a:lnTo>
                      <a:pt x="23" y="192"/>
                    </a:lnTo>
                    <a:lnTo>
                      <a:pt x="23" y="175"/>
                    </a:lnTo>
                    <a:lnTo>
                      <a:pt x="26" y="157"/>
                    </a:lnTo>
                    <a:lnTo>
                      <a:pt x="32" y="139"/>
                    </a:lnTo>
                    <a:lnTo>
                      <a:pt x="38" y="124"/>
                    </a:lnTo>
                    <a:lnTo>
                      <a:pt x="47" y="113"/>
                    </a:lnTo>
                    <a:lnTo>
                      <a:pt x="57" y="103"/>
                    </a:lnTo>
                    <a:lnTo>
                      <a:pt x="53" y="93"/>
                    </a:lnTo>
                    <a:lnTo>
                      <a:pt x="50" y="83"/>
                    </a:lnTo>
                    <a:lnTo>
                      <a:pt x="50" y="73"/>
                    </a:lnTo>
                    <a:lnTo>
                      <a:pt x="52" y="65"/>
                    </a:lnTo>
                    <a:lnTo>
                      <a:pt x="64" y="46"/>
                    </a:lnTo>
                    <a:lnTo>
                      <a:pt x="81" y="24"/>
                    </a:lnTo>
                    <a:lnTo>
                      <a:pt x="109" y="0"/>
                    </a:lnTo>
                    <a:lnTo>
                      <a:pt x="110" y="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2" name="Freeform 248">
                <a:extLst>
                  <a:ext uri="{FF2B5EF4-FFF2-40B4-BE49-F238E27FC236}">
                    <a16:creationId xmlns:a16="http://schemas.microsoft.com/office/drawing/2014/main" xmlns="" id="{E602DF13-7546-4320-8BC3-BFE41E665661}"/>
                  </a:ext>
                </a:extLst>
              </p:cNvPr>
              <p:cNvSpPr>
                <a:spLocks noChangeAspect="1"/>
              </p:cNvSpPr>
              <p:nvPr/>
            </p:nvSpPr>
            <p:spPr bwMode="auto">
              <a:xfrm>
                <a:off x="4921" y="2172"/>
                <a:ext cx="46" cy="183"/>
              </a:xfrm>
              <a:custGeom>
                <a:avLst/>
                <a:gdLst>
                  <a:gd name="T0" fmla="*/ 14 w 46"/>
                  <a:gd name="T1" fmla="*/ 7 h 183"/>
                  <a:gd name="T2" fmla="*/ 27 w 46"/>
                  <a:gd name="T3" fmla="*/ 0 h 183"/>
                  <a:gd name="T4" fmla="*/ 25 w 46"/>
                  <a:gd name="T5" fmla="*/ 10 h 183"/>
                  <a:gd name="T6" fmla="*/ 27 w 46"/>
                  <a:gd name="T7" fmla="*/ 22 h 183"/>
                  <a:gd name="T8" fmla="*/ 33 w 46"/>
                  <a:gd name="T9" fmla="*/ 30 h 183"/>
                  <a:gd name="T10" fmla="*/ 43 w 46"/>
                  <a:gd name="T11" fmla="*/ 38 h 183"/>
                  <a:gd name="T12" fmla="*/ 45 w 46"/>
                  <a:gd name="T13" fmla="*/ 61 h 183"/>
                  <a:gd name="T14" fmla="*/ 42 w 46"/>
                  <a:gd name="T15" fmla="*/ 96 h 183"/>
                  <a:gd name="T16" fmla="*/ 36 w 46"/>
                  <a:gd name="T17" fmla="*/ 124 h 183"/>
                  <a:gd name="T18" fmla="*/ 27 w 46"/>
                  <a:gd name="T19" fmla="*/ 143 h 183"/>
                  <a:gd name="T20" fmla="*/ 17 w 46"/>
                  <a:gd name="T21" fmla="*/ 160 h 183"/>
                  <a:gd name="T22" fmla="*/ 9 w 46"/>
                  <a:gd name="T23" fmla="*/ 174 h 183"/>
                  <a:gd name="T24" fmla="*/ 6 w 46"/>
                  <a:gd name="T25" fmla="*/ 182 h 183"/>
                  <a:gd name="T26" fmla="*/ 0 w 46"/>
                  <a:gd name="T27" fmla="*/ 181 h 183"/>
                  <a:gd name="T28" fmla="*/ 6 w 46"/>
                  <a:gd name="T29" fmla="*/ 170 h 183"/>
                  <a:gd name="T30" fmla="*/ 14 w 46"/>
                  <a:gd name="T31" fmla="*/ 156 h 183"/>
                  <a:gd name="T32" fmla="*/ 23 w 46"/>
                  <a:gd name="T33" fmla="*/ 141 h 183"/>
                  <a:gd name="T34" fmla="*/ 29 w 46"/>
                  <a:gd name="T35" fmla="*/ 126 h 183"/>
                  <a:gd name="T36" fmla="*/ 35 w 46"/>
                  <a:gd name="T37" fmla="*/ 106 h 183"/>
                  <a:gd name="T38" fmla="*/ 37 w 46"/>
                  <a:gd name="T39" fmla="*/ 86 h 183"/>
                  <a:gd name="T40" fmla="*/ 39 w 46"/>
                  <a:gd name="T41" fmla="*/ 65 h 183"/>
                  <a:gd name="T42" fmla="*/ 39 w 46"/>
                  <a:gd name="T43" fmla="*/ 49 h 183"/>
                  <a:gd name="T44" fmla="*/ 37 w 46"/>
                  <a:gd name="T45" fmla="*/ 39 h 183"/>
                  <a:gd name="T46" fmla="*/ 29 w 46"/>
                  <a:gd name="T47" fmla="*/ 31 h 183"/>
                  <a:gd name="T48" fmla="*/ 24 w 46"/>
                  <a:gd name="T49" fmla="*/ 22 h 183"/>
                  <a:gd name="T50" fmla="*/ 22 w 46"/>
                  <a:gd name="T51" fmla="*/ 13 h 183"/>
                  <a:gd name="T52" fmla="*/ 22 w 46"/>
                  <a:gd name="T53" fmla="*/ 6 h 183"/>
                  <a:gd name="T54" fmla="*/ 14 w 46"/>
                  <a:gd name="T55" fmla="*/ 10 h 183"/>
                  <a:gd name="T56" fmla="*/ 14 w 46"/>
                  <a:gd name="T57" fmla="*/ 7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 h="183">
                    <a:moveTo>
                      <a:pt x="14" y="7"/>
                    </a:moveTo>
                    <a:lnTo>
                      <a:pt x="27" y="0"/>
                    </a:lnTo>
                    <a:lnTo>
                      <a:pt x="25" y="10"/>
                    </a:lnTo>
                    <a:lnTo>
                      <a:pt x="27" y="22"/>
                    </a:lnTo>
                    <a:lnTo>
                      <a:pt x="33" y="30"/>
                    </a:lnTo>
                    <a:lnTo>
                      <a:pt x="43" y="38"/>
                    </a:lnTo>
                    <a:lnTo>
                      <a:pt x="45" y="61"/>
                    </a:lnTo>
                    <a:lnTo>
                      <a:pt x="42" y="96"/>
                    </a:lnTo>
                    <a:lnTo>
                      <a:pt x="36" y="124"/>
                    </a:lnTo>
                    <a:lnTo>
                      <a:pt x="27" y="143"/>
                    </a:lnTo>
                    <a:lnTo>
                      <a:pt x="17" y="160"/>
                    </a:lnTo>
                    <a:lnTo>
                      <a:pt x="9" y="174"/>
                    </a:lnTo>
                    <a:lnTo>
                      <a:pt x="6" y="182"/>
                    </a:lnTo>
                    <a:lnTo>
                      <a:pt x="0" y="181"/>
                    </a:lnTo>
                    <a:lnTo>
                      <a:pt x="6" y="170"/>
                    </a:lnTo>
                    <a:lnTo>
                      <a:pt x="14" y="156"/>
                    </a:lnTo>
                    <a:lnTo>
                      <a:pt x="23" y="141"/>
                    </a:lnTo>
                    <a:lnTo>
                      <a:pt x="29" y="126"/>
                    </a:lnTo>
                    <a:lnTo>
                      <a:pt x="35" y="106"/>
                    </a:lnTo>
                    <a:lnTo>
                      <a:pt x="37" y="86"/>
                    </a:lnTo>
                    <a:lnTo>
                      <a:pt x="39" y="65"/>
                    </a:lnTo>
                    <a:lnTo>
                      <a:pt x="39" y="49"/>
                    </a:lnTo>
                    <a:lnTo>
                      <a:pt x="37" y="39"/>
                    </a:lnTo>
                    <a:lnTo>
                      <a:pt x="29" y="31"/>
                    </a:lnTo>
                    <a:lnTo>
                      <a:pt x="24" y="22"/>
                    </a:lnTo>
                    <a:lnTo>
                      <a:pt x="22" y="13"/>
                    </a:lnTo>
                    <a:lnTo>
                      <a:pt x="22" y="6"/>
                    </a:lnTo>
                    <a:lnTo>
                      <a:pt x="14" y="10"/>
                    </a:lnTo>
                    <a:lnTo>
                      <a:pt x="14" y="7"/>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3" name="Freeform 249">
                <a:extLst>
                  <a:ext uri="{FF2B5EF4-FFF2-40B4-BE49-F238E27FC236}">
                    <a16:creationId xmlns:a16="http://schemas.microsoft.com/office/drawing/2014/main" xmlns="" id="{C7CC572D-4015-403E-B193-0FFDA048FF35}"/>
                  </a:ext>
                </a:extLst>
              </p:cNvPr>
              <p:cNvSpPr>
                <a:spLocks noChangeAspect="1"/>
              </p:cNvSpPr>
              <p:nvPr/>
            </p:nvSpPr>
            <p:spPr bwMode="auto">
              <a:xfrm>
                <a:off x="4963" y="2161"/>
                <a:ext cx="20" cy="82"/>
              </a:xfrm>
              <a:custGeom>
                <a:avLst/>
                <a:gdLst>
                  <a:gd name="T0" fmla="*/ 0 w 20"/>
                  <a:gd name="T1" fmla="*/ 62 h 82"/>
                  <a:gd name="T2" fmla="*/ 7 w 20"/>
                  <a:gd name="T3" fmla="*/ 48 h 82"/>
                  <a:gd name="T4" fmla="*/ 12 w 20"/>
                  <a:gd name="T5" fmla="*/ 33 h 82"/>
                  <a:gd name="T6" fmla="*/ 16 w 20"/>
                  <a:gd name="T7" fmla="*/ 20 h 82"/>
                  <a:gd name="T8" fmla="*/ 19 w 20"/>
                  <a:gd name="T9" fmla="*/ 0 h 82"/>
                  <a:gd name="T10" fmla="*/ 17 w 20"/>
                  <a:gd name="T11" fmla="*/ 26 h 82"/>
                  <a:gd name="T12" fmla="*/ 11 w 20"/>
                  <a:gd name="T13" fmla="*/ 50 h 82"/>
                  <a:gd name="T14" fmla="*/ 7 w 20"/>
                  <a:gd name="T15" fmla="*/ 67 h 82"/>
                  <a:gd name="T16" fmla="*/ 0 w 20"/>
                  <a:gd name="T17" fmla="*/ 81 h 82"/>
                  <a:gd name="T18" fmla="*/ 0 w 20"/>
                  <a:gd name="T19" fmla="*/ 6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82">
                    <a:moveTo>
                      <a:pt x="0" y="62"/>
                    </a:moveTo>
                    <a:lnTo>
                      <a:pt x="7" y="48"/>
                    </a:lnTo>
                    <a:lnTo>
                      <a:pt x="12" y="33"/>
                    </a:lnTo>
                    <a:lnTo>
                      <a:pt x="16" y="20"/>
                    </a:lnTo>
                    <a:lnTo>
                      <a:pt x="19" y="0"/>
                    </a:lnTo>
                    <a:lnTo>
                      <a:pt x="17" y="26"/>
                    </a:lnTo>
                    <a:lnTo>
                      <a:pt x="11" y="50"/>
                    </a:lnTo>
                    <a:lnTo>
                      <a:pt x="7" y="67"/>
                    </a:lnTo>
                    <a:lnTo>
                      <a:pt x="0" y="81"/>
                    </a:lnTo>
                    <a:lnTo>
                      <a:pt x="0" y="6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4" name="Freeform 250">
                <a:extLst>
                  <a:ext uri="{FF2B5EF4-FFF2-40B4-BE49-F238E27FC236}">
                    <a16:creationId xmlns:a16="http://schemas.microsoft.com/office/drawing/2014/main" xmlns="" id="{741030BE-D2EE-4C62-A074-45836079100F}"/>
                  </a:ext>
                </a:extLst>
              </p:cNvPr>
              <p:cNvSpPr>
                <a:spLocks noChangeAspect="1"/>
              </p:cNvSpPr>
              <p:nvPr/>
            </p:nvSpPr>
            <p:spPr bwMode="auto">
              <a:xfrm>
                <a:off x="4972" y="2241"/>
                <a:ext cx="17" cy="17"/>
              </a:xfrm>
              <a:custGeom>
                <a:avLst/>
                <a:gdLst>
                  <a:gd name="T0" fmla="*/ 0 w 17"/>
                  <a:gd name="T1" fmla="*/ 4 h 17"/>
                  <a:gd name="T2" fmla="*/ 3 w 17"/>
                  <a:gd name="T3" fmla="*/ 2 h 17"/>
                  <a:gd name="T4" fmla="*/ 11 w 17"/>
                  <a:gd name="T5" fmla="*/ 2 h 17"/>
                  <a:gd name="T6" fmla="*/ 12 w 17"/>
                  <a:gd name="T7" fmla="*/ 5 h 17"/>
                  <a:gd name="T8" fmla="*/ 12 w 17"/>
                  <a:gd name="T9" fmla="*/ 10 h 17"/>
                  <a:gd name="T10" fmla="*/ 10 w 17"/>
                  <a:gd name="T11" fmla="*/ 13 h 17"/>
                  <a:gd name="T12" fmla="*/ 5 w 17"/>
                  <a:gd name="T13" fmla="*/ 13 h 17"/>
                  <a:gd name="T14" fmla="*/ 1 w 17"/>
                  <a:gd name="T15" fmla="*/ 10 h 17"/>
                  <a:gd name="T16" fmla="*/ 2 w 17"/>
                  <a:gd name="T17" fmla="*/ 14 h 17"/>
                  <a:gd name="T18" fmla="*/ 9 w 17"/>
                  <a:gd name="T19" fmla="*/ 16 h 17"/>
                  <a:gd name="T20" fmla="*/ 13 w 17"/>
                  <a:gd name="T21" fmla="*/ 13 h 17"/>
                  <a:gd name="T22" fmla="*/ 16 w 17"/>
                  <a:gd name="T23" fmla="*/ 8 h 17"/>
                  <a:gd name="T24" fmla="*/ 14 w 17"/>
                  <a:gd name="T25" fmla="*/ 3 h 17"/>
                  <a:gd name="T26" fmla="*/ 11 w 17"/>
                  <a:gd name="T27" fmla="*/ 0 h 17"/>
                  <a:gd name="T28" fmla="*/ 3 w 17"/>
                  <a:gd name="T29" fmla="*/ 0 h 17"/>
                  <a:gd name="T30" fmla="*/ 0 w 17"/>
                  <a:gd name="T31" fmla="*/ 4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17">
                    <a:moveTo>
                      <a:pt x="0" y="4"/>
                    </a:moveTo>
                    <a:lnTo>
                      <a:pt x="3" y="2"/>
                    </a:lnTo>
                    <a:lnTo>
                      <a:pt x="11" y="2"/>
                    </a:lnTo>
                    <a:lnTo>
                      <a:pt x="12" y="5"/>
                    </a:lnTo>
                    <a:lnTo>
                      <a:pt x="12" y="10"/>
                    </a:lnTo>
                    <a:lnTo>
                      <a:pt x="10" y="13"/>
                    </a:lnTo>
                    <a:lnTo>
                      <a:pt x="5" y="13"/>
                    </a:lnTo>
                    <a:lnTo>
                      <a:pt x="1" y="10"/>
                    </a:lnTo>
                    <a:lnTo>
                      <a:pt x="2" y="14"/>
                    </a:lnTo>
                    <a:lnTo>
                      <a:pt x="9" y="16"/>
                    </a:lnTo>
                    <a:lnTo>
                      <a:pt x="13" y="13"/>
                    </a:lnTo>
                    <a:lnTo>
                      <a:pt x="16" y="8"/>
                    </a:lnTo>
                    <a:lnTo>
                      <a:pt x="14" y="3"/>
                    </a:lnTo>
                    <a:lnTo>
                      <a:pt x="11" y="0"/>
                    </a:lnTo>
                    <a:lnTo>
                      <a:pt x="3" y="0"/>
                    </a:lnTo>
                    <a:lnTo>
                      <a:pt x="0" y="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5" name="Freeform 251">
                <a:extLst>
                  <a:ext uri="{FF2B5EF4-FFF2-40B4-BE49-F238E27FC236}">
                    <a16:creationId xmlns:a16="http://schemas.microsoft.com/office/drawing/2014/main" xmlns="" id="{D2164673-042E-4BAE-9FEA-2651E4E78306}"/>
                  </a:ext>
                </a:extLst>
              </p:cNvPr>
              <p:cNvSpPr>
                <a:spLocks noChangeAspect="1"/>
              </p:cNvSpPr>
              <p:nvPr/>
            </p:nvSpPr>
            <p:spPr bwMode="auto">
              <a:xfrm>
                <a:off x="4978" y="2144"/>
                <a:ext cx="198" cy="232"/>
              </a:xfrm>
              <a:custGeom>
                <a:avLst/>
                <a:gdLst>
                  <a:gd name="T0" fmla="*/ 144 w 198"/>
                  <a:gd name="T1" fmla="*/ 0 h 232"/>
                  <a:gd name="T2" fmla="*/ 131 w 198"/>
                  <a:gd name="T3" fmla="*/ 12 h 232"/>
                  <a:gd name="T4" fmla="*/ 125 w 198"/>
                  <a:gd name="T5" fmla="*/ 22 h 232"/>
                  <a:gd name="T6" fmla="*/ 118 w 198"/>
                  <a:gd name="T7" fmla="*/ 37 h 232"/>
                  <a:gd name="T8" fmla="*/ 97 w 198"/>
                  <a:gd name="T9" fmla="*/ 93 h 232"/>
                  <a:gd name="T10" fmla="*/ 173 w 198"/>
                  <a:gd name="T11" fmla="*/ 38 h 232"/>
                  <a:gd name="T12" fmla="*/ 80 w 198"/>
                  <a:gd name="T13" fmla="*/ 112 h 232"/>
                  <a:gd name="T14" fmla="*/ 76 w 198"/>
                  <a:gd name="T15" fmla="*/ 123 h 232"/>
                  <a:gd name="T16" fmla="*/ 74 w 198"/>
                  <a:gd name="T17" fmla="*/ 137 h 232"/>
                  <a:gd name="T18" fmla="*/ 85 w 198"/>
                  <a:gd name="T19" fmla="*/ 124 h 232"/>
                  <a:gd name="T20" fmla="*/ 76 w 198"/>
                  <a:gd name="T21" fmla="*/ 143 h 232"/>
                  <a:gd name="T22" fmla="*/ 64 w 198"/>
                  <a:gd name="T23" fmla="*/ 157 h 232"/>
                  <a:gd name="T24" fmla="*/ 52 w 198"/>
                  <a:gd name="T25" fmla="*/ 167 h 232"/>
                  <a:gd name="T26" fmla="*/ 45 w 198"/>
                  <a:gd name="T27" fmla="*/ 170 h 232"/>
                  <a:gd name="T28" fmla="*/ 42 w 198"/>
                  <a:gd name="T29" fmla="*/ 176 h 232"/>
                  <a:gd name="T30" fmla="*/ 42 w 198"/>
                  <a:gd name="T31" fmla="*/ 186 h 232"/>
                  <a:gd name="T32" fmla="*/ 70 w 198"/>
                  <a:gd name="T33" fmla="*/ 181 h 232"/>
                  <a:gd name="T34" fmla="*/ 98 w 198"/>
                  <a:gd name="T35" fmla="*/ 172 h 232"/>
                  <a:gd name="T36" fmla="*/ 124 w 198"/>
                  <a:gd name="T37" fmla="*/ 161 h 232"/>
                  <a:gd name="T38" fmla="*/ 150 w 198"/>
                  <a:gd name="T39" fmla="*/ 147 h 232"/>
                  <a:gd name="T40" fmla="*/ 174 w 198"/>
                  <a:gd name="T41" fmla="*/ 133 h 232"/>
                  <a:gd name="T42" fmla="*/ 197 w 198"/>
                  <a:gd name="T43" fmla="*/ 114 h 232"/>
                  <a:gd name="T44" fmla="*/ 169 w 198"/>
                  <a:gd name="T45" fmla="*/ 139 h 232"/>
                  <a:gd name="T46" fmla="*/ 132 w 198"/>
                  <a:gd name="T47" fmla="*/ 165 h 232"/>
                  <a:gd name="T48" fmla="*/ 101 w 198"/>
                  <a:gd name="T49" fmla="*/ 182 h 232"/>
                  <a:gd name="T50" fmla="*/ 68 w 198"/>
                  <a:gd name="T51" fmla="*/ 191 h 232"/>
                  <a:gd name="T52" fmla="*/ 40 w 198"/>
                  <a:gd name="T53" fmla="*/ 195 h 232"/>
                  <a:gd name="T54" fmla="*/ 25 w 198"/>
                  <a:gd name="T55" fmla="*/ 202 h 232"/>
                  <a:gd name="T56" fmla="*/ 16 w 198"/>
                  <a:gd name="T57" fmla="*/ 209 h 232"/>
                  <a:gd name="T58" fmla="*/ 9 w 198"/>
                  <a:gd name="T59" fmla="*/ 219 h 232"/>
                  <a:gd name="T60" fmla="*/ 0 w 198"/>
                  <a:gd name="T61" fmla="*/ 231 h 232"/>
                  <a:gd name="T62" fmla="*/ 11 w 198"/>
                  <a:gd name="T63" fmla="*/ 212 h 232"/>
                  <a:gd name="T64" fmla="*/ 30 w 198"/>
                  <a:gd name="T65" fmla="*/ 190 h 232"/>
                  <a:gd name="T66" fmla="*/ 17 w 198"/>
                  <a:gd name="T67" fmla="*/ 180 h 232"/>
                  <a:gd name="T68" fmla="*/ 19 w 198"/>
                  <a:gd name="T69" fmla="*/ 165 h 232"/>
                  <a:gd name="T70" fmla="*/ 21 w 198"/>
                  <a:gd name="T71" fmla="*/ 148 h 232"/>
                  <a:gd name="T72" fmla="*/ 19 w 198"/>
                  <a:gd name="T73" fmla="*/ 136 h 232"/>
                  <a:gd name="T74" fmla="*/ 14 w 198"/>
                  <a:gd name="T75" fmla="*/ 122 h 232"/>
                  <a:gd name="T76" fmla="*/ 25 w 198"/>
                  <a:gd name="T77" fmla="*/ 136 h 232"/>
                  <a:gd name="T78" fmla="*/ 28 w 198"/>
                  <a:gd name="T79" fmla="*/ 147 h 232"/>
                  <a:gd name="T80" fmla="*/ 26 w 198"/>
                  <a:gd name="T81" fmla="*/ 160 h 232"/>
                  <a:gd name="T82" fmla="*/ 25 w 198"/>
                  <a:gd name="T83" fmla="*/ 170 h 232"/>
                  <a:gd name="T84" fmla="*/ 28 w 198"/>
                  <a:gd name="T85" fmla="*/ 176 h 232"/>
                  <a:gd name="T86" fmla="*/ 32 w 198"/>
                  <a:gd name="T87" fmla="*/ 180 h 232"/>
                  <a:gd name="T88" fmla="*/ 36 w 198"/>
                  <a:gd name="T89" fmla="*/ 180 h 232"/>
                  <a:gd name="T90" fmla="*/ 39 w 198"/>
                  <a:gd name="T91" fmla="*/ 172 h 232"/>
                  <a:gd name="T92" fmla="*/ 44 w 198"/>
                  <a:gd name="T93" fmla="*/ 165 h 232"/>
                  <a:gd name="T94" fmla="*/ 63 w 198"/>
                  <a:gd name="T95" fmla="*/ 153 h 232"/>
                  <a:gd name="T96" fmla="*/ 69 w 198"/>
                  <a:gd name="T97" fmla="*/ 146 h 232"/>
                  <a:gd name="T98" fmla="*/ 67 w 198"/>
                  <a:gd name="T99" fmla="*/ 127 h 232"/>
                  <a:gd name="T100" fmla="*/ 75 w 198"/>
                  <a:gd name="T101" fmla="*/ 109 h 232"/>
                  <a:gd name="T102" fmla="*/ 89 w 198"/>
                  <a:gd name="T103" fmla="*/ 96 h 232"/>
                  <a:gd name="T104" fmla="*/ 115 w 198"/>
                  <a:gd name="T105" fmla="*/ 30 h 232"/>
                  <a:gd name="T106" fmla="*/ 129 w 198"/>
                  <a:gd name="T107" fmla="*/ 11 h 232"/>
                  <a:gd name="T108" fmla="*/ 144 w 198"/>
                  <a:gd name="T109" fmla="*/ 0 h 2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8" h="232">
                    <a:moveTo>
                      <a:pt x="144" y="0"/>
                    </a:moveTo>
                    <a:lnTo>
                      <a:pt x="131" y="12"/>
                    </a:lnTo>
                    <a:lnTo>
                      <a:pt x="125" y="22"/>
                    </a:lnTo>
                    <a:lnTo>
                      <a:pt x="118" y="37"/>
                    </a:lnTo>
                    <a:lnTo>
                      <a:pt x="97" y="93"/>
                    </a:lnTo>
                    <a:lnTo>
                      <a:pt x="173" y="38"/>
                    </a:lnTo>
                    <a:lnTo>
                      <a:pt x="80" y="112"/>
                    </a:lnTo>
                    <a:lnTo>
                      <a:pt x="76" y="123"/>
                    </a:lnTo>
                    <a:lnTo>
                      <a:pt x="74" y="137"/>
                    </a:lnTo>
                    <a:lnTo>
                      <a:pt x="85" y="124"/>
                    </a:lnTo>
                    <a:lnTo>
                      <a:pt x="76" y="143"/>
                    </a:lnTo>
                    <a:lnTo>
                      <a:pt x="64" y="157"/>
                    </a:lnTo>
                    <a:lnTo>
                      <a:pt x="52" y="167"/>
                    </a:lnTo>
                    <a:lnTo>
                      <a:pt x="45" y="170"/>
                    </a:lnTo>
                    <a:lnTo>
                      <a:pt x="42" y="176"/>
                    </a:lnTo>
                    <a:lnTo>
                      <a:pt x="42" y="186"/>
                    </a:lnTo>
                    <a:lnTo>
                      <a:pt x="70" y="181"/>
                    </a:lnTo>
                    <a:lnTo>
                      <a:pt x="98" y="172"/>
                    </a:lnTo>
                    <a:lnTo>
                      <a:pt x="124" y="161"/>
                    </a:lnTo>
                    <a:lnTo>
                      <a:pt x="150" y="147"/>
                    </a:lnTo>
                    <a:lnTo>
                      <a:pt x="174" y="133"/>
                    </a:lnTo>
                    <a:lnTo>
                      <a:pt x="197" y="114"/>
                    </a:lnTo>
                    <a:lnTo>
                      <a:pt x="169" y="139"/>
                    </a:lnTo>
                    <a:lnTo>
                      <a:pt x="132" y="165"/>
                    </a:lnTo>
                    <a:lnTo>
                      <a:pt x="101" y="182"/>
                    </a:lnTo>
                    <a:lnTo>
                      <a:pt x="68" y="191"/>
                    </a:lnTo>
                    <a:lnTo>
                      <a:pt x="40" y="195"/>
                    </a:lnTo>
                    <a:lnTo>
                      <a:pt x="25" y="202"/>
                    </a:lnTo>
                    <a:lnTo>
                      <a:pt x="16" y="209"/>
                    </a:lnTo>
                    <a:lnTo>
                      <a:pt x="9" y="219"/>
                    </a:lnTo>
                    <a:lnTo>
                      <a:pt x="0" y="231"/>
                    </a:lnTo>
                    <a:lnTo>
                      <a:pt x="11" y="212"/>
                    </a:lnTo>
                    <a:lnTo>
                      <a:pt x="30" y="190"/>
                    </a:lnTo>
                    <a:lnTo>
                      <a:pt x="17" y="180"/>
                    </a:lnTo>
                    <a:lnTo>
                      <a:pt x="19" y="165"/>
                    </a:lnTo>
                    <a:lnTo>
                      <a:pt x="21" y="148"/>
                    </a:lnTo>
                    <a:lnTo>
                      <a:pt x="19" y="136"/>
                    </a:lnTo>
                    <a:lnTo>
                      <a:pt x="14" y="122"/>
                    </a:lnTo>
                    <a:lnTo>
                      <a:pt x="25" y="136"/>
                    </a:lnTo>
                    <a:lnTo>
                      <a:pt x="28" y="147"/>
                    </a:lnTo>
                    <a:lnTo>
                      <a:pt x="26" y="160"/>
                    </a:lnTo>
                    <a:lnTo>
                      <a:pt x="25" y="170"/>
                    </a:lnTo>
                    <a:lnTo>
                      <a:pt x="28" y="176"/>
                    </a:lnTo>
                    <a:lnTo>
                      <a:pt x="32" y="180"/>
                    </a:lnTo>
                    <a:lnTo>
                      <a:pt x="36" y="180"/>
                    </a:lnTo>
                    <a:lnTo>
                      <a:pt x="39" y="172"/>
                    </a:lnTo>
                    <a:lnTo>
                      <a:pt x="44" y="165"/>
                    </a:lnTo>
                    <a:lnTo>
                      <a:pt x="63" y="153"/>
                    </a:lnTo>
                    <a:lnTo>
                      <a:pt x="69" y="146"/>
                    </a:lnTo>
                    <a:lnTo>
                      <a:pt x="67" y="127"/>
                    </a:lnTo>
                    <a:lnTo>
                      <a:pt x="75" y="109"/>
                    </a:lnTo>
                    <a:lnTo>
                      <a:pt x="89" y="96"/>
                    </a:lnTo>
                    <a:lnTo>
                      <a:pt x="115" y="30"/>
                    </a:lnTo>
                    <a:lnTo>
                      <a:pt x="129" y="11"/>
                    </a:lnTo>
                    <a:lnTo>
                      <a:pt x="144"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6" name="Freeform 252">
                <a:extLst>
                  <a:ext uri="{FF2B5EF4-FFF2-40B4-BE49-F238E27FC236}">
                    <a16:creationId xmlns:a16="http://schemas.microsoft.com/office/drawing/2014/main" xmlns="" id="{23A8F9B1-1BD7-4CB9-8DF4-D2C8A5BB2279}"/>
                  </a:ext>
                </a:extLst>
              </p:cNvPr>
              <p:cNvSpPr>
                <a:spLocks noChangeAspect="1"/>
              </p:cNvSpPr>
              <p:nvPr/>
            </p:nvSpPr>
            <p:spPr bwMode="auto">
              <a:xfrm>
                <a:off x="5135" y="2083"/>
                <a:ext cx="126" cy="404"/>
              </a:xfrm>
              <a:custGeom>
                <a:avLst/>
                <a:gdLst>
                  <a:gd name="T0" fmla="*/ 98 w 126"/>
                  <a:gd name="T1" fmla="*/ 402 h 404"/>
                  <a:gd name="T2" fmla="*/ 108 w 126"/>
                  <a:gd name="T3" fmla="*/ 375 h 404"/>
                  <a:gd name="T4" fmla="*/ 119 w 126"/>
                  <a:gd name="T5" fmla="*/ 325 h 404"/>
                  <a:gd name="T6" fmla="*/ 123 w 126"/>
                  <a:gd name="T7" fmla="*/ 263 h 404"/>
                  <a:gd name="T8" fmla="*/ 125 w 126"/>
                  <a:gd name="T9" fmla="*/ 203 h 404"/>
                  <a:gd name="T10" fmla="*/ 121 w 126"/>
                  <a:gd name="T11" fmla="*/ 154 h 404"/>
                  <a:gd name="T12" fmla="*/ 112 w 126"/>
                  <a:gd name="T13" fmla="*/ 111 h 404"/>
                  <a:gd name="T14" fmla="*/ 98 w 126"/>
                  <a:gd name="T15" fmla="*/ 75 h 404"/>
                  <a:gd name="T16" fmla="*/ 79 w 126"/>
                  <a:gd name="T17" fmla="*/ 48 h 404"/>
                  <a:gd name="T18" fmla="*/ 55 w 126"/>
                  <a:gd name="T19" fmla="*/ 30 h 404"/>
                  <a:gd name="T20" fmla="*/ 0 w 126"/>
                  <a:gd name="T21" fmla="*/ 0 h 404"/>
                  <a:gd name="T22" fmla="*/ 50 w 126"/>
                  <a:gd name="T23" fmla="*/ 33 h 404"/>
                  <a:gd name="T24" fmla="*/ 76 w 126"/>
                  <a:gd name="T25" fmla="*/ 54 h 404"/>
                  <a:gd name="T26" fmla="*/ 93 w 126"/>
                  <a:gd name="T27" fmla="*/ 81 h 404"/>
                  <a:gd name="T28" fmla="*/ 113 w 126"/>
                  <a:gd name="T29" fmla="*/ 136 h 404"/>
                  <a:gd name="T30" fmla="*/ 117 w 126"/>
                  <a:gd name="T31" fmla="*/ 192 h 404"/>
                  <a:gd name="T32" fmla="*/ 116 w 126"/>
                  <a:gd name="T33" fmla="*/ 260 h 404"/>
                  <a:gd name="T34" fmla="*/ 112 w 126"/>
                  <a:gd name="T35" fmla="*/ 324 h 404"/>
                  <a:gd name="T36" fmla="*/ 102 w 126"/>
                  <a:gd name="T37" fmla="*/ 372 h 404"/>
                  <a:gd name="T38" fmla="*/ 89 w 126"/>
                  <a:gd name="T39" fmla="*/ 403 h 404"/>
                  <a:gd name="T40" fmla="*/ 98 w 126"/>
                  <a:gd name="T41" fmla="*/ 402 h 4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6" h="404">
                    <a:moveTo>
                      <a:pt x="98" y="402"/>
                    </a:moveTo>
                    <a:lnTo>
                      <a:pt x="108" y="375"/>
                    </a:lnTo>
                    <a:lnTo>
                      <a:pt x="119" y="325"/>
                    </a:lnTo>
                    <a:lnTo>
                      <a:pt x="123" y="263"/>
                    </a:lnTo>
                    <a:lnTo>
                      <a:pt x="125" y="203"/>
                    </a:lnTo>
                    <a:lnTo>
                      <a:pt x="121" y="154"/>
                    </a:lnTo>
                    <a:lnTo>
                      <a:pt x="112" y="111"/>
                    </a:lnTo>
                    <a:lnTo>
                      <a:pt x="98" y="75"/>
                    </a:lnTo>
                    <a:lnTo>
                      <a:pt x="79" y="48"/>
                    </a:lnTo>
                    <a:lnTo>
                      <a:pt x="55" y="30"/>
                    </a:lnTo>
                    <a:lnTo>
                      <a:pt x="0" y="0"/>
                    </a:lnTo>
                    <a:lnTo>
                      <a:pt x="50" y="33"/>
                    </a:lnTo>
                    <a:lnTo>
                      <a:pt x="76" y="54"/>
                    </a:lnTo>
                    <a:lnTo>
                      <a:pt x="93" y="81"/>
                    </a:lnTo>
                    <a:lnTo>
                      <a:pt x="113" y="136"/>
                    </a:lnTo>
                    <a:lnTo>
                      <a:pt x="117" y="192"/>
                    </a:lnTo>
                    <a:lnTo>
                      <a:pt x="116" y="260"/>
                    </a:lnTo>
                    <a:lnTo>
                      <a:pt x="112" y="324"/>
                    </a:lnTo>
                    <a:lnTo>
                      <a:pt x="102" y="372"/>
                    </a:lnTo>
                    <a:lnTo>
                      <a:pt x="89" y="403"/>
                    </a:lnTo>
                    <a:lnTo>
                      <a:pt x="98" y="40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7" name="Freeform 253">
                <a:extLst>
                  <a:ext uri="{FF2B5EF4-FFF2-40B4-BE49-F238E27FC236}">
                    <a16:creationId xmlns:a16="http://schemas.microsoft.com/office/drawing/2014/main" xmlns="" id="{21FA8E7B-74C3-4658-8807-B7D0708D0AD6}"/>
                  </a:ext>
                </a:extLst>
              </p:cNvPr>
              <p:cNvSpPr>
                <a:spLocks noChangeAspect="1"/>
              </p:cNvSpPr>
              <p:nvPr/>
            </p:nvSpPr>
            <p:spPr bwMode="auto">
              <a:xfrm>
                <a:off x="5117" y="2264"/>
                <a:ext cx="126" cy="223"/>
              </a:xfrm>
              <a:custGeom>
                <a:avLst/>
                <a:gdLst>
                  <a:gd name="T0" fmla="*/ 125 w 126"/>
                  <a:gd name="T1" fmla="*/ 0 h 223"/>
                  <a:gd name="T2" fmla="*/ 105 w 126"/>
                  <a:gd name="T3" fmla="*/ 71 h 223"/>
                  <a:gd name="T4" fmla="*/ 75 w 126"/>
                  <a:gd name="T5" fmla="*/ 132 h 223"/>
                  <a:gd name="T6" fmla="*/ 48 w 126"/>
                  <a:gd name="T7" fmla="*/ 176 h 223"/>
                  <a:gd name="T8" fmla="*/ 38 w 126"/>
                  <a:gd name="T9" fmla="*/ 195 h 223"/>
                  <a:gd name="T10" fmla="*/ 37 w 126"/>
                  <a:gd name="T11" fmla="*/ 203 h 223"/>
                  <a:gd name="T12" fmla="*/ 39 w 126"/>
                  <a:gd name="T13" fmla="*/ 212 h 223"/>
                  <a:gd name="T14" fmla="*/ 50 w 126"/>
                  <a:gd name="T15" fmla="*/ 222 h 223"/>
                  <a:gd name="T16" fmla="*/ 0 w 126"/>
                  <a:gd name="T17" fmla="*/ 222 h 223"/>
                  <a:gd name="T18" fmla="*/ 27 w 126"/>
                  <a:gd name="T19" fmla="*/ 188 h 223"/>
                  <a:gd name="T20" fmla="*/ 61 w 126"/>
                  <a:gd name="T21" fmla="*/ 140 h 223"/>
                  <a:gd name="T22" fmla="*/ 87 w 126"/>
                  <a:gd name="T23" fmla="*/ 96 h 223"/>
                  <a:gd name="T24" fmla="*/ 105 w 126"/>
                  <a:gd name="T25" fmla="*/ 61 h 223"/>
                  <a:gd name="T26" fmla="*/ 125 w 126"/>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6" h="223">
                    <a:moveTo>
                      <a:pt x="125" y="0"/>
                    </a:moveTo>
                    <a:lnTo>
                      <a:pt x="105" y="71"/>
                    </a:lnTo>
                    <a:lnTo>
                      <a:pt x="75" y="132"/>
                    </a:lnTo>
                    <a:lnTo>
                      <a:pt x="48" y="176"/>
                    </a:lnTo>
                    <a:lnTo>
                      <a:pt x="38" y="195"/>
                    </a:lnTo>
                    <a:lnTo>
                      <a:pt x="37" y="203"/>
                    </a:lnTo>
                    <a:lnTo>
                      <a:pt x="39" y="212"/>
                    </a:lnTo>
                    <a:lnTo>
                      <a:pt x="50" y="222"/>
                    </a:lnTo>
                    <a:lnTo>
                      <a:pt x="0" y="222"/>
                    </a:lnTo>
                    <a:lnTo>
                      <a:pt x="27" y="188"/>
                    </a:lnTo>
                    <a:lnTo>
                      <a:pt x="61" y="140"/>
                    </a:lnTo>
                    <a:lnTo>
                      <a:pt x="87" y="96"/>
                    </a:lnTo>
                    <a:lnTo>
                      <a:pt x="105" y="61"/>
                    </a:lnTo>
                    <a:lnTo>
                      <a:pt x="12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8" name="Freeform 254">
                <a:extLst>
                  <a:ext uri="{FF2B5EF4-FFF2-40B4-BE49-F238E27FC236}">
                    <a16:creationId xmlns:a16="http://schemas.microsoft.com/office/drawing/2014/main" xmlns="" id="{F8927DE0-CBDE-4A73-9E07-CB8D826459EF}"/>
                  </a:ext>
                </a:extLst>
              </p:cNvPr>
              <p:cNvSpPr>
                <a:spLocks noChangeAspect="1"/>
              </p:cNvSpPr>
              <p:nvPr/>
            </p:nvSpPr>
            <p:spPr bwMode="auto">
              <a:xfrm>
                <a:off x="5055" y="2393"/>
                <a:ext cx="80" cy="94"/>
              </a:xfrm>
              <a:custGeom>
                <a:avLst/>
                <a:gdLst>
                  <a:gd name="T0" fmla="*/ 79 w 80"/>
                  <a:gd name="T1" fmla="*/ 0 h 94"/>
                  <a:gd name="T2" fmla="*/ 28 w 80"/>
                  <a:gd name="T3" fmla="*/ 21 h 94"/>
                  <a:gd name="T4" fmla="*/ 6 w 80"/>
                  <a:gd name="T5" fmla="*/ 41 h 94"/>
                  <a:gd name="T6" fmla="*/ 0 w 80"/>
                  <a:gd name="T7" fmla="*/ 62 h 94"/>
                  <a:gd name="T8" fmla="*/ 2 w 80"/>
                  <a:gd name="T9" fmla="*/ 79 h 94"/>
                  <a:gd name="T10" fmla="*/ 10 w 80"/>
                  <a:gd name="T11" fmla="*/ 93 h 94"/>
                  <a:gd name="T12" fmla="*/ 54 w 80"/>
                  <a:gd name="T13" fmla="*/ 93 h 94"/>
                  <a:gd name="T14" fmla="*/ 35 w 80"/>
                  <a:gd name="T15" fmla="*/ 81 h 94"/>
                  <a:gd name="T16" fmla="*/ 23 w 80"/>
                  <a:gd name="T17" fmla="*/ 62 h 94"/>
                  <a:gd name="T18" fmla="*/ 21 w 80"/>
                  <a:gd name="T19" fmla="*/ 49 h 94"/>
                  <a:gd name="T20" fmla="*/ 24 w 80"/>
                  <a:gd name="T21" fmla="*/ 36 h 94"/>
                  <a:gd name="T22" fmla="*/ 32 w 80"/>
                  <a:gd name="T23" fmla="*/ 25 h 94"/>
                  <a:gd name="T24" fmla="*/ 45 w 80"/>
                  <a:gd name="T25" fmla="*/ 18 h 94"/>
                  <a:gd name="T26" fmla="*/ 79 w 80"/>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 h="94">
                    <a:moveTo>
                      <a:pt x="79" y="0"/>
                    </a:moveTo>
                    <a:lnTo>
                      <a:pt x="28" y="21"/>
                    </a:lnTo>
                    <a:lnTo>
                      <a:pt x="6" y="41"/>
                    </a:lnTo>
                    <a:lnTo>
                      <a:pt x="0" y="62"/>
                    </a:lnTo>
                    <a:lnTo>
                      <a:pt x="2" y="79"/>
                    </a:lnTo>
                    <a:lnTo>
                      <a:pt x="10" y="93"/>
                    </a:lnTo>
                    <a:lnTo>
                      <a:pt x="54" y="93"/>
                    </a:lnTo>
                    <a:lnTo>
                      <a:pt x="35" y="81"/>
                    </a:lnTo>
                    <a:lnTo>
                      <a:pt x="23" y="62"/>
                    </a:lnTo>
                    <a:lnTo>
                      <a:pt x="21" y="49"/>
                    </a:lnTo>
                    <a:lnTo>
                      <a:pt x="24" y="36"/>
                    </a:lnTo>
                    <a:lnTo>
                      <a:pt x="32" y="25"/>
                    </a:lnTo>
                    <a:lnTo>
                      <a:pt x="45" y="18"/>
                    </a:lnTo>
                    <a:lnTo>
                      <a:pt x="79"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09" name="Freeform 255">
                <a:extLst>
                  <a:ext uri="{FF2B5EF4-FFF2-40B4-BE49-F238E27FC236}">
                    <a16:creationId xmlns:a16="http://schemas.microsoft.com/office/drawing/2014/main" xmlns="" id="{FDB1F71E-FA4D-4618-A707-0009C7912766}"/>
                  </a:ext>
                </a:extLst>
              </p:cNvPr>
              <p:cNvSpPr>
                <a:spLocks noChangeAspect="1"/>
              </p:cNvSpPr>
              <p:nvPr/>
            </p:nvSpPr>
            <p:spPr bwMode="auto">
              <a:xfrm>
                <a:off x="4781" y="2282"/>
                <a:ext cx="228" cy="205"/>
              </a:xfrm>
              <a:custGeom>
                <a:avLst/>
                <a:gdLst>
                  <a:gd name="T0" fmla="*/ 197 w 228"/>
                  <a:gd name="T1" fmla="*/ 104 h 205"/>
                  <a:gd name="T2" fmla="*/ 210 w 228"/>
                  <a:gd name="T3" fmla="*/ 134 h 205"/>
                  <a:gd name="T4" fmla="*/ 210 w 228"/>
                  <a:gd name="T5" fmla="*/ 157 h 205"/>
                  <a:gd name="T6" fmla="*/ 227 w 228"/>
                  <a:gd name="T7" fmla="*/ 198 h 205"/>
                  <a:gd name="T8" fmla="*/ 201 w 228"/>
                  <a:gd name="T9" fmla="*/ 151 h 205"/>
                  <a:gd name="T10" fmla="*/ 201 w 228"/>
                  <a:gd name="T11" fmla="*/ 126 h 205"/>
                  <a:gd name="T12" fmla="*/ 193 w 228"/>
                  <a:gd name="T13" fmla="*/ 107 h 205"/>
                  <a:gd name="T14" fmla="*/ 185 w 228"/>
                  <a:gd name="T15" fmla="*/ 158 h 205"/>
                  <a:gd name="T16" fmla="*/ 176 w 228"/>
                  <a:gd name="T17" fmla="*/ 204 h 205"/>
                  <a:gd name="T18" fmla="*/ 179 w 228"/>
                  <a:gd name="T19" fmla="*/ 154 h 205"/>
                  <a:gd name="T20" fmla="*/ 184 w 228"/>
                  <a:gd name="T21" fmla="*/ 125 h 205"/>
                  <a:gd name="T22" fmla="*/ 190 w 228"/>
                  <a:gd name="T23" fmla="*/ 104 h 205"/>
                  <a:gd name="T24" fmla="*/ 181 w 228"/>
                  <a:gd name="T25" fmla="*/ 104 h 205"/>
                  <a:gd name="T26" fmla="*/ 175 w 228"/>
                  <a:gd name="T27" fmla="*/ 94 h 205"/>
                  <a:gd name="T28" fmla="*/ 168 w 228"/>
                  <a:gd name="T29" fmla="*/ 94 h 205"/>
                  <a:gd name="T30" fmla="*/ 158 w 228"/>
                  <a:gd name="T31" fmla="*/ 95 h 205"/>
                  <a:gd name="T32" fmla="*/ 156 w 228"/>
                  <a:gd name="T33" fmla="*/ 80 h 205"/>
                  <a:gd name="T34" fmla="*/ 140 w 228"/>
                  <a:gd name="T35" fmla="*/ 74 h 205"/>
                  <a:gd name="T36" fmla="*/ 129 w 228"/>
                  <a:gd name="T37" fmla="*/ 71 h 205"/>
                  <a:gd name="T38" fmla="*/ 90 w 228"/>
                  <a:gd name="T39" fmla="*/ 37 h 205"/>
                  <a:gd name="T40" fmla="*/ 63 w 228"/>
                  <a:gd name="T41" fmla="*/ 7 h 205"/>
                  <a:gd name="T42" fmla="*/ 44 w 228"/>
                  <a:gd name="T43" fmla="*/ 19 h 205"/>
                  <a:gd name="T44" fmla="*/ 31 w 228"/>
                  <a:gd name="T45" fmla="*/ 34 h 205"/>
                  <a:gd name="T46" fmla="*/ 19 w 228"/>
                  <a:gd name="T47" fmla="*/ 52 h 205"/>
                  <a:gd name="T48" fmla="*/ 10 w 228"/>
                  <a:gd name="T49" fmla="*/ 70 h 205"/>
                  <a:gd name="T50" fmla="*/ 4 w 228"/>
                  <a:gd name="T51" fmla="*/ 91 h 205"/>
                  <a:gd name="T52" fmla="*/ 2 w 228"/>
                  <a:gd name="T53" fmla="*/ 116 h 205"/>
                  <a:gd name="T54" fmla="*/ 0 w 228"/>
                  <a:gd name="T55" fmla="*/ 110 h 205"/>
                  <a:gd name="T56" fmla="*/ 1 w 228"/>
                  <a:gd name="T57" fmla="*/ 89 h 205"/>
                  <a:gd name="T58" fmla="*/ 7 w 228"/>
                  <a:gd name="T59" fmla="*/ 67 h 205"/>
                  <a:gd name="T60" fmla="*/ 18 w 228"/>
                  <a:gd name="T61" fmla="*/ 44 h 205"/>
                  <a:gd name="T62" fmla="*/ 30 w 228"/>
                  <a:gd name="T63" fmla="*/ 28 h 205"/>
                  <a:gd name="T64" fmla="*/ 43 w 228"/>
                  <a:gd name="T65" fmla="*/ 13 h 205"/>
                  <a:gd name="T66" fmla="*/ 62 w 228"/>
                  <a:gd name="T67" fmla="*/ 0 h 205"/>
                  <a:gd name="T68" fmla="*/ 81 w 228"/>
                  <a:gd name="T69" fmla="*/ 21 h 205"/>
                  <a:gd name="T70" fmla="*/ 108 w 228"/>
                  <a:gd name="T71" fmla="*/ 46 h 205"/>
                  <a:gd name="T72" fmla="*/ 131 w 228"/>
                  <a:gd name="T73" fmla="*/ 65 h 205"/>
                  <a:gd name="T74" fmla="*/ 144 w 228"/>
                  <a:gd name="T75" fmla="*/ 70 h 205"/>
                  <a:gd name="T76" fmla="*/ 158 w 228"/>
                  <a:gd name="T77" fmla="*/ 71 h 205"/>
                  <a:gd name="T78" fmla="*/ 162 w 228"/>
                  <a:gd name="T79" fmla="*/ 78 h 205"/>
                  <a:gd name="T80" fmla="*/ 164 w 228"/>
                  <a:gd name="T81" fmla="*/ 89 h 205"/>
                  <a:gd name="T82" fmla="*/ 176 w 228"/>
                  <a:gd name="T83" fmla="*/ 89 h 205"/>
                  <a:gd name="T84" fmla="*/ 184 w 228"/>
                  <a:gd name="T85" fmla="*/ 96 h 205"/>
                  <a:gd name="T86" fmla="*/ 197 w 228"/>
                  <a:gd name="T87" fmla="*/ 95 h 205"/>
                  <a:gd name="T88" fmla="*/ 197 w 228"/>
                  <a:gd name="T89" fmla="*/ 104 h 2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8" h="205">
                    <a:moveTo>
                      <a:pt x="197" y="104"/>
                    </a:moveTo>
                    <a:lnTo>
                      <a:pt x="210" y="134"/>
                    </a:lnTo>
                    <a:lnTo>
                      <a:pt x="210" y="157"/>
                    </a:lnTo>
                    <a:lnTo>
                      <a:pt x="227" y="198"/>
                    </a:lnTo>
                    <a:lnTo>
                      <a:pt x="201" y="151"/>
                    </a:lnTo>
                    <a:lnTo>
                      <a:pt x="201" y="126"/>
                    </a:lnTo>
                    <a:lnTo>
                      <a:pt x="193" y="107"/>
                    </a:lnTo>
                    <a:lnTo>
                      <a:pt x="185" y="158"/>
                    </a:lnTo>
                    <a:lnTo>
                      <a:pt x="176" y="204"/>
                    </a:lnTo>
                    <a:lnTo>
                      <a:pt x="179" y="154"/>
                    </a:lnTo>
                    <a:lnTo>
                      <a:pt x="184" y="125"/>
                    </a:lnTo>
                    <a:lnTo>
                      <a:pt x="190" y="104"/>
                    </a:lnTo>
                    <a:lnTo>
                      <a:pt x="181" y="104"/>
                    </a:lnTo>
                    <a:lnTo>
                      <a:pt x="175" y="94"/>
                    </a:lnTo>
                    <a:lnTo>
                      <a:pt x="168" y="94"/>
                    </a:lnTo>
                    <a:lnTo>
                      <a:pt x="158" y="95"/>
                    </a:lnTo>
                    <a:lnTo>
                      <a:pt x="156" y="80"/>
                    </a:lnTo>
                    <a:lnTo>
                      <a:pt x="140" y="74"/>
                    </a:lnTo>
                    <a:lnTo>
                      <a:pt x="129" y="71"/>
                    </a:lnTo>
                    <a:lnTo>
                      <a:pt x="90" y="37"/>
                    </a:lnTo>
                    <a:lnTo>
                      <a:pt x="63" y="7"/>
                    </a:lnTo>
                    <a:lnTo>
                      <a:pt x="44" y="19"/>
                    </a:lnTo>
                    <a:lnTo>
                      <a:pt x="31" y="34"/>
                    </a:lnTo>
                    <a:lnTo>
                      <a:pt x="19" y="52"/>
                    </a:lnTo>
                    <a:lnTo>
                      <a:pt x="10" y="70"/>
                    </a:lnTo>
                    <a:lnTo>
                      <a:pt x="4" y="91"/>
                    </a:lnTo>
                    <a:lnTo>
                      <a:pt x="2" y="116"/>
                    </a:lnTo>
                    <a:lnTo>
                      <a:pt x="0" y="110"/>
                    </a:lnTo>
                    <a:lnTo>
                      <a:pt x="1" y="89"/>
                    </a:lnTo>
                    <a:lnTo>
                      <a:pt x="7" y="67"/>
                    </a:lnTo>
                    <a:lnTo>
                      <a:pt x="18" y="44"/>
                    </a:lnTo>
                    <a:lnTo>
                      <a:pt x="30" y="28"/>
                    </a:lnTo>
                    <a:lnTo>
                      <a:pt x="43" y="13"/>
                    </a:lnTo>
                    <a:lnTo>
                      <a:pt x="62" y="0"/>
                    </a:lnTo>
                    <a:lnTo>
                      <a:pt x="81" y="21"/>
                    </a:lnTo>
                    <a:lnTo>
                      <a:pt x="108" y="46"/>
                    </a:lnTo>
                    <a:lnTo>
                      <a:pt x="131" y="65"/>
                    </a:lnTo>
                    <a:lnTo>
                      <a:pt x="144" y="70"/>
                    </a:lnTo>
                    <a:lnTo>
                      <a:pt x="158" y="71"/>
                    </a:lnTo>
                    <a:lnTo>
                      <a:pt x="162" y="78"/>
                    </a:lnTo>
                    <a:lnTo>
                      <a:pt x="164" y="89"/>
                    </a:lnTo>
                    <a:lnTo>
                      <a:pt x="176" y="89"/>
                    </a:lnTo>
                    <a:lnTo>
                      <a:pt x="184" y="96"/>
                    </a:lnTo>
                    <a:lnTo>
                      <a:pt x="197" y="95"/>
                    </a:lnTo>
                    <a:lnTo>
                      <a:pt x="197" y="10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0" name="Freeform 256">
                <a:extLst>
                  <a:ext uri="{FF2B5EF4-FFF2-40B4-BE49-F238E27FC236}">
                    <a16:creationId xmlns:a16="http://schemas.microsoft.com/office/drawing/2014/main" xmlns="" id="{E82F068C-963E-4637-9D39-16A1FCBB6322}"/>
                  </a:ext>
                </a:extLst>
              </p:cNvPr>
              <p:cNvSpPr>
                <a:spLocks noChangeAspect="1"/>
              </p:cNvSpPr>
              <p:nvPr/>
            </p:nvSpPr>
            <p:spPr bwMode="auto">
              <a:xfrm>
                <a:off x="4782" y="2393"/>
                <a:ext cx="89" cy="94"/>
              </a:xfrm>
              <a:custGeom>
                <a:avLst/>
                <a:gdLst>
                  <a:gd name="T0" fmla="*/ 1 w 89"/>
                  <a:gd name="T1" fmla="*/ 0 h 94"/>
                  <a:gd name="T2" fmla="*/ 47 w 89"/>
                  <a:gd name="T3" fmla="*/ 47 h 94"/>
                  <a:gd name="T4" fmla="*/ 88 w 89"/>
                  <a:gd name="T5" fmla="*/ 93 h 94"/>
                  <a:gd name="T6" fmla="*/ 80 w 89"/>
                  <a:gd name="T7" fmla="*/ 93 h 94"/>
                  <a:gd name="T8" fmla="*/ 58 w 89"/>
                  <a:gd name="T9" fmla="*/ 68 h 94"/>
                  <a:gd name="T10" fmla="*/ 53 w 89"/>
                  <a:gd name="T11" fmla="*/ 84 h 94"/>
                  <a:gd name="T12" fmla="*/ 51 w 89"/>
                  <a:gd name="T13" fmla="*/ 93 h 94"/>
                  <a:gd name="T14" fmla="*/ 46 w 89"/>
                  <a:gd name="T15" fmla="*/ 93 h 94"/>
                  <a:gd name="T16" fmla="*/ 49 w 89"/>
                  <a:gd name="T17" fmla="*/ 77 h 94"/>
                  <a:gd name="T18" fmla="*/ 53 w 89"/>
                  <a:gd name="T19" fmla="*/ 65 h 94"/>
                  <a:gd name="T20" fmla="*/ 36 w 89"/>
                  <a:gd name="T21" fmla="*/ 43 h 94"/>
                  <a:gd name="T22" fmla="*/ 18 w 89"/>
                  <a:gd name="T23" fmla="*/ 29 h 94"/>
                  <a:gd name="T24" fmla="*/ 3 w 89"/>
                  <a:gd name="T25" fmla="*/ 12 h 94"/>
                  <a:gd name="T26" fmla="*/ 0 w 89"/>
                  <a:gd name="T27" fmla="*/ 5 h 94"/>
                  <a:gd name="T28" fmla="*/ 1 w 89"/>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94">
                    <a:moveTo>
                      <a:pt x="1" y="0"/>
                    </a:moveTo>
                    <a:lnTo>
                      <a:pt x="47" y="47"/>
                    </a:lnTo>
                    <a:lnTo>
                      <a:pt x="88" y="93"/>
                    </a:lnTo>
                    <a:lnTo>
                      <a:pt x="80" y="93"/>
                    </a:lnTo>
                    <a:lnTo>
                      <a:pt x="58" y="68"/>
                    </a:lnTo>
                    <a:lnTo>
                      <a:pt x="53" y="84"/>
                    </a:lnTo>
                    <a:lnTo>
                      <a:pt x="51" y="93"/>
                    </a:lnTo>
                    <a:lnTo>
                      <a:pt x="46" y="93"/>
                    </a:lnTo>
                    <a:lnTo>
                      <a:pt x="49" y="77"/>
                    </a:lnTo>
                    <a:lnTo>
                      <a:pt x="53" y="65"/>
                    </a:lnTo>
                    <a:lnTo>
                      <a:pt x="36" y="43"/>
                    </a:lnTo>
                    <a:lnTo>
                      <a:pt x="18" y="29"/>
                    </a:lnTo>
                    <a:lnTo>
                      <a:pt x="3" y="12"/>
                    </a:lnTo>
                    <a:lnTo>
                      <a:pt x="0" y="5"/>
                    </a:lnTo>
                    <a:lnTo>
                      <a:pt x="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1" name="Freeform 257">
                <a:extLst>
                  <a:ext uri="{FF2B5EF4-FFF2-40B4-BE49-F238E27FC236}">
                    <a16:creationId xmlns:a16="http://schemas.microsoft.com/office/drawing/2014/main" xmlns="" id="{2EBC5E45-1743-407E-AB39-40D67D96D371}"/>
                  </a:ext>
                </a:extLst>
              </p:cNvPr>
              <p:cNvSpPr>
                <a:spLocks noChangeAspect="1"/>
              </p:cNvSpPr>
              <p:nvPr/>
            </p:nvSpPr>
            <p:spPr bwMode="auto">
              <a:xfrm>
                <a:off x="4791" y="2386"/>
                <a:ext cx="17" cy="17"/>
              </a:xfrm>
              <a:custGeom>
                <a:avLst/>
                <a:gdLst>
                  <a:gd name="T0" fmla="*/ 0 w 17"/>
                  <a:gd name="T1" fmla="*/ 5 h 17"/>
                  <a:gd name="T2" fmla="*/ 8 w 17"/>
                  <a:gd name="T3" fmla="*/ 3 h 17"/>
                  <a:gd name="T4" fmla="*/ 12 w 17"/>
                  <a:gd name="T5" fmla="*/ 5 h 17"/>
                  <a:gd name="T6" fmla="*/ 14 w 17"/>
                  <a:gd name="T7" fmla="*/ 12 h 17"/>
                  <a:gd name="T8" fmla="*/ 5 w 17"/>
                  <a:gd name="T9" fmla="*/ 16 h 17"/>
                  <a:gd name="T10" fmla="*/ 14 w 17"/>
                  <a:gd name="T11" fmla="*/ 16 h 17"/>
                  <a:gd name="T12" fmla="*/ 16 w 17"/>
                  <a:gd name="T13" fmla="*/ 10 h 17"/>
                  <a:gd name="T14" fmla="*/ 14 w 17"/>
                  <a:gd name="T15" fmla="*/ 5 h 17"/>
                  <a:gd name="T16" fmla="*/ 10 w 17"/>
                  <a:gd name="T17" fmla="*/ 0 h 17"/>
                  <a:gd name="T18" fmla="*/ 0 w 17"/>
                  <a:gd name="T19" fmla="*/ 0 h 17"/>
                  <a:gd name="T20" fmla="*/ 0 w 17"/>
                  <a:gd name="T21" fmla="*/ 5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0" y="5"/>
                    </a:moveTo>
                    <a:lnTo>
                      <a:pt x="8" y="3"/>
                    </a:lnTo>
                    <a:lnTo>
                      <a:pt x="12" y="5"/>
                    </a:lnTo>
                    <a:lnTo>
                      <a:pt x="14" y="12"/>
                    </a:lnTo>
                    <a:lnTo>
                      <a:pt x="5" y="16"/>
                    </a:lnTo>
                    <a:lnTo>
                      <a:pt x="14" y="16"/>
                    </a:lnTo>
                    <a:lnTo>
                      <a:pt x="16" y="10"/>
                    </a:lnTo>
                    <a:lnTo>
                      <a:pt x="14" y="5"/>
                    </a:lnTo>
                    <a:lnTo>
                      <a:pt x="10" y="0"/>
                    </a:lnTo>
                    <a:lnTo>
                      <a:pt x="0" y="0"/>
                    </a:lnTo>
                    <a:lnTo>
                      <a:pt x="0" y="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2" name="Freeform 258">
                <a:extLst>
                  <a:ext uri="{FF2B5EF4-FFF2-40B4-BE49-F238E27FC236}">
                    <a16:creationId xmlns:a16="http://schemas.microsoft.com/office/drawing/2014/main" xmlns="" id="{111F117D-FFD5-4A38-86D4-4D8DD99DF167}"/>
                  </a:ext>
                </a:extLst>
              </p:cNvPr>
              <p:cNvSpPr>
                <a:spLocks noChangeAspect="1"/>
              </p:cNvSpPr>
              <p:nvPr/>
            </p:nvSpPr>
            <p:spPr bwMode="auto">
              <a:xfrm>
                <a:off x="4807" y="2404"/>
                <a:ext cx="17" cy="17"/>
              </a:xfrm>
              <a:custGeom>
                <a:avLst/>
                <a:gdLst>
                  <a:gd name="T0" fmla="*/ 0 w 17"/>
                  <a:gd name="T1" fmla="*/ 6 h 17"/>
                  <a:gd name="T2" fmla="*/ 8 w 17"/>
                  <a:gd name="T3" fmla="*/ 2 h 17"/>
                  <a:gd name="T4" fmla="*/ 12 w 17"/>
                  <a:gd name="T5" fmla="*/ 6 h 17"/>
                  <a:gd name="T6" fmla="*/ 14 w 17"/>
                  <a:gd name="T7" fmla="*/ 14 h 17"/>
                  <a:gd name="T8" fmla="*/ 7 w 17"/>
                  <a:gd name="T9" fmla="*/ 16 h 17"/>
                  <a:gd name="T10" fmla="*/ 14 w 17"/>
                  <a:gd name="T11" fmla="*/ 16 h 17"/>
                  <a:gd name="T12" fmla="*/ 16 w 17"/>
                  <a:gd name="T13" fmla="*/ 12 h 17"/>
                  <a:gd name="T14" fmla="*/ 14 w 17"/>
                  <a:gd name="T15" fmla="*/ 6 h 17"/>
                  <a:gd name="T16" fmla="*/ 10 w 17"/>
                  <a:gd name="T17" fmla="*/ 0 h 17"/>
                  <a:gd name="T18" fmla="*/ 0 w 17"/>
                  <a:gd name="T19" fmla="*/ 0 h 17"/>
                  <a:gd name="T20" fmla="*/ 0 w 17"/>
                  <a:gd name="T21" fmla="*/ 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0" y="6"/>
                    </a:moveTo>
                    <a:lnTo>
                      <a:pt x="8" y="2"/>
                    </a:lnTo>
                    <a:lnTo>
                      <a:pt x="12" y="6"/>
                    </a:lnTo>
                    <a:lnTo>
                      <a:pt x="14" y="14"/>
                    </a:lnTo>
                    <a:lnTo>
                      <a:pt x="7" y="16"/>
                    </a:lnTo>
                    <a:lnTo>
                      <a:pt x="14" y="16"/>
                    </a:lnTo>
                    <a:lnTo>
                      <a:pt x="16" y="12"/>
                    </a:lnTo>
                    <a:lnTo>
                      <a:pt x="14" y="6"/>
                    </a:lnTo>
                    <a:lnTo>
                      <a:pt x="10" y="0"/>
                    </a:lnTo>
                    <a:lnTo>
                      <a:pt x="0" y="0"/>
                    </a:lnTo>
                    <a:lnTo>
                      <a:pt x="0" y="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3" name="Freeform 259">
                <a:extLst>
                  <a:ext uri="{FF2B5EF4-FFF2-40B4-BE49-F238E27FC236}">
                    <a16:creationId xmlns:a16="http://schemas.microsoft.com/office/drawing/2014/main" xmlns="" id="{BC175C5A-314C-4C62-BDB6-BC464E1FF5EA}"/>
                  </a:ext>
                </a:extLst>
              </p:cNvPr>
              <p:cNvSpPr>
                <a:spLocks noChangeAspect="1"/>
              </p:cNvSpPr>
              <p:nvPr/>
            </p:nvSpPr>
            <p:spPr bwMode="auto">
              <a:xfrm>
                <a:off x="4825" y="2421"/>
                <a:ext cx="17" cy="17"/>
              </a:xfrm>
              <a:custGeom>
                <a:avLst/>
                <a:gdLst>
                  <a:gd name="T0" fmla="*/ 0 w 17"/>
                  <a:gd name="T1" fmla="*/ 8 h 17"/>
                  <a:gd name="T2" fmla="*/ 7 w 17"/>
                  <a:gd name="T3" fmla="*/ 4 h 17"/>
                  <a:gd name="T4" fmla="*/ 10 w 17"/>
                  <a:gd name="T5" fmla="*/ 8 h 17"/>
                  <a:gd name="T6" fmla="*/ 14 w 17"/>
                  <a:gd name="T7" fmla="*/ 14 h 17"/>
                  <a:gd name="T8" fmla="*/ 5 w 17"/>
                  <a:gd name="T9" fmla="*/ 16 h 17"/>
                  <a:gd name="T10" fmla="*/ 14 w 17"/>
                  <a:gd name="T11" fmla="*/ 16 h 17"/>
                  <a:gd name="T12" fmla="*/ 16 w 17"/>
                  <a:gd name="T13" fmla="*/ 12 h 17"/>
                  <a:gd name="T14" fmla="*/ 14 w 17"/>
                  <a:gd name="T15" fmla="*/ 8 h 17"/>
                  <a:gd name="T16" fmla="*/ 8 w 17"/>
                  <a:gd name="T17" fmla="*/ 0 h 17"/>
                  <a:gd name="T18" fmla="*/ 0 w 17"/>
                  <a:gd name="T19" fmla="*/ 0 h 17"/>
                  <a:gd name="T20" fmla="*/ 0 w 17"/>
                  <a:gd name="T21" fmla="*/ 8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0" y="8"/>
                    </a:moveTo>
                    <a:lnTo>
                      <a:pt x="7" y="4"/>
                    </a:lnTo>
                    <a:lnTo>
                      <a:pt x="10" y="8"/>
                    </a:lnTo>
                    <a:lnTo>
                      <a:pt x="14" y="14"/>
                    </a:lnTo>
                    <a:lnTo>
                      <a:pt x="5" y="16"/>
                    </a:lnTo>
                    <a:lnTo>
                      <a:pt x="14" y="16"/>
                    </a:lnTo>
                    <a:lnTo>
                      <a:pt x="16" y="12"/>
                    </a:lnTo>
                    <a:lnTo>
                      <a:pt x="14" y="8"/>
                    </a:lnTo>
                    <a:lnTo>
                      <a:pt x="8" y="0"/>
                    </a:lnTo>
                    <a:lnTo>
                      <a:pt x="0" y="0"/>
                    </a:lnTo>
                    <a:lnTo>
                      <a:pt x="0" y="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4" name="Freeform 260">
                <a:extLst>
                  <a:ext uri="{FF2B5EF4-FFF2-40B4-BE49-F238E27FC236}">
                    <a16:creationId xmlns:a16="http://schemas.microsoft.com/office/drawing/2014/main" xmlns="" id="{17060D6C-C622-4156-A303-6B5BB9707285}"/>
                  </a:ext>
                </a:extLst>
              </p:cNvPr>
              <p:cNvSpPr>
                <a:spLocks noChangeAspect="1"/>
              </p:cNvSpPr>
              <p:nvPr/>
            </p:nvSpPr>
            <p:spPr bwMode="auto">
              <a:xfrm>
                <a:off x="4845" y="2352"/>
                <a:ext cx="54" cy="77"/>
              </a:xfrm>
              <a:custGeom>
                <a:avLst/>
                <a:gdLst>
                  <a:gd name="T0" fmla="*/ 0 w 54"/>
                  <a:gd name="T1" fmla="*/ 76 h 77"/>
                  <a:gd name="T2" fmla="*/ 14 w 54"/>
                  <a:gd name="T3" fmla="*/ 49 h 77"/>
                  <a:gd name="T4" fmla="*/ 32 w 54"/>
                  <a:gd name="T5" fmla="*/ 25 h 77"/>
                  <a:gd name="T6" fmla="*/ 53 w 54"/>
                  <a:gd name="T7" fmla="*/ 0 h 77"/>
                  <a:gd name="T8" fmla="*/ 34 w 54"/>
                  <a:gd name="T9" fmla="*/ 15 h 77"/>
                  <a:gd name="T10" fmla="*/ 14 w 54"/>
                  <a:gd name="T11" fmla="*/ 40 h 77"/>
                  <a:gd name="T12" fmla="*/ 4 w 54"/>
                  <a:gd name="T13" fmla="*/ 61 h 77"/>
                  <a:gd name="T14" fmla="*/ 0 w 54"/>
                  <a:gd name="T15" fmla="*/ 76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77">
                    <a:moveTo>
                      <a:pt x="0" y="76"/>
                    </a:moveTo>
                    <a:lnTo>
                      <a:pt x="14" y="49"/>
                    </a:lnTo>
                    <a:lnTo>
                      <a:pt x="32" y="25"/>
                    </a:lnTo>
                    <a:lnTo>
                      <a:pt x="53" y="0"/>
                    </a:lnTo>
                    <a:lnTo>
                      <a:pt x="34" y="15"/>
                    </a:lnTo>
                    <a:lnTo>
                      <a:pt x="14" y="40"/>
                    </a:lnTo>
                    <a:lnTo>
                      <a:pt x="4" y="61"/>
                    </a:lnTo>
                    <a:lnTo>
                      <a:pt x="0" y="7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5" name="Freeform 261">
                <a:extLst>
                  <a:ext uri="{FF2B5EF4-FFF2-40B4-BE49-F238E27FC236}">
                    <a16:creationId xmlns:a16="http://schemas.microsoft.com/office/drawing/2014/main" xmlns="" id="{D1476CBD-56A9-4E3F-B00B-5B9A6982EC4C}"/>
                  </a:ext>
                </a:extLst>
              </p:cNvPr>
              <p:cNvSpPr>
                <a:spLocks noChangeAspect="1"/>
              </p:cNvSpPr>
              <p:nvPr/>
            </p:nvSpPr>
            <p:spPr bwMode="auto">
              <a:xfrm>
                <a:off x="4688" y="2159"/>
                <a:ext cx="149" cy="187"/>
              </a:xfrm>
              <a:custGeom>
                <a:avLst/>
                <a:gdLst>
                  <a:gd name="T0" fmla="*/ 135 w 149"/>
                  <a:gd name="T1" fmla="*/ 114 h 187"/>
                  <a:gd name="T2" fmla="*/ 84 w 149"/>
                  <a:gd name="T3" fmla="*/ 13 h 187"/>
                  <a:gd name="T4" fmla="*/ 76 w 149"/>
                  <a:gd name="T5" fmla="*/ 5 h 187"/>
                  <a:gd name="T6" fmla="*/ 16 w 149"/>
                  <a:gd name="T7" fmla="*/ 0 h 187"/>
                  <a:gd name="T8" fmla="*/ 3 w 149"/>
                  <a:gd name="T9" fmla="*/ 6 h 187"/>
                  <a:gd name="T10" fmla="*/ 1 w 149"/>
                  <a:gd name="T11" fmla="*/ 21 h 187"/>
                  <a:gd name="T12" fmla="*/ 4 w 149"/>
                  <a:gd name="T13" fmla="*/ 36 h 187"/>
                  <a:gd name="T14" fmla="*/ 12 w 149"/>
                  <a:gd name="T15" fmla="*/ 47 h 187"/>
                  <a:gd name="T16" fmla="*/ 15 w 149"/>
                  <a:gd name="T17" fmla="*/ 61 h 187"/>
                  <a:gd name="T18" fmla="*/ 18 w 149"/>
                  <a:gd name="T19" fmla="*/ 76 h 187"/>
                  <a:gd name="T20" fmla="*/ 33 w 149"/>
                  <a:gd name="T21" fmla="*/ 90 h 187"/>
                  <a:gd name="T22" fmla="*/ 46 w 149"/>
                  <a:gd name="T23" fmla="*/ 120 h 187"/>
                  <a:gd name="T24" fmla="*/ 60 w 149"/>
                  <a:gd name="T25" fmla="*/ 136 h 187"/>
                  <a:gd name="T26" fmla="*/ 84 w 149"/>
                  <a:gd name="T27" fmla="*/ 152 h 187"/>
                  <a:gd name="T28" fmla="*/ 103 w 149"/>
                  <a:gd name="T29" fmla="*/ 186 h 187"/>
                  <a:gd name="T30" fmla="*/ 85 w 149"/>
                  <a:gd name="T31" fmla="*/ 150 h 187"/>
                  <a:gd name="T32" fmla="*/ 72 w 149"/>
                  <a:gd name="T33" fmla="*/ 139 h 187"/>
                  <a:gd name="T34" fmla="*/ 53 w 149"/>
                  <a:gd name="T35" fmla="*/ 126 h 187"/>
                  <a:gd name="T36" fmla="*/ 41 w 149"/>
                  <a:gd name="T37" fmla="*/ 97 h 187"/>
                  <a:gd name="T38" fmla="*/ 33 w 149"/>
                  <a:gd name="T39" fmla="*/ 84 h 187"/>
                  <a:gd name="T40" fmla="*/ 22 w 149"/>
                  <a:gd name="T41" fmla="*/ 74 h 187"/>
                  <a:gd name="T42" fmla="*/ 18 w 149"/>
                  <a:gd name="T43" fmla="*/ 65 h 187"/>
                  <a:gd name="T44" fmla="*/ 23 w 149"/>
                  <a:gd name="T45" fmla="*/ 63 h 187"/>
                  <a:gd name="T46" fmla="*/ 34 w 149"/>
                  <a:gd name="T47" fmla="*/ 61 h 187"/>
                  <a:gd name="T48" fmla="*/ 17 w 149"/>
                  <a:gd name="T49" fmla="*/ 59 h 187"/>
                  <a:gd name="T50" fmla="*/ 16 w 149"/>
                  <a:gd name="T51" fmla="*/ 53 h 187"/>
                  <a:gd name="T52" fmla="*/ 19 w 149"/>
                  <a:gd name="T53" fmla="*/ 45 h 187"/>
                  <a:gd name="T54" fmla="*/ 52 w 149"/>
                  <a:gd name="T55" fmla="*/ 40 h 187"/>
                  <a:gd name="T56" fmla="*/ 17 w 149"/>
                  <a:gd name="T57" fmla="*/ 41 h 187"/>
                  <a:gd name="T58" fmla="*/ 10 w 149"/>
                  <a:gd name="T59" fmla="*/ 36 h 187"/>
                  <a:gd name="T60" fmla="*/ 10 w 149"/>
                  <a:gd name="T61" fmla="*/ 25 h 187"/>
                  <a:gd name="T62" fmla="*/ 55 w 149"/>
                  <a:gd name="T63" fmla="*/ 20 h 187"/>
                  <a:gd name="T64" fmla="*/ 5 w 149"/>
                  <a:gd name="T65" fmla="*/ 20 h 187"/>
                  <a:gd name="T66" fmla="*/ 7 w 149"/>
                  <a:gd name="T67" fmla="*/ 5 h 187"/>
                  <a:gd name="T68" fmla="*/ 27 w 149"/>
                  <a:gd name="T69" fmla="*/ 3 h 187"/>
                  <a:gd name="T70" fmla="*/ 81 w 149"/>
                  <a:gd name="T71" fmla="*/ 14 h 187"/>
                  <a:gd name="T72" fmla="*/ 120 w 149"/>
                  <a:gd name="T73" fmla="*/ 98 h 187"/>
                  <a:gd name="T74" fmla="*/ 134 w 149"/>
                  <a:gd name="T75" fmla="*/ 118 h 187"/>
                  <a:gd name="T76" fmla="*/ 148 w 149"/>
                  <a:gd name="T77" fmla="*/ 128 h 1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9" h="187">
                    <a:moveTo>
                      <a:pt x="148" y="128"/>
                    </a:moveTo>
                    <a:lnTo>
                      <a:pt x="135" y="114"/>
                    </a:lnTo>
                    <a:lnTo>
                      <a:pt x="125" y="101"/>
                    </a:lnTo>
                    <a:lnTo>
                      <a:pt x="84" y="13"/>
                    </a:lnTo>
                    <a:lnTo>
                      <a:pt x="81" y="9"/>
                    </a:lnTo>
                    <a:lnTo>
                      <a:pt x="76" y="5"/>
                    </a:lnTo>
                    <a:lnTo>
                      <a:pt x="67" y="5"/>
                    </a:lnTo>
                    <a:lnTo>
                      <a:pt x="16" y="0"/>
                    </a:lnTo>
                    <a:lnTo>
                      <a:pt x="7" y="3"/>
                    </a:lnTo>
                    <a:lnTo>
                      <a:pt x="3" y="6"/>
                    </a:lnTo>
                    <a:lnTo>
                      <a:pt x="0" y="16"/>
                    </a:lnTo>
                    <a:lnTo>
                      <a:pt x="1" y="21"/>
                    </a:lnTo>
                    <a:lnTo>
                      <a:pt x="4" y="27"/>
                    </a:lnTo>
                    <a:lnTo>
                      <a:pt x="4" y="36"/>
                    </a:lnTo>
                    <a:lnTo>
                      <a:pt x="6" y="40"/>
                    </a:lnTo>
                    <a:lnTo>
                      <a:pt x="12" y="47"/>
                    </a:lnTo>
                    <a:lnTo>
                      <a:pt x="12" y="57"/>
                    </a:lnTo>
                    <a:lnTo>
                      <a:pt x="15" y="61"/>
                    </a:lnTo>
                    <a:lnTo>
                      <a:pt x="14" y="69"/>
                    </a:lnTo>
                    <a:lnTo>
                      <a:pt x="18" y="76"/>
                    </a:lnTo>
                    <a:lnTo>
                      <a:pt x="26" y="82"/>
                    </a:lnTo>
                    <a:lnTo>
                      <a:pt x="33" y="90"/>
                    </a:lnTo>
                    <a:lnTo>
                      <a:pt x="39" y="100"/>
                    </a:lnTo>
                    <a:lnTo>
                      <a:pt x="46" y="120"/>
                    </a:lnTo>
                    <a:lnTo>
                      <a:pt x="53" y="130"/>
                    </a:lnTo>
                    <a:lnTo>
                      <a:pt x="60" y="136"/>
                    </a:lnTo>
                    <a:lnTo>
                      <a:pt x="73" y="143"/>
                    </a:lnTo>
                    <a:lnTo>
                      <a:pt x="84" y="152"/>
                    </a:lnTo>
                    <a:lnTo>
                      <a:pt x="91" y="164"/>
                    </a:lnTo>
                    <a:lnTo>
                      <a:pt x="103" y="186"/>
                    </a:lnTo>
                    <a:lnTo>
                      <a:pt x="104" y="182"/>
                    </a:lnTo>
                    <a:lnTo>
                      <a:pt x="85" y="150"/>
                    </a:lnTo>
                    <a:lnTo>
                      <a:pt x="79" y="144"/>
                    </a:lnTo>
                    <a:lnTo>
                      <a:pt x="72" y="139"/>
                    </a:lnTo>
                    <a:lnTo>
                      <a:pt x="58" y="131"/>
                    </a:lnTo>
                    <a:lnTo>
                      <a:pt x="53" y="126"/>
                    </a:lnTo>
                    <a:lnTo>
                      <a:pt x="50" y="119"/>
                    </a:lnTo>
                    <a:lnTo>
                      <a:pt x="41" y="97"/>
                    </a:lnTo>
                    <a:lnTo>
                      <a:pt x="37" y="89"/>
                    </a:lnTo>
                    <a:lnTo>
                      <a:pt x="33" y="84"/>
                    </a:lnTo>
                    <a:lnTo>
                      <a:pt x="30" y="80"/>
                    </a:lnTo>
                    <a:lnTo>
                      <a:pt x="22" y="74"/>
                    </a:lnTo>
                    <a:lnTo>
                      <a:pt x="19" y="69"/>
                    </a:lnTo>
                    <a:lnTo>
                      <a:pt x="18" y="65"/>
                    </a:lnTo>
                    <a:lnTo>
                      <a:pt x="19" y="63"/>
                    </a:lnTo>
                    <a:lnTo>
                      <a:pt x="23" y="63"/>
                    </a:lnTo>
                    <a:lnTo>
                      <a:pt x="33" y="62"/>
                    </a:lnTo>
                    <a:lnTo>
                      <a:pt x="34" y="61"/>
                    </a:lnTo>
                    <a:lnTo>
                      <a:pt x="22" y="61"/>
                    </a:lnTo>
                    <a:lnTo>
                      <a:pt x="17" y="59"/>
                    </a:lnTo>
                    <a:lnTo>
                      <a:pt x="16" y="57"/>
                    </a:lnTo>
                    <a:lnTo>
                      <a:pt x="16" y="53"/>
                    </a:lnTo>
                    <a:lnTo>
                      <a:pt x="16" y="47"/>
                    </a:lnTo>
                    <a:lnTo>
                      <a:pt x="19" y="45"/>
                    </a:lnTo>
                    <a:lnTo>
                      <a:pt x="47" y="43"/>
                    </a:lnTo>
                    <a:lnTo>
                      <a:pt x="52" y="40"/>
                    </a:lnTo>
                    <a:lnTo>
                      <a:pt x="43" y="40"/>
                    </a:lnTo>
                    <a:lnTo>
                      <a:pt x="17" y="41"/>
                    </a:lnTo>
                    <a:lnTo>
                      <a:pt x="13" y="40"/>
                    </a:lnTo>
                    <a:lnTo>
                      <a:pt x="10" y="36"/>
                    </a:lnTo>
                    <a:lnTo>
                      <a:pt x="9" y="30"/>
                    </a:lnTo>
                    <a:lnTo>
                      <a:pt x="10" y="25"/>
                    </a:lnTo>
                    <a:lnTo>
                      <a:pt x="16" y="24"/>
                    </a:lnTo>
                    <a:lnTo>
                      <a:pt x="55" y="20"/>
                    </a:lnTo>
                    <a:lnTo>
                      <a:pt x="11" y="19"/>
                    </a:lnTo>
                    <a:lnTo>
                      <a:pt x="5" y="20"/>
                    </a:lnTo>
                    <a:lnTo>
                      <a:pt x="4" y="13"/>
                    </a:lnTo>
                    <a:lnTo>
                      <a:pt x="7" y="5"/>
                    </a:lnTo>
                    <a:lnTo>
                      <a:pt x="15" y="2"/>
                    </a:lnTo>
                    <a:lnTo>
                      <a:pt x="27" y="3"/>
                    </a:lnTo>
                    <a:lnTo>
                      <a:pt x="75" y="9"/>
                    </a:lnTo>
                    <a:lnTo>
                      <a:pt x="81" y="14"/>
                    </a:lnTo>
                    <a:lnTo>
                      <a:pt x="84" y="20"/>
                    </a:lnTo>
                    <a:lnTo>
                      <a:pt x="120" y="98"/>
                    </a:lnTo>
                    <a:lnTo>
                      <a:pt x="126" y="108"/>
                    </a:lnTo>
                    <a:lnTo>
                      <a:pt x="134" y="118"/>
                    </a:lnTo>
                    <a:lnTo>
                      <a:pt x="146" y="131"/>
                    </a:lnTo>
                    <a:lnTo>
                      <a:pt x="148" y="12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6" name="Freeform 262">
                <a:extLst>
                  <a:ext uri="{FF2B5EF4-FFF2-40B4-BE49-F238E27FC236}">
                    <a16:creationId xmlns:a16="http://schemas.microsoft.com/office/drawing/2014/main" xmlns="" id="{37C78B4E-3510-401C-9E23-CDCEBA462254}"/>
                  </a:ext>
                </a:extLst>
              </p:cNvPr>
              <p:cNvSpPr>
                <a:spLocks noChangeAspect="1"/>
              </p:cNvSpPr>
              <p:nvPr/>
            </p:nvSpPr>
            <p:spPr bwMode="auto">
              <a:xfrm>
                <a:off x="4753" y="2383"/>
                <a:ext cx="37" cy="40"/>
              </a:xfrm>
              <a:custGeom>
                <a:avLst/>
                <a:gdLst>
                  <a:gd name="T0" fmla="*/ 29 w 37"/>
                  <a:gd name="T1" fmla="*/ 0 h 40"/>
                  <a:gd name="T2" fmla="*/ 23 w 37"/>
                  <a:gd name="T3" fmla="*/ 0 h 40"/>
                  <a:gd name="T4" fmla="*/ 12 w 37"/>
                  <a:gd name="T5" fmla="*/ 13 h 40"/>
                  <a:gd name="T6" fmla="*/ 1 w 37"/>
                  <a:gd name="T7" fmla="*/ 23 h 40"/>
                  <a:gd name="T8" fmla="*/ 0 w 37"/>
                  <a:gd name="T9" fmla="*/ 25 h 40"/>
                  <a:gd name="T10" fmla="*/ 0 w 37"/>
                  <a:gd name="T11" fmla="*/ 30 h 40"/>
                  <a:gd name="T12" fmla="*/ 4 w 37"/>
                  <a:gd name="T13" fmla="*/ 37 h 40"/>
                  <a:gd name="T14" fmla="*/ 11 w 37"/>
                  <a:gd name="T15" fmla="*/ 39 h 40"/>
                  <a:gd name="T16" fmla="*/ 20 w 37"/>
                  <a:gd name="T17" fmla="*/ 39 h 40"/>
                  <a:gd name="T18" fmla="*/ 26 w 37"/>
                  <a:gd name="T19" fmla="*/ 36 h 40"/>
                  <a:gd name="T20" fmla="*/ 36 w 37"/>
                  <a:gd name="T21" fmla="*/ 25 h 40"/>
                  <a:gd name="T22" fmla="*/ 35 w 37"/>
                  <a:gd name="T23" fmla="*/ 24 h 40"/>
                  <a:gd name="T24" fmla="*/ 24 w 37"/>
                  <a:gd name="T25" fmla="*/ 35 h 40"/>
                  <a:gd name="T26" fmla="*/ 18 w 37"/>
                  <a:gd name="T27" fmla="*/ 37 h 40"/>
                  <a:gd name="T28" fmla="*/ 12 w 37"/>
                  <a:gd name="T29" fmla="*/ 37 h 40"/>
                  <a:gd name="T30" fmla="*/ 6 w 37"/>
                  <a:gd name="T31" fmla="*/ 35 h 40"/>
                  <a:gd name="T32" fmla="*/ 3 w 37"/>
                  <a:gd name="T33" fmla="*/ 32 h 40"/>
                  <a:gd name="T34" fmla="*/ 2 w 37"/>
                  <a:gd name="T35" fmla="*/ 28 h 40"/>
                  <a:gd name="T36" fmla="*/ 4 w 37"/>
                  <a:gd name="T37" fmla="*/ 23 h 40"/>
                  <a:gd name="T38" fmla="*/ 17 w 37"/>
                  <a:gd name="T39" fmla="*/ 11 h 40"/>
                  <a:gd name="T40" fmla="*/ 23 w 37"/>
                  <a:gd name="T41" fmla="*/ 4 h 40"/>
                  <a:gd name="T42" fmla="*/ 29 w 37"/>
                  <a:gd name="T43" fmla="*/ 2 h 40"/>
                  <a:gd name="T44" fmla="*/ 29 w 37"/>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 h="40">
                    <a:moveTo>
                      <a:pt x="29" y="0"/>
                    </a:moveTo>
                    <a:lnTo>
                      <a:pt x="23" y="0"/>
                    </a:lnTo>
                    <a:lnTo>
                      <a:pt x="12" y="13"/>
                    </a:lnTo>
                    <a:lnTo>
                      <a:pt x="1" y="23"/>
                    </a:lnTo>
                    <a:lnTo>
                      <a:pt x="0" y="25"/>
                    </a:lnTo>
                    <a:lnTo>
                      <a:pt x="0" y="30"/>
                    </a:lnTo>
                    <a:lnTo>
                      <a:pt x="4" y="37"/>
                    </a:lnTo>
                    <a:lnTo>
                      <a:pt x="11" y="39"/>
                    </a:lnTo>
                    <a:lnTo>
                      <a:pt x="20" y="39"/>
                    </a:lnTo>
                    <a:lnTo>
                      <a:pt x="26" y="36"/>
                    </a:lnTo>
                    <a:lnTo>
                      <a:pt x="36" y="25"/>
                    </a:lnTo>
                    <a:lnTo>
                      <a:pt x="35" y="24"/>
                    </a:lnTo>
                    <a:lnTo>
                      <a:pt x="24" y="35"/>
                    </a:lnTo>
                    <a:lnTo>
                      <a:pt x="18" y="37"/>
                    </a:lnTo>
                    <a:lnTo>
                      <a:pt x="12" y="37"/>
                    </a:lnTo>
                    <a:lnTo>
                      <a:pt x="6" y="35"/>
                    </a:lnTo>
                    <a:lnTo>
                      <a:pt x="3" y="32"/>
                    </a:lnTo>
                    <a:lnTo>
                      <a:pt x="2" y="28"/>
                    </a:lnTo>
                    <a:lnTo>
                      <a:pt x="4" y="23"/>
                    </a:lnTo>
                    <a:lnTo>
                      <a:pt x="17" y="11"/>
                    </a:lnTo>
                    <a:lnTo>
                      <a:pt x="23" y="4"/>
                    </a:lnTo>
                    <a:lnTo>
                      <a:pt x="29" y="2"/>
                    </a:lnTo>
                    <a:lnTo>
                      <a:pt x="29"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7" name="Freeform 263">
                <a:extLst>
                  <a:ext uri="{FF2B5EF4-FFF2-40B4-BE49-F238E27FC236}">
                    <a16:creationId xmlns:a16="http://schemas.microsoft.com/office/drawing/2014/main" xmlns="" id="{598E1EB6-8A53-4728-AB8B-0731E4111178}"/>
                  </a:ext>
                </a:extLst>
              </p:cNvPr>
              <p:cNvSpPr>
                <a:spLocks noChangeAspect="1"/>
              </p:cNvSpPr>
              <p:nvPr/>
            </p:nvSpPr>
            <p:spPr bwMode="auto">
              <a:xfrm>
                <a:off x="4772" y="2420"/>
                <a:ext cx="17" cy="66"/>
              </a:xfrm>
              <a:custGeom>
                <a:avLst/>
                <a:gdLst>
                  <a:gd name="T0" fmla="*/ 16 w 17"/>
                  <a:gd name="T1" fmla="*/ 65 h 66"/>
                  <a:gd name="T2" fmla="*/ 4 w 17"/>
                  <a:gd name="T3" fmla="*/ 0 h 66"/>
                  <a:gd name="T4" fmla="*/ 0 w 17"/>
                  <a:gd name="T5" fmla="*/ 1 h 66"/>
                  <a:gd name="T6" fmla="*/ 12 w 17"/>
                  <a:gd name="T7" fmla="*/ 65 h 66"/>
                  <a:gd name="T8" fmla="*/ 16 w 17"/>
                  <a:gd name="T9" fmla="*/ 65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66">
                    <a:moveTo>
                      <a:pt x="16" y="65"/>
                    </a:moveTo>
                    <a:lnTo>
                      <a:pt x="4" y="0"/>
                    </a:lnTo>
                    <a:lnTo>
                      <a:pt x="0" y="1"/>
                    </a:lnTo>
                    <a:lnTo>
                      <a:pt x="12" y="65"/>
                    </a:lnTo>
                    <a:lnTo>
                      <a:pt x="16" y="6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8" name="Freeform 264">
                <a:extLst>
                  <a:ext uri="{FF2B5EF4-FFF2-40B4-BE49-F238E27FC236}">
                    <a16:creationId xmlns:a16="http://schemas.microsoft.com/office/drawing/2014/main" xmlns="" id="{2C1AA886-17D8-4CB4-887B-B78665BB2042}"/>
                  </a:ext>
                </a:extLst>
              </p:cNvPr>
              <p:cNvSpPr>
                <a:spLocks noChangeAspect="1"/>
              </p:cNvSpPr>
              <p:nvPr/>
            </p:nvSpPr>
            <p:spPr bwMode="auto">
              <a:xfrm>
                <a:off x="4681" y="2195"/>
                <a:ext cx="92" cy="199"/>
              </a:xfrm>
              <a:custGeom>
                <a:avLst/>
                <a:gdLst>
                  <a:gd name="T0" fmla="*/ 90 w 92"/>
                  <a:gd name="T1" fmla="*/ 195 h 199"/>
                  <a:gd name="T2" fmla="*/ 88 w 92"/>
                  <a:gd name="T3" fmla="*/ 198 h 199"/>
                  <a:gd name="T4" fmla="*/ 78 w 92"/>
                  <a:gd name="T5" fmla="*/ 132 h 199"/>
                  <a:gd name="T6" fmla="*/ 76 w 92"/>
                  <a:gd name="T7" fmla="*/ 124 h 199"/>
                  <a:gd name="T8" fmla="*/ 71 w 92"/>
                  <a:gd name="T9" fmla="*/ 117 h 199"/>
                  <a:gd name="T10" fmla="*/ 63 w 92"/>
                  <a:gd name="T11" fmla="*/ 107 h 199"/>
                  <a:gd name="T12" fmla="*/ 46 w 92"/>
                  <a:gd name="T13" fmla="*/ 92 h 199"/>
                  <a:gd name="T14" fmla="*/ 25 w 92"/>
                  <a:gd name="T15" fmla="*/ 75 h 199"/>
                  <a:gd name="T16" fmla="*/ 12 w 92"/>
                  <a:gd name="T17" fmla="*/ 63 h 199"/>
                  <a:gd name="T18" fmla="*/ 5 w 92"/>
                  <a:gd name="T19" fmla="*/ 54 h 199"/>
                  <a:gd name="T20" fmla="*/ 1 w 92"/>
                  <a:gd name="T21" fmla="*/ 42 h 199"/>
                  <a:gd name="T22" fmla="*/ 0 w 92"/>
                  <a:gd name="T23" fmla="*/ 29 h 199"/>
                  <a:gd name="T24" fmla="*/ 2 w 92"/>
                  <a:gd name="T25" fmla="*/ 19 h 199"/>
                  <a:gd name="T26" fmla="*/ 6 w 92"/>
                  <a:gd name="T27" fmla="*/ 10 h 199"/>
                  <a:gd name="T28" fmla="*/ 12 w 92"/>
                  <a:gd name="T29" fmla="*/ 0 h 199"/>
                  <a:gd name="T30" fmla="*/ 16 w 92"/>
                  <a:gd name="T31" fmla="*/ 5 h 199"/>
                  <a:gd name="T32" fmla="*/ 8 w 92"/>
                  <a:gd name="T33" fmla="*/ 14 h 199"/>
                  <a:gd name="T34" fmla="*/ 4 w 92"/>
                  <a:gd name="T35" fmla="*/ 27 h 199"/>
                  <a:gd name="T36" fmla="*/ 5 w 92"/>
                  <a:gd name="T37" fmla="*/ 35 h 199"/>
                  <a:gd name="T38" fmla="*/ 8 w 92"/>
                  <a:gd name="T39" fmla="*/ 48 h 199"/>
                  <a:gd name="T40" fmla="*/ 12 w 92"/>
                  <a:gd name="T41" fmla="*/ 58 h 199"/>
                  <a:gd name="T42" fmla="*/ 22 w 92"/>
                  <a:gd name="T43" fmla="*/ 67 h 199"/>
                  <a:gd name="T44" fmla="*/ 40 w 92"/>
                  <a:gd name="T45" fmla="*/ 82 h 199"/>
                  <a:gd name="T46" fmla="*/ 66 w 92"/>
                  <a:gd name="T47" fmla="*/ 105 h 199"/>
                  <a:gd name="T48" fmla="*/ 74 w 92"/>
                  <a:gd name="T49" fmla="*/ 114 h 199"/>
                  <a:gd name="T50" fmla="*/ 81 w 92"/>
                  <a:gd name="T51" fmla="*/ 125 h 199"/>
                  <a:gd name="T52" fmla="*/ 84 w 92"/>
                  <a:gd name="T53" fmla="*/ 135 h 199"/>
                  <a:gd name="T54" fmla="*/ 91 w 92"/>
                  <a:gd name="T55" fmla="*/ 195 h 199"/>
                  <a:gd name="T56" fmla="*/ 90 w 92"/>
                  <a:gd name="T57" fmla="*/ 195 h 1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2" h="199">
                    <a:moveTo>
                      <a:pt x="90" y="195"/>
                    </a:moveTo>
                    <a:lnTo>
                      <a:pt x="88" y="198"/>
                    </a:lnTo>
                    <a:lnTo>
                      <a:pt x="78" y="132"/>
                    </a:lnTo>
                    <a:lnTo>
                      <a:pt x="76" y="124"/>
                    </a:lnTo>
                    <a:lnTo>
                      <a:pt x="71" y="117"/>
                    </a:lnTo>
                    <a:lnTo>
                      <a:pt x="63" y="107"/>
                    </a:lnTo>
                    <a:lnTo>
                      <a:pt x="46" y="92"/>
                    </a:lnTo>
                    <a:lnTo>
                      <a:pt x="25" y="75"/>
                    </a:lnTo>
                    <a:lnTo>
                      <a:pt x="12" y="63"/>
                    </a:lnTo>
                    <a:lnTo>
                      <a:pt x="5" y="54"/>
                    </a:lnTo>
                    <a:lnTo>
                      <a:pt x="1" y="42"/>
                    </a:lnTo>
                    <a:lnTo>
                      <a:pt x="0" y="29"/>
                    </a:lnTo>
                    <a:lnTo>
                      <a:pt x="2" y="19"/>
                    </a:lnTo>
                    <a:lnTo>
                      <a:pt x="6" y="10"/>
                    </a:lnTo>
                    <a:lnTo>
                      <a:pt x="12" y="0"/>
                    </a:lnTo>
                    <a:lnTo>
                      <a:pt x="16" y="5"/>
                    </a:lnTo>
                    <a:lnTo>
                      <a:pt x="8" y="14"/>
                    </a:lnTo>
                    <a:lnTo>
                      <a:pt x="4" y="27"/>
                    </a:lnTo>
                    <a:lnTo>
                      <a:pt x="5" y="35"/>
                    </a:lnTo>
                    <a:lnTo>
                      <a:pt x="8" y="48"/>
                    </a:lnTo>
                    <a:lnTo>
                      <a:pt x="12" y="58"/>
                    </a:lnTo>
                    <a:lnTo>
                      <a:pt x="22" y="67"/>
                    </a:lnTo>
                    <a:lnTo>
                      <a:pt x="40" y="82"/>
                    </a:lnTo>
                    <a:lnTo>
                      <a:pt x="66" y="105"/>
                    </a:lnTo>
                    <a:lnTo>
                      <a:pt x="74" y="114"/>
                    </a:lnTo>
                    <a:lnTo>
                      <a:pt x="81" y="125"/>
                    </a:lnTo>
                    <a:lnTo>
                      <a:pt x="84" y="135"/>
                    </a:lnTo>
                    <a:lnTo>
                      <a:pt x="91" y="195"/>
                    </a:lnTo>
                    <a:lnTo>
                      <a:pt x="90" y="19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19" name="Freeform 265">
                <a:extLst>
                  <a:ext uri="{FF2B5EF4-FFF2-40B4-BE49-F238E27FC236}">
                    <a16:creationId xmlns:a16="http://schemas.microsoft.com/office/drawing/2014/main" xmlns="" id="{D41EA129-E19F-418A-BF12-1BC17EED2B47}"/>
                  </a:ext>
                </a:extLst>
              </p:cNvPr>
              <p:cNvSpPr>
                <a:spLocks noChangeAspect="1"/>
              </p:cNvSpPr>
              <p:nvPr/>
            </p:nvSpPr>
            <p:spPr bwMode="auto">
              <a:xfrm>
                <a:off x="4794" y="2412"/>
                <a:ext cx="17" cy="74"/>
              </a:xfrm>
              <a:custGeom>
                <a:avLst/>
                <a:gdLst>
                  <a:gd name="T0" fmla="*/ 16 w 17"/>
                  <a:gd name="T1" fmla="*/ 73 h 74"/>
                  <a:gd name="T2" fmla="*/ 4 w 17"/>
                  <a:gd name="T3" fmla="*/ 4 h 74"/>
                  <a:gd name="T4" fmla="*/ 0 w 17"/>
                  <a:gd name="T5" fmla="*/ 0 h 74"/>
                  <a:gd name="T6" fmla="*/ 10 w 17"/>
                  <a:gd name="T7" fmla="*/ 73 h 74"/>
                  <a:gd name="T8" fmla="*/ 16 w 17"/>
                  <a:gd name="T9" fmla="*/ 73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74">
                    <a:moveTo>
                      <a:pt x="16" y="73"/>
                    </a:moveTo>
                    <a:lnTo>
                      <a:pt x="4" y="4"/>
                    </a:lnTo>
                    <a:lnTo>
                      <a:pt x="0" y="0"/>
                    </a:lnTo>
                    <a:lnTo>
                      <a:pt x="10" y="73"/>
                    </a:lnTo>
                    <a:lnTo>
                      <a:pt x="16" y="7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0" name="Freeform 266">
                <a:extLst>
                  <a:ext uri="{FF2B5EF4-FFF2-40B4-BE49-F238E27FC236}">
                    <a16:creationId xmlns:a16="http://schemas.microsoft.com/office/drawing/2014/main" xmlns="" id="{DF475AF1-7484-4DCA-9D30-BDFEFE5861B9}"/>
                  </a:ext>
                </a:extLst>
              </p:cNvPr>
              <p:cNvSpPr>
                <a:spLocks noChangeAspect="1"/>
              </p:cNvSpPr>
              <p:nvPr/>
            </p:nvSpPr>
            <p:spPr bwMode="auto">
              <a:xfrm>
                <a:off x="4819" y="2443"/>
                <a:ext cx="17" cy="20"/>
              </a:xfrm>
              <a:custGeom>
                <a:avLst/>
                <a:gdLst>
                  <a:gd name="T0" fmla="*/ 5 w 17"/>
                  <a:gd name="T1" fmla="*/ 0 h 20"/>
                  <a:gd name="T2" fmla="*/ 5 w 17"/>
                  <a:gd name="T3" fmla="*/ 6 h 20"/>
                  <a:gd name="T4" fmla="*/ 5 w 17"/>
                  <a:gd name="T5" fmla="*/ 13 h 20"/>
                  <a:gd name="T6" fmla="*/ 0 w 17"/>
                  <a:gd name="T7" fmla="*/ 19 h 20"/>
                  <a:gd name="T8" fmla="*/ 8 w 17"/>
                  <a:gd name="T9" fmla="*/ 16 h 20"/>
                  <a:gd name="T10" fmla="*/ 12 w 17"/>
                  <a:gd name="T11" fmla="*/ 13 h 20"/>
                  <a:gd name="T12" fmla="*/ 16 w 17"/>
                  <a:gd name="T13" fmla="*/ 8 h 20"/>
                  <a:gd name="T14" fmla="*/ 5 w 17"/>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0">
                    <a:moveTo>
                      <a:pt x="5" y="0"/>
                    </a:moveTo>
                    <a:lnTo>
                      <a:pt x="5" y="6"/>
                    </a:lnTo>
                    <a:lnTo>
                      <a:pt x="5" y="13"/>
                    </a:lnTo>
                    <a:lnTo>
                      <a:pt x="0" y="19"/>
                    </a:lnTo>
                    <a:lnTo>
                      <a:pt x="8" y="16"/>
                    </a:lnTo>
                    <a:lnTo>
                      <a:pt x="12" y="13"/>
                    </a:lnTo>
                    <a:lnTo>
                      <a:pt x="16" y="8"/>
                    </a:lnTo>
                    <a:lnTo>
                      <a:pt x="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1" name="Freeform 267">
                <a:extLst>
                  <a:ext uri="{FF2B5EF4-FFF2-40B4-BE49-F238E27FC236}">
                    <a16:creationId xmlns:a16="http://schemas.microsoft.com/office/drawing/2014/main" xmlns="" id="{F6A5C7CC-1C2A-484E-9128-78CEB42A1F80}"/>
                  </a:ext>
                </a:extLst>
              </p:cNvPr>
              <p:cNvSpPr>
                <a:spLocks noChangeAspect="1"/>
              </p:cNvSpPr>
              <p:nvPr/>
            </p:nvSpPr>
            <p:spPr bwMode="auto">
              <a:xfrm>
                <a:off x="4684" y="2284"/>
                <a:ext cx="85" cy="167"/>
              </a:xfrm>
              <a:custGeom>
                <a:avLst/>
                <a:gdLst>
                  <a:gd name="T0" fmla="*/ 40 w 85"/>
                  <a:gd name="T1" fmla="*/ 58 h 167"/>
                  <a:gd name="T2" fmla="*/ 39 w 85"/>
                  <a:gd name="T3" fmla="*/ 16 h 167"/>
                  <a:gd name="T4" fmla="*/ 43 w 85"/>
                  <a:gd name="T5" fmla="*/ 1 h 167"/>
                  <a:gd name="T6" fmla="*/ 37 w 85"/>
                  <a:gd name="T7" fmla="*/ 7 h 167"/>
                  <a:gd name="T8" fmla="*/ 35 w 85"/>
                  <a:gd name="T9" fmla="*/ 32 h 167"/>
                  <a:gd name="T10" fmla="*/ 14 w 85"/>
                  <a:gd name="T11" fmla="*/ 86 h 167"/>
                  <a:gd name="T12" fmla="*/ 4 w 85"/>
                  <a:gd name="T13" fmla="*/ 95 h 167"/>
                  <a:gd name="T14" fmla="*/ 6 w 85"/>
                  <a:gd name="T15" fmla="*/ 107 h 167"/>
                  <a:gd name="T16" fmla="*/ 7 w 85"/>
                  <a:gd name="T17" fmla="*/ 106 h 167"/>
                  <a:gd name="T18" fmla="*/ 6 w 85"/>
                  <a:gd name="T19" fmla="*/ 96 h 167"/>
                  <a:gd name="T20" fmla="*/ 14 w 85"/>
                  <a:gd name="T21" fmla="*/ 90 h 167"/>
                  <a:gd name="T22" fmla="*/ 42 w 85"/>
                  <a:gd name="T23" fmla="*/ 101 h 167"/>
                  <a:gd name="T24" fmla="*/ 45 w 85"/>
                  <a:gd name="T25" fmla="*/ 110 h 167"/>
                  <a:gd name="T26" fmla="*/ 15 w 85"/>
                  <a:gd name="T27" fmla="*/ 112 h 167"/>
                  <a:gd name="T28" fmla="*/ 40 w 85"/>
                  <a:gd name="T29" fmla="*/ 115 h 167"/>
                  <a:gd name="T30" fmla="*/ 52 w 85"/>
                  <a:gd name="T31" fmla="*/ 126 h 167"/>
                  <a:gd name="T32" fmla="*/ 50 w 85"/>
                  <a:gd name="T33" fmla="*/ 136 h 167"/>
                  <a:gd name="T34" fmla="*/ 19 w 85"/>
                  <a:gd name="T35" fmla="*/ 138 h 167"/>
                  <a:gd name="T36" fmla="*/ 3 w 85"/>
                  <a:gd name="T37" fmla="*/ 132 h 167"/>
                  <a:gd name="T38" fmla="*/ 2 w 85"/>
                  <a:gd name="T39" fmla="*/ 123 h 167"/>
                  <a:gd name="T40" fmla="*/ 1 w 85"/>
                  <a:gd name="T41" fmla="*/ 122 h 167"/>
                  <a:gd name="T42" fmla="*/ 1 w 85"/>
                  <a:gd name="T43" fmla="*/ 134 h 167"/>
                  <a:gd name="T44" fmla="*/ 18 w 85"/>
                  <a:gd name="T45" fmla="*/ 141 h 167"/>
                  <a:gd name="T46" fmla="*/ 9 w 85"/>
                  <a:gd name="T47" fmla="*/ 154 h 167"/>
                  <a:gd name="T48" fmla="*/ 10 w 85"/>
                  <a:gd name="T49" fmla="*/ 166 h 167"/>
                  <a:gd name="T50" fmla="*/ 12 w 85"/>
                  <a:gd name="T51" fmla="*/ 156 h 167"/>
                  <a:gd name="T52" fmla="*/ 40 w 85"/>
                  <a:gd name="T53" fmla="*/ 142 h 167"/>
                  <a:gd name="T54" fmla="*/ 47 w 85"/>
                  <a:gd name="T55" fmla="*/ 147 h 167"/>
                  <a:gd name="T56" fmla="*/ 48 w 85"/>
                  <a:gd name="T57" fmla="*/ 148 h 167"/>
                  <a:gd name="T58" fmla="*/ 45 w 85"/>
                  <a:gd name="T59" fmla="*/ 141 h 167"/>
                  <a:gd name="T60" fmla="*/ 54 w 85"/>
                  <a:gd name="T61" fmla="*/ 134 h 167"/>
                  <a:gd name="T62" fmla="*/ 54 w 85"/>
                  <a:gd name="T63" fmla="*/ 124 h 167"/>
                  <a:gd name="T64" fmla="*/ 47 w 85"/>
                  <a:gd name="T65" fmla="*/ 116 h 167"/>
                  <a:gd name="T66" fmla="*/ 49 w 85"/>
                  <a:gd name="T67" fmla="*/ 106 h 167"/>
                  <a:gd name="T68" fmla="*/ 44 w 85"/>
                  <a:gd name="T69" fmla="*/ 99 h 167"/>
                  <a:gd name="T70" fmla="*/ 44 w 85"/>
                  <a:gd name="T71" fmla="*/ 72 h 167"/>
                  <a:gd name="T72" fmla="*/ 53 w 85"/>
                  <a:gd name="T73" fmla="*/ 71 h 167"/>
                  <a:gd name="T74" fmla="*/ 83 w 85"/>
                  <a:gd name="T75" fmla="*/ 86 h 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5" h="167">
                    <a:moveTo>
                      <a:pt x="83" y="86"/>
                    </a:moveTo>
                    <a:lnTo>
                      <a:pt x="40" y="58"/>
                    </a:lnTo>
                    <a:lnTo>
                      <a:pt x="39" y="37"/>
                    </a:lnTo>
                    <a:lnTo>
                      <a:pt x="39" y="16"/>
                    </a:lnTo>
                    <a:lnTo>
                      <a:pt x="40" y="9"/>
                    </a:lnTo>
                    <a:lnTo>
                      <a:pt x="43" y="1"/>
                    </a:lnTo>
                    <a:lnTo>
                      <a:pt x="40" y="0"/>
                    </a:lnTo>
                    <a:lnTo>
                      <a:pt x="37" y="7"/>
                    </a:lnTo>
                    <a:lnTo>
                      <a:pt x="35" y="18"/>
                    </a:lnTo>
                    <a:lnTo>
                      <a:pt x="35" y="32"/>
                    </a:lnTo>
                    <a:lnTo>
                      <a:pt x="40" y="97"/>
                    </a:lnTo>
                    <a:lnTo>
                      <a:pt x="14" y="86"/>
                    </a:lnTo>
                    <a:lnTo>
                      <a:pt x="7" y="89"/>
                    </a:lnTo>
                    <a:lnTo>
                      <a:pt x="4" y="95"/>
                    </a:lnTo>
                    <a:lnTo>
                      <a:pt x="4" y="99"/>
                    </a:lnTo>
                    <a:lnTo>
                      <a:pt x="6" y="107"/>
                    </a:lnTo>
                    <a:lnTo>
                      <a:pt x="9" y="110"/>
                    </a:lnTo>
                    <a:lnTo>
                      <a:pt x="7" y="106"/>
                    </a:lnTo>
                    <a:lnTo>
                      <a:pt x="5" y="101"/>
                    </a:lnTo>
                    <a:lnTo>
                      <a:pt x="6" y="96"/>
                    </a:lnTo>
                    <a:lnTo>
                      <a:pt x="9" y="91"/>
                    </a:lnTo>
                    <a:lnTo>
                      <a:pt x="14" y="90"/>
                    </a:lnTo>
                    <a:lnTo>
                      <a:pt x="19" y="91"/>
                    </a:lnTo>
                    <a:lnTo>
                      <a:pt x="42" y="101"/>
                    </a:lnTo>
                    <a:lnTo>
                      <a:pt x="45" y="105"/>
                    </a:lnTo>
                    <a:lnTo>
                      <a:pt x="45" y="110"/>
                    </a:lnTo>
                    <a:lnTo>
                      <a:pt x="41" y="112"/>
                    </a:lnTo>
                    <a:lnTo>
                      <a:pt x="15" y="112"/>
                    </a:lnTo>
                    <a:lnTo>
                      <a:pt x="20" y="114"/>
                    </a:lnTo>
                    <a:lnTo>
                      <a:pt x="40" y="115"/>
                    </a:lnTo>
                    <a:lnTo>
                      <a:pt x="48" y="119"/>
                    </a:lnTo>
                    <a:lnTo>
                      <a:pt x="52" y="126"/>
                    </a:lnTo>
                    <a:lnTo>
                      <a:pt x="52" y="133"/>
                    </a:lnTo>
                    <a:lnTo>
                      <a:pt x="50" y="136"/>
                    </a:lnTo>
                    <a:lnTo>
                      <a:pt x="46" y="138"/>
                    </a:lnTo>
                    <a:lnTo>
                      <a:pt x="19" y="138"/>
                    </a:lnTo>
                    <a:lnTo>
                      <a:pt x="7" y="136"/>
                    </a:lnTo>
                    <a:lnTo>
                      <a:pt x="3" y="132"/>
                    </a:lnTo>
                    <a:lnTo>
                      <a:pt x="2" y="127"/>
                    </a:lnTo>
                    <a:lnTo>
                      <a:pt x="2" y="123"/>
                    </a:lnTo>
                    <a:lnTo>
                      <a:pt x="6" y="117"/>
                    </a:lnTo>
                    <a:lnTo>
                      <a:pt x="1" y="122"/>
                    </a:lnTo>
                    <a:lnTo>
                      <a:pt x="0" y="127"/>
                    </a:lnTo>
                    <a:lnTo>
                      <a:pt x="1" y="134"/>
                    </a:lnTo>
                    <a:lnTo>
                      <a:pt x="5" y="138"/>
                    </a:lnTo>
                    <a:lnTo>
                      <a:pt x="18" y="141"/>
                    </a:lnTo>
                    <a:lnTo>
                      <a:pt x="35" y="141"/>
                    </a:lnTo>
                    <a:lnTo>
                      <a:pt x="9" y="154"/>
                    </a:lnTo>
                    <a:lnTo>
                      <a:pt x="9" y="162"/>
                    </a:lnTo>
                    <a:lnTo>
                      <a:pt x="10" y="166"/>
                    </a:lnTo>
                    <a:lnTo>
                      <a:pt x="9" y="161"/>
                    </a:lnTo>
                    <a:lnTo>
                      <a:pt x="12" y="156"/>
                    </a:lnTo>
                    <a:lnTo>
                      <a:pt x="17" y="152"/>
                    </a:lnTo>
                    <a:lnTo>
                      <a:pt x="40" y="142"/>
                    </a:lnTo>
                    <a:lnTo>
                      <a:pt x="44" y="143"/>
                    </a:lnTo>
                    <a:lnTo>
                      <a:pt x="47" y="147"/>
                    </a:lnTo>
                    <a:lnTo>
                      <a:pt x="47" y="153"/>
                    </a:lnTo>
                    <a:lnTo>
                      <a:pt x="48" y="148"/>
                    </a:lnTo>
                    <a:lnTo>
                      <a:pt x="48" y="143"/>
                    </a:lnTo>
                    <a:lnTo>
                      <a:pt x="45" y="141"/>
                    </a:lnTo>
                    <a:lnTo>
                      <a:pt x="52" y="138"/>
                    </a:lnTo>
                    <a:lnTo>
                      <a:pt x="54" y="134"/>
                    </a:lnTo>
                    <a:lnTo>
                      <a:pt x="55" y="128"/>
                    </a:lnTo>
                    <a:lnTo>
                      <a:pt x="54" y="124"/>
                    </a:lnTo>
                    <a:lnTo>
                      <a:pt x="51" y="119"/>
                    </a:lnTo>
                    <a:lnTo>
                      <a:pt x="47" y="116"/>
                    </a:lnTo>
                    <a:lnTo>
                      <a:pt x="49" y="112"/>
                    </a:lnTo>
                    <a:lnTo>
                      <a:pt x="49" y="106"/>
                    </a:lnTo>
                    <a:lnTo>
                      <a:pt x="47" y="102"/>
                    </a:lnTo>
                    <a:lnTo>
                      <a:pt x="44" y="99"/>
                    </a:lnTo>
                    <a:lnTo>
                      <a:pt x="41" y="74"/>
                    </a:lnTo>
                    <a:lnTo>
                      <a:pt x="44" y="72"/>
                    </a:lnTo>
                    <a:lnTo>
                      <a:pt x="48" y="71"/>
                    </a:lnTo>
                    <a:lnTo>
                      <a:pt x="53" y="71"/>
                    </a:lnTo>
                    <a:lnTo>
                      <a:pt x="84" y="90"/>
                    </a:lnTo>
                    <a:lnTo>
                      <a:pt x="83" y="8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2" name="Freeform 268">
                <a:extLst>
                  <a:ext uri="{FF2B5EF4-FFF2-40B4-BE49-F238E27FC236}">
                    <a16:creationId xmlns:a16="http://schemas.microsoft.com/office/drawing/2014/main" xmlns="" id="{06D8FACD-F5FB-491E-A510-B6DDC376D8C0}"/>
                  </a:ext>
                </a:extLst>
              </p:cNvPr>
              <p:cNvSpPr>
                <a:spLocks noChangeAspect="1"/>
              </p:cNvSpPr>
              <p:nvPr/>
            </p:nvSpPr>
            <p:spPr bwMode="auto">
              <a:xfrm>
                <a:off x="4696" y="2440"/>
                <a:ext cx="33" cy="46"/>
              </a:xfrm>
              <a:custGeom>
                <a:avLst/>
                <a:gdLst>
                  <a:gd name="T0" fmla="*/ 0 w 33"/>
                  <a:gd name="T1" fmla="*/ 13 h 46"/>
                  <a:gd name="T2" fmla="*/ 4 w 33"/>
                  <a:gd name="T3" fmla="*/ 14 h 46"/>
                  <a:gd name="T4" fmla="*/ 10 w 33"/>
                  <a:gd name="T5" fmla="*/ 14 h 46"/>
                  <a:gd name="T6" fmla="*/ 32 w 33"/>
                  <a:gd name="T7" fmla="*/ 0 h 46"/>
                  <a:gd name="T8" fmla="*/ 25 w 33"/>
                  <a:gd name="T9" fmla="*/ 8 h 46"/>
                  <a:gd name="T10" fmla="*/ 18 w 33"/>
                  <a:gd name="T11" fmla="*/ 14 h 46"/>
                  <a:gd name="T12" fmla="*/ 21 w 33"/>
                  <a:gd name="T13" fmla="*/ 45 h 46"/>
                  <a:gd name="T14" fmla="*/ 19 w 33"/>
                  <a:gd name="T15" fmla="*/ 45 h 46"/>
                  <a:gd name="T16" fmla="*/ 16 w 33"/>
                  <a:gd name="T17" fmla="*/ 17 h 46"/>
                  <a:gd name="T18" fmla="*/ 8 w 33"/>
                  <a:gd name="T19" fmla="*/ 17 h 46"/>
                  <a:gd name="T20" fmla="*/ 2 w 33"/>
                  <a:gd name="T21" fmla="*/ 15 h 46"/>
                  <a:gd name="T22" fmla="*/ 0 w 33"/>
                  <a:gd name="T23" fmla="*/ 13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46">
                    <a:moveTo>
                      <a:pt x="0" y="13"/>
                    </a:moveTo>
                    <a:lnTo>
                      <a:pt x="4" y="14"/>
                    </a:lnTo>
                    <a:lnTo>
                      <a:pt x="10" y="14"/>
                    </a:lnTo>
                    <a:lnTo>
                      <a:pt x="32" y="0"/>
                    </a:lnTo>
                    <a:lnTo>
                      <a:pt x="25" y="8"/>
                    </a:lnTo>
                    <a:lnTo>
                      <a:pt x="18" y="14"/>
                    </a:lnTo>
                    <a:lnTo>
                      <a:pt x="21" y="45"/>
                    </a:lnTo>
                    <a:lnTo>
                      <a:pt x="19" y="45"/>
                    </a:lnTo>
                    <a:lnTo>
                      <a:pt x="16" y="17"/>
                    </a:lnTo>
                    <a:lnTo>
                      <a:pt x="8" y="17"/>
                    </a:lnTo>
                    <a:lnTo>
                      <a:pt x="2" y="15"/>
                    </a:lnTo>
                    <a:lnTo>
                      <a:pt x="0"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3" name="Freeform 269">
                <a:extLst>
                  <a:ext uri="{FF2B5EF4-FFF2-40B4-BE49-F238E27FC236}">
                    <a16:creationId xmlns:a16="http://schemas.microsoft.com/office/drawing/2014/main" xmlns="" id="{D1F87A46-928D-4100-8586-77B21BC35D16}"/>
                  </a:ext>
                </a:extLst>
              </p:cNvPr>
              <p:cNvSpPr>
                <a:spLocks noChangeAspect="1"/>
              </p:cNvSpPr>
              <p:nvPr/>
            </p:nvSpPr>
            <p:spPr bwMode="auto">
              <a:xfrm>
                <a:off x="4730" y="2433"/>
                <a:ext cx="17" cy="53"/>
              </a:xfrm>
              <a:custGeom>
                <a:avLst/>
                <a:gdLst>
                  <a:gd name="T0" fmla="*/ 2 w 17"/>
                  <a:gd name="T1" fmla="*/ 0 h 53"/>
                  <a:gd name="T2" fmla="*/ 0 w 17"/>
                  <a:gd name="T3" fmla="*/ 5 h 53"/>
                  <a:gd name="T4" fmla="*/ 10 w 17"/>
                  <a:gd name="T5" fmla="*/ 52 h 53"/>
                  <a:gd name="T6" fmla="*/ 16 w 17"/>
                  <a:gd name="T7" fmla="*/ 52 h 53"/>
                  <a:gd name="T8" fmla="*/ 2 w 17"/>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53">
                    <a:moveTo>
                      <a:pt x="2" y="0"/>
                    </a:moveTo>
                    <a:lnTo>
                      <a:pt x="0" y="5"/>
                    </a:lnTo>
                    <a:lnTo>
                      <a:pt x="10" y="52"/>
                    </a:lnTo>
                    <a:lnTo>
                      <a:pt x="16" y="52"/>
                    </a:lnTo>
                    <a:lnTo>
                      <a:pt x="2"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4" name="Freeform 270">
                <a:extLst>
                  <a:ext uri="{FF2B5EF4-FFF2-40B4-BE49-F238E27FC236}">
                    <a16:creationId xmlns:a16="http://schemas.microsoft.com/office/drawing/2014/main" xmlns="" id="{948CECB3-554F-4EF5-9AB9-825C865480B6}"/>
                  </a:ext>
                </a:extLst>
              </p:cNvPr>
              <p:cNvSpPr>
                <a:spLocks noChangeAspect="1"/>
              </p:cNvSpPr>
              <p:nvPr/>
            </p:nvSpPr>
            <p:spPr bwMode="auto">
              <a:xfrm>
                <a:off x="4708" y="2424"/>
                <a:ext cx="17" cy="17"/>
              </a:xfrm>
              <a:custGeom>
                <a:avLst/>
                <a:gdLst>
                  <a:gd name="T0" fmla="*/ 4 w 17"/>
                  <a:gd name="T1" fmla="*/ 16 h 17"/>
                  <a:gd name="T2" fmla="*/ 0 w 17"/>
                  <a:gd name="T3" fmla="*/ 0 h 17"/>
                  <a:gd name="T4" fmla="*/ 8 w 17"/>
                  <a:gd name="T5" fmla="*/ 0 h 17"/>
                  <a:gd name="T6" fmla="*/ 16 w 17"/>
                  <a:gd name="T7" fmla="*/ 16 h 17"/>
                  <a:gd name="T8" fmla="*/ 4 w 17"/>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4" y="16"/>
                    </a:moveTo>
                    <a:lnTo>
                      <a:pt x="0" y="0"/>
                    </a:lnTo>
                    <a:lnTo>
                      <a:pt x="8" y="0"/>
                    </a:lnTo>
                    <a:lnTo>
                      <a:pt x="16" y="16"/>
                    </a:lnTo>
                    <a:lnTo>
                      <a:pt x="4" y="1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5" name="Freeform 271">
                <a:extLst>
                  <a:ext uri="{FF2B5EF4-FFF2-40B4-BE49-F238E27FC236}">
                    <a16:creationId xmlns:a16="http://schemas.microsoft.com/office/drawing/2014/main" xmlns="" id="{83078FDC-132A-4066-A1A1-731A3BCDFE7C}"/>
                  </a:ext>
                </a:extLst>
              </p:cNvPr>
              <p:cNvSpPr>
                <a:spLocks noChangeAspect="1"/>
              </p:cNvSpPr>
              <p:nvPr/>
            </p:nvSpPr>
            <p:spPr bwMode="auto">
              <a:xfrm>
                <a:off x="4686" y="2257"/>
                <a:ext cx="20" cy="118"/>
              </a:xfrm>
              <a:custGeom>
                <a:avLst/>
                <a:gdLst>
                  <a:gd name="T0" fmla="*/ 9 w 20"/>
                  <a:gd name="T1" fmla="*/ 3 h 118"/>
                  <a:gd name="T2" fmla="*/ 9 w 20"/>
                  <a:gd name="T3" fmla="*/ 13 h 118"/>
                  <a:gd name="T4" fmla="*/ 12 w 20"/>
                  <a:gd name="T5" fmla="*/ 43 h 118"/>
                  <a:gd name="T6" fmla="*/ 19 w 20"/>
                  <a:gd name="T7" fmla="*/ 117 h 118"/>
                  <a:gd name="T8" fmla="*/ 17 w 20"/>
                  <a:gd name="T9" fmla="*/ 115 h 118"/>
                  <a:gd name="T10" fmla="*/ 15 w 20"/>
                  <a:gd name="T11" fmla="*/ 96 h 118"/>
                  <a:gd name="T12" fmla="*/ 9 w 20"/>
                  <a:gd name="T13" fmla="*/ 96 h 118"/>
                  <a:gd name="T14" fmla="*/ 14 w 20"/>
                  <a:gd name="T15" fmla="*/ 93 h 118"/>
                  <a:gd name="T16" fmla="*/ 13 w 20"/>
                  <a:gd name="T17" fmla="*/ 77 h 118"/>
                  <a:gd name="T18" fmla="*/ 7 w 20"/>
                  <a:gd name="T19" fmla="*/ 79 h 118"/>
                  <a:gd name="T20" fmla="*/ 3 w 20"/>
                  <a:gd name="T21" fmla="*/ 84 h 118"/>
                  <a:gd name="T22" fmla="*/ 3 w 20"/>
                  <a:gd name="T23" fmla="*/ 89 h 118"/>
                  <a:gd name="T24" fmla="*/ 5 w 20"/>
                  <a:gd name="T25" fmla="*/ 96 h 118"/>
                  <a:gd name="T26" fmla="*/ 1 w 20"/>
                  <a:gd name="T27" fmla="*/ 92 h 118"/>
                  <a:gd name="T28" fmla="*/ 0 w 20"/>
                  <a:gd name="T29" fmla="*/ 86 h 118"/>
                  <a:gd name="T30" fmla="*/ 1 w 20"/>
                  <a:gd name="T31" fmla="*/ 80 h 118"/>
                  <a:gd name="T32" fmla="*/ 4 w 20"/>
                  <a:gd name="T33" fmla="*/ 75 h 118"/>
                  <a:gd name="T34" fmla="*/ 12 w 20"/>
                  <a:gd name="T35" fmla="*/ 71 h 118"/>
                  <a:gd name="T36" fmla="*/ 7 w 20"/>
                  <a:gd name="T37" fmla="*/ 24 h 118"/>
                  <a:gd name="T38" fmla="*/ 6 w 20"/>
                  <a:gd name="T39" fmla="*/ 13 h 118"/>
                  <a:gd name="T40" fmla="*/ 6 w 20"/>
                  <a:gd name="T41" fmla="*/ 0 h 118"/>
                  <a:gd name="T42" fmla="*/ 9 w 20"/>
                  <a:gd name="T43" fmla="*/ 3 h 1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118">
                    <a:moveTo>
                      <a:pt x="9" y="3"/>
                    </a:moveTo>
                    <a:lnTo>
                      <a:pt x="9" y="13"/>
                    </a:lnTo>
                    <a:lnTo>
                      <a:pt x="12" y="43"/>
                    </a:lnTo>
                    <a:lnTo>
                      <a:pt x="19" y="117"/>
                    </a:lnTo>
                    <a:lnTo>
                      <a:pt x="17" y="115"/>
                    </a:lnTo>
                    <a:lnTo>
                      <a:pt x="15" y="96"/>
                    </a:lnTo>
                    <a:lnTo>
                      <a:pt x="9" y="96"/>
                    </a:lnTo>
                    <a:lnTo>
                      <a:pt x="14" y="93"/>
                    </a:lnTo>
                    <a:lnTo>
                      <a:pt x="13" y="77"/>
                    </a:lnTo>
                    <a:lnTo>
                      <a:pt x="7" y="79"/>
                    </a:lnTo>
                    <a:lnTo>
                      <a:pt x="3" y="84"/>
                    </a:lnTo>
                    <a:lnTo>
                      <a:pt x="3" y="89"/>
                    </a:lnTo>
                    <a:lnTo>
                      <a:pt x="5" y="96"/>
                    </a:lnTo>
                    <a:lnTo>
                      <a:pt x="1" y="92"/>
                    </a:lnTo>
                    <a:lnTo>
                      <a:pt x="0" y="86"/>
                    </a:lnTo>
                    <a:lnTo>
                      <a:pt x="1" y="80"/>
                    </a:lnTo>
                    <a:lnTo>
                      <a:pt x="4" y="75"/>
                    </a:lnTo>
                    <a:lnTo>
                      <a:pt x="12" y="71"/>
                    </a:lnTo>
                    <a:lnTo>
                      <a:pt x="7" y="24"/>
                    </a:lnTo>
                    <a:lnTo>
                      <a:pt x="6" y="13"/>
                    </a:lnTo>
                    <a:lnTo>
                      <a:pt x="6" y="0"/>
                    </a:lnTo>
                    <a:lnTo>
                      <a:pt x="9" y="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6" name="Freeform 272">
                <a:extLst>
                  <a:ext uri="{FF2B5EF4-FFF2-40B4-BE49-F238E27FC236}">
                    <a16:creationId xmlns:a16="http://schemas.microsoft.com/office/drawing/2014/main" xmlns="" id="{7133E5FB-A022-4299-9D54-39100CA48183}"/>
                  </a:ext>
                </a:extLst>
              </p:cNvPr>
              <p:cNvSpPr>
                <a:spLocks noChangeAspect="1"/>
              </p:cNvSpPr>
              <p:nvPr/>
            </p:nvSpPr>
            <p:spPr bwMode="auto">
              <a:xfrm>
                <a:off x="4733" y="2467"/>
                <a:ext cx="49" cy="19"/>
              </a:xfrm>
              <a:custGeom>
                <a:avLst/>
                <a:gdLst>
                  <a:gd name="T0" fmla="*/ 1 w 49"/>
                  <a:gd name="T1" fmla="*/ 0 h 19"/>
                  <a:gd name="T2" fmla="*/ 9 w 49"/>
                  <a:gd name="T3" fmla="*/ 3 h 19"/>
                  <a:gd name="T4" fmla="*/ 17 w 49"/>
                  <a:gd name="T5" fmla="*/ 9 h 19"/>
                  <a:gd name="T6" fmla="*/ 29 w 49"/>
                  <a:gd name="T7" fmla="*/ 14 h 19"/>
                  <a:gd name="T8" fmla="*/ 48 w 49"/>
                  <a:gd name="T9" fmla="*/ 18 h 19"/>
                  <a:gd name="T10" fmla="*/ 28 w 49"/>
                  <a:gd name="T11" fmla="*/ 18 h 19"/>
                  <a:gd name="T12" fmla="*/ 20 w 49"/>
                  <a:gd name="T13" fmla="*/ 16 h 19"/>
                  <a:gd name="T14" fmla="*/ 14 w 49"/>
                  <a:gd name="T15" fmla="*/ 11 h 19"/>
                  <a:gd name="T16" fmla="*/ 9 w 49"/>
                  <a:gd name="T17" fmla="*/ 6 h 19"/>
                  <a:gd name="T18" fmla="*/ 5 w 49"/>
                  <a:gd name="T19" fmla="*/ 5 h 19"/>
                  <a:gd name="T20" fmla="*/ 0 w 49"/>
                  <a:gd name="T21" fmla="*/ 2 h 19"/>
                  <a:gd name="T22" fmla="*/ 1 w 49"/>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 h="19">
                    <a:moveTo>
                      <a:pt x="1" y="0"/>
                    </a:moveTo>
                    <a:lnTo>
                      <a:pt x="9" y="3"/>
                    </a:lnTo>
                    <a:lnTo>
                      <a:pt x="17" y="9"/>
                    </a:lnTo>
                    <a:lnTo>
                      <a:pt x="29" y="14"/>
                    </a:lnTo>
                    <a:lnTo>
                      <a:pt x="48" y="18"/>
                    </a:lnTo>
                    <a:lnTo>
                      <a:pt x="28" y="18"/>
                    </a:lnTo>
                    <a:lnTo>
                      <a:pt x="20" y="16"/>
                    </a:lnTo>
                    <a:lnTo>
                      <a:pt x="14" y="11"/>
                    </a:lnTo>
                    <a:lnTo>
                      <a:pt x="9" y="6"/>
                    </a:lnTo>
                    <a:lnTo>
                      <a:pt x="5" y="5"/>
                    </a:lnTo>
                    <a:lnTo>
                      <a:pt x="0" y="2"/>
                    </a:lnTo>
                    <a:lnTo>
                      <a:pt x="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7" name="Freeform 273">
                <a:extLst>
                  <a:ext uri="{FF2B5EF4-FFF2-40B4-BE49-F238E27FC236}">
                    <a16:creationId xmlns:a16="http://schemas.microsoft.com/office/drawing/2014/main" xmlns="" id="{263DFA12-9AA0-43C6-BCFF-FD158FD2C12E}"/>
                  </a:ext>
                </a:extLst>
              </p:cNvPr>
              <p:cNvSpPr>
                <a:spLocks noChangeAspect="1"/>
              </p:cNvSpPr>
              <p:nvPr/>
            </p:nvSpPr>
            <p:spPr bwMode="auto">
              <a:xfrm>
                <a:off x="4712" y="2243"/>
                <a:ext cx="17" cy="17"/>
              </a:xfrm>
              <a:custGeom>
                <a:avLst/>
                <a:gdLst>
                  <a:gd name="T0" fmla="*/ 4 w 17"/>
                  <a:gd name="T1" fmla="*/ 0 h 17"/>
                  <a:gd name="T2" fmla="*/ 0 w 17"/>
                  <a:gd name="T3" fmla="*/ 4 h 17"/>
                  <a:gd name="T4" fmla="*/ 0 w 17"/>
                  <a:gd name="T5" fmla="*/ 10 h 17"/>
                  <a:gd name="T6" fmla="*/ 3 w 17"/>
                  <a:gd name="T7" fmla="*/ 15 h 17"/>
                  <a:gd name="T8" fmla="*/ 8 w 17"/>
                  <a:gd name="T9" fmla="*/ 16 h 17"/>
                  <a:gd name="T10" fmla="*/ 12 w 17"/>
                  <a:gd name="T11" fmla="*/ 16 h 17"/>
                  <a:gd name="T12" fmla="*/ 16 w 17"/>
                  <a:gd name="T13" fmla="*/ 14 h 17"/>
                  <a:gd name="T14" fmla="*/ 13 w 17"/>
                  <a:gd name="T15" fmla="*/ 12 h 17"/>
                  <a:gd name="T16" fmla="*/ 10 w 17"/>
                  <a:gd name="T17" fmla="*/ 14 h 17"/>
                  <a:gd name="T18" fmla="*/ 5 w 17"/>
                  <a:gd name="T19" fmla="*/ 14 h 17"/>
                  <a:gd name="T20" fmla="*/ 3 w 17"/>
                  <a:gd name="T21" fmla="*/ 10 h 17"/>
                  <a:gd name="T22" fmla="*/ 3 w 17"/>
                  <a:gd name="T23" fmla="*/ 6 h 17"/>
                  <a:gd name="T24" fmla="*/ 8 w 17"/>
                  <a:gd name="T25" fmla="*/ 2 h 17"/>
                  <a:gd name="T26" fmla="*/ 4 w 17"/>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 h="17">
                    <a:moveTo>
                      <a:pt x="4" y="0"/>
                    </a:moveTo>
                    <a:lnTo>
                      <a:pt x="0" y="4"/>
                    </a:lnTo>
                    <a:lnTo>
                      <a:pt x="0" y="10"/>
                    </a:lnTo>
                    <a:lnTo>
                      <a:pt x="3" y="15"/>
                    </a:lnTo>
                    <a:lnTo>
                      <a:pt x="8" y="16"/>
                    </a:lnTo>
                    <a:lnTo>
                      <a:pt x="12" y="16"/>
                    </a:lnTo>
                    <a:lnTo>
                      <a:pt x="16" y="14"/>
                    </a:lnTo>
                    <a:lnTo>
                      <a:pt x="13" y="12"/>
                    </a:lnTo>
                    <a:lnTo>
                      <a:pt x="10" y="14"/>
                    </a:lnTo>
                    <a:lnTo>
                      <a:pt x="5" y="14"/>
                    </a:lnTo>
                    <a:lnTo>
                      <a:pt x="3" y="10"/>
                    </a:lnTo>
                    <a:lnTo>
                      <a:pt x="3" y="6"/>
                    </a:lnTo>
                    <a:lnTo>
                      <a:pt x="8" y="2"/>
                    </a:lnTo>
                    <a:lnTo>
                      <a:pt x="4"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8" name="Freeform 274">
                <a:extLst>
                  <a:ext uri="{FF2B5EF4-FFF2-40B4-BE49-F238E27FC236}">
                    <a16:creationId xmlns:a16="http://schemas.microsoft.com/office/drawing/2014/main" xmlns="" id="{956583E7-09D7-4668-832E-9FC6F68B4D8F}"/>
                  </a:ext>
                </a:extLst>
              </p:cNvPr>
              <p:cNvSpPr>
                <a:spLocks noChangeAspect="1"/>
              </p:cNvSpPr>
              <p:nvPr/>
            </p:nvSpPr>
            <p:spPr bwMode="auto">
              <a:xfrm>
                <a:off x="4268" y="1688"/>
                <a:ext cx="409" cy="798"/>
              </a:xfrm>
              <a:custGeom>
                <a:avLst/>
                <a:gdLst>
                  <a:gd name="T0" fmla="*/ 0 w 409"/>
                  <a:gd name="T1" fmla="*/ 797 h 798"/>
                  <a:gd name="T2" fmla="*/ 49 w 409"/>
                  <a:gd name="T3" fmla="*/ 12 h 798"/>
                  <a:gd name="T4" fmla="*/ 235 w 409"/>
                  <a:gd name="T5" fmla="*/ 0 h 798"/>
                  <a:gd name="T6" fmla="*/ 408 w 409"/>
                  <a:gd name="T7" fmla="*/ 195 h 798"/>
                  <a:gd name="T8" fmla="*/ 408 w 409"/>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 h="798">
                    <a:moveTo>
                      <a:pt x="0" y="797"/>
                    </a:moveTo>
                    <a:lnTo>
                      <a:pt x="49" y="12"/>
                    </a:lnTo>
                    <a:lnTo>
                      <a:pt x="235" y="0"/>
                    </a:lnTo>
                    <a:lnTo>
                      <a:pt x="408" y="195"/>
                    </a:lnTo>
                    <a:lnTo>
                      <a:pt x="408" y="79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29" name="Freeform 275">
                <a:extLst>
                  <a:ext uri="{FF2B5EF4-FFF2-40B4-BE49-F238E27FC236}">
                    <a16:creationId xmlns:a16="http://schemas.microsoft.com/office/drawing/2014/main" xmlns="" id="{B0711D1A-640C-4B1A-9520-7685694BAA52}"/>
                  </a:ext>
                </a:extLst>
              </p:cNvPr>
              <p:cNvSpPr>
                <a:spLocks noChangeAspect="1"/>
              </p:cNvSpPr>
              <p:nvPr/>
            </p:nvSpPr>
            <p:spPr bwMode="auto">
              <a:xfrm>
                <a:off x="4315" y="1708"/>
                <a:ext cx="362" cy="183"/>
              </a:xfrm>
              <a:custGeom>
                <a:avLst/>
                <a:gdLst>
                  <a:gd name="T0" fmla="*/ 361 w 362"/>
                  <a:gd name="T1" fmla="*/ 182 h 183"/>
                  <a:gd name="T2" fmla="*/ 188 w 362"/>
                  <a:gd name="T3" fmla="*/ 0 h 183"/>
                  <a:gd name="T4" fmla="*/ 0 w 362"/>
                  <a:gd name="T5" fmla="*/ 12 h 183"/>
                  <a:gd name="T6" fmla="*/ 0 60000 65536"/>
                  <a:gd name="T7" fmla="*/ 0 60000 65536"/>
                  <a:gd name="T8" fmla="*/ 0 60000 65536"/>
                </a:gdLst>
                <a:ahLst/>
                <a:cxnLst>
                  <a:cxn ang="T6">
                    <a:pos x="T0" y="T1"/>
                  </a:cxn>
                  <a:cxn ang="T7">
                    <a:pos x="T2" y="T3"/>
                  </a:cxn>
                  <a:cxn ang="T8">
                    <a:pos x="T4" y="T5"/>
                  </a:cxn>
                </a:cxnLst>
                <a:rect l="0" t="0" r="r" b="b"/>
                <a:pathLst>
                  <a:path w="362" h="183">
                    <a:moveTo>
                      <a:pt x="361" y="182"/>
                    </a:moveTo>
                    <a:lnTo>
                      <a:pt x="188" y="0"/>
                    </a:lnTo>
                    <a:lnTo>
                      <a:pt x="0" y="1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0" name="Line 276">
                <a:extLst>
                  <a:ext uri="{FF2B5EF4-FFF2-40B4-BE49-F238E27FC236}">
                    <a16:creationId xmlns:a16="http://schemas.microsoft.com/office/drawing/2014/main" xmlns="" id="{79E6412D-C49D-4E2D-88B9-F7A09B81B5CA}"/>
                  </a:ext>
                </a:extLst>
              </p:cNvPr>
              <p:cNvSpPr>
                <a:spLocks noChangeAspect="1" noChangeShapeType="1"/>
              </p:cNvSpPr>
              <p:nvPr/>
            </p:nvSpPr>
            <p:spPr bwMode="auto">
              <a:xfrm flipV="1">
                <a:off x="4668" y="1888"/>
                <a:ext cx="4" cy="59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1" name="Line 277">
                <a:extLst>
                  <a:ext uri="{FF2B5EF4-FFF2-40B4-BE49-F238E27FC236}">
                    <a16:creationId xmlns:a16="http://schemas.microsoft.com/office/drawing/2014/main" xmlns="" id="{5EB30A8B-F6DD-4161-9E16-94DB94A8F44A}"/>
                  </a:ext>
                </a:extLst>
              </p:cNvPr>
              <p:cNvSpPr>
                <a:spLocks noChangeAspect="1" noChangeShapeType="1"/>
              </p:cNvSpPr>
              <p:nvPr/>
            </p:nvSpPr>
            <p:spPr bwMode="auto">
              <a:xfrm flipV="1">
                <a:off x="4491" y="1715"/>
                <a:ext cx="19" cy="77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2" name="Line 278">
                <a:extLst>
                  <a:ext uri="{FF2B5EF4-FFF2-40B4-BE49-F238E27FC236}">
                    <a16:creationId xmlns:a16="http://schemas.microsoft.com/office/drawing/2014/main" xmlns="" id="{256B08CB-C499-4D21-BEFF-393EB930AA85}"/>
                  </a:ext>
                </a:extLst>
              </p:cNvPr>
              <p:cNvSpPr>
                <a:spLocks noChangeAspect="1" noChangeShapeType="1"/>
              </p:cNvSpPr>
              <p:nvPr/>
            </p:nvSpPr>
            <p:spPr bwMode="auto">
              <a:xfrm flipV="1">
                <a:off x="4475" y="1708"/>
                <a:ext cx="28" cy="77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3" name="Freeform 279">
                <a:extLst>
                  <a:ext uri="{FF2B5EF4-FFF2-40B4-BE49-F238E27FC236}">
                    <a16:creationId xmlns:a16="http://schemas.microsoft.com/office/drawing/2014/main" xmlns="" id="{0BC21EE9-9948-47E6-B8F1-99198DACB165}"/>
                  </a:ext>
                </a:extLst>
              </p:cNvPr>
              <p:cNvSpPr>
                <a:spLocks noChangeAspect="1"/>
              </p:cNvSpPr>
              <p:nvPr/>
            </p:nvSpPr>
            <p:spPr bwMode="auto">
              <a:xfrm>
                <a:off x="4491" y="1712"/>
                <a:ext cx="182" cy="700"/>
              </a:xfrm>
              <a:custGeom>
                <a:avLst/>
                <a:gdLst>
                  <a:gd name="T0" fmla="*/ 181 w 182"/>
                  <a:gd name="T1" fmla="*/ 175 h 700"/>
                  <a:gd name="T2" fmla="*/ 24 w 182"/>
                  <a:gd name="T3" fmla="*/ 182 h 700"/>
                  <a:gd name="T4" fmla="*/ 24 w 182"/>
                  <a:gd name="T5" fmla="*/ 215 h 700"/>
                  <a:gd name="T6" fmla="*/ 63 w 182"/>
                  <a:gd name="T7" fmla="*/ 215 h 700"/>
                  <a:gd name="T8" fmla="*/ 128 w 182"/>
                  <a:gd name="T9" fmla="*/ 266 h 700"/>
                  <a:gd name="T10" fmla="*/ 124 w 182"/>
                  <a:gd name="T11" fmla="*/ 699 h 700"/>
                  <a:gd name="T12" fmla="*/ 0 w 182"/>
                  <a:gd name="T13" fmla="*/ 682 h 700"/>
                  <a:gd name="T14" fmla="*/ 19 w 182"/>
                  <a:gd name="T15" fmla="*/ 0 h 700"/>
                  <a:gd name="T16" fmla="*/ 181 w 182"/>
                  <a:gd name="T17" fmla="*/ 175 h 7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700">
                    <a:moveTo>
                      <a:pt x="181" y="175"/>
                    </a:moveTo>
                    <a:lnTo>
                      <a:pt x="24" y="182"/>
                    </a:lnTo>
                    <a:lnTo>
                      <a:pt x="24" y="215"/>
                    </a:lnTo>
                    <a:lnTo>
                      <a:pt x="63" y="215"/>
                    </a:lnTo>
                    <a:lnTo>
                      <a:pt x="128" y="266"/>
                    </a:lnTo>
                    <a:lnTo>
                      <a:pt x="124" y="699"/>
                    </a:lnTo>
                    <a:lnTo>
                      <a:pt x="0" y="682"/>
                    </a:lnTo>
                    <a:lnTo>
                      <a:pt x="19" y="0"/>
                    </a:lnTo>
                    <a:lnTo>
                      <a:pt x="181" y="17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4" name="Line 280">
                <a:extLst>
                  <a:ext uri="{FF2B5EF4-FFF2-40B4-BE49-F238E27FC236}">
                    <a16:creationId xmlns:a16="http://schemas.microsoft.com/office/drawing/2014/main" xmlns="" id="{A03089E0-5A0C-47AE-9C29-5DA5D3E2FA68}"/>
                  </a:ext>
                </a:extLst>
              </p:cNvPr>
              <p:cNvSpPr>
                <a:spLocks noChangeAspect="1" noChangeShapeType="1"/>
              </p:cNvSpPr>
              <p:nvPr/>
            </p:nvSpPr>
            <p:spPr bwMode="auto">
              <a:xfrm>
                <a:off x="4600" y="1639"/>
                <a:ext cx="0" cy="15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5" name="Freeform 281">
                <a:extLst>
                  <a:ext uri="{FF2B5EF4-FFF2-40B4-BE49-F238E27FC236}">
                    <a16:creationId xmlns:a16="http://schemas.microsoft.com/office/drawing/2014/main" xmlns="" id="{D98B4F04-B21C-44EA-BD05-5F46055D4A2F}"/>
                  </a:ext>
                </a:extLst>
              </p:cNvPr>
              <p:cNvSpPr>
                <a:spLocks noChangeAspect="1"/>
              </p:cNvSpPr>
              <p:nvPr/>
            </p:nvSpPr>
            <p:spPr bwMode="auto">
              <a:xfrm>
                <a:off x="4457" y="1639"/>
                <a:ext cx="107" cy="300"/>
              </a:xfrm>
              <a:custGeom>
                <a:avLst/>
                <a:gdLst>
                  <a:gd name="T0" fmla="*/ 5 w 107"/>
                  <a:gd name="T1" fmla="*/ 0 h 300"/>
                  <a:gd name="T2" fmla="*/ 10 w 107"/>
                  <a:gd name="T3" fmla="*/ 9 h 300"/>
                  <a:gd name="T4" fmla="*/ 21 w 107"/>
                  <a:gd name="T5" fmla="*/ 25 h 300"/>
                  <a:gd name="T6" fmla="*/ 29 w 107"/>
                  <a:gd name="T7" fmla="*/ 38 h 300"/>
                  <a:gd name="T8" fmla="*/ 31 w 107"/>
                  <a:gd name="T9" fmla="*/ 54 h 300"/>
                  <a:gd name="T10" fmla="*/ 28 w 107"/>
                  <a:gd name="T11" fmla="*/ 73 h 300"/>
                  <a:gd name="T12" fmla="*/ 24 w 107"/>
                  <a:gd name="T13" fmla="*/ 91 h 300"/>
                  <a:gd name="T14" fmla="*/ 23 w 107"/>
                  <a:gd name="T15" fmla="*/ 111 h 300"/>
                  <a:gd name="T16" fmla="*/ 26 w 107"/>
                  <a:gd name="T17" fmla="*/ 131 h 300"/>
                  <a:gd name="T18" fmla="*/ 34 w 107"/>
                  <a:gd name="T19" fmla="*/ 149 h 300"/>
                  <a:gd name="T20" fmla="*/ 47 w 107"/>
                  <a:gd name="T21" fmla="*/ 168 h 300"/>
                  <a:gd name="T22" fmla="*/ 70 w 107"/>
                  <a:gd name="T23" fmla="*/ 192 h 300"/>
                  <a:gd name="T24" fmla="*/ 97 w 107"/>
                  <a:gd name="T25" fmla="*/ 230 h 300"/>
                  <a:gd name="T26" fmla="*/ 105 w 107"/>
                  <a:gd name="T27" fmla="*/ 252 h 300"/>
                  <a:gd name="T28" fmla="*/ 106 w 107"/>
                  <a:gd name="T29" fmla="*/ 264 h 300"/>
                  <a:gd name="T30" fmla="*/ 104 w 107"/>
                  <a:gd name="T31" fmla="*/ 277 h 300"/>
                  <a:gd name="T32" fmla="*/ 101 w 107"/>
                  <a:gd name="T33" fmla="*/ 286 h 300"/>
                  <a:gd name="T34" fmla="*/ 95 w 107"/>
                  <a:gd name="T35" fmla="*/ 299 h 300"/>
                  <a:gd name="T36" fmla="*/ 89 w 107"/>
                  <a:gd name="T37" fmla="*/ 297 h 300"/>
                  <a:gd name="T38" fmla="*/ 97 w 107"/>
                  <a:gd name="T39" fmla="*/ 284 h 300"/>
                  <a:gd name="T40" fmla="*/ 99 w 107"/>
                  <a:gd name="T41" fmla="*/ 274 h 300"/>
                  <a:gd name="T42" fmla="*/ 100 w 107"/>
                  <a:gd name="T43" fmla="*/ 265 h 300"/>
                  <a:gd name="T44" fmla="*/ 100 w 107"/>
                  <a:gd name="T45" fmla="*/ 257 h 300"/>
                  <a:gd name="T46" fmla="*/ 97 w 107"/>
                  <a:gd name="T47" fmla="*/ 251 h 300"/>
                  <a:gd name="T48" fmla="*/ 50 w 107"/>
                  <a:gd name="T49" fmla="*/ 178 h 300"/>
                  <a:gd name="T50" fmla="*/ 37 w 107"/>
                  <a:gd name="T51" fmla="*/ 161 h 300"/>
                  <a:gd name="T52" fmla="*/ 29 w 107"/>
                  <a:gd name="T53" fmla="*/ 149 h 300"/>
                  <a:gd name="T54" fmla="*/ 22 w 107"/>
                  <a:gd name="T55" fmla="*/ 134 h 300"/>
                  <a:gd name="T56" fmla="*/ 19 w 107"/>
                  <a:gd name="T57" fmla="*/ 118 h 300"/>
                  <a:gd name="T58" fmla="*/ 18 w 107"/>
                  <a:gd name="T59" fmla="*/ 104 h 300"/>
                  <a:gd name="T60" fmla="*/ 20 w 107"/>
                  <a:gd name="T61" fmla="*/ 90 h 300"/>
                  <a:gd name="T62" fmla="*/ 26 w 107"/>
                  <a:gd name="T63" fmla="*/ 67 h 300"/>
                  <a:gd name="T64" fmla="*/ 28 w 107"/>
                  <a:gd name="T65" fmla="*/ 55 h 300"/>
                  <a:gd name="T66" fmla="*/ 28 w 107"/>
                  <a:gd name="T67" fmla="*/ 46 h 300"/>
                  <a:gd name="T68" fmla="*/ 26 w 107"/>
                  <a:gd name="T69" fmla="*/ 38 h 300"/>
                  <a:gd name="T70" fmla="*/ 19 w 107"/>
                  <a:gd name="T71" fmla="*/ 28 h 300"/>
                  <a:gd name="T72" fmla="*/ 7 w 107"/>
                  <a:gd name="T73" fmla="*/ 10 h 300"/>
                  <a:gd name="T74" fmla="*/ 2 w 107"/>
                  <a:gd name="T75" fmla="*/ 3 h 300"/>
                  <a:gd name="T76" fmla="*/ 0 w 107"/>
                  <a:gd name="T77" fmla="*/ 0 h 300"/>
                  <a:gd name="T78" fmla="*/ 5 w 107"/>
                  <a:gd name="T79" fmla="*/ 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7" h="300">
                    <a:moveTo>
                      <a:pt x="5" y="0"/>
                    </a:moveTo>
                    <a:lnTo>
                      <a:pt x="10" y="9"/>
                    </a:lnTo>
                    <a:lnTo>
                      <a:pt x="21" y="25"/>
                    </a:lnTo>
                    <a:lnTo>
                      <a:pt x="29" y="38"/>
                    </a:lnTo>
                    <a:lnTo>
                      <a:pt x="31" y="54"/>
                    </a:lnTo>
                    <a:lnTo>
                      <a:pt x="28" y="73"/>
                    </a:lnTo>
                    <a:lnTo>
                      <a:pt x="24" y="91"/>
                    </a:lnTo>
                    <a:lnTo>
                      <a:pt x="23" y="111"/>
                    </a:lnTo>
                    <a:lnTo>
                      <a:pt x="26" y="131"/>
                    </a:lnTo>
                    <a:lnTo>
                      <a:pt x="34" y="149"/>
                    </a:lnTo>
                    <a:lnTo>
                      <a:pt x="47" y="168"/>
                    </a:lnTo>
                    <a:lnTo>
                      <a:pt x="70" y="192"/>
                    </a:lnTo>
                    <a:lnTo>
                      <a:pt x="97" y="230"/>
                    </a:lnTo>
                    <a:lnTo>
                      <a:pt x="105" y="252"/>
                    </a:lnTo>
                    <a:lnTo>
                      <a:pt x="106" y="264"/>
                    </a:lnTo>
                    <a:lnTo>
                      <a:pt x="104" y="277"/>
                    </a:lnTo>
                    <a:lnTo>
                      <a:pt x="101" y="286"/>
                    </a:lnTo>
                    <a:lnTo>
                      <a:pt x="95" y="299"/>
                    </a:lnTo>
                    <a:lnTo>
                      <a:pt x="89" y="297"/>
                    </a:lnTo>
                    <a:lnTo>
                      <a:pt x="97" y="284"/>
                    </a:lnTo>
                    <a:lnTo>
                      <a:pt x="99" y="274"/>
                    </a:lnTo>
                    <a:lnTo>
                      <a:pt x="100" y="265"/>
                    </a:lnTo>
                    <a:lnTo>
                      <a:pt x="100" y="257"/>
                    </a:lnTo>
                    <a:lnTo>
                      <a:pt x="97" y="251"/>
                    </a:lnTo>
                    <a:lnTo>
                      <a:pt x="50" y="178"/>
                    </a:lnTo>
                    <a:lnTo>
                      <a:pt x="37" y="161"/>
                    </a:lnTo>
                    <a:lnTo>
                      <a:pt x="29" y="149"/>
                    </a:lnTo>
                    <a:lnTo>
                      <a:pt x="22" y="134"/>
                    </a:lnTo>
                    <a:lnTo>
                      <a:pt x="19" y="118"/>
                    </a:lnTo>
                    <a:lnTo>
                      <a:pt x="18" y="104"/>
                    </a:lnTo>
                    <a:lnTo>
                      <a:pt x="20" y="90"/>
                    </a:lnTo>
                    <a:lnTo>
                      <a:pt x="26" y="67"/>
                    </a:lnTo>
                    <a:lnTo>
                      <a:pt x="28" y="55"/>
                    </a:lnTo>
                    <a:lnTo>
                      <a:pt x="28" y="46"/>
                    </a:lnTo>
                    <a:lnTo>
                      <a:pt x="26" y="38"/>
                    </a:lnTo>
                    <a:lnTo>
                      <a:pt x="19" y="28"/>
                    </a:lnTo>
                    <a:lnTo>
                      <a:pt x="7" y="10"/>
                    </a:lnTo>
                    <a:lnTo>
                      <a:pt x="2" y="3"/>
                    </a:lnTo>
                    <a:lnTo>
                      <a:pt x="0" y="0"/>
                    </a:lnTo>
                    <a:lnTo>
                      <a:pt x="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6" name="Freeform 282">
                <a:extLst>
                  <a:ext uri="{FF2B5EF4-FFF2-40B4-BE49-F238E27FC236}">
                    <a16:creationId xmlns:a16="http://schemas.microsoft.com/office/drawing/2014/main" xmlns="" id="{165AD46C-BE42-41AE-A620-9BF54FF46849}"/>
                  </a:ext>
                </a:extLst>
              </p:cNvPr>
              <p:cNvSpPr>
                <a:spLocks noChangeAspect="1"/>
              </p:cNvSpPr>
              <p:nvPr/>
            </p:nvSpPr>
            <p:spPr bwMode="auto">
              <a:xfrm>
                <a:off x="4536" y="1639"/>
                <a:ext cx="59" cy="302"/>
              </a:xfrm>
              <a:custGeom>
                <a:avLst/>
                <a:gdLst>
                  <a:gd name="T0" fmla="*/ 29 w 59"/>
                  <a:gd name="T1" fmla="*/ 301 h 302"/>
                  <a:gd name="T2" fmla="*/ 40 w 59"/>
                  <a:gd name="T3" fmla="*/ 296 h 302"/>
                  <a:gd name="T4" fmla="*/ 50 w 59"/>
                  <a:gd name="T5" fmla="*/ 288 h 302"/>
                  <a:gd name="T6" fmla="*/ 54 w 59"/>
                  <a:gd name="T7" fmla="*/ 277 h 302"/>
                  <a:gd name="T8" fmla="*/ 57 w 59"/>
                  <a:gd name="T9" fmla="*/ 265 h 302"/>
                  <a:gd name="T10" fmla="*/ 58 w 59"/>
                  <a:gd name="T11" fmla="*/ 253 h 302"/>
                  <a:gd name="T12" fmla="*/ 56 w 59"/>
                  <a:gd name="T13" fmla="*/ 239 h 302"/>
                  <a:gd name="T14" fmla="*/ 9 w 59"/>
                  <a:gd name="T15" fmla="*/ 112 h 302"/>
                  <a:gd name="T16" fmla="*/ 5 w 59"/>
                  <a:gd name="T17" fmla="*/ 90 h 302"/>
                  <a:gd name="T18" fmla="*/ 4 w 59"/>
                  <a:gd name="T19" fmla="*/ 67 h 302"/>
                  <a:gd name="T20" fmla="*/ 5 w 59"/>
                  <a:gd name="T21" fmla="*/ 50 h 302"/>
                  <a:gd name="T22" fmla="*/ 9 w 59"/>
                  <a:gd name="T23" fmla="*/ 34 h 302"/>
                  <a:gd name="T24" fmla="*/ 13 w 59"/>
                  <a:gd name="T25" fmla="*/ 19 h 302"/>
                  <a:gd name="T26" fmla="*/ 14 w 59"/>
                  <a:gd name="T27" fmla="*/ 6 h 302"/>
                  <a:gd name="T28" fmla="*/ 14 w 59"/>
                  <a:gd name="T29" fmla="*/ 0 h 302"/>
                  <a:gd name="T30" fmla="*/ 10 w 59"/>
                  <a:gd name="T31" fmla="*/ 0 h 302"/>
                  <a:gd name="T32" fmla="*/ 10 w 59"/>
                  <a:gd name="T33" fmla="*/ 7 h 302"/>
                  <a:gd name="T34" fmla="*/ 8 w 59"/>
                  <a:gd name="T35" fmla="*/ 16 h 302"/>
                  <a:gd name="T36" fmla="*/ 3 w 59"/>
                  <a:gd name="T37" fmla="*/ 41 h 302"/>
                  <a:gd name="T38" fmla="*/ 1 w 59"/>
                  <a:gd name="T39" fmla="*/ 53 h 302"/>
                  <a:gd name="T40" fmla="*/ 0 w 59"/>
                  <a:gd name="T41" fmla="*/ 67 h 302"/>
                  <a:gd name="T42" fmla="*/ 1 w 59"/>
                  <a:gd name="T43" fmla="*/ 84 h 302"/>
                  <a:gd name="T44" fmla="*/ 3 w 59"/>
                  <a:gd name="T45" fmla="*/ 98 h 302"/>
                  <a:gd name="T46" fmla="*/ 5 w 59"/>
                  <a:gd name="T47" fmla="*/ 109 h 302"/>
                  <a:gd name="T48" fmla="*/ 50 w 59"/>
                  <a:gd name="T49" fmla="*/ 252 h 302"/>
                  <a:gd name="T50" fmla="*/ 50 w 59"/>
                  <a:gd name="T51" fmla="*/ 265 h 302"/>
                  <a:gd name="T52" fmla="*/ 47 w 59"/>
                  <a:gd name="T53" fmla="*/ 280 h 302"/>
                  <a:gd name="T54" fmla="*/ 42 w 59"/>
                  <a:gd name="T55" fmla="*/ 288 h 302"/>
                  <a:gd name="T56" fmla="*/ 37 w 59"/>
                  <a:gd name="T57" fmla="*/ 291 h 302"/>
                  <a:gd name="T58" fmla="*/ 25 w 59"/>
                  <a:gd name="T59" fmla="*/ 296 h 302"/>
                  <a:gd name="T60" fmla="*/ 29 w 59"/>
                  <a:gd name="T61" fmla="*/ 301 h 3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 h="302">
                    <a:moveTo>
                      <a:pt x="29" y="301"/>
                    </a:moveTo>
                    <a:lnTo>
                      <a:pt x="40" y="296"/>
                    </a:lnTo>
                    <a:lnTo>
                      <a:pt x="50" y="288"/>
                    </a:lnTo>
                    <a:lnTo>
                      <a:pt x="54" y="277"/>
                    </a:lnTo>
                    <a:lnTo>
                      <a:pt x="57" y="265"/>
                    </a:lnTo>
                    <a:lnTo>
                      <a:pt x="58" y="253"/>
                    </a:lnTo>
                    <a:lnTo>
                      <a:pt x="56" y="239"/>
                    </a:lnTo>
                    <a:lnTo>
                      <a:pt x="9" y="112"/>
                    </a:lnTo>
                    <a:lnTo>
                      <a:pt x="5" y="90"/>
                    </a:lnTo>
                    <a:lnTo>
                      <a:pt x="4" y="67"/>
                    </a:lnTo>
                    <a:lnTo>
                      <a:pt x="5" y="50"/>
                    </a:lnTo>
                    <a:lnTo>
                      <a:pt x="9" y="34"/>
                    </a:lnTo>
                    <a:lnTo>
                      <a:pt x="13" y="19"/>
                    </a:lnTo>
                    <a:lnTo>
                      <a:pt x="14" y="6"/>
                    </a:lnTo>
                    <a:lnTo>
                      <a:pt x="14" y="0"/>
                    </a:lnTo>
                    <a:lnTo>
                      <a:pt x="10" y="0"/>
                    </a:lnTo>
                    <a:lnTo>
                      <a:pt x="10" y="7"/>
                    </a:lnTo>
                    <a:lnTo>
                      <a:pt x="8" y="16"/>
                    </a:lnTo>
                    <a:lnTo>
                      <a:pt x="3" y="41"/>
                    </a:lnTo>
                    <a:lnTo>
                      <a:pt x="1" y="53"/>
                    </a:lnTo>
                    <a:lnTo>
                      <a:pt x="0" y="67"/>
                    </a:lnTo>
                    <a:lnTo>
                      <a:pt x="1" y="84"/>
                    </a:lnTo>
                    <a:lnTo>
                      <a:pt x="3" y="98"/>
                    </a:lnTo>
                    <a:lnTo>
                      <a:pt x="5" y="109"/>
                    </a:lnTo>
                    <a:lnTo>
                      <a:pt x="50" y="252"/>
                    </a:lnTo>
                    <a:lnTo>
                      <a:pt x="50" y="265"/>
                    </a:lnTo>
                    <a:lnTo>
                      <a:pt x="47" y="280"/>
                    </a:lnTo>
                    <a:lnTo>
                      <a:pt x="42" y="288"/>
                    </a:lnTo>
                    <a:lnTo>
                      <a:pt x="37" y="291"/>
                    </a:lnTo>
                    <a:lnTo>
                      <a:pt x="25" y="296"/>
                    </a:lnTo>
                    <a:lnTo>
                      <a:pt x="29" y="30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7" name="Freeform 283">
                <a:extLst>
                  <a:ext uri="{FF2B5EF4-FFF2-40B4-BE49-F238E27FC236}">
                    <a16:creationId xmlns:a16="http://schemas.microsoft.com/office/drawing/2014/main" xmlns="" id="{AB6740F3-8AC3-4B3D-94A2-DCD9CA20C388}"/>
                  </a:ext>
                </a:extLst>
              </p:cNvPr>
              <p:cNvSpPr>
                <a:spLocks noChangeAspect="1"/>
              </p:cNvSpPr>
              <p:nvPr/>
            </p:nvSpPr>
            <p:spPr bwMode="auto">
              <a:xfrm>
                <a:off x="4617" y="1983"/>
                <a:ext cx="111" cy="181"/>
              </a:xfrm>
              <a:custGeom>
                <a:avLst/>
                <a:gdLst>
                  <a:gd name="T0" fmla="*/ 3 w 111"/>
                  <a:gd name="T1" fmla="*/ 0 h 181"/>
                  <a:gd name="T2" fmla="*/ 18 w 111"/>
                  <a:gd name="T3" fmla="*/ 4 h 181"/>
                  <a:gd name="T4" fmla="*/ 39 w 111"/>
                  <a:gd name="T5" fmla="*/ 13 h 181"/>
                  <a:gd name="T6" fmla="*/ 53 w 111"/>
                  <a:gd name="T7" fmla="*/ 25 h 181"/>
                  <a:gd name="T8" fmla="*/ 66 w 111"/>
                  <a:gd name="T9" fmla="*/ 40 h 181"/>
                  <a:gd name="T10" fmla="*/ 79 w 111"/>
                  <a:gd name="T11" fmla="*/ 59 h 181"/>
                  <a:gd name="T12" fmla="*/ 89 w 111"/>
                  <a:gd name="T13" fmla="*/ 77 h 181"/>
                  <a:gd name="T14" fmla="*/ 99 w 111"/>
                  <a:gd name="T15" fmla="*/ 104 h 181"/>
                  <a:gd name="T16" fmla="*/ 105 w 111"/>
                  <a:gd name="T17" fmla="*/ 129 h 181"/>
                  <a:gd name="T18" fmla="*/ 108 w 111"/>
                  <a:gd name="T19" fmla="*/ 158 h 181"/>
                  <a:gd name="T20" fmla="*/ 110 w 111"/>
                  <a:gd name="T21" fmla="*/ 180 h 181"/>
                  <a:gd name="T22" fmla="*/ 106 w 111"/>
                  <a:gd name="T23" fmla="*/ 177 h 181"/>
                  <a:gd name="T24" fmla="*/ 105 w 111"/>
                  <a:gd name="T25" fmla="*/ 154 h 181"/>
                  <a:gd name="T26" fmla="*/ 99 w 111"/>
                  <a:gd name="T27" fmla="*/ 120 h 181"/>
                  <a:gd name="T28" fmla="*/ 90 w 111"/>
                  <a:gd name="T29" fmla="*/ 89 h 181"/>
                  <a:gd name="T30" fmla="*/ 75 w 111"/>
                  <a:gd name="T31" fmla="*/ 62 h 181"/>
                  <a:gd name="T32" fmla="*/ 61 w 111"/>
                  <a:gd name="T33" fmla="*/ 42 h 181"/>
                  <a:gd name="T34" fmla="*/ 41 w 111"/>
                  <a:gd name="T35" fmla="*/ 24 h 181"/>
                  <a:gd name="T36" fmla="*/ 26 w 111"/>
                  <a:gd name="T37" fmla="*/ 13 h 181"/>
                  <a:gd name="T38" fmla="*/ 12 w 111"/>
                  <a:gd name="T39" fmla="*/ 8 h 181"/>
                  <a:gd name="T40" fmla="*/ 0 w 111"/>
                  <a:gd name="T41" fmla="*/ 7 h 181"/>
                  <a:gd name="T42" fmla="*/ 3 w 111"/>
                  <a:gd name="T43" fmla="*/ 0 h 1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1" h="181">
                    <a:moveTo>
                      <a:pt x="3" y="0"/>
                    </a:moveTo>
                    <a:lnTo>
                      <a:pt x="18" y="4"/>
                    </a:lnTo>
                    <a:lnTo>
                      <a:pt x="39" y="13"/>
                    </a:lnTo>
                    <a:lnTo>
                      <a:pt x="53" y="25"/>
                    </a:lnTo>
                    <a:lnTo>
                      <a:pt x="66" y="40"/>
                    </a:lnTo>
                    <a:lnTo>
                      <a:pt x="79" y="59"/>
                    </a:lnTo>
                    <a:lnTo>
                      <a:pt x="89" y="77"/>
                    </a:lnTo>
                    <a:lnTo>
                      <a:pt x="99" y="104"/>
                    </a:lnTo>
                    <a:lnTo>
                      <a:pt x="105" y="129"/>
                    </a:lnTo>
                    <a:lnTo>
                      <a:pt x="108" y="158"/>
                    </a:lnTo>
                    <a:lnTo>
                      <a:pt x="110" y="180"/>
                    </a:lnTo>
                    <a:lnTo>
                      <a:pt x="106" y="177"/>
                    </a:lnTo>
                    <a:lnTo>
                      <a:pt x="105" y="154"/>
                    </a:lnTo>
                    <a:lnTo>
                      <a:pt x="99" y="120"/>
                    </a:lnTo>
                    <a:lnTo>
                      <a:pt x="90" y="89"/>
                    </a:lnTo>
                    <a:lnTo>
                      <a:pt x="75" y="62"/>
                    </a:lnTo>
                    <a:lnTo>
                      <a:pt x="61" y="42"/>
                    </a:lnTo>
                    <a:lnTo>
                      <a:pt x="41" y="24"/>
                    </a:lnTo>
                    <a:lnTo>
                      <a:pt x="26" y="13"/>
                    </a:lnTo>
                    <a:lnTo>
                      <a:pt x="12" y="8"/>
                    </a:lnTo>
                    <a:lnTo>
                      <a:pt x="0" y="7"/>
                    </a:lnTo>
                    <a:lnTo>
                      <a:pt x="3"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8" name="Freeform 284">
                <a:extLst>
                  <a:ext uri="{FF2B5EF4-FFF2-40B4-BE49-F238E27FC236}">
                    <a16:creationId xmlns:a16="http://schemas.microsoft.com/office/drawing/2014/main" xmlns="" id="{02074696-362C-435E-A225-42AFBD36952C}"/>
                  </a:ext>
                </a:extLst>
              </p:cNvPr>
              <p:cNvSpPr>
                <a:spLocks noChangeAspect="1"/>
              </p:cNvSpPr>
              <p:nvPr/>
            </p:nvSpPr>
            <p:spPr bwMode="auto">
              <a:xfrm>
                <a:off x="4639" y="2258"/>
                <a:ext cx="60" cy="229"/>
              </a:xfrm>
              <a:custGeom>
                <a:avLst/>
                <a:gdLst>
                  <a:gd name="T0" fmla="*/ 53 w 60"/>
                  <a:gd name="T1" fmla="*/ 0 h 229"/>
                  <a:gd name="T2" fmla="*/ 35 w 60"/>
                  <a:gd name="T3" fmla="*/ 25 h 229"/>
                  <a:gd name="T4" fmla="*/ 21 w 60"/>
                  <a:gd name="T5" fmla="*/ 50 h 229"/>
                  <a:gd name="T6" fmla="*/ 10 w 60"/>
                  <a:gd name="T7" fmla="*/ 76 h 229"/>
                  <a:gd name="T8" fmla="*/ 4 w 60"/>
                  <a:gd name="T9" fmla="*/ 99 h 229"/>
                  <a:gd name="T10" fmla="*/ 0 w 60"/>
                  <a:gd name="T11" fmla="*/ 125 h 229"/>
                  <a:gd name="T12" fmla="*/ 0 w 60"/>
                  <a:gd name="T13" fmla="*/ 153 h 229"/>
                  <a:gd name="T14" fmla="*/ 4 w 60"/>
                  <a:gd name="T15" fmla="*/ 178 h 229"/>
                  <a:gd name="T16" fmla="*/ 13 w 60"/>
                  <a:gd name="T17" fmla="*/ 204 h 229"/>
                  <a:gd name="T18" fmla="*/ 26 w 60"/>
                  <a:gd name="T19" fmla="*/ 228 h 229"/>
                  <a:gd name="T20" fmla="*/ 32 w 60"/>
                  <a:gd name="T21" fmla="*/ 228 h 229"/>
                  <a:gd name="T22" fmla="*/ 21 w 60"/>
                  <a:gd name="T23" fmla="*/ 209 h 229"/>
                  <a:gd name="T24" fmla="*/ 12 w 60"/>
                  <a:gd name="T25" fmla="*/ 189 h 229"/>
                  <a:gd name="T26" fmla="*/ 6 w 60"/>
                  <a:gd name="T27" fmla="*/ 171 h 229"/>
                  <a:gd name="T28" fmla="*/ 4 w 60"/>
                  <a:gd name="T29" fmla="*/ 144 h 229"/>
                  <a:gd name="T30" fmla="*/ 5 w 60"/>
                  <a:gd name="T31" fmla="*/ 119 h 229"/>
                  <a:gd name="T32" fmla="*/ 12 w 60"/>
                  <a:gd name="T33" fmla="*/ 85 h 229"/>
                  <a:gd name="T34" fmla="*/ 22 w 60"/>
                  <a:gd name="T35" fmla="*/ 57 h 229"/>
                  <a:gd name="T36" fmla="*/ 32 w 60"/>
                  <a:gd name="T37" fmla="*/ 39 h 229"/>
                  <a:gd name="T38" fmla="*/ 54 w 60"/>
                  <a:gd name="T39" fmla="*/ 9 h 229"/>
                  <a:gd name="T40" fmla="*/ 59 w 60"/>
                  <a:gd name="T41" fmla="*/ 2 h 229"/>
                  <a:gd name="T42" fmla="*/ 53 w 60"/>
                  <a:gd name="T43" fmla="*/ 0 h 2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229">
                    <a:moveTo>
                      <a:pt x="53" y="0"/>
                    </a:moveTo>
                    <a:lnTo>
                      <a:pt x="35" y="25"/>
                    </a:lnTo>
                    <a:lnTo>
                      <a:pt x="21" y="50"/>
                    </a:lnTo>
                    <a:lnTo>
                      <a:pt x="10" y="76"/>
                    </a:lnTo>
                    <a:lnTo>
                      <a:pt x="4" y="99"/>
                    </a:lnTo>
                    <a:lnTo>
                      <a:pt x="0" y="125"/>
                    </a:lnTo>
                    <a:lnTo>
                      <a:pt x="0" y="153"/>
                    </a:lnTo>
                    <a:lnTo>
                      <a:pt x="4" y="178"/>
                    </a:lnTo>
                    <a:lnTo>
                      <a:pt x="13" y="204"/>
                    </a:lnTo>
                    <a:lnTo>
                      <a:pt x="26" y="228"/>
                    </a:lnTo>
                    <a:lnTo>
                      <a:pt x="32" y="228"/>
                    </a:lnTo>
                    <a:lnTo>
                      <a:pt x="21" y="209"/>
                    </a:lnTo>
                    <a:lnTo>
                      <a:pt x="12" y="189"/>
                    </a:lnTo>
                    <a:lnTo>
                      <a:pt x="6" y="171"/>
                    </a:lnTo>
                    <a:lnTo>
                      <a:pt x="4" y="144"/>
                    </a:lnTo>
                    <a:lnTo>
                      <a:pt x="5" y="119"/>
                    </a:lnTo>
                    <a:lnTo>
                      <a:pt x="12" y="85"/>
                    </a:lnTo>
                    <a:lnTo>
                      <a:pt x="22" y="57"/>
                    </a:lnTo>
                    <a:lnTo>
                      <a:pt x="32" y="39"/>
                    </a:lnTo>
                    <a:lnTo>
                      <a:pt x="54" y="9"/>
                    </a:lnTo>
                    <a:lnTo>
                      <a:pt x="59" y="2"/>
                    </a:lnTo>
                    <a:lnTo>
                      <a:pt x="53"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39" name="Line 285">
                <a:extLst>
                  <a:ext uri="{FF2B5EF4-FFF2-40B4-BE49-F238E27FC236}">
                    <a16:creationId xmlns:a16="http://schemas.microsoft.com/office/drawing/2014/main" xmlns="" id="{8483CC9D-7C4F-4B3D-BEA2-FB73F4096AA2}"/>
                  </a:ext>
                </a:extLst>
              </p:cNvPr>
              <p:cNvSpPr>
                <a:spLocks noChangeAspect="1" noChangeShapeType="1"/>
              </p:cNvSpPr>
              <p:nvPr/>
            </p:nvSpPr>
            <p:spPr bwMode="auto">
              <a:xfrm>
                <a:off x="4700" y="2322"/>
                <a:ext cx="2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0" name="Line 286">
                <a:extLst>
                  <a:ext uri="{FF2B5EF4-FFF2-40B4-BE49-F238E27FC236}">
                    <a16:creationId xmlns:a16="http://schemas.microsoft.com/office/drawing/2014/main" xmlns="" id="{3B2ADAB6-F3E4-4623-A423-E0820A526771}"/>
                  </a:ext>
                </a:extLst>
              </p:cNvPr>
              <p:cNvSpPr>
                <a:spLocks noChangeAspect="1" noChangeShapeType="1"/>
              </p:cNvSpPr>
              <p:nvPr/>
            </p:nvSpPr>
            <p:spPr bwMode="auto">
              <a:xfrm flipV="1">
                <a:off x="4763" y="2323"/>
                <a:ext cx="17" cy="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1" name="Freeform 287">
                <a:extLst>
                  <a:ext uri="{FF2B5EF4-FFF2-40B4-BE49-F238E27FC236}">
                    <a16:creationId xmlns:a16="http://schemas.microsoft.com/office/drawing/2014/main" xmlns="" id="{19741558-94C6-43DE-9A38-AF6BEFA46D6D}"/>
                  </a:ext>
                </a:extLst>
              </p:cNvPr>
              <p:cNvSpPr>
                <a:spLocks noChangeAspect="1"/>
              </p:cNvSpPr>
              <p:nvPr/>
            </p:nvSpPr>
            <p:spPr bwMode="auto">
              <a:xfrm>
                <a:off x="4618" y="2020"/>
                <a:ext cx="101" cy="86"/>
              </a:xfrm>
              <a:custGeom>
                <a:avLst/>
                <a:gdLst>
                  <a:gd name="T0" fmla="*/ 98 w 101"/>
                  <a:gd name="T1" fmla="*/ 85 h 86"/>
                  <a:gd name="T2" fmla="*/ 89 w 101"/>
                  <a:gd name="T3" fmla="*/ 65 h 86"/>
                  <a:gd name="T4" fmla="*/ 74 w 101"/>
                  <a:gd name="T5" fmla="*/ 45 h 86"/>
                  <a:gd name="T6" fmla="*/ 57 w 101"/>
                  <a:gd name="T7" fmla="*/ 30 h 86"/>
                  <a:gd name="T8" fmla="*/ 35 w 101"/>
                  <a:gd name="T9" fmla="*/ 16 h 86"/>
                  <a:gd name="T10" fmla="*/ 13 w 101"/>
                  <a:gd name="T11" fmla="*/ 10 h 86"/>
                  <a:gd name="T12" fmla="*/ 0 w 101"/>
                  <a:gd name="T13" fmla="*/ 7 h 86"/>
                  <a:gd name="T14" fmla="*/ 0 w 101"/>
                  <a:gd name="T15" fmla="*/ 0 h 86"/>
                  <a:gd name="T16" fmla="*/ 26 w 101"/>
                  <a:gd name="T17" fmla="*/ 8 h 86"/>
                  <a:gd name="T18" fmla="*/ 42 w 101"/>
                  <a:gd name="T19" fmla="*/ 15 h 86"/>
                  <a:gd name="T20" fmla="*/ 62 w 101"/>
                  <a:gd name="T21" fmla="*/ 28 h 86"/>
                  <a:gd name="T22" fmla="*/ 79 w 101"/>
                  <a:gd name="T23" fmla="*/ 45 h 86"/>
                  <a:gd name="T24" fmla="*/ 91 w 101"/>
                  <a:gd name="T25" fmla="*/ 58 h 86"/>
                  <a:gd name="T26" fmla="*/ 100 w 101"/>
                  <a:gd name="T27" fmla="*/ 75 h 86"/>
                  <a:gd name="T28" fmla="*/ 98 w 101"/>
                  <a:gd name="T29" fmla="*/ 85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86">
                    <a:moveTo>
                      <a:pt x="98" y="85"/>
                    </a:moveTo>
                    <a:lnTo>
                      <a:pt x="89" y="65"/>
                    </a:lnTo>
                    <a:lnTo>
                      <a:pt x="74" y="45"/>
                    </a:lnTo>
                    <a:lnTo>
                      <a:pt x="57" y="30"/>
                    </a:lnTo>
                    <a:lnTo>
                      <a:pt x="35" y="16"/>
                    </a:lnTo>
                    <a:lnTo>
                      <a:pt x="13" y="10"/>
                    </a:lnTo>
                    <a:lnTo>
                      <a:pt x="0" y="7"/>
                    </a:lnTo>
                    <a:lnTo>
                      <a:pt x="0" y="0"/>
                    </a:lnTo>
                    <a:lnTo>
                      <a:pt x="26" y="8"/>
                    </a:lnTo>
                    <a:lnTo>
                      <a:pt x="42" y="15"/>
                    </a:lnTo>
                    <a:lnTo>
                      <a:pt x="62" y="28"/>
                    </a:lnTo>
                    <a:lnTo>
                      <a:pt x="79" y="45"/>
                    </a:lnTo>
                    <a:lnTo>
                      <a:pt x="91" y="58"/>
                    </a:lnTo>
                    <a:lnTo>
                      <a:pt x="100" y="75"/>
                    </a:lnTo>
                    <a:lnTo>
                      <a:pt x="98" y="8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2" name="Freeform 288">
                <a:extLst>
                  <a:ext uri="{FF2B5EF4-FFF2-40B4-BE49-F238E27FC236}">
                    <a16:creationId xmlns:a16="http://schemas.microsoft.com/office/drawing/2014/main" xmlns="" id="{DAE71288-95FC-4F6D-8056-32CC5A63CF1E}"/>
                  </a:ext>
                </a:extLst>
              </p:cNvPr>
              <p:cNvSpPr>
                <a:spLocks noChangeAspect="1"/>
              </p:cNvSpPr>
              <p:nvPr/>
            </p:nvSpPr>
            <p:spPr bwMode="auto">
              <a:xfrm>
                <a:off x="4617" y="2038"/>
                <a:ext cx="320" cy="143"/>
              </a:xfrm>
              <a:custGeom>
                <a:avLst/>
                <a:gdLst>
                  <a:gd name="T0" fmla="*/ 1 w 320"/>
                  <a:gd name="T1" fmla="*/ 0 h 143"/>
                  <a:gd name="T2" fmla="*/ 17 w 320"/>
                  <a:gd name="T3" fmla="*/ 4 h 143"/>
                  <a:gd name="T4" fmla="*/ 32 w 320"/>
                  <a:gd name="T5" fmla="*/ 10 h 143"/>
                  <a:gd name="T6" fmla="*/ 50 w 320"/>
                  <a:gd name="T7" fmla="*/ 22 h 143"/>
                  <a:gd name="T8" fmla="*/ 69 w 320"/>
                  <a:gd name="T9" fmla="*/ 40 h 143"/>
                  <a:gd name="T10" fmla="*/ 89 w 320"/>
                  <a:gd name="T11" fmla="*/ 62 h 143"/>
                  <a:gd name="T12" fmla="*/ 115 w 320"/>
                  <a:gd name="T13" fmla="*/ 85 h 143"/>
                  <a:gd name="T14" fmla="*/ 146 w 320"/>
                  <a:gd name="T15" fmla="*/ 103 h 143"/>
                  <a:gd name="T16" fmla="*/ 187 w 320"/>
                  <a:gd name="T17" fmla="*/ 119 h 143"/>
                  <a:gd name="T18" fmla="*/ 236 w 320"/>
                  <a:gd name="T19" fmla="*/ 130 h 143"/>
                  <a:gd name="T20" fmla="*/ 276 w 320"/>
                  <a:gd name="T21" fmla="*/ 136 h 143"/>
                  <a:gd name="T22" fmla="*/ 319 w 320"/>
                  <a:gd name="T23" fmla="*/ 137 h 143"/>
                  <a:gd name="T24" fmla="*/ 316 w 320"/>
                  <a:gd name="T25" fmla="*/ 142 h 143"/>
                  <a:gd name="T26" fmla="*/ 271 w 320"/>
                  <a:gd name="T27" fmla="*/ 140 h 143"/>
                  <a:gd name="T28" fmla="*/ 226 w 320"/>
                  <a:gd name="T29" fmla="*/ 134 h 143"/>
                  <a:gd name="T30" fmla="*/ 177 w 320"/>
                  <a:gd name="T31" fmla="*/ 122 h 143"/>
                  <a:gd name="T32" fmla="*/ 136 w 320"/>
                  <a:gd name="T33" fmla="*/ 105 h 143"/>
                  <a:gd name="T34" fmla="*/ 103 w 320"/>
                  <a:gd name="T35" fmla="*/ 83 h 143"/>
                  <a:gd name="T36" fmla="*/ 80 w 320"/>
                  <a:gd name="T37" fmla="*/ 62 h 143"/>
                  <a:gd name="T38" fmla="*/ 57 w 320"/>
                  <a:gd name="T39" fmla="*/ 37 h 143"/>
                  <a:gd name="T40" fmla="*/ 43 w 320"/>
                  <a:gd name="T41" fmla="*/ 25 h 143"/>
                  <a:gd name="T42" fmla="*/ 22 w 320"/>
                  <a:gd name="T43" fmla="*/ 14 h 143"/>
                  <a:gd name="T44" fmla="*/ 8 w 320"/>
                  <a:gd name="T45" fmla="*/ 9 h 143"/>
                  <a:gd name="T46" fmla="*/ 0 w 320"/>
                  <a:gd name="T47" fmla="*/ 7 h 143"/>
                  <a:gd name="T48" fmla="*/ 1 w 320"/>
                  <a:gd name="T49" fmla="*/ 0 h 1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0" h="143">
                    <a:moveTo>
                      <a:pt x="1" y="0"/>
                    </a:moveTo>
                    <a:lnTo>
                      <a:pt x="17" y="4"/>
                    </a:lnTo>
                    <a:lnTo>
                      <a:pt x="32" y="10"/>
                    </a:lnTo>
                    <a:lnTo>
                      <a:pt x="50" y="22"/>
                    </a:lnTo>
                    <a:lnTo>
                      <a:pt x="69" y="40"/>
                    </a:lnTo>
                    <a:lnTo>
                      <a:pt x="89" y="62"/>
                    </a:lnTo>
                    <a:lnTo>
                      <a:pt x="115" y="85"/>
                    </a:lnTo>
                    <a:lnTo>
                      <a:pt x="146" y="103"/>
                    </a:lnTo>
                    <a:lnTo>
                      <a:pt x="187" y="119"/>
                    </a:lnTo>
                    <a:lnTo>
                      <a:pt x="236" y="130"/>
                    </a:lnTo>
                    <a:lnTo>
                      <a:pt x="276" y="136"/>
                    </a:lnTo>
                    <a:lnTo>
                      <a:pt x="319" y="137"/>
                    </a:lnTo>
                    <a:lnTo>
                      <a:pt x="316" y="142"/>
                    </a:lnTo>
                    <a:lnTo>
                      <a:pt x="271" y="140"/>
                    </a:lnTo>
                    <a:lnTo>
                      <a:pt x="226" y="134"/>
                    </a:lnTo>
                    <a:lnTo>
                      <a:pt x="177" y="122"/>
                    </a:lnTo>
                    <a:lnTo>
                      <a:pt x="136" y="105"/>
                    </a:lnTo>
                    <a:lnTo>
                      <a:pt x="103" y="83"/>
                    </a:lnTo>
                    <a:lnTo>
                      <a:pt x="80" y="62"/>
                    </a:lnTo>
                    <a:lnTo>
                      <a:pt x="57" y="37"/>
                    </a:lnTo>
                    <a:lnTo>
                      <a:pt x="43" y="25"/>
                    </a:lnTo>
                    <a:lnTo>
                      <a:pt x="22" y="14"/>
                    </a:lnTo>
                    <a:lnTo>
                      <a:pt x="8" y="9"/>
                    </a:lnTo>
                    <a:lnTo>
                      <a:pt x="0" y="7"/>
                    </a:lnTo>
                    <a:lnTo>
                      <a:pt x="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3" name="Freeform 289">
                <a:extLst>
                  <a:ext uri="{FF2B5EF4-FFF2-40B4-BE49-F238E27FC236}">
                    <a16:creationId xmlns:a16="http://schemas.microsoft.com/office/drawing/2014/main" xmlns="" id="{4DA4BB58-6595-4B3B-A174-EA8AA0EDDDF4}"/>
                  </a:ext>
                </a:extLst>
              </p:cNvPr>
              <p:cNvSpPr>
                <a:spLocks noChangeAspect="1"/>
              </p:cNvSpPr>
              <p:nvPr/>
            </p:nvSpPr>
            <p:spPr bwMode="auto">
              <a:xfrm>
                <a:off x="4617" y="2058"/>
                <a:ext cx="51" cy="161"/>
              </a:xfrm>
              <a:custGeom>
                <a:avLst/>
                <a:gdLst>
                  <a:gd name="T0" fmla="*/ 3 w 51"/>
                  <a:gd name="T1" fmla="*/ 0 h 161"/>
                  <a:gd name="T2" fmla="*/ 17 w 51"/>
                  <a:gd name="T3" fmla="*/ 12 h 161"/>
                  <a:gd name="T4" fmla="*/ 31 w 51"/>
                  <a:gd name="T5" fmla="*/ 30 h 161"/>
                  <a:gd name="T6" fmla="*/ 41 w 51"/>
                  <a:gd name="T7" fmla="*/ 50 h 161"/>
                  <a:gd name="T8" fmla="*/ 48 w 51"/>
                  <a:gd name="T9" fmla="*/ 72 h 161"/>
                  <a:gd name="T10" fmla="*/ 50 w 51"/>
                  <a:gd name="T11" fmla="*/ 90 h 161"/>
                  <a:gd name="T12" fmla="*/ 48 w 51"/>
                  <a:gd name="T13" fmla="*/ 114 h 161"/>
                  <a:gd name="T14" fmla="*/ 41 w 51"/>
                  <a:gd name="T15" fmla="*/ 130 h 161"/>
                  <a:gd name="T16" fmla="*/ 30 w 51"/>
                  <a:gd name="T17" fmla="*/ 145 h 161"/>
                  <a:gd name="T18" fmla="*/ 16 w 51"/>
                  <a:gd name="T19" fmla="*/ 155 h 161"/>
                  <a:gd name="T20" fmla="*/ 0 w 51"/>
                  <a:gd name="T21" fmla="*/ 160 h 161"/>
                  <a:gd name="T22" fmla="*/ 0 w 51"/>
                  <a:gd name="T23" fmla="*/ 154 h 161"/>
                  <a:gd name="T24" fmla="*/ 12 w 51"/>
                  <a:gd name="T25" fmla="*/ 150 h 161"/>
                  <a:gd name="T26" fmla="*/ 23 w 51"/>
                  <a:gd name="T27" fmla="*/ 144 h 161"/>
                  <a:gd name="T28" fmla="*/ 34 w 51"/>
                  <a:gd name="T29" fmla="*/ 130 h 161"/>
                  <a:gd name="T30" fmla="*/ 39 w 51"/>
                  <a:gd name="T31" fmla="*/ 117 h 161"/>
                  <a:gd name="T32" fmla="*/ 41 w 51"/>
                  <a:gd name="T33" fmla="*/ 102 h 161"/>
                  <a:gd name="T34" fmla="*/ 41 w 51"/>
                  <a:gd name="T35" fmla="*/ 87 h 161"/>
                  <a:gd name="T36" fmla="*/ 39 w 51"/>
                  <a:gd name="T37" fmla="*/ 65 h 161"/>
                  <a:gd name="T38" fmla="*/ 31 w 51"/>
                  <a:gd name="T39" fmla="*/ 45 h 161"/>
                  <a:gd name="T40" fmla="*/ 21 w 51"/>
                  <a:gd name="T41" fmla="*/ 29 h 161"/>
                  <a:gd name="T42" fmla="*/ 9 w 51"/>
                  <a:gd name="T43" fmla="*/ 15 h 161"/>
                  <a:gd name="T44" fmla="*/ 0 w 51"/>
                  <a:gd name="T45" fmla="*/ 9 h 161"/>
                  <a:gd name="T46" fmla="*/ 3 w 51"/>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 h="161">
                    <a:moveTo>
                      <a:pt x="3" y="0"/>
                    </a:moveTo>
                    <a:lnTo>
                      <a:pt x="17" y="12"/>
                    </a:lnTo>
                    <a:lnTo>
                      <a:pt x="31" y="30"/>
                    </a:lnTo>
                    <a:lnTo>
                      <a:pt x="41" y="50"/>
                    </a:lnTo>
                    <a:lnTo>
                      <a:pt x="48" y="72"/>
                    </a:lnTo>
                    <a:lnTo>
                      <a:pt x="50" y="90"/>
                    </a:lnTo>
                    <a:lnTo>
                      <a:pt x="48" y="114"/>
                    </a:lnTo>
                    <a:lnTo>
                      <a:pt x="41" y="130"/>
                    </a:lnTo>
                    <a:lnTo>
                      <a:pt x="30" y="145"/>
                    </a:lnTo>
                    <a:lnTo>
                      <a:pt x="16" y="155"/>
                    </a:lnTo>
                    <a:lnTo>
                      <a:pt x="0" y="160"/>
                    </a:lnTo>
                    <a:lnTo>
                      <a:pt x="0" y="154"/>
                    </a:lnTo>
                    <a:lnTo>
                      <a:pt x="12" y="150"/>
                    </a:lnTo>
                    <a:lnTo>
                      <a:pt x="23" y="144"/>
                    </a:lnTo>
                    <a:lnTo>
                      <a:pt x="34" y="130"/>
                    </a:lnTo>
                    <a:lnTo>
                      <a:pt x="39" y="117"/>
                    </a:lnTo>
                    <a:lnTo>
                      <a:pt x="41" y="102"/>
                    </a:lnTo>
                    <a:lnTo>
                      <a:pt x="41" y="87"/>
                    </a:lnTo>
                    <a:lnTo>
                      <a:pt x="39" y="65"/>
                    </a:lnTo>
                    <a:lnTo>
                      <a:pt x="31" y="45"/>
                    </a:lnTo>
                    <a:lnTo>
                      <a:pt x="21" y="29"/>
                    </a:lnTo>
                    <a:lnTo>
                      <a:pt x="9" y="15"/>
                    </a:lnTo>
                    <a:lnTo>
                      <a:pt x="0" y="9"/>
                    </a:lnTo>
                    <a:lnTo>
                      <a:pt x="3"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4" name="Freeform 290">
                <a:extLst>
                  <a:ext uri="{FF2B5EF4-FFF2-40B4-BE49-F238E27FC236}">
                    <a16:creationId xmlns:a16="http://schemas.microsoft.com/office/drawing/2014/main" xmlns="" id="{21F01EFD-2A57-4FB7-A391-8D852736E748}"/>
                  </a:ext>
                </a:extLst>
              </p:cNvPr>
              <p:cNvSpPr>
                <a:spLocks noChangeAspect="1"/>
              </p:cNvSpPr>
              <p:nvPr/>
            </p:nvSpPr>
            <p:spPr bwMode="auto">
              <a:xfrm>
                <a:off x="4615" y="2060"/>
                <a:ext cx="28" cy="106"/>
              </a:xfrm>
              <a:custGeom>
                <a:avLst/>
                <a:gdLst>
                  <a:gd name="T0" fmla="*/ 5 w 28"/>
                  <a:gd name="T1" fmla="*/ 10 h 106"/>
                  <a:gd name="T2" fmla="*/ 11 w 28"/>
                  <a:gd name="T3" fmla="*/ 20 h 106"/>
                  <a:gd name="T4" fmla="*/ 19 w 28"/>
                  <a:gd name="T5" fmla="*/ 37 h 106"/>
                  <a:gd name="T6" fmla="*/ 22 w 28"/>
                  <a:gd name="T7" fmla="*/ 55 h 106"/>
                  <a:gd name="T8" fmla="*/ 20 w 28"/>
                  <a:gd name="T9" fmla="*/ 70 h 106"/>
                  <a:gd name="T10" fmla="*/ 16 w 28"/>
                  <a:gd name="T11" fmla="*/ 81 h 106"/>
                  <a:gd name="T12" fmla="*/ 10 w 28"/>
                  <a:gd name="T13" fmla="*/ 92 h 106"/>
                  <a:gd name="T14" fmla="*/ 0 w 28"/>
                  <a:gd name="T15" fmla="*/ 100 h 106"/>
                  <a:gd name="T16" fmla="*/ 0 w 28"/>
                  <a:gd name="T17" fmla="*/ 105 h 106"/>
                  <a:gd name="T18" fmla="*/ 10 w 28"/>
                  <a:gd name="T19" fmla="*/ 100 h 106"/>
                  <a:gd name="T20" fmla="*/ 18 w 28"/>
                  <a:gd name="T21" fmla="*/ 92 h 106"/>
                  <a:gd name="T22" fmla="*/ 24 w 28"/>
                  <a:gd name="T23" fmla="*/ 77 h 106"/>
                  <a:gd name="T24" fmla="*/ 27 w 28"/>
                  <a:gd name="T25" fmla="*/ 61 h 106"/>
                  <a:gd name="T26" fmla="*/ 27 w 28"/>
                  <a:gd name="T27" fmla="*/ 47 h 106"/>
                  <a:gd name="T28" fmla="*/ 24 w 28"/>
                  <a:gd name="T29" fmla="*/ 35 h 106"/>
                  <a:gd name="T30" fmla="*/ 19 w 28"/>
                  <a:gd name="T31" fmla="*/ 23 h 106"/>
                  <a:gd name="T32" fmla="*/ 14 w 28"/>
                  <a:gd name="T33" fmla="*/ 13 h 106"/>
                  <a:gd name="T34" fmla="*/ 5 w 28"/>
                  <a:gd name="T35" fmla="*/ 0 h 106"/>
                  <a:gd name="T36" fmla="*/ 5 w 28"/>
                  <a:gd name="T37" fmla="*/ 10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106">
                    <a:moveTo>
                      <a:pt x="5" y="10"/>
                    </a:moveTo>
                    <a:lnTo>
                      <a:pt x="11" y="20"/>
                    </a:lnTo>
                    <a:lnTo>
                      <a:pt x="19" y="37"/>
                    </a:lnTo>
                    <a:lnTo>
                      <a:pt x="22" y="55"/>
                    </a:lnTo>
                    <a:lnTo>
                      <a:pt x="20" y="70"/>
                    </a:lnTo>
                    <a:lnTo>
                      <a:pt x="16" y="81"/>
                    </a:lnTo>
                    <a:lnTo>
                      <a:pt x="10" y="92"/>
                    </a:lnTo>
                    <a:lnTo>
                      <a:pt x="0" y="100"/>
                    </a:lnTo>
                    <a:lnTo>
                      <a:pt x="0" y="105"/>
                    </a:lnTo>
                    <a:lnTo>
                      <a:pt x="10" y="100"/>
                    </a:lnTo>
                    <a:lnTo>
                      <a:pt x="18" y="92"/>
                    </a:lnTo>
                    <a:lnTo>
                      <a:pt x="24" y="77"/>
                    </a:lnTo>
                    <a:lnTo>
                      <a:pt x="27" y="61"/>
                    </a:lnTo>
                    <a:lnTo>
                      <a:pt x="27" y="47"/>
                    </a:lnTo>
                    <a:lnTo>
                      <a:pt x="24" y="35"/>
                    </a:lnTo>
                    <a:lnTo>
                      <a:pt x="19" y="23"/>
                    </a:lnTo>
                    <a:lnTo>
                      <a:pt x="14" y="13"/>
                    </a:lnTo>
                    <a:lnTo>
                      <a:pt x="5" y="0"/>
                    </a:lnTo>
                    <a:lnTo>
                      <a:pt x="5" y="1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5" name="Freeform 291">
                <a:extLst>
                  <a:ext uri="{FF2B5EF4-FFF2-40B4-BE49-F238E27FC236}">
                    <a16:creationId xmlns:a16="http://schemas.microsoft.com/office/drawing/2014/main" xmlns="" id="{002582BA-55CE-4B71-A58C-3B5A0C78906F}"/>
                  </a:ext>
                </a:extLst>
              </p:cNvPr>
              <p:cNvSpPr>
                <a:spLocks noChangeAspect="1"/>
              </p:cNvSpPr>
              <p:nvPr/>
            </p:nvSpPr>
            <p:spPr bwMode="auto">
              <a:xfrm>
                <a:off x="4584" y="2407"/>
                <a:ext cx="37" cy="80"/>
              </a:xfrm>
              <a:custGeom>
                <a:avLst/>
                <a:gdLst>
                  <a:gd name="T0" fmla="*/ 5 w 37"/>
                  <a:gd name="T1" fmla="*/ 1 h 80"/>
                  <a:gd name="T2" fmla="*/ 6 w 37"/>
                  <a:gd name="T3" fmla="*/ 13 h 80"/>
                  <a:gd name="T4" fmla="*/ 10 w 37"/>
                  <a:gd name="T5" fmla="*/ 32 h 80"/>
                  <a:gd name="T6" fmla="*/ 16 w 37"/>
                  <a:gd name="T7" fmla="*/ 52 h 80"/>
                  <a:gd name="T8" fmla="*/ 24 w 37"/>
                  <a:gd name="T9" fmla="*/ 66 h 80"/>
                  <a:gd name="T10" fmla="*/ 36 w 37"/>
                  <a:gd name="T11" fmla="*/ 79 h 80"/>
                  <a:gd name="T12" fmla="*/ 29 w 37"/>
                  <a:gd name="T13" fmla="*/ 79 h 80"/>
                  <a:gd name="T14" fmla="*/ 20 w 37"/>
                  <a:gd name="T15" fmla="*/ 69 h 80"/>
                  <a:gd name="T16" fmla="*/ 11 w 37"/>
                  <a:gd name="T17" fmla="*/ 55 h 80"/>
                  <a:gd name="T18" fmla="*/ 5 w 37"/>
                  <a:gd name="T19" fmla="*/ 35 h 80"/>
                  <a:gd name="T20" fmla="*/ 1 w 37"/>
                  <a:gd name="T21" fmla="*/ 15 h 80"/>
                  <a:gd name="T22" fmla="*/ 0 w 37"/>
                  <a:gd name="T23" fmla="*/ 0 h 80"/>
                  <a:gd name="T24" fmla="*/ 5 w 37"/>
                  <a:gd name="T25" fmla="*/ 1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80">
                    <a:moveTo>
                      <a:pt x="5" y="1"/>
                    </a:moveTo>
                    <a:lnTo>
                      <a:pt x="6" y="13"/>
                    </a:lnTo>
                    <a:lnTo>
                      <a:pt x="10" y="32"/>
                    </a:lnTo>
                    <a:lnTo>
                      <a:pt x="16" y="52"/>
                    </a:lnTo>
                    <a:lnTo>
                      <a:pt x="24" y="66"/>
                    </a:lnTo>
                    <a:lnTo>
                      <a:pt x="36" y="79"/>
                    </a:lnTo>
                    <a:lnTo>
                      <a:pt x="29" y="79"/>
                    </a:lnTo>
                    <a:lnTo>
                      <a:pt x="20" y="69"/>
                    </a:lnTo>
                    <a:lnTo>
                      <a:pt x="11" y="55"/>
                    </a:lnTo>
                    <a:lnTo>
                      <a:pt x="5" y="35"/>
                    </a:lnTo>
                    <a:lnTo>
                      <a:pt x="1" y="15"/>
                    </a:lnTo>
                    <a:lnTo>
                      <a:pt x="0" y="0"/>
                    </a:lnTo>
                    <a:lnTo>
                      <a:pt x="5" y="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46" name="Freeform 292">
                <a:extLst>
                  <a:ext uri="{FF2B5EF4-FFF2-40B4-BE49-F238E27FC236}">
                    <a16:creationId xmlns:a16="http://schemas.microsoft.com/office/drawing/2014/main" xmlns="" id="{0197E309-6AED-471E-9530-1DBEB41579B1}"/>
                  </a:ext>
                </a:extLst>
              </p:cNvPr>
              <p:cNvSpPr>
                <a:spLocks noChangeAspect="1"/>
              </p:cNvSpPr>
              <p:nvPr/>
            </p:nvSpPr>
            <p:spPr bwMode="auto">
              <a:xfrm>
                <a:off x="4493" y="2394"/>
                <a:ext cx="157" cy="93"/>
              </a:xfrm>
              <a:custGeom>
                <a:avLst/>
                <a:gdLst>
                  <a:gd name="T0" fmla="*/ 0 w 157"/>
                  <a:gd name="T1" fmla="*/ 0 h 93"/>
                  <a:gd name="T2" fmla="*/ 156 w 157"/>
                  <a:gd name="T3" fmla="*/ 22 h 93"/>
                  <a:gd name="T4" fmla="*/ 156 w 157"/>
                  <a:gd name="T5" fmla="*/ 92 h 93"/>
                  <a:gd name="T6" fmla="*/ 0 60000 65536"/>
                  <a:gd name="T7" fmla="*/ 0 60000 65536"/>
                  <a:gd name="T8" fmla="*/ 0 60000 65536"/>
                </a:gdLst>
                <a:ahLst/>
                <a:cxnLst>
                  <a:cxn ang="T6">
                    <a:pos x="T0" y="T1"/>
                  </a:cxn>
                  <a:cxn ang="T7">
                    <a:pos x="T2" y="T3"/>
                  </a:cxn>
                  <a:cxn ang="T8">
                    <a:pos x="T4" y="T5"/>
                  </a:cxn>
                </a:cxnLst>
                <a:rect l="0" t="0" r="r" b="b"/>
                <a:pathLst>
                  <a:path w="157" h="93">
                    <a:moveTo>
                      <a:pt x="0" y="0"/>
                    </a:moveTo>
                    <a:lnTo>
                      <a:pt x="156" y="22"/>
                    </a:lnTo>
                    <a:lnTo>
                      <a:pt x="156" y="9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470" name="Rectangle 293">
              <a:extLst>
                <a:ext uri="{FF2B5EF4-FFF2-40B4-BE49-F238E27FC236}">
                  <a16:creationId xmlns:a16="http://schemas.microsoft.com/office/drawing/2014/main" xmlns="" id="{9A743A45-7825-42FA-B45C-E9396BB492E4}"/>
                </a:ext>
              </a:extLst>
            </p:cNvPr>
            <p:cNvSpPr>
              <a:spLocks noChangeAspect="1" noChangeArrowheads="1"/>
            </p:cNvSpPr>
            <p:nvPr/>
          </p:nvSpPr>
          <p:spPr bwMode="auto">
            <a:xfrm>
              <a:off x="4780" y="2599"/>
              <a:ext cx="812"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Ações</a:t>
              </a: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Iniciadoras</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sp>
        <p:nvSpPr>
          <p:cNvPr id="18446" name="AutoShape 294">
            <a:extLst>
              <a:ext uri="{FF2B5EF4-FFF2-40B4-BE49-F238E27FC236}">
                <a16:creationId xmlns:a16="http://schemas.microsoft.com/office/drawing/2014/main" xmlns="" id="{7C22982F-5A1D-4D69-9B8E-304F053BA0C1}"/>
              </a:ext>
            </a:extLst>
          </p:cNvPr>
          <p:cNvSpPr>
            <a:spLocks noChangeAspect="1" noChangeArrowheads="1"/>
          </p:cNvSpPr>
          <p:nvPr/>
        </p:nvSpPr>
        <p:spPr bwMode="auto">
          <a:xfrm flipH="1">
            <a:off x="8897939" y="1358900"/>
            <a:ext cx="1570037" cy="954088"/>
          </a:xfrm>
          <a:prstGeom prst="cloudCallout">
            <a:avLst>
              <a:gd name="adj1" fmla="val -51"/>
              <a:gd name="adj2" fmla="val 106903"/>
            </a:avLst>
          </a:prstGeom>
          <a:solidFill>
            <a:srgbClr val="FFFFFF"/>
          </a:solidFill>
          <a:ln w="9525">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400" b="0" i="0" u="none" strike="noStrike" kern="1200" cap="none" spc="0" normalizeH="0" baseline="0" noProof="0">
                <a:ln>
                  <a:noFill/>
                </a:ln>
                <a:solidFill>
                  <a:srgbClr val="44546A"/>
                </a:solidFill>
                <a:effectLst/>
                <a:uLnTx/>
                <a:uFillTx/>
                <a:latin typeface="Arial" panose="020B0604020202020204" pitchFamily="34" charset="0"/>
                <a:ea typeface="+mn-ea"/>
                <a:cs typeface="+mn-cs"/>
              </a:rPr>
              <a:t>Crenças &amp; Valores</a:t>
            </a:r>
          </a:p>
        </p:txBody>
      </p:sp>
      <p:grpSp>
        <p:nvGrpSpPr>
          <p:cNvPr id="18447" name="Group 317">
            <a:extLst>
              <a:ext uri="{FF2B5EF4-FFF2-40B4-BE49-F238E27FC236}">
                <a16:creationId xmlns:a16="http://schemas.microsoft.com/office/drawing/2014/main" xmlns="" id="{F78F031A-6564-4E8E-B197-FA6B46B6C751}"/>
              </a:ext>
            </a:extLst>
          </p:cNvPr>
          <p:cNvGrpSpPr>
            <a:grpSpLocks/>
          </p:cNvGrpSpPr>
          <p:nvPr/>
        </p:nvGrpSpPr>
        <p:grpSpPr bwMode="auto">
          <a:xfrm>
            <a:off x="5327650" y="4678363"/>
            <a:ext cx="2266950" cy="1516062"/>
            <a:chOff x="2396" y="2947"/>
            <a:chExt cx="1428" cy="955"/>
          </a:xfrm>
        </p:grpSpPr>
        <p:sp>
          <p:nvSpPr>
            <p:cNvPr id="18448" name="Rectangle 7">
              <a:extLst>
                <a:ext uri="{FF2B5EF4-FFF2-40B4-BE49-F238E27FC236}">
                  <a16:creationId xmlns:a16="http://schemas.microsoft.com/office/drawing/2014/main" xmlns="" id="{6548D3CC-FD3E-4FA9-AE5F-1BC5750718D8}"/>
                </a:ext>
              </a:extLst>
            </p:cNvPr>
            <p:cNvSpPr>
              <a:spLocks noChangeAspect="1" noChangeArrowheads="1"/>
            </p:cNvSpPr>
            <p:nvPr/>
          </p:nvSpPr>
          <p:spPr bwMode="auto">
            <a:xfrm>
              <a:off x="2572" y="3498"/>
              <a:ext cx="1252"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Precursores</a:t>
              </a: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de </a:t>
              </a: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Erros</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18449" name="Group 297">
              <a:extLst>
                <a:ext uri="{FF2B5EF4-FFF2-40B4-BE49-F238E27FC236}">
                  <a16:creationId xmlns:a16="http://schemas.microsoft.com/office/drawing/2014/main" xmlns="" id="{4830B4DB-70AC-4350-844A-B137FF12D94C}"/>
                </a:ext>
              </a:extLst>
            </p:cNvPr>
            <p:cNvGrpSpPr>
              <a:grpSpLocks/>
            </p:cNvGrpSpPr>
            <p:nvPr/>
          </p:nvGrpSpPr>
          <p:grpSpPr bwMode="auto">
            <a:xfrm>
              <a:off x="2396" y="2947"/>
              <a:ext cx="918" cy="759"/>
              <a:chOff x="3840" y="724"/>
              <a:chExt cx="1575" cy="1368"/>
            </a:xfrm>
          </p:grpSpPr>
          <p:sp>
            <p:nvSpPr>
              <p:cNvPr id="18450" name="Freeform 298">
                <a:extLst>
                  <a:ext uri="{FF2B5EF4-FFF2-40B4-BE49-F238E27FC236}">
                    <a16:creationId xmlns:a16="http://schemas.microsoft.com/office/drawing/2014/main" xmlns="" id="{12EEA4E9-59A6-42E1-B212-17379EB1522D}"/>
                  </a:ext>
                </a:extLst>
              </p:cNvPr>
              <p:cNvSpPr>
                <a:spLocks noChangeAspect="1"/>
              </p:cNvSpPr>
              <p:nvPr/>
            </p:nvSpPr>
            <p:spPr bwMode="auto">
              <a:xfrm>
                <a:off x="3840" y="724"/>
                <a:ext cx="1575" cy="1368"/>
              </a:xfrm>
              <a:custGeom>
                <a:avLst/>
                <a:gdLst>
                  <a:gd name="T0" fmla="*/ 1360 w 1252"/>
                  <a:gd name="T1" fmla="*/ 237 h 1259"/>
                  <a:gd name="T2" fmla="*/ 1342 w 1252"/>
                  <a:gd name="T3" fmla="*/ 253 h 1259"/>
                  <a:gd name="T4" fmla="*/ 1308 w 1252"/>
                  <a:gd name="T5" fmla="*/ 262 h 1259"/>
                  <a:gd name="T6" fmla="*/ 1273 w 1252"/>
                  <a:gd name="T7" fmla="*/ 275 h 1259"/>
                  <a:gd name="T8" fmla="*/ 1232 w 1252"/>
                  <a:gd name="T9" fmla="*/ 290 h 1259"/>
                  <a:gd name="T10" fmla="*/ 1191 w 1252"/>
                  <a:gd name="T11" fmla="*/ 304 h 1259"/>
                  <a:gd name="T12" fmla="*/ 1227 w 1252"/>
                  <a:gd name="T13" fmla="*/ 308 h 1259"/>
                  <a:gd name="T14" fmla="*/ 1312 w 1252"/>
                  <a:gd name="T15" fmla="*/ 313 h 1259"/>
                  <a:gd name="T16" fmla="*/ 1418 w 1252"/>
                  <a:gd name="T17" fmla="*/ 321 h 1259"/>
                  <a:gd name="T18" fmla="*/ 1513 w 1252"/>
                  <a:gd name="T19" fmla="*/ 328 h 1259"/>
                  <a:gd name="T20" fmla="*/ 1571 w 1252"/>
                  <a:gd name="T21" fmla="*/ 334 h 1259"/>
                  <a:gd name="T22" fmla="*/ 974 w 1252"/>
                  <a:gd name="T23" fmla="*/ 490 h 1259"/>
                  <a:gd name="T24" fmla="*/ 964 w 1252"/>
                  <a:gd name="T25" fmla="*/ 557 h 1259"/>
                  <a:gd name="T26" fmla="*/ 1450 w 1252"/>
                  <a:gd name="T27" fmla="*/ 694 h 1259"/>
                  <a:gd name="T28" fmla="*/ 1422 w 1252"/>
                  <a:gd name="T29" fmla="*/ 820 h 1259"/>
                  <a:gd name="T30" fmla="*/ 1396 w 1252"/>
                  <a:gd name="T31" fmla="*/ 939 h 1259"/>
                  <a:gd name="T32" fmla="*/ 1386 w 1252"/>
                  <a:gd name="T33" fmla="*/ 957 h 1259"/>
                  <a:gd name="T34" fmla="*/ 945 w 1252"/>
                  <a:gd name="T35" fmla="*/ 769 h 1259"/>
                  <a:gd name="T36" fmla="*/ 916 w 1252"/>
                  <a:gd name="T37" fmla="*/ 989 h 1259"/>
                  <a:gd name="T38" fmla="*/ 892 w 1252"/>
                  <a:gd name="T39" fmla="*/ 1243 h 1259"/>
                  <a:gd name="T40" fmla="*/ 874 w 1252"/>
                  <a:gd name="T41" fmla="*/ 1321 h 1259"/>
                  <a:gd name="T42" fmla="*/ 837 w 1252"/>
                  <a:gd name="T43" fmla="*/ 1345 h 1259"/>
                  <a:gd name="T44" fmla="*/ 796 w 1252"/>
                  <a:gd name="T45" fmla="*/ 1363 h 1259"/>
                  <a:gd name="T46" fmla="*/ 676 w 1252"/>
                  <a:gd name="T47" fmla="*/ 1338 h 1259"/>
                  <a:gd name="T48" fmla="*/ 642 w 1252"/>
                  <a:gd name="T49" fmla="*/ 1106 h 1259"/>
                  <a:gd name="T50" fmla="*/ 606 w 1252"/>
                  <a:gd name="T51" fmla="*/ 868 h 1259"/>
                  <a:gd name="T52" fmla="*/ 279 w 1252"/>
                  <a:gd name="T53" fmla="*/ 1205 h 1259"/>
                  <a:gd name="T54" fmla="*/ 260 w 1252"/>
                  <a:gd name="T55" fmla="*/ 1225 h 1259"/>
                  <a:gd name="T56" fmla="*/ 242 w 1252"/>
                  <a:gd name="T57" fmla="*/ 1243 h 1259"/>
                  <a:gd name="T58" fmla="*/ 574 w 1252"/>
                  <a:gd name="T59" fmla="*/ 616 h 1259"/>
                  <a:gd name="T60" fmla="*/ 565 w 1252"/>
                  <a:gd name="T61" fmla="*/ 566 h 1259"/>
                  <a:gd name="T62" fmla="*/ 102 w 1252"/>
                  <a:gd name="T63" fmla="*/ 832 h 1259"/>
                  <a:gd name="T64" fmla="*/ 47 w 1252"/>
                  <a:gd name="T65" fmla="*/ 681 h 1259"/>
                  <a:gd name="T66" fmla="*/ 4 w 1252"/>
                  <a:gd name="T67" fmla="*/ 531 h 1259"/>
                  <a:gd name="T68" fmla="*/ 23 w 1252"/>
                  <a:gd name="T69" fmla="*/ 506 h 1259"/>
                  <a:gd name="T70" fmla="*/ 122 w 1252"/>
                  <a:gd name="T71" fmla="*/ 480 h 1259"/>
                  <a:gd name="T72" fmla="*/ 221 w 1252"/>
                  <a:gd name="T73" fmla="*/ 454 h 1259"/>
                  <a:gd name="T74" fmla="*/ 189 w 1252"/>
                  <a:gd name="T75" fmla="*/ 450 h 1259"/>
                  <a:gd name="T76" fmla="*/ 156 w 1252"/>
                  <a:gd name="T77" fmla="*/ 448 h 1259"/>
                  <a:gd name="T78" fmla="*/ 141 w 1252"/>
                  <a:gd name="T79" fmla="*/ 373 h 1259"/>
                  <a:gd name="T80" fmla="*/ 143 w 1252"/>
                  <a:gd name="T81" fmla="*/ 206 h 1259"/>
                  <a:gd name="T82" fmla="*/ 522 w 1252"/>
                  <a:gd name="T83" fmla="*/ 212 h 1259"/>
                  <a:gd name="T84" fmla="*/ 512 w 1252"/>
                  <a:gd name="T85" fmla="*/ 179 h 1259"/>
                  <a:gd name="T86" fmla="*/ 545 w 1252"/>
                  <a:gd name="T87" fmla="*/ 167 h 1259"/>
                  <a:gd name="T88" fmla="*/ 603 w 1252"/>
                  <a:gd name="T89" fmla="*/ 151 h 1259"/>
                  <a:gd name="T90" fmla="*/ 668 w 1252"/>
                  <a:gd name="T91" fmla="*/ 136 h 1259"/>
                  <a:gd name="T92" fmla="*/ 721 w 1252"/>
                  <a:gd name="T93" fmla="*/ 126 h 1259"/>
                  <a:gd name="T94" fmla="*/ 742 w 1252"/>
                  <a:gd name="T95" fmla="*/ 121 h 1259"/>
                  <a:gd name="T96" fmla="*/ 998 w 1252"/>
                  <a:gd name="T97" fmla="*/ 151 h 1259"/>
                  <a:gd name="T98" fmla="*/ 1010 w 1252"/>
                  <a:gd name="T99" fmla="*/ 165 h 1259"/>
                  <a:gd name="T100" fmla="*/ 1028 w 1252"/>
                  <a:gd name="T101" fmla="*/ 180 h 1259"/>
                  <a:gd name="T102" fmla="*/ 1057 w 1252"/>
                  <a:gd name="T103" fmla="*/ 164 h 1259"/>
                  <a:gd name="T104" fmla="*/ 1126 w 1252"/>
                  <a:gd name="T105" fmla="*/ 123 h 1259"/>
                  <a:gd name="T106" fmla="*/ 1213 w 1252"/>
                  <a:gd name="T107" fmla="*/ 73 h 1259"/>
                  <a:gd name="T108" fmla="*/ 1294 w 1252"/>
                  <a:gd name="T109" fmla="*/ 28 h 1259"/>
                  <a:gd name="T110" fmla="*/ 1342 w 1252"/>
                  <a:gd name="T111" fmla="*/ 1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52" h="1259">
                    <a:moveTo>
                      <a:pt x="1070" y="0"/>
                    </a:moveTo>
                    <a:lnTo>
                      <a:pt x="1078" y="208"/>
                    </a:lnTo>
                    <a:lnTo>
                      <a:pt x="1081" y="218"/>
                    </a:lnTo>
                    <a:lnTo>
                      <a:pt x="1080" y="226"/>
                    </a:lnTo>
                    <a:lnTo>
                      <a:pt x="1074" y="231"/>
                    </a:lnTo>
                    <a:lnTo>
                      <a:pt x="1067" y="233"/>
                    </a:lnTo>
                    <a:lnTo>
                      <a:pt x="1058" y="235"/>
                    </a:lnTo>
                    <a:lnTo>
                      <a:pt x="1048" y="238"/>
                    </a:lnTo>
                    <a:lnTo>
                      <a:pt x="1040" y="241"/>
                    </a:lnTo>
                    <a:lnTo>
                      <a:pt x="1034" y="246"/>
                    </a:lnTo>
                    <a:lnTo>
                      <a:pt x="1023" y="249"/>
                    </a:lnTo>
                    <a:lnTo>
                      <a:pt x="1012" y="253"/>
                    </a:lnTo>
                    <a:lnTo>
                      <a:pt x="1001" y="257"/>
                    </a:lnTo>
                    <a:lnTo>
                      <a:pt x="991" y="262"/>
                    </a:lnTo>
                    <a:lnTo>
                      <a:pt x="979" y="267"/>
                    </a:lnTo>
                    <a:lnTo>
                      <a:pt x="969" y="271"/>
                    </a:lnTo>
                    <a:lnTo>
                      <a:pt x="957" y="276"/>
                    </a:lnTo>
                    <a:lnTo>
                      <a:pt x="947" y="280"/>
                    </a:lnTo>
                    <a:lnTo>
                      <a:pt x="951" y="280"/>
                    </a:lnTo>
                    <a:lnTo>
                      <a:pt x="960" y="282"/>
                    </a:lnTo>
                    <a:lnTo>
                      <a:pt x="975" y="283"/>
                    </a:lnTo>
                    <a:lnTo>
                      <a:pt x="994" y="284"/>
                    </a:lnTo>
                    <a:lnTo>
                      <a:pt x="1017" y="286"/>
                    </a:lnTo>
                    <a:lnTo>
                      <a:pt x="1043" y="288"/>
                    </a:lnTo>
                    <a:lnTo>
                      <a:pt x="1070" y="290"/>
                    </a:lnTo>
                    <a:lnTo>
                      <a:pt x="1098" y="292"/>
                    </a:lnTo>
                    <a:lnTo>
                      <a:pt x="1127" y="295"/>
                    </a:lnTo>
                    <a:lnTo>
                      <a:pt x="1155" y="298"/>
                    </a:lnTo>
                    <a:lnTo>
                      <a:pt x="1180" y="300"/>
                    </a:lnTo>
                    <a:lnTo>
                      <a:pt x="1203" y="302"/>
                    </a:lnTo>
                    <a:lnTo>
                      <a:pt x="1222" y="303"/>
                    </a:lnTo>
                    <a:lnTo>
                      <a:pt x="1239" y="306"/>
                    </a:lnTo>
                    <a:lnTo>
                      <a:pt x="1249" y="307"/>
                    </a:lnTo>
                    <a:lnTo>
                      <a:pt x="1252" y="308"/>
                    </a:lnTo>
                    <a:lnTo>
                      <a:pt x="1235" y="535"/>
                    </a:lnTo>
                    <a:lnTo>
                      <a:pt x="774" y="451"/>
                    </a:lnTo>
                    <a:lnTo>
                      <a:pt x="772" y="472"/>
                    </a:lnTo>
                    <a:lnTo>
                      <a:pt x="769" y="494"/>
                    </a:lnTo>
                    <a:lnTo>
                      <a:pt x="766" y="513"/>
                    </a:lnTo>
                    <a:lnTo>
                      <a:pt x="767" y="533"/>
                    </a:lnTo>
                    <a:lnTo>
                      <a:pt x="1158" y="623"/>
                    </a:lnTo>
                    <a:lnTo>
                      <a:pt x="1153" y="639"/>
                    </a:lnTo>
                    <a:lnTo>
                      <a:pt x="1148" y="670"/>
                    </a:lnTo>
                    <a:lnTo>
                      <a:pt x="1138" y="710"/>
                    </a:lnTo>
                    <a:lnTo>
                      <a:pt x="1130" y="755"/>
                    </a:lnTo>
                    <a:lnTo>
                      <a:pt x="1121" y="800"/>
                    </a:lnTo>
                    <a:lnTo>
                      <a:pt x="1114" y="837"/>
                    </a:lnTo>
                    <a:lnTo>
                      <a:pt x="1110" y="864"/>
                    </a:lnTo>
                    <a:lnTo>
                      <a:pt x="1107" y="874"/>
                    </a:lnTo>
                    <a:lnTo>
                      <a:pt x="1105" y="877"/>
                    </a:lnTo>
                    <a:lnTo>
                      <a:pt x="1102" y="881"/>
                    </a:lnTo>
                    <a:lnTo>
                      <a:pt x="1098" y="885"/>
                    </a:lnTo>
                    <a:lnTo>
                      <a:pt x="1095" y="889"/>
                    </a:lnTo>
                    <a:lnTo>
                      <a:pt x="751" y="708"/>
                    </a:lnTo>
                    <a:lnTo>
                      <a:pt x="744" y="759"/>
                    </a:lnTo>
                    <a:lnTo>
                      <a:pt x="736" y="828"/>
                    </a:lnTo>
                    <a:lnTo>
                      <a:pt x="728" y="910"/>
                    </a:lnTo>
                    <a:lnTo>
                      <a:pt x="721" y="995"/>
                    </a:lnTo>
                    <a:lnTo>
                      <a:pt x="714" y="1076"/>
                    </a:lnTo>
                    <a:lnTo>
                      <a:pt x="709" y="1144"/>
                    </a:lnTo>
                    <a:lnTo>
                      <a:pt x="705" y="1190"/>
                    </a:lnTo>
                    <a:lnTo>
                      <a:pt x="704" y="1207"/>
                    </a:lnTo>
                    <a:lnTo>
                      <a:pt x="695" y="1216"/>
                    </a:lnTo>
                    <a:lnTo>
                      <a:pt x="686" y="1224"/>
                    </a:lnTo>
                    <a:lnTo>
                      <a:pt x="675" y="1231"/>
                    </a:lnTo>
                    <a:lnTo>
                      <a:pt x="665" y="1238"/>
                    </a:lnTo>
                    <a:lnTo>
                      <a:pt x="654" y="1244"/>
                    </a:lnTo>
                    <a:lnTo>
                      <a:pt x="644" y="1249"/>
                    </a:lnTo>
                    <a:lnTo>
                      <a:pt x="633" y="1254"/>
                    </a:lnTo>
                    <a:lnTo>
                      <a:pt x="622" y="1259"/>
                    </a:lnTo>
                    <a:lnTo>
                      <a:pt x="539" y="1251"/>
                    </a:lnTo>
                    <a:lnTo>
                      <a:pt x="537" y="1231"/>
                    </a:lnTo>
                    <a:lnTo>
                      <a:pt x="530" y="1178"/>
                    </a:lnTo>
                    <a:lnTo>
                      <a:pt x="521" y="1103"/>
                    </a:lnTo>
                    <a:lnTo>
                      <a:pt x="510" y="1018"/>
                    </a:lnTo>
                    <a:lnTo>
                      <a:pt x="499" y="932"/>
                    </a:lnTo>
                    <a:lnTo>
                      <a:pt x="490" y="854"/>
                    </a:lnTo>
                    <a:lnTo>
                      <a:pt x="482" y="799"/>
                    </a:lnTo>
                    <a:lnTo>
                      <a:pt x="477" y="775"/>
                    </a:lnTo>
                    <a:lnTo>
                      <a:pt x="229" y="1104"/>
                    </a:lnTo>
                    <a:lnTo>
                      <a:pt x="222" y="1109"/>
                    </a:lnTo>
                    <a:lnTo>
                      <a:pt x="218" y="1115"/>
                    </a:lnTo>
                    <a:lnTo>
                      <a:pt x="212" y="1121"/>
                    </a:lnTo>
                    <a:lnTo>
                      <a:pt x="207" y="1127"/>
                    </a:lnTo>
                    <a:lnTo>
                      <a:pt x="203" y="1133"/>
                    </a:lnTo>
                    <a:lnTo>
                      <a:pt x="197" y="1139"/>
                    </a:lnTo>
                    <a:lnTo>
                      <a:pt x="192" y="1144"/>
                    </a:lnTo>
                    <a:lnTo>
                      <a:pt x="185" y="1146"/>
                    </a:lnTo>
                    <a:lnTo>
                      <a:pt x="99" y="861"/>
                    </a:lnTo>
                    <a:lnTo>
                      <a:pt x="456" y="567"/>
                    </a:lnTo>
                    <a:lnTo>
                      <a:pt x="455" y="551"/>
                    </a:lnTo>
                    <a:lnTo>
                      <a:pt x="453" y="536"/>
                    </a:lnTo>
                    <a:lnTo>
                      <a:pt x="449" y="521"/>
                    </a:lnTo>
                    <a:lnTo>
                      <a:pt x="446" y="506"/>
                    </a:lnTo>
                    <a:lnTo>
                      <a:pt x="91" y="779"/>
                    </a:lnTo>
                    <a:lnTo>
                      <a:pt x="81" y="766"/>
                    </a:lnTo>
                    <a:lnTo>
                      <a:pt x="68" y="731"/>
                    </a:lnTo>
                    <a:lnTo>
                      <a:pt x="53" y="683"/>
                    </a:lnTo>
                    <a:lnTo>
                      <a:pt x="37" y="627"/>
                    </a:lnTo>
                    <a:lnTo>
                      <a:pt x="23" y="572"/>
                    </a:lnTo>
                    <a:lnTo>
                      <a:pt x="12" y="524"/>
                    </a:lnTo>
                    <a:lnTo>
                      <a:pt x="3" y="489"/>
                    </a:lnTo>
                    <a:lnTo>
                      <a:pt x="0" y="476"/>
                    </a:lnTo>
                    <a:lnTo>
                      <a:pt x="3" y="472"/>
                    </a:lnTo>
                    <a:lnTo>
                      <a:pt x="18" y="466"/>
                    </a:lnTo>
                    <a:lnTo>
                      <a:pt x="40" y="458"/>
                    </a:lnTo>
                    <a:lnTo>
                      <a:pt x="68" y="450"/>
                    </a:lnTo>
                    <a:lnTo>
                      <a:pt x="97" y="442"/>
                    </a:lnTo>
                    <a:lnTo>
                      <a:pt x="127" y="433"/>
                    </a:lnTo>
                    <a:lnTo>
                      <a:pt x="154" y="424"/>
                    </a:lnTo>
                    <a:lnTo>
                      <a:pt x="176" y="418"/>
                    </a:lnTo>
                    <a:lnTo>
                      <a:pt x="167" y="415"/>
                    </a:lnTo>
                    <a:lnTo>
                      <a:pt x="159" y="414"/>
                    </a:lnTo>
                    <a:lnTo>
                      <a:pt x="150" y="414"/>
                    </a:lnTo>
                    <a:lnTo>
                      <a:pt x="141" y="414"/>
                    </a:lnTo>
                    <a:lnTo>
                      <a:pt x="132" y="413"/>
                    </a:lnTo>
                    <a:lnTo>
                      <a:pt x="124" y="412"/>
                    </a:lnTo>
                    <a:lnTo>
                      <a:pt x="118" y="408"/>
                    </a:lnTo>
                    <a:lnTo>
                      <a:pt x="112" y="404"/>
                    </a:lnTo>
                    <a:lnTo>
                      <a:pt x="112" y="343"/>
                    </a:lnTo>
                    <a:lnTo>
                      <a:pt x="113" y="272"/>
                    </a:lnTo>
                    <a:lnTo>
                      <a:pt x="114" y="215"/>
                    </a:lnTo>
                    <a:lnTo>
                      <a:pt x="114" y="190"/>
                    </a:lnTo>
                    <a:lnTo>
                      <a:pt x="414" y="222"/>
                    </a:lnTo>
                    <a:lnTo>
                      <a:pt x="416" y="208"/>
                    </a:lnTo>
                    <a:lnTo>
                      <a:pt x="415" y="195"/>
                    </a:lnTo>
                    <a:lnTo>
                      <a:pt x="410" y="181"/>
                    </a:lnTo>
                    <a:lnTo>
                      <a:pt x="406" y="169"/>
                    </a:lnTo>
                    <a:lnTo>
                      <a:pt x="407" y="165"/>
                    </a:lnTo>
                    <a:lnTo>
                      <a:pt x="412" y="162"/>
                    </a:lnTo>
                    <a:lnTo>
                      <a:pt x="422" y="158"/>
                    </a:lnTo>
                    <a:lnTo>
                      <a:pt x="433" y="154"/>
                    </a:lnTo>
                    <a:lnTo>
                      <a:pt x="447" y="149"/>
                    </a:lnTo>
                    <a:lnTo>
                      <a:pt x="463" y="143"/>
                    </a:lnTo>
                    <a:lnTo>
                      <a:pt x="479" y="139"/>
                    </a:lnTo>
                    <a:lnTo>
                      <a:pt x="497" y="134"/>
                    </a:lnTo>
                    <a:lnTo>
                      <a:pt x="514" y="129"/>
                    </a:lnTo>
                    <a:lnTo>
                      <a:pt x="531" y="125"/>
                    </a:lnTo>
                    <a:lnTo>
                      <a:pt x="546" y="121"/>
                    </a:lnTo>
                    <a:lnTo>
                      <a:pt x="561" y="118"/>
                    </a:lnTo>
                    <a:lnTo>
                      <a:pt x="573" y="116"/>
                    </a:lnTo>
                    <a:lnTo>
                      <a:pt x="582" y="113"/>
                    </a:lnTo>
                    <a:lnTo>
                      <a:pt x="588" y="111"/>
                    </a:lnTo>
                    <a:lnTo>
                      <a:pt x="590" y="111"/>
                    </a:lnTo>
                    <a:lnTo>
                      <a:pt x="780" y="140"/>
                    </a:lnTo>
                    <a:lnTo>
                      <a:pt x="787" y="137"/>
                    </a:lnTo>
                    <a:lnTo>
                      <a:pt x="793" y="139"/>
                    </a:lnTo>
                    <a:lnTo>
                      <a:pt x="797" y="142"/>
                    </a:lnTo>
                    <a:lnTo>
                      <a:pt x="801" y="147"/>
                    </a:lnTo>
                    <a:lnTo>
                      <a:pt x="803" y="152"/>
                    </a:lnTo>
                    <a:lnTo>
                      <a:pt x="807" y="157"/>
                    </a:lnTo>
                    <a:lnTo>
                      <a:pt x="811" y="163"/>
                    </a:lnTo>
                    <a:lnTo>
                      <a:pt x="817" y="166"/>
                    </a:lnTo>
                    <a:lnTo>
                      <a:pt x="819" y="164"/>
                    </a:lnTo>
                    <a:lnTo>
                      <a:pt x="827" y="159"/>
                    </a:lnTo>
                    <a:lnTo>
                      <a:pt x="840" y="151"/>
                    </a:lnTo>
                    <a:lnTo>
                      <a:pt x="856" y="140"/>
                    </a:lnTo>
                    <a:lnTo>
                      <a:pt x="875" y="127"/>
                    </a:lnTo>
                    <a:lnTo>
                      <a:pt x="895" y="113"/>
                    </a:lnTo>
                    <a:lnTo>
                      <a:pt x="918" y="98"/>
                    </a:lnTo>
                    <a:lnTo>
                      <a:pt x="941" y="82"/>
                    </a:lnTo>
                    <a:lnTo>
                      <a:pt x="964" y="67"/>
                    </a:lnTo>
                    <a:lnTo>
                      <a:pt x="987" y="52"/>
                    </a:lnTo>
                    <a:lnTo>
                      <a:pt x="1009" y="38"/>
                    </a:lnTo>
                    <a:lnTo>
                      <a:pt x="1029" y="26"/>
                    </a:lnTo>
                    <a:lnTo>
                      <a:pt x="1045" y="15"/>
                    </a:lnTo>
                    <a:lnTo>
                      <a:pt x="1058" y="7"/>
                    </a:lnTo>
                    <a:lnTo>
                      <a:pt x="1067" y="1"/>
                    </a:lnTo>
                    <a:lnTo>
                      <a:pt x="107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451" name="Group 299">
                <a:extLst>
                  <a:ext uri="{FF2B5EF4-FFF2-40B4-BE49-F238E27FC236}">
                    <a16:creationId xmlns:a16="http://schemas.microsoft.com/office/drawing/2014/main" xmlns="" id="{707B199E-E8AB-4211-B31D-F71F75084A77}"/>
                  </a:ext>
                </a:extLst>
              </p:cNvPr>
              <p:cNvGrpSpPr>
                <a:grpSpLocks/>
              </p:cNvGrpSpPr>
              <p:nvPr/>
            </p:nvGrpSpPr>
            <p:grpSpPr bwMode="auto">
              <a:xfrm>
                <a:off x="3875" y="757"/>
                <a:ext cx="1510" cy="1313"/>
                <a:chOff x="3875" y="757"/>
                <a:chExt cx="1510" cy="1313"/>
              </a:xfrm>
            </p:grpSpPr>
            <p:sp>
              <p:nvSpPr>
                <p:cNvPr id="18452" name="Freeform 300">
                  <a:extLst>
                    <a:ext uri="{FF2B5EF4-FFF2-40B4-BE49-F238E27FC236}">
                      <a16:creationId xmlns:a16="http://schemas.microsoft.com/office/drawing/2014/main" xmlns="" id="{F53ABB2A-8EF9-44BB-BDA6-3DAD38164153}"/>
                    </a:ext>
                  </a:extLst>
                </p:cNvPr>
                <p:cNvSpPr>
                  <a:spLocks noChangeAspect="1"/>
                </p:cNvSpPr>
                <p:nvPr/>
              </p:nvSpPr>
              <p:spPr bwMode="auto">
                <a:xfrm>
                  <a:off x="4689" y="2007"/>
                  <a:ext cx="13" cy="9"/>
                </a:xfrm>
                <a:custGeom>
                  <a:avLst/>
                  <a:gdLst>
                    <a:gd name="T0" fmla="*/ 0 w 9"/>
                    <a:gd name="T1" fmla="*/ 9 h 8"/>
                    <a:gd name="T2" fmla="*/ 3 w 9"/>
                    <a:gd name="T3" fmla="*/ 6 h 8"/>
                    <a:gd name="T4" fmla="*/ 7 w 9"/>
                    <a:gd name="T5" fmla="*/ 3 h 8"/>
                    <a:gd name="T6" fmla="*/ 9 w 9"/>
                    <a:gd name="T7" fmla="*/ 2 h 8"/>
                    <a:gd name="T8" fmla="*/ 12 w 9"/>
                    <a:gd name="T9" fmla="*/ 0 h 8"/>
                    <a:gd name="T10" fmla="*/ 13 w 9"/>
                    <a:gd name="T11" fmla="*/ 0 h 8"/>
                    <a:gd name="T12" fmla="*/ 13 w 9"/>
                    <a:gd name="T13" fmla="*/ 0 h 8"/>
                    <a:gd name="T14" fmla="*/ 13 w 9"/>
                    <a:gd name="T15" fmla="*/ 0 h 8"/>
                    <a:gd name="T16" fmla="*/ 13 w 9"/>
                    <a:gd name="T17" fmla="*/ 0 h 8"/>
                    <a:gd name="T18" fmla="*/ 10 w 9"/>
                    <a:gd name="T19" fmla="*/ 2 h 8"/>
                    <a:gd name="T20" fmla="*/ 7 w 9"/>
                    <a:gd name="T21" fmla="*/ 3 h 8"/>
                    <a:gd name="T22" fmla="*/ 3 w 9"/>
                    <a:gd name="T23" fmla="*/ 6 h 8"/>
                    <a:gd name="T24" fmla="*/ 0 w 9"/>
                    <a:gd name="T25" fmla="*/ 9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8">
                      <a:moveTo>
                        <a:pt x="0" y="8"/>
                      </a:moveTo>
                      <a:lnTo>
                        <a:pt x="2" y="5"/>
                      </a:lnTo>
                      <a:lnTo>
                        <a:pt x="5" y="3"/>
                      </a:lnTo>
                      <a:lnTo>
                        <a:pt x="6" y="2"/>
                      </a:lnTo>
                      <a:lnTo>
                        <a:pt x="8" y="0"/>
                      </a:lnTo>
                      <a:lnTo>
                        <a:pt x="9" y="0"/>
                      </a:lnTo>
                      <a:lnTo>
                        <a:pt x="7" y="2"/>
                      </a:lnTo>
                      <a:lnTo>
                        <a:pt x="5" y="3"/>
                      </a:lnTo>
                      <a:lnTo>
                        <a:pt x="2" y="5"/>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3" name="Freeform 301">
                  <a:extLst>
                    <a:ext uri="{FF2B5EF4-FFF2-40B4-BE49-F238E27FC236}">
                      <a16:creationId xmlns:a16="http://schemas.microsoft.com/office/drawing/2014/main" xmlns="" id="{DDAA8BC9-F994-4E16-AEC3-421F6B7B2E43}"/>
                    </a:ext>
                  </a:extLst>
                </p:cNvPr>
                <p:cNvSpPr>
                  <a:spLocks noChangeAspect="1"/>
                </p:cNvSpPr>
                <p:nvPr/>
              </p:nvSpPr>
              <p:spPr bwMode="auto">
                <a:xfrm>
                  <a:off x="4840" y="757"/>
                  <a:ext cx="334" cy="267"/>
                </a:xfrm>
                <a:custGeom>
                  <a:avLst/>
                  <a:gdLst>
                    <a:gd name="T0" fmla="*/ 334 w 265"/>
                    <a:gd name="T1" fmla="*/ 201 h 246"/>
                    <a:gd name="T2" fmla="*/ 144 w 265"/>
                    <a:gd name="T3" fmla="*/ 267 h 246"/>
                    <a:gd name="T4" fmla="*/ 0 w 265"/>
                    <a:gd name="T5" fmla="*/ 257 h 246"/>
                    <a:gd name="T6" fmla="*/ 3 w 265"/>
                    <a:gd name="T7" fmla="*/ 186 h 246"/>
                    <a:gd name="T8" fmla="*/ 23 w 265"/>
                    <a:gd name="T9" fmla="*/ 173 h 246"/>
                    <a:gd name="T10" fmla="*/ 42 w 265"/>
                    <a:gd name="T11" fmla="*/ 162 h 246"/>
                    <a:gd name="T12" fmla="*/ 63 w 265"/>
                    <a:gd name="T13" fmla="*/ 149 h 246"/>
                    <a:gd name="T14" fmla="*/ 83 w 265"/>
                    <a:gd name="T15" fmla="*/ 138 h 246"/>
                    <a:gd name="T16" fmla="*/ 103 w 265"/>
                    <a:gd name="T17" fmla="*/ 126 h 246"/>
                    <a:gd name="T18" fmla="*/ 124 w 265"/>
                    <a:gd name="T19" fmla="*/ 114 h 246"/>
                    <a:gd name="T20" fmla="*/ 142 w 265"/>
                    <a:gd name="T21" fmla="*/ 103 h 246"/>
                    <a:gd name="T22" fmla="*/ 163 w 265"/>
                    <a:gd name="T23" fmla="*/ 90 h 246"/>
                    <a:gd name="T24" fmla="*/ 183 w 265"/>
                    <a:gd name="T25" fmla="*/ 79 h 246"/>
                    <a:gd name="T26" fmla="*/ 203 w 265"/>
                    <a:gd name="T27" fmla="*/ 68 h 246"/>
                    <a:gd name="T28" fmla="*/ 223 w 265"/>
                    <a:gd name="T29" fmla="*/ 56 h 246"/>
                    <a:gd name="T30" fmla="*/ 245 w 265"/>
                    <a:gd name="T31" fmla="*/ 46 h 246"/>
                    <a:gd name="T32" fmla="*/ 265 w 265"/>
                    <a:gd name="T33" fmla="*/ 34 h 246"/>
                    <a:gd name="T34" fmla="*/ 285 w 265"/>
                    <a:gd name="T35" fmla="*/ 23 h 246"/>
                    <a:gd name="T36" fmla="*/ 305 w 265"/>
                    <a:gd name="T37" fmla="*/ 12 h 246"/>
                    <a:gd name="T38" fmla="*/ 325 w 265"/>
                    <a:gd name="T39" fmla="*/ 0 h 246"/>
                    <a:gd name="T40" fmla="*/ 330 w 265"/>
                    <a:gd name="T41" fmla="*/ 49 h 246"/>
                    <a:gd name="T42" fmla="*/ 331 w 265"/>
                    <a:gd name="T43" fmla="*/ 99 h 246"/>
                    <a:gd name="T44" fmla="*/ 331 w 265"/>
                    <a:gd name="T45" fmla="*/ 151 h 246"/>
                    <a:gd name="T46" fmla="*/ 334 w 265"/>
                    <a:gd name="T47" fmla="*/ 201 h 2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5" h="246">
                      <a:moveTo>
                        <a:pt x="265" y="185"/>
                      </a:moveTo>
                      <a:lnTo>
                        <a:pt x="114" y="246"/>
                      </a:lnTo>
                      <a:lnTo>
                        <a:pt x="0" y="237"/>
                      </a:lnTo>
                      <a:lnTo>
                        <a:pt x="2" y="171"/>
                      </a:lnTo>
                      <a:lnTo>
                        <a:pt x="18" y="159"/>
                      </a:lnTo>
                      <a:lnTo>
                        <a:pt x="33" y="149"/>
                      </a:lnTo>
                      <a:lnTo>
                        <a:pt x="50" y="137"/>
                      </a:lnTo>
                      <a:lnTo>
                        <a:pt x="66" y="127"/>
                      </a:lnTo>
                      <a:lnTo>
                        <a:pt x="82" y="116"/>
                      </a:lnTo>
                      <a:lnTo>
                        <a:pt x="98" y="105"/>
                      </a:lnTo>
                      <a:lnTo>
                        <a:pt x="113" y="95"/>
                      </a:lnTo>
                      <a:lnTo>
                        <a:pt x="129" y="83"/>
                      </a:lnTo>
                      <a:lnTo>
                        <a:pt x="145" y="73"/>
                      </a:lnTo>
                      <a:lnTo>
                        <a:pt x="161" y="63"/>
                      </a:lnTo>
                      <a:lnTo>
                        <a:pt x="177" y="52"/>
                      </a:lnTo>
                      <a:lnTo>
                        <a:pt x="194" y="42"/>
                      </a:lnTo>
                      <a:lnTo>
                        <a:pt x="210" y="31"/>
                      </a:lnTo>
                      <a:lnTo>
                        <a:pt x="226" y="21"/>
                      </a:lnTo>
                      <a:lnTo>
                        <a:pt x="242" y="11"/>
                      </a:lnTo>
                      <a:lnTo>
                        <a:pt x="258" y="0"/>
                      </a:lnTo>
                      <a:lnTo>
                        <a:pt x="262" y="45"/>
                      </a:lnTo>
                      <a:lnTo>
                        <a:pt x="263" y="91"/>
                      </a:lnTo>
                      <a:lnTo>
                        <a:pt x="263" y="139"/>
                      </a:lnTo>
                      <a:lnTo>
                        <a:pt x="265" y="18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4" name="Freeform 302">
                  <a:extLst>
                    <a:ext uri="{FF2B5EF4-FFF2-40B4-BE49-F238E27FC236}">
                      <a16:creationId xmlns:a16="http://schemas.microsoft.com/office/drawing/2014/main" xmlns="" id="{5B44DD76-0424-4989-B8CB-0B7DEAF27A49}"/>
                    </a:ext>
                  </a:extLst>
                </p:cNvPr>
                <p:cNvSpPr>
                  <a:spLocks noChangeAspect="1"/>
                </p:cNvSpPr>
                <p:nvPr/>
              </p:nvSpPr>
              <p:spPr bwMode="auto">
                <a:xfrm>
                  <a:off x="4885" y="861"/>
                  <a:ext cx="249" cy="113"/>
                </a:xfrm>
                <a:custGeom>
                  <a:avLst/>
                  <a:gdLst>
                    <a:gd name="T0" fmla="*/ 249 w 198"/>
                    <a:gd name="T1" fmla="*/ 8 h 104"/>
                    <a:gd name="T2" fmla="*/ 248 w 198"/>
                    <a:gd name="T3" fmla="*/ 18 h 104"/>
                    <a:gd name="T4" fmla="*/ 241 w 198"/>
                    <a:gd name="T5" fmla="*/ 28 h 104"/>
                    <a:gd name="T6" fmla="*/ 234 w 198"/>
                    <a:gd name="T7" fmla="*/ 39 h 104"/>
                    <a:gd name="T8" fmla="*/ 225 w 198"/>
                    <a:gd name="T9" fmla="*/ 47 h 104"/>
                    <a:gd name="T10" fmla="*/ 215 w 198"/>
                    <a:gd name="T11" fmla="*/ 55 h 104"/>
                    <a:gd name="T12" fmla="*/ 205 w 198"/>
                    <a:gd name="T13" fmla="*/ 63 h 104"/>
                    <a:gd name="T14" fmla="*/ 199 w 198"/>
                    <a:gd name="T15" fmla="*/ 70 h 104"/>
                    <a:gd name="T16" fmla="*/ 191 w 198"/>
                    <a:gd name="T17" fmla="*/ 79 h 104"/>
                    <a:gd name="T18" fmla="*/ 185 w 198"/>
                    <a:gd name="T19" fmla="*/ 80 h 104"/>
                    <a:gd name="T20" fmla="*/ 181 w 198"/>
                    <a:gd name="T21" fmla="*/ 79 h 104"/>
                    <a:gd name="T22" fmla="*/ 175 w 198"/>
                    <a:gd name="T23" fmla="*/ 75 h 104"/>
                    <a:gd name="T24" fmla="*/ 174 w 198"/>
                    <a:gd name="T25" fmla="*/ 70 h 104"/>
                    <a:gd name="T26" fmla="*/ 176 w 198"/>
                    <a:gd name="T27" fmla="*/ 63 h 104"/>
                    <a:gd name="T28" fmla="*/ 182 w 198"/>
                    <a:gd name="T29" fmla="*/ 58 h 104"/>
                    <a:gd name="T30" fmla="*/ 189 w 198"/>
                    <a:gd name="T31" fmla="*/ 52 h 104"/>
                    <a:gd name="T32" fmla="*/ 192 w 198"/>
                    <a:gd name="T33" fmla="*/ 47 h 104"/>
                    <a:gd name="T34" fmla="*/ 166 w 198"/>
                    <a:gd name="T35" fmla="*/ 48 h 104"/>
                    <a:gd name="T36" fmla="*/ 142 w 198"/>
                    <a:gd name="T37" fmla="*/ 55 h 104"/>
                    <a:gd name="T38" fmla="*/ 118 w 198"/>
                    <a:gd name="T39" fmla="*/ 66 h 104"/>
                    <a:gd name="T40" fmla="*/ 97 w 198"/>
                    <a:gd name="T41" fmla="*/ 80 h 104"/>
                    <a:gd name="T42" fmla="*/ 75 w 198"/>
                    <a:gd name="T43" fmla="*/ 93 h 104"/>
                    <a:gd name="T44" fmla="*/ 52 w 198"/>
                    <a:gd name="T45" fmla="*/ 106 h 104"/>
                    <a:gd name="T46" fmla="*/ 28 w 198"/>
                    <a:gd name="T47" fmla="*/ 113 h 104"/>
                    <a:gd name="T48" fmla="*/ 0 w 198"/>
                    <a:gd name="T49" fmla="*/ 113 h 104"/>
                    <a:gd name="T50" fmla="*/ 1 w 198"/>
                    <a:gd name="T51" fmla="*/ 104 h 104"/>
                    <a:gd name="T52" fmla="*/ 5 w 198"/>
                    <a:gd name="T53" fmla="*/ 98 h 104"/>
                    <a:gd name="T54" fmla="*/ 13 w 198"/>
                    <a:gd name="T55" fmla="*/ 92 h 104"/>
                    <a:gd name="T56" fmla="*/ 23 w 198"/>
                    <a:gd name="T57" fmla="*/ 90 h 104"/>
                    <a:gd name="T58" fmla="*/ 34 w 198"/>
                    <a:gd name="T59" fmla="*/ 88 h 104"/>
                    <a:gd name="T60" fmla="*/ 44 w 198"/>
                    <a:gd name="T61" fmla="*/ 85 h 104"/>
                    <a:gd name="T62" fmla="*/ 57 w 198"/>
                    <a:gd name="T63" fmla="*/ 83 h 104"/>
                    <a:gd name="T64" fmla="*/ 65 w 198"/>
                    <a:gd name="T65" fmla="*/ 79 h 104"/>
                    <a:gd name="T66" fmla="*/ 78 w 198"/>
                    <a:gd name="T67" fmla="*/ 70 h 104"/>
                    <a:gd name="T68" fmla="*/ 91 w 198"/>
                    <a:gd name="T69" fmla="*/ 63 h 104"/>
                    <a:gd name="T70" fmla="*/ 104 w 198"/>
                    <a:gd name="T71" fmla="*/ 55 h 104"/>
                    <a:gd name="T72" fmla="*/ 118 w 198"/>
                    <a:gd name="T73" fmla="*/ 48 h 104"/>
                    <a:gd name="T74" fmla="*/ 132 w 198"/>
                    <a:gd name="T75" fmla="*/ 41 h 104"/>
                    <a:gd name="T76" fmla="*/ 146 w 198"/>
                    <a:gd name="T77" fmla="*/ 35 h 104"/>
                    <a:gd name="T78" fmla="*/ 161 w 198"/>
                    <a:gd name="T79" fmla="*/ 28 h 104"/>
                    <a:gd name="T80" fmla="*/ 175 w 198"/>
                    <a:gd name="T81" fmla="*/ 24 h 104"/>
                    <a:gd name="T82" fmla="*/ 167 w 198"/>
                    <a:gd name="T83" fmla="*/ 23 h 104"/>
                    <a:gd name="T84" fmla="*/ 158 w 198"/>
                    <a:gd name="T85" fmla="*/ 23 h 104"/>
                    <a:gd name="T86" fmla="*/ 151 w 198"/>
                    <a:gd name="T87" fmla="*/ 22 h 104"/>
                    <a:gd name="T88" fmla="*/ 145 w 198"/>
                    <a:gd name="T89" fmla="*/ 14 h 104"/>
                    <a:gd name="T90" fmla="*/ 145 w 198"/>
                    <a:gd name="T91" fmla="*/ 7 h 104"/>
                    <a:gd name="T92" fmla="*/ 157 w 198"/>
                    <a:gd name="T93" fmla="*/ 5 h 104"/>
                    <a:gd name="T94" fmla="*/ 171 w 198"/>
                    <a:gd name="T95" fmla="*/ 2 h 104"/>
                    <a:gd name="T96" fmla="*/ 184 w 198"/>
                    <a:gd name="T97" fmla="*/ 1 h 104"/>
                    <a:gd name="T98" fmla="*/ 196 w 198"/>
                    <a:gd name="T99" fmla="*/ 1 h 104"/>
                    <a:gd name="T100" fmla="*/ 210 w 198"/>
                    <a:gd name="T101" fmla="*/ 0 h 104"/>
                    <a:gd name="T102" fmla="*/ 223 w 198"/>
                    <a:gd name="T103" fmla="*/ 1 h 104"/>
                    <a:gd name="T104" fmla="*/ 236 w 198"/>
                    <a:gd name="T105" fmla="*/ 3 h 104"/>
                    <a:gd name="T106" fmla="*/ 249 w 198"/>
                    <a:gd name="T107" fmla="*/ 8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8" h="104">
                      <a:moveTo>
                        <a:pt x="198" y="7"/>
                      </a:moveTo>
                      <a:lnTo>
                        <a:pt x="197" y="17"/>
                      </a:lnTo>
                      <a:lnTo>
                        <a:pt x="192" y="26"/>
                      </a:lnTo>
                      <a:lnTo>
                        <a:pt x="186" y="36"/>
                      </a:lnTo>
                      <a:lnTo>
                        <a:pt x="179" y="43"/>
                      </a:lnTo>
                      <a:lnTo>
                        <a:pt x="171" y="51"/>
                      </a:lnTo>
                      <a:lnTo>
                        <a:pt x="163" y="58"/>
                      </a:lnTo>
                      <a:lnTo>
                        <a:pt x="158" y="64"/>
                      </a:lnTo>
                      <a:lnTo>
                        <a:pt x="152" y="73"/>
                      </a:lnTo>
                      <a:lnTo>
                        <a:pt x="147" y="74"/>
                      </a:lnTo>
                      <a:lnTo>
                        <a:pt x="144" y="73"/>
                      </a:lnTo>
                      <a:lnTo>
                        <a:pt x="139" y="69"/>
                      </a:lnTo>
                      <a:lnTo>
                        <a:pt x="138" y="64"/>
                      </a:lnTo>
                      <a:lnTo>
                        <a:pt x="140" y="58"/>
                      </a:lnTo>
                      <a:lnTo>
                        <a:pt x="145" y="53"/>
                      </a:lnTo>
                      <a:lnTo>
                        <a:pt x="150" y="48"/>
                      </a:lnTo>
                      <a:lnTo>
                        <a:pt x="153" y="43"/>
                      </a:lnTo>
                      <a:lnTo>
                        <a:pt x="132" y="44"/>
                      </a:lnTo>
                      <a:lnTo>
                        <a:pt x="113" y="51"/>
                      </a:lnTo>
                      <a:lnTo>
                        <a:pt x="94" y="61"/>
                      </a:lnTo>
                      <a:lnTo>
                        <a:pt x="77" y="74"/>
                      </a:lnTo>
                      <a:lnTo>
                        <a:pt x="60" y="86"/>
                      </a:lnTo>
                      <a:lnTo>
                        <a:pt x="41" y="98"/>
                      </a:lnTo>
                      <a:lnTo>
                        <a:pt x="22" y="104"/>
                      </a:lnTo>
                      <a:lnTo>
                        <a:pt x="0" y="104"/>
                      </a:lnTo>
                      <a:lnTo>
                        <a:pt x="1" y="96"/>
                      </a:lnTo>
                      <a:lnTo>
                        <a:pt x="4" y="90"/>
                      </a:lnTo>
                      <a:lnTo>
                        <a:pt x="10" y="85"/>
                      </a:lnTo>
                      <a:lnTo>
                        <a:pt x="18" y="83"/>
                      </a:lnTo>
                      <a:lnTo>
                        <a:pt x="27" y="81"/>
                      </a:lnTo>
                      <a:lnTo>
                        <a:pt x="35" y="78"/>
                      </a:lnTo>
                      <a:lnTo>
                        <a:pt x="45" y="76"/>
                      </a:lnTo>
                      <a:lnTo>
                        <a:pt x="52" y="73"/>
                      </a:lnTo>
                      <a:lnTo>
                        <a:pt x="62" y="64"/>
                      </a:lnTo>
                      <a:lnTo>
                        <a:pt x="72" y="58"/>
                      </a:lnTo>
                      <a:lnTo>
                        <a:pt x="83" y="51"/>
                      </a:lnTo>
                      <a:lnTo>
                        <a:pt x="94" y="44"/>
                      </a:lnTo>
                      <a:lnTo>
                        <a:pt x="105" y="38"/>
                      </a:lnTo>
                      <a:lnTo>
                        <a:pt x="116" y="32"/>
                      </a:lnTo>
                      <a:lnTo>
                        <a:pt x="128" y="26"/>
                      </a:lnTo>
                      <a:lnTo>
                        <a:pt x="139" y="22"/>
                      </a:lnTo>
                      <a:lnTo>
                        <a:pt x="133" y="21"/>
                      </a:lnTo>
                      <a:lnTo>
                        <a:pt x="126" y="21"/>
                      </a:lnTo>
                      <a:lnTo>
                        <a:pt x="120" y="20"/>
                      </a:lnTo>
                      <a:lnTo>
                        <a:pt x="115" y="13"/>
                      </a:lnTo>
                      <a:lnTo>
                        <a:pt x="115" y="6"/>
                      </a:lnTo>
                      <a:lnTo>
                        <a:pt x="125" y="5"/>
                      </a:lnTo>
                      <a:lnTo>
                        <a:pt x="136" y="2"/>
                      </a:lnTo>
                      <a:lnTo>
                        <a:pt x="146" y="1"/>
                      </a:lnTo>
                      <a:lnTo>
                        <a:pt x="156" y="1"/>
                      </a:lnTo>
                      <a:lnTo>
                        <a:pt x="167" y="0"/>
                      </a:lnTo>
                      <a:lnTo>
                        <a:pt x="177" y="1"/>
                      </a:lnTo>
                      <a:lnTo>
                        <a:pt x="188" y="3"/>
                      </a:lnTo>
                      <a:lnTo>
                        <a:pt x="198" y="7"/>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5" name="Freeform 303">
                  <a:extLst>
                    <a:ext uri="{FF2B5EF4-FFF2-40B4-BE49-F238E27FC236}">
                      <a16:creationId xmlns:a16="http://schemas.microsoft.com/office/drawing/2014/main" xmlns="" id="{A0D370BC-6D2C-41F5-8D88-F83C3CEA93AA}"/>
                    </a:ext>
                  </a:extLst>
                </p:cNvPr>
                <p:cNvSpPr>
                  <a:spLocks noChangeAspect="1"/>
                </p:cNvSpPr>
                <p:nvPr/>
              </p:nvSpPr>
              <p:spPr bwMode="auto">
                <a:xfrm>
                  <a:off x="4455" y="870"/>
                  <a:ext cx="297" cy="30"/>
                </a:xfrm>
                <a:custGeom>
                  <a:avLst/>
                  <a:gdLst>
                    <a:gd name="T0" fmla="*/ 297 w 236"/>
                    <a:gd name="T1" fmla="*/ 13 h 29"/>
                    <a:gd name="T2" fmla="*/ 279 w 236"/>
                    <a:gd name="T3" fmla="*/ 17 h 29"/>
                    <a:gd name="T4" fmla="*/ 261 w 236"/>
                    <a:gd name="T5" fmla="*/ 19 h 29"/>
                    <a:gd name="T6" fmla="*/ 243 w 236"/>
                    <a:gd name="T7" fmla="*/ 22 h 29"/>
                    <a:gd name="T8" fmla="*/ 224 w 236"/>
                    <a:gd name="T9" fmla="*/ 24 h 29"/>
                    <a:gd name="T10" fmla="*/ 206 w 236"/>
                    <a:gd name="T11" fmla="*/ 25 h 29"/>
                    <a:gd name="T12" fmla="*/ 188 w 236"/>
                    <a:gd name="T13" fmla="*/ 28 h 29"/>
                    <a:gd name="T14" fmla="*/ 169 w 236"/>
                    <a:gd name="T15" fmla="*/ 29 h 29"/>
                    <a:gd name="T16" fmla="*/ 150 w 236"/>
                    <a:gd name="T17" fmla="*/ 29 h 29"/>
                    <a:gd name="T18" fmla="*/ 131 w 236"/>
                    <a:gd name="T19" fmla="*/ 30 h 29"/>
                    <a:gd name="T20" fmla="*/ 112 w 236"/>
                    <a:gd name="T21" fmla="*/ 30 h 29"/>
                    <a:gd name="T22" fmla="*/ 93 w 236"/>
                    <a:gd name="T23" fmla="*/ 30 h 29"/>
                    <a:gd name="T24" fmla="*/ 74 w 236"/>
                    <a:gd name="T25" fmla="*/ 30 h 29"/>
                    <a:gd name="T26" fmla="*/ 55 w 236"/>
                    <a:gd name="T27" fmla="*/ 29 h 29"/>
                    <a:gd name="T28" fmla="*/ 36 w 236"/>
                    <a:gd name="T29" fmla="*/ 28 h 29"/>
                    <a:gd name="T30" fmla="*/ 19 w 236"/>
                    <a:gd name="T31" fmla="*/ 26 h 29"/>
                    <a:gd name="T32" fmla="*/ 0 w 236"/>
                    <a:gd name="T33" fmla="*/ 24 h 29"/>
                    <a:gd name="T34" fmla="*/ 15 w 236"/>
                    <a:gd name="T35" fmla="*/ 18 h 29"/>
                    <a:gd name="T36" fmla="*/ 33 w 236"/>
                    <a:gd name="T37" fmla="*/ 12 h 29"/>
                    <a:gd name="T38" fmla="*/ 50 w 236"/>
                    <a:gd name="T39" fmla="*/ 7 h 29"/>
                    <a:gd name="T40" fmla="*/ 69 w 236"/>
                    <a:gd name="T41" fmla="*/ 5 h 29"/>
                    <a:gd name="T42" fmla="*/ 87 w 236"/>
                    <a:gd name="T43" fmla="*/ 2 h 29"/>
                    <a:gd name="T44" fmla="*/ 106 w 236"/>
                    <a:gd name="T45" fmla="*/ 0 h 29"/>
                    <a:gd name="T46" fmla="*/ 125 w 236"/>
                    <a:gd name="T47" fmla="*/ 0 h 29"/>
                    <a:gd name="T48" fmla="*/ 145 w 236"/>
                    <a:gd name="T49" fmla="*/ 0 h 29"/>
                    <a:gd name="T50" fmla="*/ 164 w 236"/>
                    <a:gd name="T51" fmla="*/ 0 h 29"/>
                    <a:gd name="T52" fmla="*/ 182 w 236"/>
                    <a:gd name="T53" fmla="*/ 1 h 29"/>
                    <a:gd name="T54" fmla="*/ 201 w 236"/>
                    <a:gd name="T55" fmla="*/ 2 h 29"/>
                    <a:gd name="T56" fmla="*/ 221 w 236"/>
                    <a:gd name="T57" fmla="*/ 5 h 29"/>
                    <a:gd name="T58" fmla="*/ 240 w 236"/>
                    <a:gd name="T59" fmla="*/ 6 h 29"/>
                    <a:gd name="T60" fmla="*/ 259 w 236"/>
                    <a:gd name="T61" fmla="*/ 8 h 29"/>
                    <a:gd name="T62" fmla="*/ 278 w 236"/>
                    <a:gd name="T63" fmla="*/ 10 h 29"/>
                    <a:gd name="T64" fmla="*/ 297 w 236"/>
                    <a:gd name="T65" fmla="*/ 13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6" h="29">
                      <a:moveTo>
                        <a:pt x="236" y="13"/>
                      </a:moveTo>
                      <a:lnTo>
                        <a:pt x="222" y="16"/>
                      </a:lnTo>
                      <a:lnTo>
                        <a:pt x="207" y="18"/>
                      </a:lnTo>
                      <a:lnTo>
                        <a:pt x="193" y="21"/>
                      </a:lnTo>
                      <a:lnTo>
                        <a:pt x="178" y="23"/>
                      </a:lnTo>
                      <a:lnTo>
                        <a:pt x="164" y="24"/>
                      </a:lnTo>
                      <a:lnTo>
                        <a:pt x="149" y="27"/>
                      </a:lnTo>
                      <a:lnTo>
                        <a:pt x="134" y="28"/>
                      </a:lnTo>
                      <a:lnTo>
                        <a:pt x="119" y="28"/>
                      </a:lnTo>
                      <a:lnTo>
                        <a:pt x="104" y="29"/>
                      </a:lnTo>
                      <a:lnTo>
                        <a:pt x="89" y="29"/>
                      </a:lnTo>
                      <a:lnTo>
                        <a:pt x="74" y="29"/>
                      </a:lnTo>
                      <a:lnTo>
                        <a:pt x="59" y="29"/>
                      </a:lnTo>
                      <a:lnTo>
                        <a:pt x="44" y="28"/>
                      </a:lnTo>
                      <a:lnTo>
                        <a:pt x="29" y="27"/>
                      </a:lnTo>
                      <a:lnTo>
                        <a:pt x="15" y="25"/>
                      </a:lnTo>
                      <a:lnTo>
                        <a:pt x="0" y="23"/>
                      </a:lnTo>
                      <a:lnTo>
                        <a:pt x="12" y="17"/>
                      </a:lnTo>
                      <a:lnTo>
                        <a:pt x="26" y="12"/>
                      </a:lnTo>
                      <a:lnTo>
                        <a:pt x="40" y="7"/>
                      </a:lnTo>
                      <a:lnTo>
                        <a:pt x="55" y="5"/>
                      </a:lnTo>
                      <a:lnTo>
                        <a:pt x="69" y="2"/>
                      </a:lnTo>
                      <a:lnTo>
                        <a:pt x="84" y="0"/>
                      </a:lnTo>
                      <a:lnTo>
                        <a:pt x="99" y="0"/>
                      </a:lnTo>
                      <a:lnTo>
                        <a:pt x="115" y="0"/>
                      </a:lnTo>
                      <a:lnTo>
                        <a:pt x="130" y="0"/>
                      </a:lnTo>
                      <a:lnTo>
                        <a:pt x="145" y="1"/>
                      </a:lnTo>
                      <a:lnTo>
                        <a:pt x="160" y="2"/>
                      </a:lnTo>
                      <a:lnTo>
                        <a:pt x="176" y="5"/>
                      </a:lnTo>
                      <a:lnTo>
                        <a:pt x="191" y="6"/>
                      </a:lnTo>
                      <a:lnTo>
                        <a:pt x="206" y="8"/>
                      </a:lnTo>
                      <a:lnTo>
                        <a:pt x="221" y="10"/>
                      </a:lnTo>
                      <a:lnTo>
                        <a:pt x="236" y="1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6" name="Freeform 304">
                  <a:extLst>
                    <a:ext uri="{FF2B5EF4-FFF2-40B4-BE49-F238E27FC236}">
                      <a16:creationId xmlns:a16="http://schemas.microsoft.com/office/drawing/2014/main" xmlns="" id="{385B0F06-E394-4C0B-817F-3A2222146673}"/>
                    </a:ext>
                  </a:extLst>
                </p:cNvPr>
                <p:cNvSpPr>
                  <a:spLocks noChangeAspect="1"/>
                </p:cNvSpPr>
                <p:nvPr/>
              </p:nvSpPr>
              <p:spPr bwMode="auto">
                <a:xfrm>
                  <a:off x="4380" y="916"/>
                  <a:ext cx="221" cy="1154"/>
                </a:xfrm>
                <a:custGeom>
                  <a:avLst/>
                  <a:gdLst>
                    <a:gd name="T0" fmla="*/ 200 w 175"/>
                    <a:gd name="T1" fmla="*/ 12 h 1063"/>
                    <a:gd name="T2" fmla="*/ 208 w 175"/>
                    <a:gd name="T3" fmla="*/ 202 h 1063"/>
                    <a:gd name="T4" fmla="*/ 215 w 175"/>
                    <a:gd name="T5" fmla="*/ 594 h 1063"/>
                    <a:gd name="T6" fmla="*/ 220 w 175"/>
                    <a:gd name="T7" fmla="*/ 979 h 1063"/>
                    <a:gd name="T8" fmla="*/ 221 w 175"/>
                    <a:gd name="T9" fmla="*/ 1154 h 1063"/>
                    <a:gd name="T10" fmla="*/ 211 w 175"/>
                    <a:gd name="T11" fmla="*/ 1152 h 1063"/>
                    <a:gd name="T12" fmla="*/ 201 w 175"/>
                    <a:gd name="T13" fmla="*/ 1152 h 1063"/>
                    <a:gd name="T14" fmla="*/ 187 w 175"/>
                    <a:gd name="T15" fmla="*/ 1153 h 1063"/>
                    <a:gd name="T16" fmla="*/ 177 w 175"/>
                    <a:gd name="T17" fmla="*/ 1153 h 1063"/>
                    <a:gd name="T18" fmla="*/ 167 w 175"/>
                    <a:gd name="T19" fmla="*/ 1153 h 1063"/>
                    <a:gd name="T20" fmla="*/ 160 w 175"/>
                    <a:gd name="T21" fmla="*/ 1150 h 1063"/>
                    <a:gd name="T22" fmla="*/ 157 w 175"/>
                    <a:gd name="T23" fmla="*/ 1142 h 1063"/>
                    <a:gd name="T24" fmla="*/ 157 w 175"/>
                    <a:gd name="T25" fmla="*/ 1129 h 1063"/>
                    <a:gd name="T26" fmla="*/ 80 w 175"/>
                    <a:gd name="T27" fmla="*/ 630 h 1063"/>
                    <a:gd name="T28" fmla="*/ 90 w 175"/>
                    <a:gd name="T29" fmla="*/ 619 h 1063"/>
                    <a:gd name="T30" fmla="*/ 100 w 175"/>
                    <a:gd name="T31" fmla="*/ 607 h 1063"/>
                    <a:gd name="T32" fmla="*/ 110 w 175"/>
                    <a:gd name="T33" fmla="*/ 596 h 1063"/>
                    <a:gd name="T34" fmla="*/ 120 w 175"/>
                    <a:gd name="T35" fmla="*/ 584 h 1063"/>
                    <a:gd name="T36" fmla="*/ 129 w 175"/>
                    <a:gd name="T37" fmla="*/ 572 h 1063"/>
                    <a:gd name="T38" fmla="*/ 139 w 175"/>
                    <a:gd name="T39" fmla="*/ 562 h 1063"/>
                    <a:gd name="T40" fmla="*/ 149 w 175"/>
                    <a:gd name="T41" fmla="*/ 553 h 1063"/>
                    <a:gd name="T42" fmla="*/ 160 w 175"/>
                    <a:gd name="T43" fmla="*/ 543 h 1063"/>
                    <a:gd name="T44" fmla="*/ 158 w 175"/>
                    <a:gd name="T45" fmla="*/ 511 h 1063"/>
                    <a:gd name="T46" fmla="*/ 152 w 175"/>
                    <a:gd name="T47" fmla="*/ 451 h 1063"/>
                    <a:gd name="T48" fmla="*/ 145 w 175"/>
                    <a:gd name="T49" fmla="*/ 393 h 1063"/>
                    <a:gd name="T50" fmla="*/ 143 w 175"/>
                    <a:gd name="T51" fmla="*/ 367 h 1063"/>
                    <a:gd name="T52" fmla="*/ 139 w 175"/>
                    <a:gd name="T53" fmla="*/ 364 h 1063"/>
                    <a:gd name="T54" fmla="*/ 135 w 175"/>
                    <a:gd name="T55" fmla="*/ 360 h 1063"/>
                    <a:gd name="T56" fmla="*/ 130 w 175"/>
                    <a:gd name="T57" fmla="*/ 358 h 1063"/>
                    <a:gd name="T58" fmla="*/ 125 w 175"/>
                    <a:gd name="T59" fmla="*/ 359 h 1063"/>
                    <a:gd name="T60" fmla="*/ 52 w 175"/>
                    <a:gd name="T61" fmla="*/ 411 h 1063"/>
                    <a:gd name="T62" fmla="*/ 43 w 175"/>
                    <a:gd name="T63" fmla="*/ 347 h 1063"/>
                    <a:gd name="T64" fmla="*/ 146 w 175"/>
                    <a:gd name="T65" fmla="*/ 282 h 1063"/>
                    <a:gd name="T66" fmla="*/ 146 w 175"/>
                    <a:gd name="T67" fmla="*/ 272 h 1063"/>
                    <a:gd name="T68" fmla="*/ 141 w 175"/>
                    <a:gd name="T69" fmla="*/ 253 h 1063"/>
                    <a:gd name="T70" fmla="*/ 135 w 175"/>
                    <a:gd name="T71" fmla="*/ 228 h 1063"/>
                    <a:gd name="T72" fmla="*/ 126 w 175"/>
                    <a:gd name="T73" fmla="*/ 201 h 1063"/>
                    <a:gd name="T74" fmla="*/ 117 w 175"/>
                    <a:gd name="T75" fmla="*/ 174 h 1063"/>
                    <a:gd name="T76" fmla="*/ 109 w 175"/>
                    <a:gd name="T77" fmla="*/ 150 h 1063"/>
                    <a:gd name="T78" fmla="*/ 104 w 175"/>
                    <a:gd name="T79" fmla="*/ 134 h 1063"/>
                    <a:gd name="T80" fmla="*/ 101 w 175"/>
                    <a:gd name="T81" fmla="*/ 127 h 1063"/>
                    <a:gd name="T82" fmla="*/ 18 w 175"/>
                    <a:gd name="T83" fmla="*/ 153 h 1063"/>
                    <a:gd name="T84" fmla="*/ 0 w 175"/>
                    <a:gd name="T85" fmla="*/ 0 h 1063"/>
                    <a:gd name="T86" fmla="*/ 200 w 175"/>
                    <a:gd name="T87" fmla="*/ 12 h 10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5" h="1063">
                      <a:moveTo>
                        <a:pt x="158" y="11"/>
                      </a:moveTo>
                      <a:lnTo>
                        <a:pt x="165" y="186"/>
                      </a:lnTo>
                      <a:lnTo>
                        <a:pt x="170" y="547"/>
                      </a:lnTo>
                      <a:lnTo>
                        <a:pt x="174" y="902"/>
                      </a:lnTo>
                      <a:lnTo>
                        <a:pt x="175" y="1063"/>
                      </a:lnTo>
                      <a:lnTo>
                        <a:pt x="167" y="1061"/>
                      </a:lnTo>
                      <a:lnTo>
                        <a:pt x="159" y="1061"/>
                      </a:lnTo>
                      <a:lnTo>
                        <a:pt x="148" y="1062"/>
                      </a:lnTo>
                      <a:lnTo>
                        <a:pt x="140" y="1062"/>
                      </a:lnTo>
                      <a:lnTo>
                        <a:pt x="132" y="1062"/>
                      </a:lnTo>
                      <a:lnTo>
                        <a:pt x="127" y="1059"/>
                      </a:lnTo>
                      <a:lnTo>
                        <a:pt x="124" y="1052"/>
                      </a:lnTo>
                      <a:lnTo>
                        <a:pt x="124" y="1040"/>
                      </a:lnTo>
                      <a:lnTo>
                        <a:pt x="63" y="580"/>
                      </a:lnTo>
                      <a:lnTo>
                        <a:pt x="71" y="570"/>
                      </a:lnTo>
                      <a:lnTo>
                        <a:pt x="79" y="559"/>
                      </a:lnTo>
                      <a:lnTo>
                        <a:pt x="87" y="549"/>
                      </a:lnTo>
                      <a:lnTo>
                        <a:pt x="95" y="538"/>
                      </a:lnTo>
                      <a:lnTo>
                        <a:pt x="102" y="527"/>
                      </a:lnTo>
                      <a:lnTo>
                        <a:pt x="110" y="518"/>
                      </a:lnTo>
                      <a:lnTo>
                        <a:pt x="118" y="509"/>
                      </a:lnTo>
                      <a:lnTo>
                        <a:pt x="127" y="500"/>
                      </a:lnTo>
                      <a:lnTo>
                        <a:pt x="125" y="471"/>
                      </a:lnTo>
                      <a:lnTo>
                        <a:pt x="120" y="415"/>
                      </a:lnTo>
                      <a:lnTo>
                        <a:pt x="115" y="362"/>
                      </a:lnTo>
                      <a:lnTo>
                        <a:pt x="113" y="338"/>
                      </a:lnTo>
                      <a:lnTo>
                        <a:pt x="110" y="335"/>
                      </a:lnTo>
                      <a:lnTo>
                        <a:pt x="107" y="332"/>
                      </a:lnTo>
                      <a:lnTo>
                        <a:pt x="103" y="330"/>
                      </a:lnTo>
                      <a:lnTo>
                        <a:pt x="99" y="331"/>
                      </a:lnTo>
                      <a:lnTo>
                        <a:pt x="41" y="379"/>
                      </a:lnTo>
                      <a:lnTo>
                        <a:pt x="34" y="320"/>
                      </a:lnTo>
                      <a:lnTo>
                        <a:pt x="116" y="260"/>
                      </a:lnTo>
                      <a:lnTo>
                        <a:pt x="116" y="251"/>
                      </a:lnTo>
                      <a:lnTo>
                        <a:pt x="112" y="233"/>
                      </a:lnTo>
                      <a:lnTo>
                        <a:pt x="107" y="210"/>
                      </a:lnTo>
                      <a:lnTo>
                        <a:pt x="100" y="185"/>
                      </a:lnTo>
                      <a:lnTo>
                        <a:pt x="93" y="160"/>
                      </a:lnTo>
                      <a:lnTo>
                        <a:pt x="86" y="138"/>
                      </a:lnTo>
                      <a:lnTo>
                        <a:pt x="82" y="123"/>
                      </a:lnTo>
                      <a:lnTo>
                        <a:pt x="80" y="117"/>
                      </a:lnTo>
                      <a:lnTo>
                        <a:pt x="14" y="141"/>
                      </a:lnTo>
                      <a:lnTo>
                        <a:pt x="0" y="0"/>
                      </a:lnTo>
                      <a:lnTo>
                        <a:pt x="158" y="11"/>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7" name="Freeform 305">
                  <a:extLst>
                    <a:ext uri="{FF2B5EF4-FFF2-40B4-BE49-F238E27FC236}">
                      <a16:creationId xmlns:a16="http://schemas.microsoft.com/office/drawing/2014/main" xmlns="" id="{0BF68287-627B-4F6E-8268-5955CE77E758}"/>
                    </a:ext>
                  </a:extLst>
                </p:cNvPr>
                <p:cNvSpPr>
                  <a:spLocks noChangeAspect="1"/>
                </p:cNvSpPr>
                <p:nvPr/>
              </p:nvSpPr>
              <p:spPr bwMode="auto">
                <a:xfrm>
                  <a:off x="4001" y="950"/>
                  <a:ext cx="382" cy="209"/>
                </a:xfrm>
                <a:custGeom>
                  <a:avLst/>
                  <a:gdLst>
                    <a:gd name="T0" fmla="*/ 362 w 303"/>
                    <a:gd name="T1" fmla="*/ 35 h 190"/>
                    <a:gd name="T2" fmla="*/ 369 w 303"/>
                    <a:gd name="T3" fmla="*/ 57 h 190"/>
                    <a:gd name="T4" fmla="*/ 371 w 303"/>
                    <a:gd name="T5" fmla="*/ 80 h 190"/>
                    <a:gd name="T6" fmla="*/ 372 w 303"/>
                    <a:gd name="T7" fmla="*/ 102 h 190"/>
                    <a:gd name="T8" fmla="*/ 382 w 303"/>
                    <a:gd name="T9" fmla="*/ 123 h 190"/>
                    <a:gd name="T10" fmla="*/ 116 w 303"/>
                    <a:gd name="T11" fmla="*/ 209 h 190"/>
                    <a:gd name="T12" fmla="*/ 3 w 303"/>
                    <a:gd name="T13" fmla="*/ 206 h 190"/>
                    <a:gd name="T14" fmla="*/ 4 w 303"/>
                    <a:gd name="T15" fmla="*/ 155 h 190"/>
                    <a:gd name="T16" fmla="*/ 4 w 303"/>
                    <a:gd name="T17" fmla="*/ 101 h 190"/>
                    <a:gd name="T18" fmla="*/ 3 w 303"/>
                    <a:gd name="T19" fmla="*/ 50 h 190"/>
                    <a:gd name="T20" fmla="*/ 0 w 303"/>
                    <a:gd name="T21" fmla="*/ 0 h 190"/>
                    <a:gd name="T22" fmla="*/ 23 w 303"/>
                    <a:gd name="T23" fmla="*/ 1 h 190"/>
                    <a:gd name="T24" fmla="*/ 47 w 303"/>
                    <a:gd name="T25" fmla="*/ 3 h 190"/>
                    <a:gd name="T26" fmla="*/ 69 w 303"/>
                    <a:gd name="T27" fmla="*/ 6 h 190"/>
                    <a:gd name="T28" fmla="*/ 91 w 303"/>
                    <a:gd name="T29" fmla="*/ 8 h 190"/>
                    <a:gd name="T30" fmla="*/ 115 w 303"/>
                    <a:gd name="T31" fmla="*/ 10 h 190"/>
                    <a:gd name="T32" fmla="*/ 136 w 303"/>
                    <a:gd name="T33" fmla="*/ 12 h 190"/>
                    <a:gd name="T34" fmla="*/ 158 w 303"/>
                    <a:gd name="T35" fmla="*/ 14 h 190"/>
                    <a:gd name="T36" fmla="*/ 182 w 303"/>
                    <a:gd name="T37" fmla="*/ 17 h 190"/>
                    <a:gd name="T38" fmla="*/ 203 w 303"/>
                    <a:gd name="T39" fmla="*/ 19 h 190"/>
                    <a:gd name="T40" fmla="*/ 224 w 303"/>
                    <a:gd name="T41" fmla="*/ 22 h 190"/>
                    <a:gd name="T42" fmla="*/ 247 w 303"/>
                    <a:gd name="T43" fmla="*/ 24 h 190"/>
                    <a:gd name="T44" fmla="*/ 270 w 303"/>
                    <a:gd name="T45" fmla="*/ 26 h 190"/>
                    <a:gd name="T46" fmla="*/ 291 w 303"/>
                    <a:gd name="T47" fmla="*/ 29 h 190"/>
                    <a:gd name="T48" fmla="*/ 315 w 303"/>
                    <a:gd name="T49" fmla="*/ 31 h 190"/>
                    <a:gd name="T50" fmla="*/ 338 w 303"/>
                    <a:gd name="T51" fmla="*/ 33 h 190"/>
                    <a:gd name="T52" fmla="*/ 362 w 303"/>
                    <a:gd name="T53" fmla="*/ 35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190">
                      <a:moveTo>
                        <a:pt x="287" y="32"/>
                      </a:moveTo>
                      <a:lnTo>
                        <a:pt x="293" y="52"/>
                      </a:lnTo>
                      <a:lnTo>
                        <a:pt x="294" y="73"/>
                      </a:lnTo>
                      <a:lnTo>
                        <a:pt x="295" y="93"/>
                      </a:lnTo>
                      <a:lnTo>
                        <a:pt x="303" y="112"/>
                      </a:lnTo>
                      <a:lnTo>
                        <a:pt x="92" y="190"/>
                      </a:lnTo>
                      <a:lnTo>
                        <a:pt x="2" y="187"/>
                      </a:lnTo>
                      <a:lnTo>
                        <a:pt x="3" y="141"/>
                      </a:lnTo>
                      <a:lnTo>
                        <a:pt x="3" y="92"/>
                      </a:lnTo>
                      <a:lnTo>
                        <a:pt x="2" y="45"/>
                      </a:lnTo>
                      <a:lnTo>
                        <a:pt x="0" y="0"/>
                      </a:lnTo>
                      <a:lnTo>
                        <a:pt x="18" y="1"/>
                      </a:lnTo>
                      <a:lnTo>
                        <a:pt x="37" y="3"/>
                      </a:lnTo>
                      <a:lnTo>
                        <a:pt x="55" y="5"/>
                      </a:lnTo>
                      <a:lnTo>
                        <a:pt x="72" y="7"/>
                      </a:lnTo>
                      <a:lnTo>
                        <a:pt x="91" y="9"/>
                      </a:lnTo>
                      <a:lnTo>
                        <a:pt x="108" y="11"/>
                      </a:lnTo>
                      <a:lnTo>
                        <a:pt x="125" y="13"/>
                      </a:lnTo>
                      <a:lnTo>
                        <a:pt x="144" y="15"/>
                      </a:lnTo>
                      <a:lnTo>
                        <a:pt x="161" y="17"/>
                      </a:lnTo>
                      <a:lnTo>
                        <a:pt x="178" y="20"/>
                      </a:lnTo>
                      <a:lnTo>
                        <a:pt x="196" y="22"/>
                      </a:lnTo>
                      <a:lnTo>
                        <a:pt x="214" y="24"/>
                      </a:lnTo>
                      <a:lnTo>
                        <a:pt x="231" y="26"/>
                      </a:lnTo>
                      <a:lnTo>
                        <a:pt x="250" y="28"/>
                      </a:lnTo>
                      <a:lnTo>
                        <a:pt x="268" y="30"/>
                      </a:lnTo>
                      <a:lnTo>
                        <a:pt x="287" y="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8" name="Freeform 306">
                  <a:extLst>
                    <a:ext uri="{FF2B5EF4-FFF2-40B4-BE49-F238E27FC236}">
                      <a16:creationId xmlns:a16="http://schemas.microsoft.com/office/drawing/2014/main" xmlns="" id="{8CDFAFB3-FB99-466B-BC26-C43B217805E8}"/>
                    </a:ext>
                  </a:extLst>
                </p:cNvPr>
                <p:cNvSpPr>
                  <a:spLocks noChangeAspect="1"/>
                </p:cNvSpPr>
                <p:nvPr/>
              </p:nvSpPr>
              <p:spPr bwMode="auto">
                <a:xfrm>
                  <a:off x="4028" y="1000"/>
                  <a:ext cx="289" cy="85"/>
                </a:xfrm>
                <a:custGeom>
                  <a:avLst/>
                  <a:gdLst>
                    <a:gd name="T0" fmla="*/ 94 w 230"/>
                    <a:gd name="T1" fmla="*/ 17 h 77"/>
                    <a:gd name="T2" fmla="*/ 85 w 230"/>
                    <a:gd name="T3" fmla="*/ 20 h 77"/>
                    <a:gd name="T4" fmla="*/ 78 w 230"/>
                    <a:gd name="T5" fmla="*/ 25 h 77"/>
                    <a:gd name="T6" fmla="*/ 70 w 230"/>
                    <a:gd name="T7" fmla="*/ 29 h 77"/>
                    <a:gd name="T8" fmla="*/ 63 w 230"/>
                    <a:gd name="T9" fmla="*/ 35 h 77"/>
                    <a:gd name="T10" fmla="*/ 73 w 230"/>
                    <a:gd name="T11" fmla="*/ 40 h 77"/>
                    <a:gd name="T12" fmla="*/ 85 w 230"/>
                    <a:gd name="T13" fmla="*/ 43 h 77"/>
                    <a:gd name="T14" fmla="*/ 97 w 230"/>
                    <a:gd name="T15" fmla="*/ 45 h 77"/>
                    <a:gd name="T16" fmla="*/ 109 w 230"/>
                    <a:gd name="T17" fmla="*/ 49 h 77"/>
                    <a:gd name="T18" fmla="*/ 123 w 230"/>
                    <a:gd name="T19" fmla="*/ 49 h 77"/>
                    <a:gd name="T20" fmla="*/ 134 w 230"/>
                    <a:gd name="T21" fmla="*/ 47 h 77"/>
                    <a:gd name="T22" fmla="*/ 146 w 230"/>
                    <a:gd name="T23" fmla="*/ 43 h 77"/>
                    <a:gd name="T24" fmla="*/ 156 w 230"/>
                    <a:gd name="T25" fmla="*/ 35 h 77"/>
                    <a:gd name="T26" fmla="*/ 172 w 230"/>
                    <a:gd name="T27" fmla="*/ 36 h 77"/>
                    <a:gd name="T28" fmla="*/ 186 w 230"/>
                    <a:gd name="T29" fmla="*/ 40 h 77"/>
                    <a:gd name="T30" fmla="*/ 202 w 230"/>
                    <a:gd name="T31" fmla="*/ 41 h 77"/>
                    <a:gd name="T32" fmla="*/ 219 w 230"/>
                    <a:gd name="T33" fmla="*/ 42 h 77"/>
                    <a:gd name="T34" fmla="*/ 234 w 230"/>
                    <a:gd name="T35" fmla="*/ 43 h 77"/>
                    <a:gd name="T36" fmla="*/ 250 w 230"/>
                    <a:gd name="T37" fmla="*/ 44 h 77"/>
                    <a:gd name="T38" fmla="*/ 264 w 230"/>
                    <a:gd name="T39" fmla="*/ 45 h 77"/>
                    <a:gd name="T40" fmla="*/ 280 w 230"/>
                    <a:gd name="T41" fmla="*/ 45 h 77"/>
                    <a:gd name="T42" fmla="*/ 285 w 230"/>
                    <a:gd name="T43" fmla="*/ 51 h 77"/>
                    <a:gd name="T44" fmla="*/ 288 w 230"/>
                    <a:gd name="T45" fmla="*/ 56 h 77"/>
                    <a:gd name="T46" fmla="*/ 289 w 230"/>
                    <a:gd name="T47" fmla="*/ 62 h 77"/>
                    <a:gd name="T48" fmla="*/ 289 w 230"/>
                    <a:gd name="T49" fmla="*/ 67 h 77"/>
                    <a:gd name="T50" fmla="*/ 270 w 230"/>
                    <a:gd name="T51" fmla="*/ 68 h 77"/>
                    <a:gd name="T52" fmla="*/ 250 w 230"/>
                    <a:gd name="T53" fmla="*/ 67 h 77"/>
                    <a:gd name="T54" fmla="*/ 231 w 230"/>
                    <a:gd name="T55" fmla="*/ 65 h 77"/>
                    <a:gd name="T56" fmla="*/ 212 w 230"/>
                    <a:gd name="T57" fmla="*/ 61 h 77"/>
                    <a:gd name="T58" fmla="*/ 192 w 230"/>
                    <a:gd name="T59" fmla="*/ 59 h 77"/>
                    <a:gd name="T60" fmla="*/ 175 w 230"/>
                    <a:gd name="T61" fmla="*/ 59 h 77"/>
                    <a:gd name="T62" fmla="*/ 156 w 230"/>
                    <a:gd name="T63" fmla="*/ 61 h 77"/>
                    <a:gd name="T64" fmla="*/ 138 w 230"/>
                    <a:gd name="T65" fmla="*/ 67 h 77"/>
                    <a:gd name="T66" fmla="*/ 85 w 230"/>
                    <a:gd name="T67" fmla="*/ 63 h 77"/>
                    <a:gd name="T68" fmla="*/ 79 w 230"/>
                    <a:gd name="T69" fmla="*/ 85 h 77"/>
                    <a:gd name="T70" fmla="*/ 69 w 230"/>
                    <a:gd name="T71" fmla="*/ 82 h 77"/>
                    <a:gd name="T72" fmla="*/ 59 w 230"/>
                    <a:gd name="T73" fmla="*/ 76 h 77"/>
                    <a:gd name="T74" fmla="*/ 49 w 230"/>
                    <a:gd name="T75" fmla="*/ 71 h 77"/>
                    <a:gd name="T76" fmla="*/ 39 w 230"/>
                    <a:gd name="T77" fmla="*/ 66 h 77"/>
                    <a:gd name="T78" fmla="*/ 29 w 230"/>
                    <a:gd name="T79" fmla="*/ 61 h 77"/>
                    <a:gd name="T80" fmla="*/ 20 w 230"/>
                    <a:gd name="T81" fmla="*/ 54 h 77"/>
                    <a:gd name="T82" fmla="*/ 10 w 230"/>
                    <a:gd name="T83" fmla="*/ 50 h 77"/>
                    <a:gd name="T84" fmla="*/ 0 w 230"/>
                    <a:gd name="T85" fmla="*/ 43 h 77"/>
                    <a:gd name="T86" fmla="*/ 1 w 230"/>
                    <a:gd name="T87" fmla="*/ 33 h 77"/>
                    <a:gd name="T88" fmla="*/ 80 w 230"/>
                    <a:gd name="T89" fmla="*/ 0 h 77"/>
                    <a:gd name="T90" fmla="*/ 87 w 230"/>
                    <a:gd name="T91" fmla="*/ 2 h 77"/>
                    <a:gd name="T92" fmla="*/ 89 w 230"/>
                    <a:gd name="T93" fmla="*/ 7 h 77"/>
                    <a:gd name="T94" fmla="*/ 92 w 230"/>
                    <a:gd name="T95" fmla="*/ 11 h 77"/>
                    <a:gd name="T96" fmla="*/ 94 w 230"/>
                    <a:gd name="T97" fmla="*/ 17 h 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0" h="77">
                      <a:moveTo>
                        <a:pt x="75" y="15"/>
                      </a:moveTo>
                      <a:lnTo>
                        <a:pt x="68" y="18"/>
                      </a:lnTo>
                      <a:lnTo>
                        <a:pt x="62" y="23"/>
                      </a:lnTo>
                      <a:lnTo>
                        <a:pt x="56" y="26"/>
                      </a:lnTo>
                      <a:lnTo>
                        <a:pt x="50" y="32"/>
                      </a:lnTo>
                      <a:lnTo>
                        <a:pt x="58" y="36"/>
                      </a:lnTo>
                      <a:lnTo>
                        <a:pt x="68" y="39"/>
                      </a:lnTo>
                      <a:lnTo>
                        <a:pt x="77" y="41"/>
                      </a:lnTo>
                      <a:lnTo>
                        <a:pt x="87" y="44"/>
                      </a:lnTo>
                      <a:lnTo>
                        <a:pt x="98" y="44"/>
                      </a:lnTo>
                      <a:lnTo>
                        <a:pt x="107" y="43"/>
                      </a:lnTo>
                      <a:lnTo>
                        <a:pt x="116" y="39"/>
                      </a:lnTo>
                      <a:lnTo>
                        <a:pt x="124" y="32"/>
                      </a:lnTo>
                      <a:lnTo>
                        <a:pt x="137" y="33"/>
                      </a:lnTo>
                      <a:lnTo>
                        <a:pt x="148" y="36"/>
                      </a:lnTo>
                      <a:lnTo>
                        <a:pt x="161" y="37"/>
                      </a:lnTo>
                      <a:lnTo>
                        <a:pt x="174" y="38"/>
                      </a:lnTo>
                      <a:lnTo>
                        <a:pt x="186" y="39"/>
                      </a:lnTo>
                      <a:lnTo>
                        <a:pt x="199" y="40"/>
                      </a:lnTo>
                      <a:lnTo>
                        <a:pt x="210" y="41"/>
                      </a:lnTo>
                      <a:lnTo>
                        <a:pt x="223" y="41"/>
                      </a:lnTo>
                      <a:lnTo>
                        <a:pt x="227" y="46"/>
                      </a:lnTo>
                      <a:lnTo>
                        <a:pt x="229" y="51"/>
                      </a:lnTo>
                      <a:lnTo>
                        <a:pt x="230" y="56"/>
                      </a:lnTo>
                      <a:lnTo>
                        <a:pt x="230" y="61"/>
                      </a:lnTo>
                      <a:lnTo>
                        <a:pt x="215" y="62"/>
                      </a:lnTo>
                      <a:lnTo>
                        <a:pt x="199" y="61"/>
                      </a:lnTo>
                      <a:lnTo>
                        <a:pt x="184" y="59"/>
                      </a:lnTo>
                      <a:lnTo>
                        <a:pt x="169" y="55"/>
                      </a:lnTo>
                      <a:lnTo>
                        <a:pt x="153" y="53"/>
                      </a:lnTo>
                      <a:lnTo>
                        <a:pt x="139" y="53"/>
                      </a:lnTo>
                      <a:lnTo>
                        <a:pt x="124" y="55"/>
                      </a:lnTo>
                      <a:lnTo>
                        <a:pt x="110" y="61"/>
                      </a:lnTo>
                      <a:lnTo>
                        <a:pt x="68" y="57"/>
                      </a:lnTo>
                      <a:lnTo>
                        <a:pt x="63" y="77"/>
                      </a:lnTo>
                      <a:lnTo>
                        <a:pt x="55" y="74"/>
                      </a:lnTo>
                      <a:lnTo>
                        <a:pt x="47" y="69"/>
                      </a:lnTo>
                      <a:lnTo>
                        <a:pt x="39" y="64"/>
                      </a:lnTo>
                      <a:lnTo>
                        <a:pt x="31" y="60"/>
                      </a:lnTo>
                      <a:lnTo>
                        <a:pt x="23" y="55"/>
                      </a:lnTo>
                      <a:lnTo>
                        <a:pt x="16" y="49"/>
                      </a:lnTo>
                      <a:lnTo>
                        <a:pt x="8" y="45"/>
                      </a:lnTo>
                      <a:lnTo>
                        <a:pt x="0" y="39"/>
                      </a:lnTo>
                      <a:lnTo>
                        <a:pt x="1" y="30"/>
                      </a:lnTo>
                      <a:lnTo>
                        <a:pt x="64" y="0"/>
                      </a:lnTo>
                      <a:lnTo>
                        <a:pt x="69" y="2"/>
                      </a:lnTo>
                      <a:lnTo>
                        <a:pt x="71" y="6"/>
                      </a:lnTo>
                      <a:lnTo>
                        <a:pt x="73" y="10"/>
                      </a:lnTo>
                      <a:lnTo>
                        <a:pt x="75"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59" name="Freeform 307">
                  <a:extLst>
                    <a:ext uri="{FF2B5EF4-FFF2-40B4-BE49-F238E27FC236}">
                      <a16:creationId xmlns:a16="http://schemas.microsoft.com/office/drawing/2014/main" xmlns="" id="{F235B8E2-4407-4FBD-A252-C39B9075C73D}"/>
                    </a:ext>
                  </a:extLst>
                </p:cNvPr>
                <p:cNvSpPr>
                  <a:spLocks noChangeAspect="1"/>
                </p:cNvSpPr>
                <p:nvPr/>
              </p:nvSpPr>
              <p:spPr bwMode="auto">
                <a:xfrm>
                  <a:off x="4722" y="1024"/>
                  <a:ext cx="663" cy="259"/>
                </a:xfrm>
                <a:custGeom>
                  <a:avLst/>
                  <a:gdLst>
                    <a:gd name="T0" fmla="*/ 663 w 527"/>
                    <a:gd name="T1" fmla="*/ 51 h 237"/>
                    <a:gd name="T2" fmla="*/ 662 w 527"/>
                    <a:gd name="T3" fmla="*/ 103 h 237"/>
                    <a:gd name="T4" fmla="*/ 658 w 527"/>
                    <a:gd name="T5" fmla="*/ 156 h 237"/>
                    <a:gd name="T6" fmla="*/ 652 w 527"/>
                    <a:gd name="T7" fmla="*/ 208 h 237"/>
                    <a:gd name="T8" fmla="*/ 644 w 527"/>
                    <a:gd name="T9" fmla="*/ 259 h 237"/>
                    <a:gd name="T10" fmla="*/ 3 w 527"/>
                    <a:gd name="T11" fmla="*/ 156 h 237"/>
                    <a:gd name="T12" fmla="*/ 1 w 527"/>
                    <a:gd name="T13" fmla="*/ 139 h 237"/>
                    <a:gd name="T14" fmla="*/ 0 w 527"/>
                    <a:gd name="T15" fmla="*/ 97 h 237"/>
                    <a:gd name="T16" fmla="*/ 0 w 527"/>
                    <a:gd name="T17" fmla="*/ 47 h 237"/>
                    <a:gd name="T18" fmla="*/ 4 w 527"/>
                    <a:gd name="T19" fmla="*/ 0 h 237"/>
                    <a:gd name="T20" fmla="*/ 663 w 527"/>
                    <a:gd name="T21" fmla="*/ 51 h 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7" h="237">
                      <a:moveTo>
                        <a:pt x="527" y="47"/>
                      </a:moveTo>
                      <a:lnTo>
                        <a:pt x="526" y="94"/>
                      </a:lnTo>
                      <a:lnTo>
                        <a:pt x="523" y="143"/>
                      </a:lnTo>
                      <a:lnTo>
                        <a:pt x="518" y="190"/>
                      </a:lnTo>
                      <a:lnTo>
                        <a:pt x="512" y="237"/>
                      </a:lnTo>
                      <a:lnTo>
                        <a:pt x="2" y="143"/>
                      </a:lnTo>
                      <a:lnTo>
                        <a:pt x="1" y="127"/>
                      </a:lnTo>
                      <a:lnTo>
                        <a:pt x="0" y="89"/>
                      </a:lnTo>
                      <a:lnTo>
                        <a:pt x="0" y="43"/>
                      </a:lnTo>
                      <a:lnTo>
                        <a:pt x="3" y="0"/>
                      </a:lnTo>
                      <a:lnTo>
                        <a:pt x="527" y="4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0" name="Freeform 308">
                  <a:extLst>
                    <a:ext uri="{FF2B5EF4-FFF2-40B4-BE49-F238E27FC236}">
                      <a16:creationId xmlns:a16="http://schemas.microsoft.com/office/drawing/2014/main" xmlns="" id="{E8F5AAD5-6DD6-48F9-81D9-DE3FA2CDD0AC}"/>
                    </a:ext>
                  </a:extLst>
                </p:cNvPr>
                <p:cNvSpPr>
                  <a:spLocks noChangeAspect="1"/>
                </p:cNvSpPr>
                <p:nvPr/>
              </p:nvSpPr>
              <p:spPr bwMode="auto">
                <a:xfrm>
                  <a:off x="3875" y="1066"/>
                  <a:ext cx="621" cy="474"/>
                </a:xfrm>
                <a:custGeom>
                  <a:avLst/>
                  <a:gdLst>
                    <a:gd name="T0" fmla="*/ 89 w 494"/>
                    <a:gd name="T1" fmla="*/ 474 h 437"/>
                    <a:gd name="T2" fmla="*/ 0 w 494"/>
                    <a:gd name="T3" fmla="*/ 192 h 437"/>
                    <a:gd name="T4" fmla="*/ 600 w 494"/>
                    <a:gd name="T5" fmla="*/ 0 h 437"/>
                    <a:gd name="T6" fmla="*/ 621 w 494"/>
                    <a:gd name="T7" fmla="*/ 121 h 437"/>
                    <a:gd name="T8" fmla="*/ 615 w 494"/>
                    <a:gd name="T9" fmla="*/ 125 h 437"/>
                    <a:gd name="T10" fmla="*/ 601 w 494"/>
                    <a:gd name="T11" fmla="*/ 134 h 437"/>
                    <a:gd name="T12" fmla="*/ 576 w 494"/>
                    <a:gd name="T13" fmla="*/ 150 h 437"/>
                    <a:gd name="T14" fmla="*/ 546 w 494"/>
                    <a:gd name="T15" fmla="*/ 171 h 437"/>
                    <a:gd name="T16" fmla="*/ 508 w 494"/>
                    <a:gd name="T17" fmla="*/ 195 h 437"/>
                    <a:gd name="T18" fmla="*/ 466 w 494"/>
                    <a:gd name="T19" fmla="*/ 222 h 437"/>
                    <a:gd name="T20" fmla="*/ 421 w 494"/>
                    <a:gd name="T21" fmla="*/ 253 h 437"/>
                    <a:gd name="T22" fmla="*/ 375 w 494"/>
                    <a:gd name="T23" fmla="*/ 283 h 437"/>
                    <a:gd name="T24" fmla="*/ 327 w 494"/>
                    <a:gd name="T25" fmla="*/ 315 h 437"/>
                    <a:gd name="T26" fmla="*/ 280 w 494"/>
                    <a:gd name="T27" fmla="*/ 346 h 437"/>
                    <a:gd name="T28" fmla="*/ 235 w 494"/>
                    <a:gd name="T29" fmla="*/ 375 h 437"/>
                    <a:gd name="T30" fmla="*/ 194 w 494"/>
                    <a:gd name="T31" fmla="*/ 402 h 437"/>
                    <a:gd name="T32" fmla="*/ 157 w 494"/>
                    <a:gd name="T33" fmla="*/ 427 h 437"/>
                    <a:gd name="T34" fmla="*/ 127 w 494"/>
                    <a:gd name="T35" fmla="*/ 447 h 437"/>
                    <a:gd name="T36" fmla="*/ 104 w 494"/>
                    <a:gd name="T37" fmla="*/ 463 h 437"/>
                    <a:gd name="T38" fmla="*/ 89 w 494"/>
                    <a:gd name="T39" fmla="*/ 474 h 4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4" h="437">
                      <a:moveTo>
                        <a:pt x="71" y="437"/>
                      </a:moveTo>
                      <a:lnTo>
                        <a:pt x="0" y="177"/>
                      </a:lnTo>
                      <a:lnTo>
                        <a:pt x="477" y="0"/>
                      </a:lnTo>
                      <a:lnTo>
                        <a:pt x="494" y="112"/>
                      </a:lnTo>
                      <a:lnTo>
                        <a:pt x="489" y="115"/>
                      </a:lnTo>
                      <a:lnTo>
                        <a:pt x="478" y="124"/>
                      </a:lnTo>
                      <a:lnTo>
                        <a:pt x="458" y="138"/>
                      </a:lnTo>
                      <a:lnTo>
                        <a:pt x="434" y="158"/>
                      </a:lnTo>
                      <a:lnTo>
                        <a:pt x="404" y="180"/>
                      </a:lnTo>
                      <a:lnTo>
                        <a:pt x="371" y="205"/>
                      </a:lnTo>
                      <a:lnTo>
                        <a:pt x="335" y="233"/>
                      </a:lnTo>
                      <a:lnTo>
                        <a:pt x="298" y="261"/>
                      </a:lnTo>
                      <a:lnTo>
                        <a:pt x="260" y="290"/>
                      </a:lnTo>
                      <a:lnTo>
                        <a:pt x="223" y="319"/>
                      </a:lnTo>
                      <a:lnTo>
                        <a:pt x="187" y="346"/>
                      </a:lnTo>
                      <a:lnTo>
                        <a:pt x="154" y="371"/>
                      </a:lnTo>
                      <a:lnTo>
                        <a:pt x="125" y="394"/>
                      </a:lnTo>
                      <a:lnTo>
                        <a:pt x="101" y="412"/>
                      </a:lnTo>
                      <a:lnTo>
                        <a:pt x="83" y="427"/>
                      </a:lnTo>
                      <a:lnTo>
                        <a:pt x="71" y="43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1" name="Freeform 309">
                  <a:extLst>
                    <a:ext uri="{FF2B5EF4-FFF2-40B4-BE49-F238E27FC236}">
                      <a16:creationId xmlns:a16="http://schemas.microsoft.com/office/drawing/2014/main" xmlns="" id="{5816B20A-F8D5-4237-B248-B6BDBD2AB297}"/>
                    </a:ext>
                  </a:extLst>
                </p:cNvPr>
                <p:cNvSpPr>
                  <a:spLocks noChangeAspect="1"/>
                </p:cNvSpPr>
                <p:nvPr/>
              </p:nvSpPr>
              <p:spPr bwMode="auto">
                <a:xfrm>
                  <a:off x="4779" y="1103"/>
                  <a:ext cx="541" cy="106"/>
                </a:xfrm>
                <a:custGeom>
                  <a:avLst/>
                  <a:gdLst>
                    <a:gd name="T0" fmla="*/ 443 w 430"/>
                    <a:gd name="T1" fmla="*/ 104 h 98"/>
                    <a:gd name="T2" fmla="*/ 453 w 430"/>
                    <a:gd name="T3" fmla="*/ 95 h 98"/>
                    <a:gd name="T4" fmla="*/ 472 w 430"/>
                    <a:gd name="T5" fmla="*/ 85 h 98"/>
                    <a:gd name="T6" fmla="*/ 493 w 430"/>
                    <a:gd name="T7" fmla="*/ 77 h 98"/>
                    <a:gd name="T8" fmla="*/ 497 w 430"/>
                    <a:gd name="T9" fmla="*/ 69 h 98"/>
                    <a:gd name="T10" fmla="*/ 486 w 430"/>
                    <a:gd name="T11" fmla="*/ 71 h 98"/>
                    <a:gd name="T12" fmla="*/ 320 w 430"/>
                    <a:gd name="T13" fmla="*/ 48 h 98"/>
                    <a:gd name="T14" fmla="*/ 276 w 430"/>
                    <a:gd name="T15" fmla="*/ 62 h 98"/>
                    <a:gd name="T16" fmla="*/ 238 w 430"/>
                    <a:gd name="T17" fmla="*/ 57 h 98"/>
                    <a:gd name="T18" fmla="*/ 200 w 430"/>
                    <a:gd name="T19" fmla="*/ 53 h 98"/>
                    <a:gd name="T20" fmla="*/ 164 w 430"/>
                    <a:gd name="T21" fmla="*/ 48 h 98"/>
                    <a:gd name="T22" fmla="*/ 126 w 430"/>
                    <a:gd name="T23" fmla="*/ 41 h 98"/>
                    <a:gd name="T24" fmla="*/ 89 w 430"/>
                    <a:gd name="T25" fmla="*/ 37 h 98"/>
                    <a:gd name="T26" fmla="*/ 53 w 430"/>
                    <a:gd name="T27" fmla="*/ 30 h 98"/>
                    <a:gd name="T28" fmla="*/ 18 w 430"/>
                    <a:gd name="T29" fmla="*/ 24 h 98"/>
                    <a:gd name="T30" fmla="*/ 1 w 430"/>
                    <a:gd name="T31" fmla="*/ 0 h 98"/>
                    <a:gd name="T32" fmla="*/ 34 w 430"/>
                    <a:gd name="T33" fmla="*/ 9 h 98"/>
                    <a:gd name="T34" fmla="*/ 69 w 430"/>
                    <a:gd name="T35" fmla="*/ 16 h 98"/>
                    <a:gd name="T36" fmla="*/ 106 w 430"/>
                    <a:gd name="T37" fmla="*/ 23 h 98"/>
                    <a:gd name="T38" fmla="*/ 141 w 430"/>
                    <a:gd name="T39" fmla="*/ 29 h 98"/>
                    <a:gd name="T40" fmla="*/ 176 w 430"/>
                    <a:gd name="T41" fmla="*/ 34 h 98"/>
                    <a:gd name="T42" fmla="*/ 213 w 430"/>
                    <a:gd name="T43" fmla="*/ 39 h 98"/>
                    <a:gd name="T44" fmla="*/ 249 w 430"/>
                    <a:gd name="T45" fmla="*/ 43 h 98"/>
                    <a:gd name="T46" fmla="*/ 286 w 430"/>
                    <a:gd name="T47" fmla="*/ 47 h 98"/>
                    <a:gd name="T48" fmla="*/ 308 w 430"/>
                    <a:gd name="T49" fmla="*/ 32 h 98"/>
                    <a:gd name="T50" fmla="*/ 336 w 430"/>
                    <a:gd name="T51" fmla="*/ 32 h 98"/>
                    <a:gd name="T52" fmla="*/ 365 w 430"/>
                    <a:gd name="T53" fmla="*/ 38 h 98"/>
                    <a:gd name="T54" fmla="*/ 393 w 430"/>
                    <a:gd name="T55" fmla="*/ 43 h 98"/>
                    <a:gd name="T56" fmla="*/ 414 w 430"/>
                    <a:gd name="T57" fmla="*/ 48 h 98"/>
                    <a:gd name="T58" fmla="*/ 438 w 430"/>
                    <a:gd name="T59" fmla="*/ 52 h 98"/>
                    <a:gd name="T60" fmla="*/ 459 w 430"/>
                    <a:gd name="T61" fmla="*/ 54 h 98"/>
                    <a:gd name="T62" fmla="*/ 481 w 430"/>
                    <a:gd name="T63" fmla="*/ 54 h 98"/>
                    <a:gd name="T64" fmla="*/ 471 w 430"/>
                    <a:gd name="T65" fmla="*/ 30 h 98"/>
                    <a:gd name="T66" fmla="*/ 467 w 430"/>
                    <a:gd name="T67" fmla="*/ 15 h 98"/>
                    <a:gd name="T68" fmla="*/ 537 w 430"/>
                    <a:gd name="T69" fmla="*/ 81 h 98"/>
                    <a:gd name="T70" fmla="*/ 517 w 430"/>
                    <a:gd name="T71" fmla="*/ 87 h 98"/>
                    <a:gd name="T72" fmla="*/ 487 w 430"/>
                    <a:gd name="T73" fmla="*/ 95 h 98"/>
                    <a:gd name="T74" fmla="*/ 457 w 430"/>
                    <a:gd name="T75" fmla="*/ 103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0" h="98">
                      <a:moveTo>
                        <a:pt x="352" y="98"/>
                      </a:moveTo>
                      <a:lnTo>
                        <a:pt x="352" y="96"/>
                      </a:lnTo>
                      <a:lnTo>
                        <a:pt x="356" y="93"/>
                      </a:lnTo>
                      <a:lnTo>
                        <a:pt x="360" y="88"/>
                      </a:lnTo>
                      <a:lnTo>
                        <a:pt x="367" y="83"/>
                      </a:lnTo>
                      <a:lnTo>
                        <a:pt x="375" y="79"/>
                      </a:lnTo>
                      <a:lnTo>
                        <a:pt x="383" y="75"/>
                      </a:lnTo>
                      <a:lnTo>
                        <a:pt x="392" y="71"/>
                      </a:lnTo>
                      <a:lnTo>
                        <a:pt x="398" y="68"/>
                      </a:lnTo>
                      <a:lnTo>
                        <a:pt x="395" y="64"/>
                      </a:lnTo>
                      <a:lnTo>
                        <a:pt x="390" y="64"/>
                      </a:lnTo>
                      <a:lnTo>
                        <a:pt x="386" y="66"/>
                      </a:lnTo>
                      <a:lnTo>
                        <a:pt x="381" y="67"/>
                      </a:lnTo>
                      <a:lnTo>
                        <a:pt x="254" y="44"/>
                      </a:lnTo>
                      <a:lnTo>
                        <a:pt x="234" y="59"/>
                      </a:lnTo>
                      <a:lnTo>
                        <a:pt x="219" y="57"/>
                      </a:lnTo>
                      <a:lnTo>
                        <a:pt x="204" y="56"/>
                      </a:lnTo>
                      <a:lnTo>
                        <a:pt x="189" y="53"/>
                      </a:lnTo>
                      <a:lnTo>
                        <a:pt x="174" y="51"/>
                      </a:lnTo>
                      <a:lnTo>
                        <a:pt x="159" y="49"/>
                      </a:lnTo>
                      <a:lnTo>
                        <a:pt x="144" y="46"/>
                      </a:lnTo>
                      <a:lnTo>
                        <a:pt x="130" y="44"/>
                      </a:lnTo>
                      <a:lnTo>
                        <a:pt x="115" y="42"/>
                      </a:lnTo>
                      <a:lnTo>
                        <a:pt x="100" y="38"/>
                      </a:lnTo>
                      <a:lnTo>
                        <a:pt x="86" y="36"/>
                      </a:lnTo>
                      <a:lnTo>
                        <a:pt x="71" y="34"/>
                      </a:lnTo>
                      <a:lnTo>
                        <a:pt x="57" y="30"/>
                      </a:lnTo>
                      <a:lnTo>
                        <a:pt x="42" y="28"/>
                      </a:lnTo>
                      <a:lnTo>
                        <a:pt x="29" y="25"/>
                      </a:lnTo>
                      <a:lnTo>
                        <a:pt x="14" y="22"/>
                      </a:lnTo>
                      <a:lnTo>
                        <a:pt x="0" y="19"/>
                      </a:lnTo>
                      <a:lnTo>
                        <a:pt x="1" y="0"/>
                      </a:lnTo>
                      <a:lnTo>
                        <a:pt x="15" y="4"/>
                      </a:lnTo>
                      <a:lnTo>
                        <a:pt x="27" y="8"/>
                      </a:lnTo>
                      <a:lnTo>
                        <a:pt x="41" y="12"/>
                      </a:lnTo>
                      <a:lnTo>
                        <a:pt x="55" y="15"/>
                      </a:lnTo>
                      <a:lnTo>
                        <a:pt x="69" y="18"/>
                      </a:lnTo>
                      <a:lnTo>
                        <a:pt x="84" y="21"/>
                      </a:lnTo>
                      <a:lnTo>
                        <a:pt x="98" y="23"/>
                      </a:lnTo>
                      <a:lnTo>
                        <a:pt x="112" y="27"/>
                      </a:lnTo>
                      <a:lnTo>
                        <a:pt x="125" y="29"/>
                      </a:lnTo>
                      <a:lnTo>
                        <a:pt x="140" y="31"/>
                      </a:lnTo>
                      <a:lnTo>
                        <a:pt x="154" y="34"/>
                      </a:lnTo>
                      <a:lnTo>
                        <a:pt x="169" y="36"/>
                      </a:lnTo>
                      <a:lnTo>
                        <a:pt x="183" y="37"/>
                      </a:lnTo>
                      <a:lnTo>
                        <a:pt x="198" y="40"/>
                      </a:lnTo>
                      <a:lnTo>
                        <a:pt x="212" y="41"/>
                      </a:lnTo>
                      <a:lnTo>
                        <a:pt x="227" y="43"/>
                      </a:lnTo>
                      <a:lnTo>
                        <a:pt x="235" y="35"/>
                      </a:lnTo>
                      <a:lnTo>
                        <a:pt x="245" y="30"/>
                      </a:lnTo>
                      <a:lnTo>
                        <a:pt x="256" y="29"/>
                      </a:lnTo>
                      <a:lnTo>
                        <a:pt x="267" y="30"/>
                      </a:lnTo>
                      <a:lnTo>
                        <a:pt x="279" y="33"/>
                      </a:lnTo>
                      <a:lnTo>
                        <a:pt x="290" y="35"/>
                      </a:lnTo>
                      <a:lnTo>
                        <a:pt x="302" y="38"/>
                      </a:lnTo>
                      <a:lnTo>
                        <a:pt x="312" y="40"/>
                      </a:lnTo>
                      <a:lnTo>
                        <a:pt x="320" y="42"/>
                      </a:lnTo>
                      <a:lnTo>
                        <a:pt x="329" y="44"/>
                      </a:lnTo>
                      <a:lnTo>
                        <a:pt x="339" y="46"/>
                      </a:lnTo>
                      <a:lnTo>
                        <a:pt x="348" y="48"/>
                      </a:lnTo>
                      <a:lnTo>
                        <a:pt x="356" y="49"/>
                      </a:lnTo>
                      <a:lnTo>
                        <a:pt x="365" y="50"/>
                      </a:lnTo>
                      <a:lnTo>
                        <a:pt x="374" y="50"/>
                      </a:lnTo>
                      <a:lnTo>
                        <a:pt x="382" y="50"/>
                      </a:lnTo>
                      <a:lnTo>
                        <a:pt x="378" y="40"/>
                      </a:lnTo>
                      <a:lnTo>
                        <a:pt x="374" y="28"/>
                      </a:lnTo>
                      <a:lnTo>
                        <a:pt x="372" y="19"/>
                      </a:lnTo>
                      <a:lnTo>
                        <a:pt x="371" y="14"/>
                      </a:lnTo>
                      <a:lnTo>
                        <a:pt x="430" y="74"/>
                      </a:lnTo>
                      <a:lnTo>
                        <a:pt x="427" y="75"/>
                      </a:lnTo>
                      <a:lnTo>
                        <a:pt x="420" y="76"/>
                      </a:lnTo>
                      <a:lnTo>
                        <a:pt x="411" y="80"/>
                      </a:lnTo>
                      <a:lnTo>
                        <a:pt x="400" y="83"/>
                      </a:lnTo>
                      <a:lnTo>
                        <a:pt x="387" y="88"/>
                      </a:lnTo>
                      <a:lnTo>
                        <a:pt x="374" y="91"/>
                      </a:lnTo>
                      <a:lnTo>
                        <a:pt x="363" y="95"/>
                      </a:lnTo>
                      <a:lnTo>
                        <a:pt x="352" y="98"/>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2" name="Freeform 310">
                  <a:extLst>
                    <a:ext uri="{FF2B5EF4-FFF2-40B4-BE49-F238E27FC236}">
                      <a16:creationId xmlns:a16="http://schemas.microsoft.com/office/drawing/2014/main" xmlns="" id="{3CC7F1E7-9A65-4925-B4D0-1945F5E0865E}"/>
                    </a:ext>
                  </a:extLst>
                </p:cNvPr>
                <p:cNvSpPr>
                  <a:spLocks noChangeAspect="1"/>
                </p:cNvSpPr>
                <p:nvPr/>
              </p:nvSpPr>
              <p:spPr bwMode="auto">
                <a:xfrm>
                  <a:off x="4709" y="1300"/>
                  <a:ext cx="560" cy="363"/>
                </a:xfrm>
                <a:custGeom>
                  <a:avLst/>
                  <a:gdLst>
                    <a:gd name="T0" fmla="*/ 559 w 447"/>
                    <a:gd name="T1" fmla="*/ 114 h 335"/>
                    <a:gd name="T2" fmla="*/ 560 w 447"/>
                    <a:gd name="T3" fmla="*/ 114 h 335"/>
                    <a:gd name="T4" fmla="*/ 501 w 447"/>
                    <a:gd name="T5" fmla="*/ 363 h 335"/>
                    <a:gd name="T6" fmla="*/ 0 w 447"/>
                    <a:gd name="T7" fmla="*/ 140 h 335"/>
                    <a:gd name="T8" fmla="*/ 8 w 447"/>
                    <a:gd name="T9" fmla="*/ 0 h 335"/>
                    <a:gd name="T10" fmla="*/ 559 w 447"/>
                    <a:gd name="T11" fmla="*/ 114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7" h="335">
                      <a:moveTo>
                        <a:pt x="446" y="105"/>
                      </a:moveTo>
                      <a:lnTo>
                        <a:pt x="447" y="105"/>
                      </a:lnTo>
                      <a:lnTo>
                        <a:pt x="400" y="335"/>
                      </a:lnTo>
                      <a:lnTo>
                        <a:pt x="0" y="129"/>
                      </a:lnTo>
                      <a:lnTo>
                        <a:pt x="6" y="0"/>
                      </a:lnTo>
                      <a:lnTo>
                        <a:pt x="446" y="10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3" name="Freeform 311">
                  <a:extLst>
                    <a:ext uri="{FF2B5EF4-FFF2-40B4-BE49-F238E27FC236}">
                      <a16:creationId xmlns:a16="http://schemas.microsoft.com/office/drawing/2014/main" xmlns="" id="{1E099DB3-78A8-4941-8B1F-9EF56A678040}"/>
                    </a:ext>
                  </a:extLst>
                </p:cNvPr>
                <p:cNvSpPr>
                  <a:spLocks noChangeAspect="1"/>
                </p:cNvSpPr>
                <p:nvPr/>
              </p:nvSpPr>
              <p:spPr bwMode="auto">
                <a:xfrm>
                  <a:off x="4001" y="1307"/>
                  <a:ext cx="512" cy="624"/>
                </a:xfrm>
                <a:custGeom>
                  <a:avLst/>
                  <a:gdLst>
                    <a:gd name="T0" fmla="*/ 88 w 408"/>
                    <a:gd name="T1" fmla="*/ 624 h 575"/>
                    <a:gd name="T2" fmla="*/ 0 w 408"/>
                    <a:gd name="T3" fmla="*/ 353 h 575"/>
                    <a:gd name="T4" fmla="*/ 499 w 408"/>
                    <a:gd name="T5" fmla="*/ 0 h 575"/>
                    <a:gd name="T6" fmla="*/ 512 w 408"/>
                    <a:gd name="T7" fmla="*/ 145 h 575"/>
                    <a:gd name="T8" fmla="*/ 507 w 408"/>
                    <a:gd name="T9" fmla="*/ 150 h 575"/>
                    <a:gd name="T10" fmla="*/ 494 w 408"/>
                    <a:gd name="T11" fmla="*/ 165 h 575"/>
                    <a:gd name="T12" fmla="*/ 474 w 408"/>
                    <a:gd name="T13" fmla="*/ 188 h 575"/>
                    <a:gd name="T14" fmla="*/ 448 w 408"/>
                    <a:gd name="T15" fmla="*/ 218 h 575"/>
                    <a:gd name="T16" fmla="*/ 418 w 408"/>
                    <a:gd name="T17" fmla="*/ 253 h 575"/>
                    <a:gd name="T18" fmla="*/ 383 w 408"/>
                    <a:gd name="T19" fmla="*/ 292 h 575"/>
                    <a:gd name="T20" fmla="*/ 345 w 408"/>
                    <a:gd name="T21" fmla="*/ 334 h 575"/>
                    <a:gd name="T22" fmla="*/ 307 w 408"/>
                    <a:gd name="T23" fmla="*/ 378 h 575"/>
                    <a:gd name="T24" fmla="*/ 269 w 408"/>
                    <a:gd name="T25" fmla="*/ 421 h 575"/>
                    <a:gd name="T26" fmla="*/ 231 w 408"/>
                    <a:gd name="T27" fmla="*/ 466 h 575"/>
                    <a:gd name="T28" fmla="*/ 195 w 408"/>
                    <a:gd name="T29" fmla="*/ 506 h 575"/>
                    <a:gd name="T30" fmla="*/ 163 w 408"/>
                    <a:gd name="T31" fmla="*/ 542 h 575"/>
                    <a:gd name="T32" fmla="*/ 134 w 408"/>
                    <a:gd name="T33" fmla="*/ 573 h 575"/>
                    <a:gd name="T34" fmla="*/ 113 w 408"/>
                    <a:gd name="T35" fmla="*/ 599 h 575"/>
                    <a:gd name="T36" fmla="*/ 97 w 408"/>
                    <a:gd name="T37" fmla="*/ 615 h 575"/>
                    <a:gd name="T38" fmla="*/ 88 w 408"/>
                    <a:gd name="T39" fmla="*/ 624 h 5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8" h="575">
                      <a:moveTo>
                        <a:pt x="70" y="575"/>
                      </a:moveTo>
                      <a:lnTo>
                        <a:pt x="0" y="325"/>
                      </a:lnTo>
                      <a:lnTo>
                        <a:pt x="398" y="0"/>
                      </a:lnTo>
                      <a:lnTo>
                        <a:pt x="408" y="134"/>
                      </a:lnTo>
                      <a:lnTo>
                        <a:pt x="404" y="138"/>
                      </a:lnTo>
                      <a:lnTo>
                        <a:pt x="394" y="152"/>
                      </a:lnTo>
                      <a:lnTo>
                        <a:pt x="378" y="173"/>
                      </a:lnTo>
                      <a:lnTo>
                        <a:pt x="357" y="201"/>
                      </a:lnTo>
                      <a:lnTo>
                        <a:pt x="333" y="233"/>
                      </a:lnTo>
                      <a:lnTo>
                        <a:pt x="305" y="269"/>
                      </a:lnTo>
                      <a:lnTo>
                        <a:pt x="275" y="308"/>
                      </a:lnTo>
                      <a:lnTo>
                        <a:pt x="245" y="348"/>
                      </a:lnTo>
                      <a:lnTo>
                        <a:pt x="214" y="388"/>
                      </a:lnTo>
                      <a:lnTo>
                        <a:pt x="184" y="429"/>
                      </a:lnTo>
                      <a:lnTo>
                        <a:pt x="155" y="466"/>
                      </a:lnTo>
                      <a:lnTo>
                        <a:pt x="130" y="499"/>
                      </a:lnTo>
                      <a:lnTo>
                        <a:pt x="107" y="528"/>
                      </a:lnTo>
                      <a:lnTo>
                        <a:pt x="90" y="552"/>
                      </a:lnTo>
                      <a:lnTo>
                        <a:pt x="77" y="567"/>
                      </a:lnTo>
                      <a:lnTo>
                        <a:pt x="70" y="57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4" name="Freeform 312">
                  <a:extLst>
                    <a:ext uri="{FF2B5EF4-FFF2-40B4-BE49-F238E27FC236}">
                      <a16:creationId xmlns:a16="http://schemas.microsoft.com/office/drawing/2014/main" xmlns="" id="{35054B35-CC2A-4FA7-8945-759E4919BCAC}"/>
                    </a:ext>
                  </a:extLst>
                </p:cNvPr>
                <p:cNvSpPr>
                  <a:spLocks noChangeAspect="1"/>
                </p:cNvSpPr>
                <p:nvPr/>
              </p:nvSpPr>
              <p:spPr bwMode="auto">
                <a:xfrm>
                  <a:off x="4960" y="1383"/>
                  <a:ext cx="113" cy="137"/>
                </a:xfrm>
                <a:custGeom>
                  <a:avLst/>
                  <a:gdLst>
                    <a:gd name="T0" fmla="*/ 90 w 90"/>
                    <a:gd name="T1" fmla="*/ 16 h 125"/>
                    <a:gd name="T2" fmla="*/ 99 w 90"/>
                    <a:gd name="T3" fmla="*/ 26 h 125"/>
                    <a:gd name="T4" fmla="*/ 108 w 90"/>
                    <a:gd name="T5" fmla="*/ 37 h 125"/>
                    <a:gd name="T6" fmla="*/ 113 w 90"/>
                    <a:gd name="T7" fmla="*/ 48 h 125"/>
                    <a:gd name="T8" fmla="*/ 108 w 90"/>
                    <a:gd name="T9" fmla="*/ 61 h 125"/>
                    <a:gd name="T10" fmla="*/ 104 w 90"/>
                    <a:gd name="T11" fmla="*/ 71 h 125"/>
                    <a:gd name="T12" fmla="*/ 95 w 90"/>
                    <a:gd name="T13" fmla="*/ 80 h 125"/>
                    <a:gd name="T14" fmla="*/ 84 w 90"/>
                    <a:gd name="T15" fmla="*/ 87 h 125"/>
                    <a:gd name="T16" fmla="*/ 72 w 90"/>
                    <a:gd name="T17" fmla="*/ 93 h 125"/>
                    <a:gd name="T18" fmla="*/ 62 w 90"/>
                    <a:gd name="T19" fmla="*/ 101 h 125"/>
                    <a:gd name="T20" fmla="*/ 57 w 90"/>
                    <a:gd name="T21" fmla="*/ 107 h 125"/>
                    <a:gd name="T22" fmla="*/ 55 w 90"/>
                    <a:gd name="T23" fmla="*/ 117 h 125"/>
                    <a:gd name="T24" fmla="*/ 60 w 90"/>
                    <a:gd name="T25" fmla="*/ 128 h 125"/>
                    <a:gd name="T26" fmla="*/ 58 w 90"/>
                    <a:gd name="T27" fmla="*/ 130 h 125"/>
                    <a:gd name="T28" fmla="*/ 57 w 90"/>
                    <a:gd name="T29" fmla="*/ 135 h 125"/>
                    <a:gd name="T30" fmla="*/ 53 w 90"/>
                    <a:gd name="T31" fmla="*/ 137 h 125"/>
                    <a:gd name="T32" fmla="*/ 49 w 90"/>
                    <a:gd name="T33" fmla="*/ 136 h 125"/>
                    <a:gd name="T34" fmla="*/ 43 w 90"/>
                    <a:gd name="T35" fmla="*/ 126 h 125"/>
                    <a:gd name="T36" fmla="*/ 40 w 90"/>
                    <a:gd name="T37" fmla="*/ 116 h 125"/>
                    <a:gd name="T38" fmla="*/ 41 w 90"/>
                    <a:gd name="T39" fmla="*/ 104 h 125"/>
                    <a:gd name="T40" fmla="*/ 45 w 90"/>
                    <a:gd name="T41" fmla="*/ 94 h 125"/>
                    <a:gd name="T42" fmla="*/ 50 w 90"/>
                    <a:gd name="T43" fmla="*/ 87 h 125"/>
                    <a:gd name="T44" fmla="*/ 59 w 90"/>
                    <a:gd name="T45" fmla="*/ 80 h 125"/>
                    <a:gd name="T46" fmla="*/ 69 w 90"/>
                    <a:gd name="T47" fmla="*/ 76 h 125"/>
                    <a:gd name="T48" fmla="*/ 79 w 90"/>
                    <a:gd name="T49" fmla="*/ 70 h 125"/>
                    <a:gd name="T50" fmla="*/ 87 w 90"/>
                    <a:gd name="T51" fmla="*/ 65 h 125"/>
                    <a:gd name="T52" fmla="*/ 93 w 90"/>
                    <a:gd name="T53" fmla="*/ 58 h 125"/>
                    <a:gd name="T54" fmla="*/ 95 w 90"/>
                    <a:gd name="T55" fmla="*/ 48 h 125"/>
                    <a:gd name="T56" fmla="*/ 90 w 90"/>
                    <a:gd name="T57" fmla="*/ 37 h 125"/>
                    <a:gd name="T58" fmla="*/ 85 w 90"/>
                    <a:gd name="T59" fmla="*/ 33 h 125"/>
                    <a:gd name="T60" fmla="*/ 79 w 90"/>
                    <a:gd name="T61" fmla="*/ 28 h 125"/>
                    <a:gd name="T62" fmla="*/ 74 w 90"/>
                    <a:gd name="T63" fmla="*/ 25 h 125"/>
                    <a:gd name="T64" fmla="*/ 67 w 90"/>
                    <a:gd name="T65" fmla="*/ 22 h 125"/>
                    <a:gd name="T66" fmla="*/ 59 w 90"/>
                    <a:gd name="T67" fmla="*/ 21 h 125"/>
                    <a:gd name="T68" fmla="*/ 50 w 90"/>
                    <a:gd name="T69" fmla="*/ 20 h 125"/>
                    <a:gd name="T70" fmla="*/ 43 w 90"/>
                    <a:gd name="T71" fmla="*/ 21 h 125"/>
                    <a:gd name="T72" fmla="*/ 34 w 90"/>
                    <a:gd name="T73" fmla="*/ 22 h 125"/>
                    <a:gd name="T74" fmla="*/ 29 w 90"/>
                    <a:gd name="T75" fmla="*/ 31 h 125"/>
                    <a:gd name="T76" fmla="*/ 28 w 90"/>
                    <a:gd name="T77" fmla="*/ 45 h 125"/>
                    <a:gd name="T78" fmla="*/ 24 w 90"/>
                    <a:gd name="T79" fmla="*/ 56 h 125"/>
                    <a:gd name="T80" fmla="*/ 9 w 90"/>
                    <a:gd name="T81" fmla="*/ 60 h 125"/>
                    <a:gd name="T82" fmla="*/ 0 w 90"/>
                    <a:gd name="T83" fmla="*/ 50 h 125"/>
                    <a:gd name="T84" fmla="*/ 0 w 90"/>
                    <a:gd name="T85" fmla="*/ 39 h 125"/>
                    <a:gd name="T86" fmla="*/ 4 w 90"/>
                    <a:gd name="T87" fmla="*/ 28 h 125"/>
                    <a:gd name="T88" fmla="*/ 10 w 90"/>
                    <a:gd name="T89" fmla="*/ 19 h 125"/>
                    <a:gd name="T90" fmla="*/ 19 w 90"/>
                    <a:gd name="T91" fmla="*/ 10 h 125"/>
                    <a:gd name="T92" fmla="*/ 28 w 90"/>
                    <a:gd name="T93" fmla="*/ 4 h 125"/>
                    <a:gd name="T94" fmla="*/ 39 w 90"/>
                    <a:gd name="T95" fmla="*/ 1 h 125"/>
                    <a:gd name="T96" fmla="*/ 50 w 90"/>
                    <a:gd name="T97" fmla="*/ 0 h 125"/>
                    <a:gd name="T98" fmla="*/ 62 w 90"/>
                    <a:gd name="T99" fmla="*/ 1 h 125"/>
                    <a:gd name="T100" fmla="*/ 72 w 90"/>
                    <a:gd name="T101" fmla="*/ 4 h 125"/>
                    <a:gd name="T102" fmla="*/ 82 w 90"/>
                    <a:gd name="T103" fmla="*/ 10 h 125"/>
                    <a:gd name="T104" fmla="*/ 90 w 90"/>
                    <a:gd name="T105" fmla="*/ 16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0" h="125">
                      <a:moveTo>
                        <a:pt x="72" y="15"/>
                      </a:moveTo>
                      <a:lnTo>
                        <a:pt x="79" y="24"/>
                      </a:lnTo>
                      <a:lnTo>
                        <a:pt x="86" y="34"/>
                      </a:lnTo>
                      <a:lnTo>
                        <a:pt x="90" y="44"/>
                      </a:lnTo>
                      <a:lnTo>
                        <a:pt x="86" y="56"/>
                      </a:lnTo>
                      <a:lnTo>
                        <a:pt x="83" y="65"/>
                      </a:lnTo>
                      <a:lnTo>
                        <a:pt x="76" y="73"/>
                      </a:lnTo>
                      <a:lnTo>
                        <a:pt x="67" y="79"/>
                      </a:lnTo>
                      <a:lnTo>
                        <a:pt x="57" y="85"/>
                      </a:lnTo>
                      <a:lnTo>
                        <a:pt x="49" y="92"/>
                      </a:lnTo>
                      <a:lnTo>
                        <a:pt x="45" y="98"/>
                      </a:lnTo>
                      <a:lnTo>
                        <a:pt x="44" y="107"/>
                      </a:lnTo>
                      <a:lnTo>
                        <a:pt x="48" y="117"/>
                      </a:lnTo>
                      <a:lnTo>
                        <a:pt x="46" y="119"/>
                      </a:lnTo>
                      <a:lnTo>
                        <a:pt x="45" y="123"/>
                      </a:lnTo>
                      <a:lnTo>
                        <a:pt x="42" y="125"/>
                      </a:lnTo>
                      <a:lnTo>
                        <a:pt x="39" y="124"/>
                      </a:lnTo>
                      <a:lnTo>
                        <a:pt x="34" y="115"/>
                      </a:lnTo>
                      <a:lnTo>
                        <a:pt x="32" y="106"/>
                      </a:lnTo>
                      <a:lnTo>
                        <a:pt x="33" y="95"/>
                      </a:lnTo>
                      <a:lnTo>
                        <a:pt x="36" y="86"/>
                      </a:lnTo>
                      <a:lnTo>
                        <a:pt x="40" y="79"/>
                      </a:lnTo>
                      <a:lnTo>
                        <a:pt x="47" y="73"/>
                      </a:lnTo>
                      <a:lnTo>
                        <a:pt x="55" y="69"/>
                      </a:lnTo>
                      <a:lnTo>
                        <a:pt x="63" y="64"/>
                      </a:lnTo>
                      <a:lnTo>
                        <a:pt x="69" y="59"/>
                      </a:lnTo>
                      <a:lnTo>
                        <a:pt x="74" y="53"/>
                      </a:lnTo>
                      <a:lnTo>
                        <a:pt x="76" y="44"/>
                      </a:lnTo>
                      <a:lnTo>
                        <a:pt x="72" y="34"/>
                      </a:lnTo>
                      <a:lnTo>
                        <a:pt x="68" y="30"/>
                      </a:lnTo>
                      <a:lnTo>
                        <a:pt x="63" y="26"/>
                      </a:lnTo>
                      <a:lnTo>
                        <a:pt x="59" y="23"/>
                      </a:lnTo>
                      <a:lnTo>
                        <a:pt x="53" y="20"/>
                      </a:lnTo>
                      <a:lnTo>
                        <a:pt x="47" y="19"/>
                      </a:lnTo>
                      <a:lnTo>
                        <a:pt x="40" y="18"/>
                      </a:lnTo>
                      <a:lnTo>
                        <a:pt x="34" y="19"/>
                      </a:lnTo>
                      <a:lnTo>
                        <a:pt x="27" y="20"/>
                      </a:lnTo>
                      <a:lnTo>
                        <a:pt x="23" y="28"/>
                      </a:lnTo>
                      <a:lnTo>
                        <a:pt x="22" y="41"/>
                      </a:lnTo>
                      <a:lnTo>
                        <a:pt x="19" y="51"/>
                      </a:lnTo>
                      <a:lnTo>
                        <a:pt x="7" y="55"/>
                      </a:lnTo>
                      <a:lnTo>
                        <a:pt x="0" y="46"/>
                      </a:lnTo>
                      <a:lnTo>
                        <a:pt x="0" y="36"/>
                      </a:lnTo>
                      <a:lnTo>
                        <a:pt x="3" y="26"/>
                      </a:lnTo>
                      <a:lnTo>
                        <a:pt x="8" y="17"/>
                      </a:lnTo>
                      <a:lnTo>
                        <a:pt x="15" y="9"/>
                      </a:lnTo>
                      <a:lnTo>
                        <a:pt x="22" y="4"/>
                      </a:lnTo>
                      <a:lnTo>
                        <a:pt x="31" y="1"/>
                      </a:lnTo>
                      <a:lnTo>
                        <a:pt x="40" y="0"/>
                      </a:lnTo>
                      <a:lnTo>
                        <a:pt x="49" y="1"/>
                      </a:lnTo>
                      <a:lnTo>
                        <a:pt x="57" y="4"/>
                      </a:lnTo>
                      <a:lnTo>
                        <a:pt x="65" y="9"/>
                      </a:lnTo>
                      <a:lnTo>
                        <a:pt x="72"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5" name="Freeform 313">
                  <a:extLst>
                    <a:ext uri="{FF2B5EF4-FFF2-40B4-BE49-F238E27FC236}">
                      <a16:creationId xmlns:a16="http://schemas.microsoft.com/office/drawing/2014/main" xmlns="" id="{400A1982-145C-4601-9E61-BFDB24AE70A8}"/>
                    </a:ext>
                  </a:extLst>
                </p:cNvPr>
                <p:cNvSpPr>
                  <a:spLocks noChangeAspect="1"/>
                </p:cNvSpPr>
                <p:nvPr/>
              </p:nvSpPr>
              <p:spPr bwMode="auto">
                <a:xfrm>
                  <a:off x="4079" y="1448"/>
                  <a:ext cx="369" cy="302"/>
                </a:xfrm>
                <a:custGeom>
                  <a:avLst/>
                  <a:gdLst>
                    <a:gd name="T0" fmla="*/ 369 w 295"/>
                    <a:gd name="T1" fmla="*/ 14 h 277"/>
                    <a:gd name="T2" fmla="*/ 331 w 295"/>
                    <a:gd name="T3" fmla="*/ 37 h 277"/>
                    <a:gd name="T4" fmla="*/ 295 w 295"/>
                    <a:gd name="T5" fmla="*/ 61 h 277"/>
                    <a:gd name="T6" fmla="*/ 261 w 295"/>
                    <a:gd name="T7" fmla="*/ 87 h 277"/>
                    <a:gd name="T8" fmla="*/ 231 w 295"/>
                    <a:gd name="T9" fmla="*/ 119 h 277"/>
                    <a:gd name="T10" fmla="*/ 215 w 295"/>
                    <a:gd name="T11" fmla="*/ 134 h 277"/>
                    <a:gd name="T12" fmla="*/ 196 w 295"/>
                    <a:gd name="T13" fmla="*/ 144 h 277"/>
                    <a:gd name="T14" fmla="*/ 176 w 295"/>
                    <a:gd name="T15" fmla="*/ 153 h 277"/>
                    <a:gd name="T16" fmla="*/ 158 w 295"/>
                    <a:gd name="T17" fmla="*/ 161 h 277"/>
                    <a:gd name="T18" fmla="*/ 130 w 295"/>
                    <a:gd name="T19" fmla="*/ 188 h 277"/>
                    <a:gd name="T20" fmla="*/ 101 w 295"/>
                    <a:gd name="T21" fmla="*/ 213 h 277"/>
                    <a:gd name="T22" fmla="*/ 74 w 295"/>
                    <a:gd name="T23" fmla="*/ 238 h 277"/>
                    <a:gd name="T24" fmla="*/ 49 w 295"/>
                    <a:gd name="T25" fmla="*/ 265 h 277"/>
                    <a:gd name="T26" fmla="*/ 69 w 295"/>
                    <a:gd name="T27" fmla="*/ 267 h 277"/>
                    <a:gd name="T28" fmla="*/ 91 w 295"/>
                    <a:gd name="T29" fmla="*/ 263 h 277"/>
                    <a:gd name="T30" fmla="*/ 110 w 295"/>
                    <a:gd name="T31" fmla="*/ 261 h 277"/>
                    <a:gd name="T32" fmla="*/ 126 w 295"/>
                    <a:gd name="T33" fmla="*/ 269 h 277"/>
                    <a:gd name="T34" fmla="*/ 110 w 295"/>
                    <a:gd name="T35" fmla="*/ 279 h 277"/>
                    <a:gd name="T36" fmla="*/ 84 w 295"/>
                    <a:gd name="T37" fmla="*/ 283 h 277"/>
                    <a:gd name="T38" fmla="*/ 59 w 295"/>
                    <a:gd name="T39" fmla="*/ 290 h 277"/>
                    <a:gd name="T40" fmla="*/ 35 w 295"/>
                    <a:gd name="T41" fmla="*/ 299 h 277"/>
                    <a:gd name="T42" fmla="*/ 11 w 295"/>
                    <a:gd name="T43" fmla="*/ 302 h 277"/>
                    <a:gd name="T44" fmla="*/ 0 w 295"/>
                    <a:gd name="T45" fmla="*/ 288 h 277"/>
                    <a:gd name="T46" fmla="*/ 13 w 295"/>
                    <a:gd name="T47" fmla="*/ 270 h 277"/>
                    <a:gd name="T48" fmla="*/ 21 w 295"/>
                    <a:gd name="T49" fmla="*/ 250 h 277"/>
                    <a:gd name="T50" fmla="*/ 28 w 295"/>
                    <a:gd name="T51" fmla="*/ 228 h 277"/>
                    <a:gd name="T52" fmla="*/ 38 w 295"/>
                    <a:gd name="T53" fmla="*/ 210 h 277"/>
                    <a:gd name="T54" fmla="*/ 54 w 295"/>
                    <a:gd name="T55" fmla="*/ 209 h 277"/>
                    <a:gd name="T56" fmla="*/ 55 w 295"/>
                    <a:gd name="T57" fmla="*/ 221 h 277"/>
                    <a:gd name="T58" fmla="*/ 76 w 295"/>
                    <a:gd name="T59" fmla="*/ 213 h 277"/>
                    <a:gd name="T60" fmla="*/ 110 w 295"/>
                    <a:gd name="T61" fmla="*/ 181 h 277"/>
                    <a:gd name="T62" fmla="*/ 141 w 295"/>
                    <a:gd name="T63" fmla="*/ 152 h 277"/>
                    <a:gd name="T64" fmla="*/ 179 w 295"/>
                    <a:gd name="T65" fmla="*/ 128 h 277"/>
                    <a:gd name="T66" fmla="*/ 216 w 295"/>
                    <a:gd name="T67" fmla="*/ 102 h 277"/>
                    <a:gd name="T68" fmla="*/ 253 w 295"/>
                    <a:gd name="T69" fmla="*/ 71 h 277"/>
                    <a:gd name="T70" fmla="*/ 293 w 295"/>
                    <a:gd name="T71" fmla="*/ 43 h 277"/>
                    <a:gd name="T72" fmla="*/ 333 w 295"/>
                    <a:gd name="T73" fmla="*/ 14 h 277"/>
                    <a:gd name="T74" fmla="*/ 358 w 295"/>
                    <a:gd name="T75" fmla="*/ 0 h 277"/>
                    <a:gd name="T76" fmla="*/ 366 w 295"/>
                    <a:gd name="T77" fmla="*/ 3 h 2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95" h="277">
                      <a:moveTo>
                        <a:pt x="295" y="5"/>
                      </a:moveTo>
                      <a:lnTo>
                        <a:pt x="295" y="13"/>
                      </a:lnTo>
                      <a:lnTo>
                        <a:pt x="280" y="24"/>
                      </a:lnTo>
                      <a:lnTo>
                        <a:pt x="265" y="34"/>
                      </a:lnTo>
                      <a:lnTo>
                        <a:pt x="251" y="45"/>
                      </a:lnTo>
                      <a:lnTo>
                        <a:pt x="236" y="56"/>
                      </a:lnTo>
                      <a:lnTo>
                        <a:pt x="221" y="68"/>
                      </a:lnTo>
                      <a:lnTo>
                        <a:pt x="209" y="80"/>
                      </a:lnTo>
                      <a:lnTo>
                        <a:pt x="196" y="94"/>
                      </a:lnTo>
                      <a:lnTo>
                        <a:pt x="185" y="109"/>
                      </a:lnTo>
                      <a:lnTo>
                        <a:pt x="179" y="116"/>
                      </a:lnTo>
                      <a:lnTo>
                        <a:pt x="172" y="123"/>
                      </a:lnTo>
                      <a:lnTo>
                        <a:pt x="164" y="127"/>
                      </a:lnTo>
                      <a:lnTo>
                        <a:pt x="157" y="132"/>
                      </a:lnTo>
                      <a:lnTo>
                        <a:pt x="149" y="135"/>
                      </a:lnTo>
                      <a:lnTo>
                        <a:pt x="141" y="140"/>
                      </a:lnTo>
                      <a:lnTo>
                        <a:pt x="134" y="143"/>
                      </a:lnTo>
                      <a:lnTo>
                        <a:pt x="126" y="148"/>
                      </a:lnTo>
                      <a:lnTo>
                        <a:pt x="115" y="161"/>
                      </a:lnTo>
                      <a:lnTo>
                        <a:pt x="104" y="172"/>
                      </a:lnTo>
                      <a:lnTo>
                        <a:pt x="92" y="184"/>
                      </a:lnTo>
                      <a:lnTo>
                        <a:pt x="81" y="195"/>
                      </a:lnTo>
                      <a:lnTo>
                        <a:pt x="69" y="207"/>
                      </a:lnTo>
                      <a:lnTo>
                        <a:pt x="59" y="218"/>
                      </a:lnTo>
                      <a:lnTo>
                        <a:pt x="48" y="230"/>
                      </a:lnTo>
                      <a:lnTo>
                        <a:pt x="39" y="243"/>
                      </a:lnTo>
                      <a:lnTo>
                        <a:pt x="47" y="245"/>
                      </a:lnTo>
                      <a:lnTo>
                        <a:pt x="55" y="245"/>
                      </a:lnTo>
                      <a:lnTo>
                        <a:pt x="63" y="243"/>
                      </a:lnTo>
                      <a:lnTo>
                        <a:pt x="73" y="241"/>
                      </a:lnTo>
                      <a:lnTo>
                        <a:pt x="81" y="239"/>
                      </a:lnTo>
                      <a:lnTo>
                        <a:pt x="88" y="239"/>
                      </a:lnTo>
                      <a:lnTo>
                        <a:pt x="94" y="241"/>
                      </a:lnTo>
                      <a:lnTo>
                        <a:pt x="101" y="247"/>
                      </a:lnTo>
                      <a:lnTo>
                        <a:pt x="98" y="256"/>
                      </a:lnTo>
                      <a:lnTo>
                        <a:pt x="88" y="256"/>
                      </a:lnTo>
                      <a:lnTo>
                        <a:pt x="77" y="259"/>
                      </a:lnTo>
                      <a:lnTo>
                        <a:pt x="67" y="260"/>
                      </a:lnTo>
                      <a:lnTo>
                        <a:pt x="58" y="263"/>
                      </a:lnTo>
                      <a:lnTo>
                        <a:pt x="47" y="266"/>
                      </a:lnTo>
                      <a:lnTo>
                        <a:pt x="37" y="269"/>
                      </a:lnTo>
                      <a:lnTo>
                        <a:pt x="28" y="274"/>
                      </a:lnTo>
                      <a:lnTo>
                        <a:pt x="17" y="277"/>
                      </a:lnTo>
                      <a:lnTo>
                        <a:pt x="9" y="277"/>
                      </a:lnTo>
                      <a:lnTo>
                        <a:pt x="2" y="271"/>
                      </a:lnTo>
                      <a:lnTo>
                        <a:pt x="0" y="264"/>
                      </a:lnTo>
                      <a:lnTo>
                        <a:pt x="3" y="256"/>
                      </a:lnTo>
                      <a:lnTo>
                        <a:pt x="10" y="248"/>
                      </a:lnTo>
                      <a:lnTo>
                        <a:pt x="14" y="239"/>
                      </a:lnTo>
                      <a:lnTo>
                        <a:pt x="17" y="229"/>
                      </a:lnTo>
                      <a:lnTo>
                        <a:pt x="20" y="218"/>
                      </a:lnTo>
                      <a:lnTo>
                        <a:pt x="22" y="209"/>
                      </a:lnTo>
                      <a:lnTo>
                        <a:pt x="25" y="200"/>
                      </a:lnTo>
                      <a:lnTo>
                        <a:pt x="30" y="193"/>
                      </a:lnTo>
                      <a:lnTo>
                        <a:pt x="38" y="187"/>
                      </a:lnTo>
                      <a:lnTo>
                        <a:pt x="43" y="192"/>
                      </a:lnTo>
                      <a:lnTo>
                        <a:pt x="44" y="198"/>
                      </a:lnTo>
                      <a:lnTo>
                        <a:pt x="44" y="203"/>
                      </a:lnTo>
                      <a:lnTo>
                        <a:pt x="46" y="208"/>
                      </a:lnTo>
                      <a:lnTo>
                        <a:pt x="61" y="195"/>
                      </a:lnTo>
                      <a:lnTo>
                        <a:pt x="74" y="180"/>
                      </a:lnTo>
                      <a:lnTo>
                        <a:pt x="88" y="166"/>
                      </a:lnTo>
                      <a:lnTo>
                        <a:pt x="100" y="153"/>
                      </a:lnTo>
                      <a:lnTo>
                        <a:pt x="113" y="139"/>
                      </a:lnTo>
                      <a:lnTo>
                        <a:pt x="127" y="127"/>
                      </a:lnTo>
                      <a:lnTo>
                        <a:pt x="143" y="117"/>
                      </a:lnTo>
                      <a:lnTo>
                        <a:pt x="160" y="110"/>
                      </a:lnTo>
                      <a:lnTo>
                        <a:pt x="173" y="94"/>
                      </a:lnTo>
                      <a:lnTo>
                        <a:pt x="187" y="79"/>
                      </a:lnTo>
                      <a:lnTo>
                        <a:pt x="202" y="65"/>
                      </a:lnTo>
                      <a:lnTo>
                        <a:pt x="218" y="51"/>
                      </a:lnTo>
                      <a:lnTo>
                        <a:pt x="234" y="39"/>
                      </a:lnTo>
                      <a:lnTo>
                        <a:pt x="250" y="26"/>
                      </a:lnTo>
                      <a:lnTo>
                        <a:pt x="266" y="13"/>
                      </a:lnTo>
                      <a:lnTo>
                        <a:pt x="282" y="0"/>
                      </a:lnTo>
                      <a:lnTo>
                        <a:pt x="286" y="0"/>
                      </a:lnTo>
                      <a:lnTo>
                        <a:pt x="289" y="0"/>
                      </a:lnTo>
                      <a:lnTo>
                        <a:pt x="293" y="3"/>
                      </a:lnTo>
                      <a:lnTo>
                        <a:pt x="295" y="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6" name="Freeform 314">
                  <a:extLst>
                    <a:ext uri="{FF2B5EF4-FFF2-40B4-BE49-F238E27FC236}">
                      <a16:creationId xmlns:a16="http://schemas.microsoft.com/office/drawing/2014/main" xmlns="" id="{E3B29779-9D82-467B-9E7E-F1BB70F55CCA}"/>
                    </a:ext>
                  </a:extLst>
                </p:cNvPr>
                <p:cNvSpPr>
                  <a:spLocks noChangeAspect="1"/>
                </p:cNvSpPr>
                <p:nvPr/>
              </p:nvSpPr>
              <p:spPr bwMode="auto">
                <a:xfrm>
                  <a:off x="5013" y="1531"/>
                  <a:ext cx="38" cy="32"/>
                </a:xfrm>
                <a:custGeom>
                  <a:avLst/>
                  <a:gdLst>
                    <a:gd name="T0" fmla="*/ 38 w 29"/>
                    <a:gd name="T1" fmla="*/ 16 h 30"/>
                    <a:gd name="T2" fmla="*/ 37 w 29"/>
                    <a:gd name="T3" fmla="*/ 20 h 30"/>
                    <a:gd name="T4" fmla="*/ 35 w 29"/>
                    <a:gd name="T5" fmla="*/ 25 h 30"/>
                    <a:gd name="T6" fmla="*/ 31 w 29"/>
                    <a:gd name="T7" fmla="*/ 28 h 30"/>
                    <a:gd name="T8" fmla="*/ 28 w 29"/>
                    <a:gd name="T9" fmla="*/ 30 h 30"/>
                    <a:gd name="T10" fmla="*/ 18 w 29"/>
                    <a:gd name="T11" fmla="*/ 32 h 30"/>
                    <a:gd name="T12" fmla="*/ 10 w 29"/>
                    <a:gd name="T13" fmla="*/ 28 h 30"/>
                    <a:gd name="T14" fmla="*/ 5 w 29"/>
                    <a:gd name="T15" fmla="*/ 21 h 30"/>
                    <a:gd name="T16" fmla="*/ 0 w 29"/>
                    <a:gd name="T17" fmla="*/ 17 h 30"/>
                    <a:gd name="T18" fmla="*/ 0 w 29"/>
                    <a:gd name="T19" fmla="*/ 10 h 30"/>
                    <a:gd name="T20" fmla="*/ 4 w 29"/>
                    <a:gd name="T21" fmla="*/ 3 h 30"/>
                    <a:gd name="T22" fmla="*/ 9 w 29"/>
                    <a:gd name="T23" fmla="*/ 1 h 30"/>
                    <a:gd name="T24" fmla="*/ 17 w 29"/>
                    <a:gd name="T25" fmla="*/ 0 h 30"/>
                    <a:gd name="T26" fmla="*/ 26 w 29"/>
                    <a:gd name="T27" fmla="*/ 1 h 30"/>
                    <a:gd name="T28" fmla="*/ 31 w 29"/>
                    <a:gd name="T29" fmla="*/ 3 h 30"/>
                    <a:gd name="T30" fmla="*/ 37 w 29"/>
                    <a:gd name="T31" fmla="*/ 9 h 30"/>
                    <a:gd name="T32" fmla="*/ 38 w 29"/>
                    <a:gd name="T33" fmla="*/ 16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0">
                      <a:moveTo>
                        <a:pt x="29" y="15"/>
                      </a:moveTo>
                      <a:lnTo>
                        <a:pt x="28" y="19"/>
                      </a:lnTo>
                      <a:lnTo>
                        <a:pt x="27" y="23"/>
                      </a:lnTo>
                      <a:lnTo>
                        <a:pt x="24" y="26"/>
                      </a:lnTo>
                      <a:lnTo>
                        <a:pt x="21" y="28"/>
                      </a:lnTo>
                      <a:lnTo>
                        <a:pt x="14" y="30"/>
                      </a:lnTo>
                      <a:lnTo>
                        <a:pt x="8" y="26"/>
                      </a:lnTo>
                      <a:lnTo>
                        <a:pt x="4" y="20"/>
                      </a:lnTo>
                      <a:lnTo>
                        <a:pt x="0" y="16"/>
                      </a:lnTo>
                      <a:lnTo>
                        <a:pt x="0" y="9"/>
                      </a:lnTo>
                      <a:lnTo>
                        <a:pt x="3" y="3"/>
                      </a:lnTo>
                      <a:lnTo>
                        <a:pt x="7" y="1"/>
                      </a:lnTo>
                      <a:lnTo>
                        <a:pt x="13" y="0"/>
                      </a:lnTo>
                      <a:lnTo>
                        <a:pt x="20" y="1"/>
                      </a:lnTo>
                      <a:lnTo>
                        <a:pt x="24" y="3"/>
                      </a:lnTo>
                      <a:lnTo>
                        <a:pt x="28" y="8"/>
                      </a:lnTo>
                      <a:lnTo>
                        <a:pt x="29"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7" name="Freeform 315">
                  <a:extLst>
                    <a:ext uri="{FF2B5EF4-FFF2-40B4-BE49-F238E27FC236}">
                      <a16:creationId xmlns:a16="http://schemas.microsoft.com/office/drawing/2014/main" xmlns="" id="{C538FC18-B856-4B91-9D4E-ABF490066E8D}"/>
                    </a:ext>
                  </a:extLst>
                </p:cNvPr>
                <p:cNvSpPr>
                  <a:spLocks noChangeAspect="1"/>
                </p:cNvSpPr>
                <p:nvPr/>
              </p:nvSpPr>
              <p:spPr bwMode="auto">
                <a:xfrm flipH="1">
                  <a:off x="4102" y="1189"/>
                  <a:ext cx="113" cy="137"/>
                </a:xfrm>
                <a:custGeom>
                  <a:avLst/>
                  <a:gdLst>
                    <a:gd name="T0" fmla="*/ 90 w 90"/>
                    <a:gd name="T1" fmla="*/ 16 h 125"/>
                    <a:gd name="T2" fmla="*/ 99 w 90"/>
                    <a:gd name="T3" fmla="*/ 26 h 125"/>
                    <a:gd name="T4" fmla="*/ 108 w 90"/>
                    <a:gd name="T5" fmla="*/ 37 h 125"/>
                    <a:gd name="T6" fmla="*/ 113 w 90"/>
                    <a:gd name="T7" fmla="*/ 48 h 125"/>
                    <a:gd name="T8" fmla="*/ 108 w 90"/>
                    <a:gd name="T9" fmla="*/ 61 h 125"/>
                    <a:gd name="T10" fmla="*/ 104 w 90"/>
                    <a:gd name="T11" fmla="*/ 71 h 125"/>
                    <a:gd name="T12" fmla="*/ 95 w 90"/>
                    <a:gd name="T13" fmla="*/ 80 h 125"/>
                    <a:gd name="T14" fmla="*/ 84 w 90"/>
                    <a:gd name="T15" fmla="*/ 87 h 125"/>
                    <a:gd name="T16" fmla="*/ 72 w 90"/>
                    <a:gd name="T17" fmla="*/ 93 h 125"/>
                    <a:gd name="T18" fmla="*/ 62 w 90"/>
                    <a:gd name="T19" fmla="*/ 101 h 125"/>
                    <a:gd name="T20" fmla="*/ 57 w 90"/>
                    <a:gd name="T21" fmla="*/ 107 h 125"/>
                    <a:gd name="T22" fmla="*/ 55 w 90"/>
                    <a:gd name="T23" fmla="*/ 117 h 125"/>
                    <a:gd name="T24" fmla="*/ 60 w 90"/>
                    <a:gd name="T25" fmla="*/ 128 h 125"/>
                    <a:gd name="T26" fmla="*/ 58 w 90"/>
                    <a:gd name="T27" fmla="*/ 130 h 125"/>
                    <a:gd name="T28" fmla="*/ 57 w 90"/>
                    <a:gd name="T29" fmla="*/ 135 h 125"/>
                    <a:gd name="T30" fmla="*/ 53 w 90"/>
                    <a:gd name="T31" fmla="*/ 137 h 125"/>
                    <a:gd name="T32" fmla="*/ 49 w 90"/>
                    <a:gd name="T33" fmla="*/ 136 h 125"/>
                    <a:gd name="T34" fmla="*/ 43 w 90"/>
                    <a:gd name="T35" fmla="*/ 126 h 125"/>
                    <a:gd name="T36" fmla="*/ 40 w 90"/>
                    <a:gd name="T37" fmla="*/ 116 h 125"/>
                    <a:gd name="T38" fmla="*/ 41 w 90"/>
                    <a:gd name="T39" fmla="*/ 104 h 125"/>
                    <a:gd name="T40" fmla="*/ 45 w 90"/>
                    <a:gd name="T41" fmla="*/ 94 h 125"/>
                    <a:gd name="T42" fmla="*/ 50 w 90"/>
                    <a:gd name="T43" fmla="*/ 87 h 125"/>
                    <a:gd name="T44" fmla="*/ 59 w 90"/>
                    <a:gd name="T45" fmla="*/ 80 h 125"/>
                    <a:gd name="T46" fmla="*/ 69 w 90"/>
                    <a:gd name="T47" fmla="*/ 76 h 125"/>
                    <a:gd name="T48" fmla="*/ 79 w 90"/>
                    <a:gd name="T49" fmla="*/ 70 h 125"/>
                    <a:gd name="T50" fmla="*/ 87 w 90"/>
                    <a:gd name="T51" fmla="*/ 65 h 125"/>
                    <a:gd name="T52" fmla="*/ 93 w 90"/>
                    <a:gd name="T53" fmla="*/ 58 h 125"/>
                    <a:gd name="T54" fmla="*/ 95 w 90"/>
                    <a:gd name="T55" fmla="*/ 48 h 125"/>
                    <a:gd name="T56" fmla="*/ 90 w 90"/>
                    <a:gd name="T57" fmla="*/ 37 h 125"/>
                    <a:gd name="T58" fmla="*/ 85 w 90"/>
                    <a:gd name="T59" fmla="*/ 33 h 125"/>
                    <a:gd name="T60" fmla="*/ 79 w 90"/>
                    <a:gd name="T61" fmla="*/ 28 h 125"/>
                    <a:gd name="T62" fmla="*/ 74 w 90"/>
                    <a:gd name="T63" fmla="*/ 25 h 125"/>
                    <a:gd name="T64" fmla="*/ 67 w 90"/>
                    <a:gd name="T65" fmla="*/ 22 h 125"/>
                    <a:gd name="T66" fmla="*/ 59 w 90"/>
                    <a:gd name="T67" fmla="*/ 21 h 125"/>
                    <a:gd name="T68" fmla="*/ 50 w 90"/>
                    <a:gd name="T69" fmla="*/ 20 h 125"/>
                    <a:gd name="T70" fmla="*/ 43 w 90"/>
                    <a:gd name="T71" fmla="*/ 21 h 125"/>
                    <a:gd name="T72" fmla="*/ 34 w 90"/>
                    <a:gd name="T73" fmla="*/ 22 h 125"/>
                    <a:gd name="T74" fmla="*/ 29 w 90"/>
                    <a:gd name="T75" fmla="*/ 31 h 125"/>
                    <a:gd name="T76" fmla="*/ 28 w 90"/>
                    <a:gd name="T77" fmla="*/ 45 h 125"/>
                    <a:gd name="T78" fmla="*/ 24 w 90"/>
                    <a:gd name="T79" fmla="*/ 56 h 125"/>
                    <a:gd name="T80" fmla="*/ 9 w 90"/>
                    <a:gd name="T81" fmla="*/ 60 h 125"/>
                    <a:gd name="T82" fmla="*/ 0 w 90"/>
                    <a:gd name="T83" fmla="*/ 50 h 125"/>
                    <a:gd name="T84" fmla="*/ 0 w 90"/>
                    <a:gd name="T85" fmla="*/ 39 h 125"/>
                    <a:gd name="T86" fmla="*/ 4 w 90"/>
                    <a:gd name="T87" fmla="*/ 28 h 125"/>
                    <a:gd name="T88" fmla="*/ 10 w 90"/>
                    <a:gd name="T89" fmla="*/ 19 h 125"/>
                    <a:gd name="T90" fmla="*/ 19 w 90"/>
                    <a:gd name="T91" fmla="*/ 10 h 125"/>
                    <a:gd name="T92" fmla="*/ 28 w 90"/>
                    <a:gd name="T93" fmla="*/ 4 h 125"/>
                    <a:gd name="T94" fmla="*/ 39 w 90"/>
                    <a:gd name="T95" fmla="*/ 1 h 125"/>
                    <a:gd name="T96" fmla="*/ 50 w 90"/>
                    <a:gd name="T97" fmla="*/ 0 h 125"/>
                    <a:gd name="T98" fmla="*/ 62 w 90"/>
                    <a:gd name="T99" fmla="*/ 1 h 125"/>
                    <a:gd name="T100" fmla="*/ 72 w 90"/>
                    <a:gd name="T101" fmla="*/ 4 h 125"/>
                    <a:gd name="T102" fmla="*/ 82 w 90"/>
                    <a:gd name="T103" fmla="*/ 10 h 125"/>
                    <a:gd name="T104" fmla="*/ 90 w 90"/>
                    <a:gd name="T105" fmla="*/ 16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0" h="125">
                      <a:moveTo>
                        <a:pt x="72" y="15"/>
                      </a:moveTo>
                      <a:lnTo>
                        <a:pt x="79" y="24"/>
                      </a:lnTo>
                      <a:lnTo>
                        <a:pt x="86" y="34"/>
                      </a:lnTo>
                      <a:lnTo>
                        <a:pt x="90" y="44"/>
                      </a:lnTo>
                      <a:lnTo>
                        <a:pt x="86" y="56"/>
                      </a:lnTo>
                      <a:lnTo>
                        <a:pt x="83" y="65"/>
                      </a:lnTo>
                      <a:lnTo>
                        <a:pt x="76" y="73"/>
                      </a:lnTo>
                      <a:lnTo>
                        <a:pt x="67" y="79"/>
                      </a:lnTo>
                      <a:lnTo>
                        <a:pt x="57" y="85"/>
                      </a:lnTo>
                      <a:lnTo>
                        <a:pt x="49" y="92"/>
                      </a:lnTo>
                      <a:lnTo>
                        <a:pt x="45" y="98"/>
                      </a:lnTo>
                      <a:lnTo>
                        <a:pt x="44" y="107"/>
                      </a:lnTo>
                      <a:lnTo>
                        <a:pt x="48" y="117"/>
                      </a:lnTo>
                      <a:lnTo>
                        <a:pt x="46" y="119"/>
                      </a:lnTo>
                      <a:lnTo>
                        <a:pt x="45" y="123"/>
                      </a:lnTo>
                      <a:lnTo>
                        <a:pt x="42" y="125"/>
                      </a:lnTo>
                      <a:lnTo>
                        <a:pt x="39" y="124"/>
                      </a:lnTo>
                      <a:lnTo>
                        <a:pt x="34" y="115"/>
                      </a:lnTo>
                      <a:lnTo>
                        <a:pt x="32" y="106"/>
                      </a:lnTo>
                      <a:lnTo>
                        <a:pt x="33" y="95"/>
                      </a:lnTo>
                      <a:lnTo>
                        <a:pt x="36" y="86"/>
                      </a:lnTo>
                      <a:lnTo>
                        <a:pt x="40" y="79"/>
                      </a:lnTo>
                      <a:lnTo>
                        <a:pt x="47" y="73"/>
                      </a:lnTo>
                      <a:lnTo>
                        <a:pt x="55" y="69"/>
                      </a:lnTo>
                      <a:lnTo>
                        <a:pt x="63" y="64"/>
                      </a:lnTo>
                      <a:lnTo>
                        <a:pt x="69" y="59"/>
                      </a:lnTo>
                      <a:lnTo>
                        <a:pt x="74" y="53"/>
                      </a:lnTo>
                      <a:lnTo>
                        <a:pt x="76" y="44"/>
                      </a:lnTo>
                      <a:lnTo>
                        <a:pt x="72" y="34"/>
                      </a:lnTo>
                      <a:lnTo>
                        <a:pt x="68" y="30"/>
                      </a:lnTo>
                      <a:lnTo>
                        <a:pt x="63" y="26"/>
                      </a:lnTo>
                      <a:lnTo>
                        <a:pt x="59" y="23"/>
                      </a:lnTo>
                      <a:lnTo>
                        <a:pt x="53" y="20"/>
                      </a:lnTo>
                      <a:lnTo>
                        <a:pt x="47" y="19"/>
                      </a:lnTo>
                      <a:lnTo>
                        <a:pt x="40" y="18"/>
                      </a:lnTo>
                      <a:lnTo>
                        <a:pt x="34" y="19"/>
                      </a:lnTo>
                      <a:lnTo>
                        <a:pt x="27" y="20"/>
                      </a:lnTo>
                      <a:lnTo>
                        <a:pt x="23" y="28"/>
                      </a:lnTo>
                      <a:lnTo>
                        <a:pt x="22" y="41"/>
                      </a:lnTo>
                      <a:lnTo>
                        <a:pt x="19" y="51"/>
                      </a:lnTo>
                      <a:lnTo>
                        <a:pt x="7" y="55"/>
                      </a:lnTo>
                      <a:lnTo>
                        <a:pt x="0" y="46"/>
                      </a:lnTo>
                      <a:lnTo>
                        <a:pt x="0" y="36"/>
                      </a:lnTo>
                      <a:lnTo>
                        <a:pt x="3" y="26"/>
                      </a:lnTo>
                      <a:lnTo>
                        <a:pt x="8" y="17"/>
                      </a:lnTo>
                      <a:lnTo>
                        <a:pt x="15" y="9"/>
                      </a:lnTo>
                      <a:lnTo>
                        <a:pt x="22" y="4"/>
                      </a:lnTo>
                      <a:lnTo>
                        <a:pt x="31" y="1"/>
                      </a:lnTo>
                      <a:lnTo>
                        <a:pt x="40" y="0"/>
                      </a:lnTo>
                      <a:lnTo>
                        <a:pt x="49" y="1"/>
                      </a:lnTo>
                      <a:lnTo>
                        <a:pt x="57" y="4"/>
                      </a:lnTo>
                      <a:lnTo>
                        <a:pt x="65" y="9"/>
                      </a:lnTo>
                      <a:lnTo>
                        <a:pt x="72"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68" name="Freeform 316">
                  <a:extLst>
                    <a:ext uri="{FF2B5EF4-FFF2-40B4-BE49-F238E27FC236}">
                      <a16:creationId xmlns:a16="http://schemas.microsoft.com/office/drawing/2014/main" xmlns="" id="{2B42DEB6-F70C-443D-A1BE-4DA80A916D8C}"/>
                    </a:ext>
                  </a:extLst>
                </p:cNvPr>
                <p:cNvSpPr>
                  <a:spLocks noChangeAspect="1"/>
                </p:cNvSpPr>
                <p:nvPr/>
              </p:nvSpPr>
              <p:spPr bwMode="auto">
                <a:xfrm flipH="1">
                  <a:off x="4155" y="1337"/>
                  <a:ext cx="38" cy="32"/>
                </a:xfrm>
                <a:custGeom>
                  <a:avLst/>
                  <a:gdLst>
                    <a:gd name="T0" fmla="*/ 38 w 29"/>
                    <a:gd name="T1" fmla="*/ 16 h 30"/>
                    <a:gd name="T2" fmla="*/ 37 w 29"/>
                    <a:gd name="T3" fmla="*/ 20 h 30"/>
                    <a:gd name="T4" fmla="*/ 35 w 29"/>
                    <a:gd name="T5" fmla="*/ 25 h 30"/>
                    <a:gd name="T6" fmla="*/ 31 w 29"/>
                    <a:gd name="T7" fmla="*/ 28 h 30"/>
                    <a:gd name="T8" fmla="*/ 28 w 29"/>
                    <a:gd name="T9" fmla="*/ 30 h 30"/>
                    <a:gd name="T10" fmla="*/ 18 w 29"/>
                    <a:gd name="T11" fmla="*/ 32 h 30"/>
                    <a:gd name="T12" fmla="*/ 10 w 29"/>
                    <a:gd name="T13" fmla="*/ 28 h 30"/>
                    <a:gd name="T14" fmla="*/ 5 w 29"/>
                    <a:gd name="T15" fmla="*/ 21 h 30"/>
                    <a:gd name="T16" fmla="*/ 0 w 29"/>
                    <a:gd name="T17" fmla="*/ 17 h 30"/>
                    <a:gd name="T18" fmla="*/ 0 w 29"/>
                    <a:gd name="T19" fmla="*/ 10 h 30"/>
                    <a:gd name="T20" fmla="*/ 4 w 29"/>
                    <a:gd name="T21" fmla="*/ 3 h 30"/>
                    <a:gd name="T22" fmla="*/ 9 w 29"/>
                    <a:gd name="T23" fmla="*/ 1 h 30"/>
                    <a:gd name="T24" fmla="*/ 17 w 29"/>
                    <a:gd name="T25" fmla="*/ 0 h 30"/>
                    <a:gd name="T26" fmla="*/ 26 w 29"/>
                    <a:gd name="T27" fmla="*/ 1 h 30"/>
                    <a:gd name="T28" fmla="*/ 31 w 29"/>
                    <a:gd name="T29" fmla="*/ 3 h 30"/>
                    <a:gd name="T30" fmla="*/ 37 w 29"/>
                    <a:gd name="T31" fmla="*/ 9 h 30"/>
                    <a:gd name="T32" fmla="*/ 38 w 29"/>
                    <a:gd name="T33" fmla="*/ 16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0">
                      <a:moveTo>
                        <a:pt x="29" y="15"/>
                      </a:moveTo>
                      <a:lnTo>
                        <a:pt x="28" y="19"/>
                      </a:lnTo>
                      <a:lnTo>
                        <a:pt x="27" y="23"/>
                      </a:lnTo>
                      <a:lnTo>
                        <a:pt x="24" y="26"/>
                      </a:lnTo>
                      <a:lnTo>
                        <a:pt x="21" y="28"/>
                      </a:lnTo>
                      <a:lnTo>
                        <a:pt x="14" y="30"/>
                      </a:lnTo>
                      <a:lnTo>
                        <a:pt x="8" y="26"/>
                      </a:lnTo>
                      <a:lnTo>
                        <a:pt x="4" y="20"/>
                      </a:lnTo>
                      <a:lnTo>
                        <a:pt x="0" y="16"/>
                      </a:lnTo>
                      <a:lnTo>
                        <a:pt x="0" y="9"/>
                      </a:lnTo>
                      <a:lnTo>
                        <a:pt x="3" y="3"/>
                      </a:lnTo>
                      <a:lnTo>
                        <a:pt x="7" y="1"/>
                      </a:lnTo>
                      <a:lnTo>
                        <a:pt x="13" y="0"/>
                      </a:lnTo>
                      <a:lnTo>
                        <a:pt x="20" y="1"/>
                      </a:lnTo>
                      <a:lnTo>
                        <a:pt x="24" y="3"/>
                      </a:lnTo>
                      <a:lnTo>
                        <a:pt x="28" y="8"/>
                      </a:lnTo>
                      <a:lnTo>
                        <a:pt x="29"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0770" name="Group 2">
            <a:extLst>
              <a:ext uri="{FF2B5EF4-FFF2-40B4-BE49-F238E27FC236}">
                <a16:creationId xmlns:a16="http://schemas.microsoft.com/office/drawing/2014/main" xmlns="" id="{D0D49043-EAEC-4EA5-A1BA-DECE2E72F1BA}"/>
              </a:ext>
            </a:extLst>
          </p:cNvPr>
          <p:cNvGraphicFramePr>
            <a:graphicFrameLocks noGrp="1"/>
          </p:cNvGraphicFramePr>
          <p:nvPr>
            <p:extLst>
              <p:ext uri="{D42A27DB-BD31-4B8C-83A1-F6EECF244321}">
                <p14:modId xmlns:p14="http://schemas.microsoft.com/office/powerpoint/2010/main" xmlns="" val="137289880"/>
              </p:ext>
            </p:extLst>
          </p:nvPr>
        </p:nvGraphicFramePr>
        <p:xfrm>
          <a:off x="1524000" y="1"/>
          <a:ext cx="9144000" cy="6689728"/>
        </p:xfrm>
        <a:graphic>
          <a:graphicData uri="http://schemas.openxmlformats.org/drawingml/2006/table">
            <a:tbl>
              <a:tblPr/>
              <a:tblGrid>
                <a:gridCol w="4572000">
                  <a:extLst>
                    <a:ext uri="{9D8B030D-6E8A-4147-A177-3AD203B41FA5}">
                      <a16:colId xmlns:a16="http://schemas.microsoft.com/office/drawing/2014/main" xmlns="" val="1289736812"/>
                    </a:ext>
                  </a:extLst>
                </a:gridCol>
                <a:gridCol w="4572000">
                  <a:extLst>
                    <a:ext uri="{9D8B030D-6E8A-4147-A177-3AD203B41FA5}">
                      <a16:colId xmlns:a16="http://schemas.microsoft.com/office/drawing/2014/main" xmlns="" val="3103249764"/>
                    </a:ext>
                  </a:extLst>
                </a:gridCol>
              </a:tblGrid>
              <a:tr h="2735263">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pt-BR"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Tecnologia utilizada para a geração de eletricidade</a:t>
                      </a:r>
                      <a:endParaRPr kumimoji="0" lang="pt-BR"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sng" algn="ctr">
                      <a:solidFill>
                        <a:srgbClr val="FFFF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2400" b="1" i="0" u="none" strike="noStrike" cap="none" normalizeH="0" baseline="0" dirty="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Dose coletiva normalizada devido à extração e processamento de minerais necessários à construção de plantas e geradores de energia elétrica </a:t>
                      </a:r>
                      <a:endParaRPr kumimoji="0" lang="en-GB" altLang="en-US" sz="20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1800" b="1" i="0" u="none" strike="noStrike" cap="none" normalizeH="0" baseline="0" dirty="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[pessoa </a:t>
                      </a:r>
                      <a:r>
                        <a:rPr kumimoji="0" lang="pt-BR" altLang="en-US" sz="1800" b="1" i="0" u="none" strike="noStrike" cap="none" normalizeH="0" baseline="0" dirty="0" err="1">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sievert</a:t>
                      </a:r>
                      <a:r>
                        <a:rPr kumimoji="0" lang="pt-BR" altLang="en-US" sz="1800" b="1" i="0" u="none" strike="noStrike" cap="none" normalizeH="0" baseline="0" dirty="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a:t>
                      </a:r>
                      <a:r>
                        <a:rPr kumimoji="0" lang="pt-BR" altLang="en-US" sz="1800" b="1" i="0" u="none" strike="noStrike" cap="none" normalizeH="0" baseline="0" dirty="0" err="1">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GWano</a:t>
                      </a:r>
                      <a:r>
                        <a:rPr kumimoji="0" lang="pt-BR" altLang="en-US" sz="1800" b="1" i="0" u="none" strike="noStrike" cap="none" normalizeH="0" baseline="0" dirty="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a:t>
                      </a:r>
                      <a:endParaRPr kumimoji="0" lang="pt-BR" altLang="en-US" sz="4400" b="1" i="0" u="none" strike="noStrike" cap="none" normalizeH="0" baseline="0" dirty="0">
                        <a:ln>
                          <a:noFill/>
                        </a:ln>
                        <a:solidFill>
                          <a:srgbClr val="FFFF00"/>
                        </a:solidFill>
                        <a:effectLst/>
                        <a:latin typeface="Times New Roman" panose="02020603050405020304" pitchFamily="18" charset="0"/>
                        <a:cs typeface="Arial" panose="020B0604020202020204" pitchFamily="34"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43530908"/>
                  </a:ext>
                </a:extLst>
              </a:tr>
              <a:tr h="658813">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Solar </a:t>
                      </a:r>
                      <a:endParaRPr kumimoji="0" lang="en-GB"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762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0,8 </a:t>
                      </a:r>
                      <a:endParaRPr kumimoji="0" lang="en-GB" altLang="en-US" sz="4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7058768"/>
                  </a:ext>
                </a:extLst>
              </a:tr>
              <a:tr h="658813">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Vento </a:t>
                      </a:r>
                      <a:endParaRPr kumimoji="0" lang="en-GB"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0,1 </a:t>
                      </a:r>
                      <a:endParaRPr kumimoji="0" lang="en-GB" altLang="en-US" sz="4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88943027"/>
                  </a:ext>
                </a:extLst>
              </a:tr>
              <a:tr h="660400">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Nuclear</a:t>
                      </a:r>
                      <a:endParaRPr kumimoji="0" lang="en-GB"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0,02</a:t>
                      </a:r>
                      <a:endParaRPr kumimoji="0" lang="en-GB" altLang="en-US" sz="4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58546257"/>
                  </a:ext>
                </a:extLst>
              </a:tr>
              <a:tr h="658813">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Carvão</a:t>
                      </a:r>
                      <a:endParaRPr kumimoji="0" lang="en-GB"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0,01</a:t>
                      </a:r>
                      <a:endParaRPr kumimoji="0" lang="en-GB" altLang="en-US" sz="4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14180331"/>
                  </a:ext>
                </a:extLst>
              </a:tr>
              <a:tr h="658813">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Gás Natural</a:t>
                      </a:r>
                      <a:endParaRPr kumimoji="0" lang="en-GB"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0,01</a:t>
                      </a:r>
                      <a:endParaRPr kumimoji="0" lang="en-GB" altLang="en-US" sz="4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7583451"/>
                  </a:ext>
                </a:extLst>
              </a:tr>
              <a:tr h="658813">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Arial" panose="020B0604020202020204" pitchFamily="34" charset="0"/>
                        </a:rPr>
                        <a:t>Biomassa</a:t>
                      </a:r>
                      <a:endParaRPr kumimoji="0" lang="en-GB" altLang="en-US" sz="4400" b="1" i="0" u="none" strike="noStrike" cap="none" normalizeH="0" baseline="0">
                        <a:ln>
                          <a:noFill/>
                        </a:ln>
                        <a:solidFill>
                          <a:srgbClr val="FFFF00"/>
                        </a:solidFill>
                        <a:effectLst/>
                        <a:latin typeface="Times New Roman" panose="02020603050405020304" pitchFamily="18" charset="0"/>
                        <a:ea typeface="MS Mincho" panose="02020609040205080304" pitchFamily="49" charset="-128"/>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762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75000"/>
                        <a:buFont typeface="Wingdings" panose="05000000000000000000" pitchFamily="2" charset="2"/>
                        <a:defRPr sz="2800" b="1">
                          <a:solidFill>
                            <a:schemeClr val="tx1"/>
                          </a:solidFill>
                          <a:latin typeface="Arial" panose="020B0604020202020204" pitchFamily="34" charset="0"/>
                          <a:cs typeface="Arial" panose="020B0604020202020204" pitchFamily="34" charset="0"/>
                        </a:defRPr>
                      </a:lvl1pPr>
                      <a:lvl2pPr>
                        <a:spcBef>
                          <a:spcPct val="20000"/>
                        </a:spcBef>
                        <a:buClr>
                          <a:srgbClr val="FFFF00"/>
                        </a:buClr>
                        <a:buSzPct val="80000"/>
                        <a:buFont typeface="Wingdings" panose="05000000000000000000" pitchFamily="2" charset="2"/>
                        <a:defRPr sz="2400" b="1">
                          <a:solidFill>
                            <a:schemeClr val="tx1"/>
                          </a:solidFill>
                          <a:latin typeface="Arial" panose="020B0604020202020204" pitchFamily="34" charset="0"/>
                          <a:cs typeface="Arial" panose="020B0604020202020204" pitchFamily="34" charset="0"/>
                        </a:defRPr>
                      </a:lvl2pPr>
                      <a:lvl3pPr>
                        <a:spcBef>
                          <a:spcPct val="20000"/>
                        </a:spcBef>
                        <a:buClr>
                          <a:srgbClr val="FFFF00"/>
                        </a:buClr>
                        <a:buSzPct val="100000"/>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3pPr>
                      <a:lvl4pPr>
                        <a:spcBef>
                          <a:spcPct val="20000"/>
                        </a:spcBef>
                        <a:buClr>
                          <a:srgbClr val="FFFF00"/>
                        </a:buClr>
                        <a:buSzPct val="60000"/>
                        <a:buFont typeface="Monotype Sorts" charset="2"/>
                        <a:defRPr sz="2000" b="1">
                          <a:solidFill>
                            <a:schemeClr val="tx1"/>
                          </a:solidFill>
                          <a:latin typeface="Arial" panose="020B0604020202020204" pitchFamily="34" charset="0"/>
                          <a:cs typeface="Arial" panose="020B0604020202020204" pitchFamily="34" charset="0"/>
                        </a:defRPr>
                      </a:lvl4pPr>
                      <a:lvl5pPr>
                        <a:spcBef>
                          <a:spcPct val="20000"/>
                        </a:spcBef>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rgbClr val="FFFF00"/>
                        </a:buClr>
                        <a:buSzPct val="55000"/>
                        <a:buFont typeface="Monotype Sorts" charset="2"/>
                        <a:defRPr sz="2000"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0,01</a:t>
                      </a:r>
                      <a:endParaRPr kumimoji="0" lang="en-GB" altLang="en-US" sz="4400" b="1" i="0" u="none" strike="noStrike" cap="none" normalizeH="0" baseline="0" dirty="0">
                        <a:ln>
                          <a:noFill/>
                        </a:ln>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nchor="ctr" horzOverflow="overflow">
                    <a:lnL w="76200" cap="flat" cmpd="sng" algn="ctr">
                      <a:solidFill>
                        <a:srgbClr val="FFFF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58790834"/>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a:extLst>
              <a:ext uri="{FF2B5EF4-FFF2-40B4-BE49-F238E27FC236}">
                <a16:creationId xmlns:a16="http://schemas.microsoft.com/office/drawing/2014/main" xmlns="" id="{0CCBE43D-984E-446F-ADDB-E99041C1FC8E}"/>
              </a:ext>
            </a:extLst>
          </p:cNvPr>
          <p:cNvGrpSpPr>
            <a:grpSpLocks/>
          </p:cNvGrpSpPr>
          <p:nvPr/>
        </p:nvGrpSpPr>
        <p:grpSpPr bwMode="auto">
          <a:xfrm>
            <a:off x="4289426" y="2008188"/>
            <a:ext cx="6208713" cy="4387850"/>
            <a:chOff x="1590" y="1185"/>
            <a:chExt cx="3911" cy="2764"/>
          </a:xfrm>
        </p:grpSpPr>
        <p:sp>
          <p:nvSpPr>
            <p:cNvPr id="20486" name="Line 3">
              <a:extLst>
                <a:ext uri="{FF2B5EF4-FFF2-40B4-BE49-F238E27FC236}">
                  <a16:creationId xmlns:a16="http://schemas.microsoft.com/office/drawing/2014/main" xmlns="" id="{2499D6E0-F2B6-466D-860F-9F26908ED5B5}"/>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7" name="Line 4">
              <a:extLst>
                <a:ext uri="{FF2B5EF4-FFF2-40B4-BE49-F238E27FC236}">
                  <a16:creationId xmlns:a16="http://schemas.microsoft.com/office/drawing/2014/main" xmlns="" id="{EC634D50-F65D-4D6D-8A3A-36E0D6735A5A}"/>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8" name="Line 5">
              <a:extLst>
                <a:ext uri="{FF2B5EF4-FFF2-40B4-BE49-F238E27FC236}">
                  <a16:creationId xmlns:a16="http://schemas.microsoft.com/office/drawing/2014/main" xmlns="" id="{FE62A5AC-1119-4513-92CB-BF3A668648FE}"/>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9" name="Line 6">
              <a:extLst>
                <a:ext uri="{FF2B5EF4-FFF2-40B4-BE49-F238E27FC236}">
                  <a16:creationId xmlns:a16="http://schemas.microsoft.com/office/drawing/2014/main" xmlns="" id="{396685D3-19FA-4F7B-9DCA-B25061E6B522}"/>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0" name="Line 7">
              <a:extLst>
                <a:ext uri="{FF2B5EF4-FFF2-40B4-BE49-F238E27FC236}">
                  <a16:creationId xmlns:a16="http://schemas.microsoft.com/office/drawing/2014/main" xmlns="" id="{225AB39D-EAF9-49F4-B6A2-150EAE918323}"/>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1" name="Line 8">
              <a:extLst>
                <a:ext uri="{FF2B5EF4-FFF2-40B4-BE49-F238E27FC236}">
                  <a16:creationId xmlns:a16="http://schemas.microsoft.com/office/drawing/2014/main" xmlns="" id="{19936A54-FAC7-499C-8CFF-90B8853453E5}"/>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2" name="Line 9">
              <a:extLst>
                <a:ext uri="{FF2B5EF4-FFF2-40B4-BE49-F238E27FC236}">
                  <a16:creationId xmlns:a16="http://schemas.microsoft.com/office/drawing/2014/main" xmlns="" id="{6B8B069D-9D39-4395-AFFC-1E14A6FFB6DF}"/>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3" name="Line 10">
              <a:extLst>
                <a:ext uri="{FF2B5EF4-FFF2-40B4-BE49-F238E27FC236}">
                  <a16:creationId xmlns:a16="http://schemas.microsoft.com/office/drawing/2014/main" xmlns="" id="{D47796F5-55B8-42D9-A899-168AB534E0F9}"/>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4" name="Line 11">
              <a:extLst>
                <a:ext uri="{FF2B5EF4-FFF2-40B4-BE49-F238E27FC236}">
                  <a16:creationId xmlns:a16="http://schemas.microsoft.com/office/drawing/2014/main" xmlns="" id="{5609C7B2-C561-4B25-9CC3-0A210CD35E05}"/>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5" name="Line 12">
              <a:extLst>
                <a:ext uri="{FF2B5EF4-FFF2-40B4-BE49-F238E27FC236}">
                  <a16:creationId xmlns:a16="http://schemas.microsoft.com/office/drawing/2014/main" xmlns="" id="{11AD308C-4B8F-4314-A313-1EFA45A887FA}"/>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6" name="Line 13">
              <a:extLst>
                <a:ext uri="{FF2B5EF4-FFF2-40B4-BE49-F238E27FC236}">
                  <a16:creationId xmlns:a16="http://schemas.microsoft.com/office/drawing/2014/main" xmlns="" id="{86EEBCC9-931C-4C0B-A7C9-86E66CA2F58D}"/>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7" name="Line 14">
              <a:extLst>
                <a:ext uri="{FF2B5EF4-FFF2-40B4-BE49-F238E27FC236}">
                  <a16:creationId xmlns:a16="http://schemas.microsoft.com/office/drawing/2014/main" xmlns="" id="{6AAAD669-8D97-4714-9C01-937B910B65F3}"/>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8" name="Line 15">
              <a:extLst>
                <a:ext uri="{FF2B5EF4-FFF2-40B4-BE49-F238E27FC236}">
                  <a16:creationId xmlns:a16="http://schemas.microsoft.com/office/drawing/2014/main" xmlns="" id="{2BD4693E-A9A2-4134-880A-AAF4C2287751}"/>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9" name="Line 16">
              <a:extLst>
                <a:ext uri="{FF2B5EF4-FFF2-40B4-BE49-F238E27FC236}">
                  <a16:creationId xmlns:a16="http://schemas.microsoft.com/office/drawing/2014/main" xmlns="" id="{548FB107-3A5C-4967-B44F-4E6FC8906749}"/>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0" name="Line 17">
              <a:extLst>
                <a:ext uri="{FF2B5EF4-FFF2-40B4-BE49-F238E27FC236}">
                  <a16:creationId xmlns:a16="http://schemas.microsoft.com/office/drawing/2014/main" xmlns="" id="{9E1869F4-92D3-4725-94B1-F541AA35EF68}"/>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1" name="Line 18">
              <a:extLst>
                <a:ext uri="{FF2B5EF4-FFF2-40B4-BE49-F238E27FC236}">
                  <a16:creationId xmlns:a16="http://schemas.microsoft.com/office/drawing/2014/main" xmlns="" id="{9E5E8255-667C-4475-A3F0-8E13CD793EED}"/>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2" name="Line 19">
              <a:extLst>
                <a:ext uri="{FF2B5EF4-FFF2-40B4-BE49-F238E27FC236}">
                  <a16:creationId xmlns:a16="http://schemas.microsoft.com/office/drawing/2014/main" xmlns="" id="{49E058AC-D600-42D0-9126-4B50C0AA26DD}"/>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3" name="Line 20">
              <a:extLst>
                <a:ext uri="{FF2B5EF4-FFF2-40B4-BE49-F238E27FC236}">
                  <a16:creationId xmlns:a16="http://schemas.microsoft.com/office/drawing/2014/main" xmlns="" id="{FB83CA0D-0DD0-4E38-8127-6112FEC69B86}"/>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4" name="Line 21">
              <a:extLst>
                <a:ext uri="{FF2B5EF4-FFF2-40B4-BE49-F238E27FC236}">
                  <a16:creationId xmlns:a16="http://schemas.microsoft.com/office/drawing/2014/main" xmlns="" id="{8A92010F-8E76-486F-A8AE-B3863267E21A}"/>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5" name="Line 22">
              <a:extLst>
                <a:ext uri="{FF2B5EF4-FFF2-40B4-BE49-F238E27FC236}">
                  <a16:creationId xmlns:a16="http://schemas.microsoft.com/office/drawing/2014/main" xmlns="" id="{22F22FA2-37E7-43D8-BCF3-CAEBC951254C}"/>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6" name="Line 23">
              <a:extLst>
                <a:ext uri="{FF2B5EF4-FFF2-40B4-BE49-F238E27FC236}">
                  <a16:creationId xmlns:a16="http://schemas.microsoft.com/office/drawing/2014/main" xmlns="" id="{56267E53-981F-44A2-B7D5-23B01A41EA8F}"/>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7" name="Line 24">
              <a:extLst>
                <a:ext uri="{FF2B5EF4-FFF2-40B4-BE49-F238E27FC236}">
                  <a16:creationId xmlns:a16="http://schemas.microsoft.com/office/drawing/2014/main" xmlns="" id="{D9D4CDE4-2940-43E7-8698-03750B0C83D4}"/>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8" name="Line 25">
              <a:extLst>
                <a:ext uri="{FF2B5EF4-FFF2-40B4-BE49-F238E27FC236}">
                  <a16:creationId xmlns:a16="http://schemas.microsoft.com/office/drawing/2014/main" xmlns="" id="{52C055BB-D33F-4302-8087-35546AC81F7E}"/>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9" name="Line 26">
              <a:extLst>
                <a:ext uri="{FF2B5EF4-FFF2-40B4-BE49-F238E27FC236}">
                  <a16:creationId xmlns:a16="http://schemas.microsoft.com/office/drawing/2014/main" xmlns="" id="{3FDF8614-9D76-4E32-990C-E3171C49FA34}"/>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0" name="Line 27">
              <a:extLst>
                <a:ext uri="{FF2B5EF4-FFF2-40B4-BE49-F238E27FC236}">
                  <a16:creationId xmlns:a16="http://schemas.microsoft.com/office/drawing/2014/main" xmlns="" id="{3F99C9E7-4DE0-4830-B666-27B3A17BB4DB}"/>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1" name="Line 28">
              <a:extLst>
                <a:ext uri="{FF2B5EF4-FFF2-40B4-BE49-F238E27FC236}">
                  <a16:creationId xmlns:a16="http://schemas.microsoft.com/office/drawing/2014/main" xmlns="" id="{A9806315-9459-4989-9B10-8395FACF0C51}"/>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2" name="Line 29">
              <a:extLst>
                <a:ext uri="{FF2B5EF4-FFF2-40B4-BE49-F238E27FC236}">
                  <a16:creationId xmlns:a16="http://schemas.microsoft.com/office/drawing/2014/main" xmlns="" id="{126C33FF-AC55-4D56-8474-F9A6CE0D119B}"/>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3" name="Line 30">
              <a:extLst>
                <a:ext uri="{FF2B5EF4-FFF2-40B4-BE49-F238E27FC236}">
                  <a16:creationId xmlns:a16="http://schemas.microsoft.com/office/drawing/2014/main" xmlns="" id="{BF266370-4B1D-4BFC-AB27-6EDE18694633}"/>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4" name="Line 31">
              <a:extLst>
                <a:ext uri="{FF2B5EF4-FFF2-40B4-BE49-F238E27FC236}">
                  <a16:creationId xmlns:a16="http://schemas.microsoft.com/office/drawing/2014/main" xmlns="" id="{2DA8D98B-86E7-4E9E-AD0C-ABF4972F6858}"/>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5" name="Line 32">
              <a:extLst>
                <a:ext uri="{FF2B5EF4-FFF2-40B4-BE49-F238E27FC236}">
                  <a16:creationId xmlns:a16="http://schemas.microsoft.com/office/drawing/2014/main" xmlns="" id="{3BEF15E0-261A-49A2-8DF3-D715338F21C7}"/>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6" name="Line 33">
              <a:extLst>
                <a:ext uri="{FF2B5EF4-FFF2-40B4-BE49-F238E27FC236}">
                  <a16:creationId xmlns:a16="http://schemas.microsoft.com/office/drawing/2014/main" xmlns="" id="{6D8C1409-657D-41EA-8152-CEA28BA15C38}"/>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7" name="Line 34">
              <a:extLst>
                <a:ext uri="{FF2B5EF4-FFF2-40B4-BE49-F238E27FC236}">
                  <a16:creationId xmlns:a16="http://schemas.microsoft.com/office/drawing/2014/main" xmlns="" id="{DF69F39A-603C-48C0-B7F3-3B3C5933919F}"/>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483" name="Rectangle 35">
            <a:extLst>
              <a:ext uri="{FF2B5EF4-FFF2-40B4-BE49-F238E27FC236}">
                <a16:creationId xmlns:a16="http://schemas.microsoft.com/office/drawing/2014/main" xmlns="" id="{A40B2855-37F7-44BF-80AF-A6AA451D42F8}"/>
              </a:ext>
            </a:extLst>
          </p:cNvPr>
          <p:cNvSpPr>
            <a:spLocks noGrp="1" noChangeArrowheads="1"/>
          </p:cNvSpPr>
          <p:nvPr>
            <p:ph type="title"/>
          </p:nvPr>
        </p:nvSpPr>
        <p:spPr>
          <a:xfrm>
            <a:off x="2217738" y="46039"/>
            <a:ext cx="8450262" cy="1457325"/>
          </a:xfrm>
        </p:spPr>
        <p:txBody>
          <a:bodyPr/>
          <a:lstStyle/>
          <a:p>
            <a:r>
              <a:rPr lang="en-US" altLang="pt-BR" dirty="0">
                <a:solidFill>
                  <a:srgbClr val="002060"/>
                </a:solidFill>
              </a:rPr>
              <a:t>EXECUÇÃO DE TRABALHO </a:t>
            </a:r>
            <a:br>
              <a:rPr lang="en-US" altLang="pt-BR" dirty="0">
                <a:solidFill>
                  <a:srgbClr val="002060"/>
                </a:solidFill>
              </a:rPr>
            </a:br>
            <a:r>
              <a:rPr lang="en-US" altLang="pt-BR" dirty="0">
                <a:solidFill>
                  <a:srgbClr val="002060"/>
                </a:solidFill>
              </a:rPr>
              <a:t> </a:t>
            </a:r>
            <a:r>
              <a:rPr lang="en-US" altLang="pt-BR" sz="3600" dirty="0">
                <a:solidFill>
                  <a:srgbClr val="002060"/>
                </a:solidFill>
              </a:rPr>
              <a:t>EVITANDO</a:t>
            </a:r>
            <a:r>
              <a:rPr lang="en-US" altLang="pt-BR" dirty="0">
                <a:solidFill>
                  <a:srgbClr val="002060"/>
                </a:solidFill>
              </a:rPr>
              <a:t> </a:t>
            </a:r>
            <a:r>
              <a:rPr lang="en-US" altLang="pt-BR" sz="3600" dirty="0">
                <a:solidFill>
                  <a:srgbClr val="002060"/>
                </a:solidFill>
              </a:rPr>
              <a:t>ERROS ATIVOS NO TRABALHO, R</a:t>
            </a:r>
            <a:r>
              <a:rPr lang="en-US" altLang="pt-BR" sz="3600" baseline="-25000" dirty="0">
                <a:solidFill>
                  <a:srgbClr val="002060"/>
                </a:solidFill>
              </a:rPr>
              <a:t>E</a:t>
            </a:r>
          </a:p>
        </p:txBody>
      </p:sp>
      <p:sp>
        <p:nvSpPr>
          <p:cNvPr id="20484" name="Rectangle 36">
            <a:extLst>
              <a:ext uri="{FF2B5EF4-FFF2-40B4-BE49-F238E27FC236}">
                <a16:creationId xmlns:a16="http://schemas.microsoft.com/office/drawing/2014/main" xmlns="" id="{D7326D58-6AC5-4BF3-A69F-AD73BA78BF07}"/>
              </a:ext>
            </a:extLst>
          </p:cNvPr>
          <p:cNvSpPr>
            <a:spLocks noGrp="1" noChangeArrowheads="1"/>
          </p:cNvSpPr>
          <p:nvPr>
            <p:ph type="body" idx="1"/>
          </p:nvPr>
        </p:nvSpPr>
        <p:spPr>
          <a:xfrm>
            <a:off x="1828801" y="1698625"/>
            <a:ext cx="8323263" cy="4337050"/>
          </a:xfrm>
        </p:spPr>
        <p:txBody>
          <a:bodyPr/>
          <a:lstStyle/>
          <a:p>
            <a:pPr marL="463550" indent="-463550"/>
            <a:r>
              <a:rPr lang="en-US" altLang="pt-BR" b="1" dirty="0" err="1">
                <a:solidFill>
                  <a:srgbClr val="002060"/>
                </a:solidFill>
              </a:rPr>
              <a:t>Preparação</a:t>
            </a:r>
            <a:r>
              <a:rPr lang="en-US" altLang="pt-BR" b="1" dirty="0">
                <a:solidFill>
                  <a:srgbClr val="002060"/>
                </a:solidFill>
              </a:rPr>
              <a:t> do </a:t>
            </a:r>
            <a:r>
              <a:rPr lang="en-US" altLang="pt-BR" b="1" dirty="0" err="1">
                <a:solidFill>
                  <a:srgbClr val="002060"/>
                </a:solidFill>
              </a:rPr>
              <a:t>Trabalho</a:t>
            </a:r>
            <a:endParaRPr lang="en-US" altLang="pt-BR" b="1" dirty="0">
              <a:solidFill>
                <a:srgbClr val="002060"/>
              </a:solidFill>
            </a:endParaRPr>
          </a:p>
          <a:p>
            <a:pPr marL="863600" lvl="1"/>
            <a:r>
              <a:rPr lang="en-US" altLang="pt-BR" dirty="0" err="1">
                <a:solidFill>
                  <a:srgbClr val="002060"/>
                </a:solidFill>
              </a:rPr>
              <a:t>planejamento</a:t>
            </a:r>
            <a:r>
              <a:rPr lang="en-US" altLang="pt-BR" dirty="0">
                <a:solidFill>
                  <a:srgbClr val="002060"/>
                </a:solidFill>
              </a:rPr>
              <a:t>, </a:t>
            </a:r>
            <a:r>
              <a:rPr lang="en-US" altLang="pt-BR" dirty="0" err="1">
                <a:solidFill>
                  <a:srgbClr val="002060"/>
                </a:solidFill>
              </a:rPr>
              <a:t>inspeções</a:t>
            </a:r>
            <a:r>
              <a:rPr lang="en-US" altLang="pt-BR" dirty="0">
                <a:solidFill>
                  <a:srgbClr val="002060"/>
                </a:solidFill>
              </a:rPr>
              <a:t> do local, </a:t>
            </a:r>
            <a:r>
              <a:rPr lang="en-US" altLang="pt-BR" dirty="0" err="1">
                <a:solidFill>
                  <a:srgbClr val="002060"/>
                </a:solidFill>
              </a:rPr>
              <a:t>distribuição</a:t>
            </a:r>
            <a:r>
              <a:rPr lang="en-US" altLang="pt-BR" dirty="0">
                <a:solidFill>
                  <a:srgbClr val="002060"/>
                </a:solidFill>
              </a:rPr>
              <a:t> de </a:t>
            </a:r>
            <a:r>
              <a:rPr lang="en-US" altLang="pt-BR" dirty="0" err="1">
                <a:solidFill>
                  <a:srgbClr val="002060"/>
                </a:solidFill>
              </a:rPr>
              <a:t>tarefas</a:t>
            </a:r>
            <a:r>
              <a:rPr lang="en-US" altLang="pt-BR" dirty="0">
                <a:solidFill>
                  <a:srgbClr val="002060"/>
                </a:solidFill>
              </a:rPr>
              <a:t> e </a:t>
            </a:r>
            <a:r>
              <a:rPr lang="en-US" altLang="pt-BR" dirty="0" err="1">
                <a:solidFill>
                  <a:srgbClr val="002060"/>
                </a:solidFill>
              </a:rPr>
              <a:t>instruções</a:t>
            </a:r>
            <a:r>
              <a:rPr lang="en-US" altLang="pt-BR" dirty="0">
                <a:solidFill>
                  <a:srgbClr val="002060"/>
                </a:solidFill>
              </a:rPr>
              <a:t> </a:t>
            </a:r>
            <a:r>
              <a:rPr lang="en-US" altLang="pt-BR" dirty="0" err="1">
                <a:solidFill>
                  <a:srgbClr val="002060"/>
                </a:solidFill>
              </a:rPr>
              <a:t>preliminares</a:t>
            </a:r>
            <a:endParaRPr lang="en-US" altLang="pt-BR" dirty="0">
              <a:solidFill>
                <a:srgbClr val="002060"/>
              </a:solidFill>
            </a:endParaRPr>
          </a:p>
          <a:p>
            <a:pPr marL="463550" indent="-463550"/>
            <a:r>
              <a:rPr lang="en-US" altLang="pt-BR" b="1" dirty="0" err="1">
                <a:solidFill>
                  <a:srgbClr val="002060"/>
                </a:solidFill>
              </a:rPr>
              <a:t>Desempenho</a:t>
            </a:r>
            <a:r>
              <a:rPr lang="en-US" altLang="pt-BR" b="1" dirty="0">
                <a:solidFill>
                  <a:srgbClr val="002060"/>
                </a:solidFill>
              </a:rPr>
              <a:t> (</a:t>
            </a:r>
            <a:r>
              <a:rPr lang="en-US" altLang="pt-BR" b="1" dirty="0" err="1">
                <a:solidFill>
                  <a:srgbClr val="002060"/>
                </a:solidFill>
              </a:rPr>
              <a:t>Execução</a:t>
            </a:r>
            <a:r>
              <a:rPr lang="en-US" altLang="pt-BR" b="1" dirty="0">
                <a:solidFill>
                  <a:srgbClr val="002060"/>
                </a:solidFill>
              </a:rPr>
              <a:t>) do </a:t>
            </a:r>
            <a:r>
              <a:rPr lang="en-US" altLang="pt-BR" b="1" dirty="0" err="1">
                <a:solidFill>
                  <a:srgbClr val="002060"/>
                </a:solidFill>
              </a:rPr>
              <a:t>Trabalho</a:t>
            </a:r>
            <a:endParaRPr lang="en-US" altLang="pt-BR" b="1" dirty="0">
              <a:solidFill>
                <a:srgbClr val="002060"/>
              </a:solidFill>
            </a:endParaRPr>
          </a:p>
          <a:p>
            <a:pPr marL="863600" lvl="1"/>
            <a:r>
              <a:rPr lang="en-US" altLang="pt-BR" dirty="0" err="1">
                <a:solidFill>
                  <a:srgbClr val="002060"/>
                </a:solidFill>
              </a:rPr>
              <a:t>atenção</a:t>
            </a:r>
            <a:r>
              <a:rPr lang="en-US" altLang="pt-BR" dirty="0">
                <a:solidFill>
                  <a:srgbClr val="002060"/>
                </a:solidFill>
              </a:rPr>
              <a:t>, </a:t>
            </a:r>
            <a:r>
              <a:rPr lang="en-US" altLang="pt-BR" dirty="0" err="1">
                <a:solidFill>
                  <a:srgbClr val="002060"/>
                </a:solidFill>
              </a:rPr>
              <a:t>domínio</a:t>
            </a:r>
            <a:r>
              <a:rPr lang="en-US" altLang="pt-BR" dirty="0">
                <a:solidFill>
                  <a:srgbClr val="002060"/>
                </a:solidFill>
              </a:rPr>
              <a:t> da </a:t>
            </a:r>
            <a:r>
              <a:rPr lang="en-US" altLang="pt-BR" dirty="0" err="1">
                <a:solidFill>
                  <a:srgbClr val="002060"/>
                </a:solidFill>
              </a:rPr>
              <a:t>situação</a:t>
            </a:r>
            <a:r>
              <a:rPr lang="en-US" altLang="pt-BR" dirty="0">
                <a:solidFill>
                  <a:srgbClr val="002060"/>
                </a:solidFill>
              </a:rPr>
              <a:t>, ferramentas R.E., </a:t>
            </a:r>
            <a:r>
              <a:rPr lang="en-US" altLang="pt-BR" dirty="0" err="1">
                <a:solidFill>
                  <a:srgbClr val="002060"/>
                </a:solidFill>
              </a:rPr>
              <a:t>trabalho</a:t>
            </a:r>
            <a:r>
              <a:rPr lang="en-US" altLang="pt-BR" dirty="0">
                <a:solidFill>
                  <a:srgbClr val="002060"/>
                </a:solidFill>
              </a:rPr>
              <a:t> em </a:t>
            </a:r>
            <a:r>
              <a:rPr lang="en-US" altLang="pt-BR" dirty="0" err="1">
                <a:solidFill>
                  <a:srgbClr val="002060"/>
                </a:solidFill>
              </a:rPr>
              <a:t>equipe</a:t>
            </a:r>
            <a:r>
              <a:rPr lang="en-US" altLang="pt-BR" dirty="0">
                <a:solidFill>
                  <a:srgbClr val="002060"/>
                </a:solidFill>
              </a:rPr>
              <a:t> e </a:t>
            </a:r>
            <a:r>
              <a:rPr lang="en-US" altLang="pt-BR" dirty="0" err="1">
                <a:solidFill>
                  <a:srgbClr val="002060"/>
                </a:solidFill>
              </a:rPr>
              <a:t>supervisão</a:t>
            </a:r>
            <a:endParaRPr lang="en-US" altLang="pt-BR" dirty="0">
              <a:solidFill>
                <a:srgbClr val="002060"/>
              </a:solidFill>
            </a:endParaRPr>
          </a:p>
          <a:p>
            <a:pPr marL="463550" indent="-463550"/>
            <a:r>
              <a:rPr lang="en-US" altLang="pt-BR" b="1" dirty="0">
                <a:solidFill>
                  <a:srgbClr val="002060"/>
                </a:solidFill>
              </a:rPr>
              <a:t>Feedback do </a:t>
            </a:r>
            <a:r>
              <a:rPr lang="en-US" altLang="pt-BR" b="1" dirty="0" err="1">
                <a:solidFill>
                  <a:srgbClr val="002060"/>
                </a:solidFill>
              </a:rPr>
              <a:t>Trabalho</a:t>
            </a:r>
            <a:endParaRPr lang="en-US" altLang="pt-BR" b="1" dirty="0">
              <a:solidFill>
                <a:srgbClr val="002060"/>
              </a:solidFill>
            </a:endParaRPr>
          </a:p>
          <a:p>
            <a:pPr marL="863600" lvl="1"/>
            <a:r>
              <a:rPr lang="en-US" altLang="pt-BR" dirty="0" err="1">
                <a:solidFill>
                  <a:srgbClr val="002060"/>
                </a:solidFill>
              </a:rPr>
              <a:t>Relatório</a:t>
            </a:r>
            <a:r>
              <a:rPr lang="en-US" altLang="pt-BR" dirty="0">
                <a:solidFill>
                  <a:srgbClr val="002060"/>
                </a:solidFill>
              </a:rPr>
              <a:t> e </a:t>
            </a:r>
            <a:r>
              <a:rPr lang="en-US" altLang="pt-BR" dirty="0" err="1">
                <a:solidFill>
                  <a:srgbClr val="002060"/>
                </a:solidFill>
              </a:rPr>
              <a:t>observações</a:t>
            </a:r>
            <a:endParaRPr lang="en-US" altLang="pt-BR" dirty="0">
              <a:solidFill>
                <a:srgbClr val="002060"/>
              </a:solidFill>
            </a:endParaRPr>
          </a:p>
        </p:txBody>
      </p:sp>
      <p:pic>
        <p:nvPicPr>
          <p:cNvPr id="4106" name="Picture 10" descr="Resultado de imagem para desenho de equipe trabalhando">
            <a:extLst>
              <a:ext uri="{FF2B5EF4-FFF2-40B4-BE49-F238E27FC236}">
                <a16:creationId xmlns:a16="http://schemas.microsoft.com/office/drawing/2014/main" xmlns="" id="{AF7F2BBF-B22F-4911-823F-B8CBE6359A4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27110" y="4735804"/>
            <a:ext cx="2857500" cy="1600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a:extLst>
              <a:ext uri="{FF2B5EF4-FFF2-40B4-BE49-F238E27FC236}">
                <a16:creationId xmlns:a16="http://schemas.microsoft.com/office/drawing/2014/main" xmlns="" id="{341423D2-3DBF-4B24-98F8-A4A7B268614E}"/>
              </a:ext>
            </a:extLst>
          </p:cNvPr>
          <p:cNvGrpSpPr>
            <a:grpSpLocks/>
          </p:cNvGrpSpPr>
          <p:nvPr/>
        </p:nvGrpSpPr>
        <p:grpSpPr bwMode="auto">
          <a:xfrm>
            <a:off x="4289426" y="2008188"/>
            <a:ext cx="6208713" cy="4387850"/>
            <a:chOff x="1590" y="1185"/>
            <a:chExt cx="3911" cy="2764"/>
          </a:xfrm>
        </p:grpSpPr>
        <p:sp>
          <p:nvSpPr>
            <p:cNvPr id="22533" name="Line 3">
              <a:extLst>
                <a:ext uri="{FF2B5EF4-FFF2-40B4-BE49-F238E27FC236}">
                  <a16:creationId xmlns:a16="http://schemas.microsoft.com/office/drawing/2014/main" xmlns="" id="{9EE4D0BC-640B-4FD0-8DF1-7EBE6168DF8D}"/>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4" name="Line 4">
              <a:extLst>
                <a:ext uri="{FF2B5EF4-FFF2-40B4-BE49-F238E27FC236}">
                  <a16:creationId xmlns:a16="http://schemas.microsoft.com/office/drawing/2014/main" xmlns="" id="{283CBDAC-C13D-450E-9621-3A9E8DCAE6E0}"/>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5" name="Line 5">
              <a:extLst>
                <a:ext uri="{FF2B5EF4-FFF2-40B4-BE49-F238E27FC236}">
                  <a16:creationId xmlns:a16="http://schemas.microsoft.com/office/drawing/2014/main" xmlns="" id="{BBE7A218-FCE7-4834-9A06-A39BBB7F979B}"/>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6" name="Line 6">
              <a:extLst>
                <a:ext uri="{FF2B5EF4-FFF2-40B4-BE49-F238E27FC236}">
                  <a16:creationId xmlns:a16="http://schemas.microsoft.com/office/drawing/2014/main" xmlns="" id="{255B21DE-F8E0-4E1C-85AB-56D8C3A709C7}"/>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7" name="Line 7">
              <a:extLst>
                <a:ext uri="{FF2B5EF4-FFF2-40B4-BE49-F238E27FC236}">
                  <a16:creationId xmlns:a16="http://schemas.microsoft.com/office/drawing/2014/main" xmlns="" id="{0122EBC4-A00D-474B-A41E-338B3CB7C4C3}"/>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8" name="Line 8">
              <a:extLst>
                <a:ext uri="{FF2B5EF4-FFF2-40B4-BE49-F238E27FC236}">
                  <a16:creationId xmlns:a16="http://schemas.microsoft.com/office/drawing/2014/main" xmlns="" id="{99A8A224-7CF9-4CF5-807E-74E4719A152A}"/>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9" name="Line 9">
              <a:extLst>
                <a:ext uri="{FF2B5EF4-FFF2-40B4-BE49-F238E27FC236}">
                  <a16:creationId xmlns:a16="http://schemas.microsoft.com/office/drawing/2014/main" xmlns="" id="{C0A27F49-331A-4583-A708-0FEF8DE98FB6}"/>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0" name="Line 10">
              <a:extLst>
                <a:ext uri="{FF2B5EF4-FFF2-40B4-BE49-F238E27FC236}">
                  <a16:creationId xmlns:a16="http://schemas.microsoft.com/office/drawing/2014/main" xmlns="" id="{BDC38F6C-D89A-4C2B-8B3A-F5AECE21C6F3}"/>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1" name="Line 11">
              <a:extLst>
                <a:ext uri="{FF2B5EF4-FFF2-40B4-BE49-F238E27FC236}">
                  <a16:creationId xmlns:a16="http://schemas.microsoft.com/office/drawing/2014/main" xmlns="" id="{B634CA4E-8093-421C-8CC3-BCBE4C2B6E1F}"/>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2" name="Line 12">
              <a:extLst>
                <a:ext uri="{FF2B5EF4-FFF2-40B4-BE49-F238E27FC236}">
                  <a16:creationId xmlns:a16="http://schemas.microsoft.com/office/drawing/2014/main" xmlns="" id="{25B56B34-A640-4B2B-97EB-EAF320EA6A05}"/>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3" name="Line 13">
              <a:extLst>
                <a:ext uri="{FF2B5EF4-FFF2-40B4-BE49-F238E27FC236}">
                  <a16:creationId xmlns:a16="http://schemas.microsoft.com/office/drawing/2014/main" xmlns="" id="{FFC4C492-80F8-4145-B555-70321CA83E65}"/>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4" name="Line 14">
              <a:extLst>
                <a:ext uri="{FF2B5EF4-FFF2-40B4-BE49-F238E27FC236}">
                  <a16:creationId xmlns:a16="http://schemas.microsoft.com/office/drawing/2014/main" xmlns="" id="{0580B434-F687-4BA2-A537-F29832CCAFC0}"/>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5" name="Line 15">
              <a:extLst>
                <a:ext uri="{FF2B5EF4-FFF2-40B4-BE49-F238E27FC236}">
                  <a16:creationId xmlns:a16="http://schemas.microsoft.com/office/drawing/2014/main" xmlns="" id="{A7594CC0-7B29-4B94-929B-0EB532F3C75A}"/>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6" name="Line 16">
              <a:extLst>
                <a:ext uri="{FF2B5EF4-FFF2-40B4-BE49-F238E27FC236}">
                  <a16:creationId xmlns:a16="http://schemas.microsoft.com/office/drawing/2014/main" xmlns="" id="{FE76C18D-807A-43D6-943B-FD8463BA363F}"/>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7" name="Line 17">
              <a:extLst>
                <a:ext uri="{FF2B5EF4-FFF2-40B4-BE49-F238E27FC236}">
                  <a16:creationId xmlns:a16="http://schemas.microsoft.com/office/drawing/2014/main" xmlns="" id="{CB4E0968-4332-40AE-8171-0C99A4BEB35E}"/>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8" name="Line 18">
              <a:extLst>
                <a:ext uri="{FF2B5EF4-FFF2-40B4-BE49-F238E27FC236}">
                  <a16:creationId xmlns:a16="http://schemas.microsoft.com/office/drawing/2014/main" xmlns="" id="{B2514AAF-CBE4-40A1-B8CA-7FB700DF8F3D}"/>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49" name="Line 19">
              <a:extLst>
                <a:ext uri="{FF2B5EF4-FFF2-40B4-BE49-F238E27FC236}">
                  <a16:creationId xmlns:a16="http://schemas.microsoft.com/office/drawing/2014/main" xmlns="" id="{AC45979B-8832-4E81-AA0E-444D714D2306}"/>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0" name="Line 20">
              <a:extLst>
                <a:ext uri="{FF2B5EF4-FFF2-40B4-BE49-F238E27FC236}">
                  <a16:creationId xmlns:a16="http://schemas.microsoft.com/office/drawing/2014/main" xmlns="" id="{6A17D701-31D9-4D97-B215-E5FDA82DE631}"/>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1" name="Line 21">
              <a:extLst>
                <a:ext uri="{FF2B5EF4-FFF2-40B4-BE49-F238E27FC236}">
                  <a16:creationId xmlns:a16="http://schemas.microsoft.com/office/drawing/2014/main" xmlns="" id="{89A2A500-CC43-4F4B-B36A-CED9A123A644}"/>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2" name="Line 22">
              <a:extLst>
                <a:ext uri="{FF2B5EF4-FFF2-40B4-BE49-F238E27FC236}">
                  <a16:creationId xmlns:a16="http://schemas.microsoft.com/office/drawing/2014/main" xmlns="" id="{2AB0DEAE-5C30-4223-87E1-C64D51F83A02}"/>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3" name="Line 23">
              <a:extLst>
                <a:ext uri="{FF2B5EF4-FFF2-40B4-BE49-F238E27FC236}">
                  <a16:creationId xmlns:a16="http://schemas.microsoft.com/office/drawing/2014/main" xmlns="" id="{39A0E2F3-2B79-4FC5-8583-5B9FD6F83A7C}"/>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4" name="Line 24">
              <a:extLst>
                <a:ext uri="{FF2B5EF4-FFF2-40B4-BE49-F238E27FC236}">
                  <a16:creationId xmlns:a16="http://schemas.microsoft.com/office/drawing/2014/main" xmlns="" id="{9E116C5C-314A-4AA6-8FFB-1BF1162E99CB}"/>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5" name="Line 25">
              <a:extLst>
                <a:ext uri="{FF2B5EF4-FFF2-40B4-BE49-F238E27FC236}">
                  <a16:creationId xmlns:a16="http://schemas.microsoft.com/office/drawing/2014/main" xmlns="" id="{57DE32C9-E71C-4330-97BE-7667976F206E}"/>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6" name="Line 26">
              <a:extLst>
                <a:ext uri="{FF2B5EF4-FFF2-40B4-BE49-F238E27FC236}">
                  <a16:creationId xmlns:a16="http://schemas.microsoft.com/office/drawing/2014/main" xmlns="" id="{8190A291-AFA3-4D24-BABC-AD3244728D83}"/>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7" name="Line 27">
              <a:extLst>
                <a:ext uri="{FF2B5EF4-FFF2-40B4-BE49-F238E27FC236}">
                  <a16:creationId xmlns:a16="http://schemas.microsoft.com/office/drawing/2014/main" xmlns="" id="{70A082B3-1691-485C-90A4-884B8FC073F6}"/>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8" name="Line 28">
              <a:extLst>
                <a:ext uri="{FF2B5EF4-FFF2-40B4-BE49-F238E27FC236}">
                  <a16:creationId xmlns:a16="http://schemas.microsoft.com/office/drawing/2014/main" xmlns="" id="{9B7C6579-4EA7-474E-BB0F-F34232A4201C}"/>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59" name="Line 29">
              <a:extLst>
                <a:ext uri="{FF2B5EF4-FFF2-40B4-BE49-F238E27FC236}">
                  <a16:creationId xmlns:a16="http://schemas.microsoft.com/office/drawing/2014/main" xmlns="" id="{39BF1FDE-493D-41AC-9FC8-7308932B468A}"/>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0" name="Line 30">
              <a:extLst>
                <a:ext uri="{FF2B5EF4-FFF2-40B4-BE49-F238E27FC236}">
                  <a16:creationId xmlns:a16="http://schemas.microsoft.com/office/drawing/2014/main" xmlns="" id="{896405BD-E184-4113-882B-D25ECAD65832}"/>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1" name="Line 31">
              <a:extLst>
                <a:ext uri="{FF2B5EF4-FFF2-40B4-BE49-F238E27FC236}">
                  <a16:creationId xmlns:a16="http://schemas.microsoft.com/office/drawing/2014/main" xmlns="" id="{11AD4108-ACE9-43E1-8B45-448CC6CD36F1}"/>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2" name="Line 32">
              <a:extLst>
                <a:ext uri="{FF2B5EF4-FFF2-40B4-BE49-F238E27FC236}">
                  <a16:creationId xmlns:a16="http://schemas.microsoft.com/office/drawing/2014/main" xmlns="" id="{B579891F-D78F-47E2-AA95-AEDE8F7F6914}"/>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3" name="Line 33">
              <a:extLst>
                <a:ext uri="{FF2B5EF4-FFF2-40B4-BE49-F238E27FC236}">
                  <a16:creationId xmlns:a16="http://schemas.microsoft.com/office/drawing/2014/main" xmlns="" id="{8739B084-927B-4EC6-8E1C-5E47DE2DDB47}"/>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4" name="Line 34">
              <a:extLst>
                <a:ext uri="{FF2B5EF4-FFF2-40B4-BE49-F238E27FC236}">
                  <a16:creationId xmlns:a16="http://schemas.microsoft.com/office/drawing/2014/main" xmlns="" id="{4B34EE15-B2AC-4ED9-B059-5EFCF947B2AB}"/>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531" name="Rectangle 35">
            <a:extLst>
              <a:ext uri="{FF2B5EF4-FFF2-40B4-BE49-F238E27FC236}">
                <a16:creationId xmlns:a16="http://schemas.microsoft.com/office/drawing/2014/main" xmlns="" id="{00F1E01A-E297-48F7-9FF0-B7F36D8258E8}"/>
              </a:ext>
            </a:extLst>
          </p:cNvPr>
          <p:cNvSpPr>
            <a:spLocks noGrp="1" noChangeArrowheads="1"/>
          </p:cNvSpPr>
          <p:nvPr>
            <p:ph type="title"/>
          </p:nvPr>
        </p:nvSpPr>
        <p:spPr>
          <a:xfrm>
            <a:off x="2217738" y="84139"/>
            <a:ext cx="7886700" cy="1239837"/>
          </a:xfrm>
        </p:spPr>
        <p:txBody>
          <a:bodyPr/>
          <a:lstStyle/>
          <a:p>
            <a:r>
              <a:rPr lang="en-US" altLang="pt-BR" dirty="0">
                <a:solidFill>
                  <a:srgbClr val="002060"/>
                </a:solidFill>
              </a:rPr>
              <a:t>DEFESA EM PROFUNDIDADE,</a:t>
            </a:r>
            <a:br>
              <a:rPr lang="en-US" altLang="pt-BR" dirty="0">
                <a:solidFill>
                  <a:srgbClr val="002060"/>
                </a:solidFill>
              </a:rPr>
            </a:br>
            <a:r>
              <a:rPr lang="en-US" altLang="pt-BR" sz="3600" dirty="0">
                <a:solidFill>
                  <a:srgbClr val="002060"/>
                </a:solidFill>
              </a:rPr>
              <a:t> ELIMINANDO CONDIÇÕES LATENTES, G</a:t>
            </a:r>
            <a:r>
              <a:rPr lang="en-US" altLang="pt-BR" sz="3600" baseline="-25000" dirty="0">
                <a:solidFill>
                  <a:srgbClr val="002060"/>
                </a:solidFill>
              </a:rPr>
              <a:t>D</a:t>
            </a:r>
          </a:p>
        </p:txBody>
      </p:sp>
      <p:sp>
        <p:nvSpPr>
          <p:cNvPr id="22532" name="Rectangle 36">
            <a:extLst>
              <a:ext uri="{FF2B5EF4-FFF2-40B4-BE49-F238E27FC236}">
                <a16:creationId xmlns:a16="http://schemas.microsoft.com/office/drawing/2014/main" xmlns="" id="{9D6033F2-75EC-4B5A-9FF4-1E41F8E910AB}"/>
              </a:ext>
            </a:extLst>
          </p:cNvPr>
          <p:cNvSpPr>
            <a:spLocks noGrp="1" noChangeArrowheads="1"/>
          </p:cNvSpPr>
          <p:nvPr>
            <p:ph type="body" idx="1"/>
          </p:nvPr>
        </p:nvSpPr>
        <p:spPr>
          <a:xfrm>
            <a:off x="1955801" y="1470025"/>
            <a:ext cx="8551863" cy="4687888"/>
          </a:xfrm>
        </p:spPr>
        <p:txBody>
          <a:bodyPr/>
          <a:lstStyle/>
          <a:p>
            <a:pPr>
              <a:lnSpc>
                <a:spcPct val="90000"/>
              </a:lnSpc>
            </a:pPr>
            <a:r>
              <a:rPr lang="en-US" altLang="pt-BR" b="1" dirty="0" err="1">
                <a:solidFill>
                  <a:srgbClr val="002060"/>
                </a:solidFill>
              </a:rPr>
              <a:t>Controles</a:t>
            </a:r>
            <a:r>
              <a:rPr lang="en-US" altLang="pt-BR" b="1" dirty="0">
                <a:solidFill>
                  <a:srgbClr val="002060"/>
                </a:solidFill>
              </a:rPr>
              <a:t> de </a:t>
            </a:r>
            <a:r>
              <a:rPr lang="en-US" altLang="pt-BR" b="1" dirty="0" err="1">
                <a:solidFill>
                  <a:srgbClr val="002060"/>
                </a:solidFill>
              </a:rPr>
              <a:t>Engenharia</a:t>
            </a:r>
            <a:r>
              <a:rPr lang="en-US" altLang="pt-BR" b="1" dirty="0">
                <a:solidFill>
                  <a:srgbClr val="002060"/>
                </a:solidFill>
              </a:rPr>
              <a:t> </a:t>
            </a:r>
          </a:p>
          <a:p>
            <a:pPr lvl="1">
              <a:lnSpc>
                <a:spcPct val="90000"/>
              </a:lnSpc>
            </a:pPr>
            <a:r>
              <a:rPr lang="en-US" altLang="pt-BR" dirty="0" err="1">
                <a:solidFill>
                  <a:srgbClr val="002060"/>
                </a:solidFill>
              </a:rPr>
              <a:t>Confiabilidade</a:t>
            </a:r>
            <a:r>
              <a:rPr lang="en-US" altLang="pt-BR" dirty="0">
                <a:solidFill>
                  <a:srgbClr val="002060"/>
                </a:solidFill>
              </a:rPr>
              <a:t> do </a:t>
            </a:r>
            <a:r>
              <a:rPr lang="en-US" altLang="pt-BR" dirty="0" err="1">
                <a:solidFill>
                  <a:srgbClr val="002060"/>
                </a:solidFill>
              </a:rPr>
              <a:t>equipamento</a:t>
            </a:r>
            <a:r>
              <a:rPr lang="en-US" altLang="pt-BR" dirty="0">
                <a:solidFill>
                  <a:srgbClr val="002060"/>
                </a:solidFill>
              </a:rPr>
              <a:t>, </a:t>
            </a:r>
            <a:r>
              <a:rPr lang="en-US" altLang="pt-BR" dirty="0" err="1">
                <a:solidFill>
                  <a:srgbClr val="002060"/>
                </a:solidFill>
              </a:rPr>
              <a:t>configuração</a:t>
            </a:r>
            <a:r>
              <a:rPr lang="en-US" altLang="pt-BR" dirty="0">
                <a:solidFill>
                  <a:srgbClr val="002060"/>
                </a:solidFill>
              </a:rPr>
              <a:t> de software &amp; hardware, interfaces </a:t>
            </a:r>
            <a:r>
              <a:rPr lang="en-US" altLang="pt-BR" dirty="0" err="1">
                <a:solidFill>
                  <a:srgbClr val="002060"/>
                </a:solidFill>
              </a:rPr>
              <a:t>homem-máquina</a:t>
            </a:r>
            <a:endParaRPr lang="en-US" altLang="pt-BR" dirty="0">
              <a:solidFill>
                <a:srgbClr val="002060"/>
              </a:solidFill>
            </a:endParaRPr>
          </a:p>
          <a:p>
            <a:pPr>
              <a:lnSpc>
                <a:spcPct val="90000"/>
              </a:lnSpc>
            </a:pPr>
            <a:r>
              <a:rPr lang="en-US" altLang="pt-BR" b="1" dirty="0" err="1">
                <a:solidFill>
                  <a:srgbClr val="002060"/>
                </a:solidFill>
              </a:rPr>
              <a:t>Controles</a:t>
            </a:r>
            <a:r>
              <a:rPr lang="en-US" altLang="pt-BR" b="1" dirty="0">
                <a:solidFill>
                  <a:srgbClr val="002060"/>
                </a:solidFill>
              </a:rPr>
              <a:t> </a:t>
            </a:r>
            <a:r>
              <a:rPr lang="en-US" altLang="pt-BR" b="1" dirty="0" err="1">
                <a:solidFill>
                  <a:srgbClr val="002060"/>
                </a:solidFill>
              </a:rPr>
              <a:t>Administrativos</a:t>
            </a:r>
            <a:r>
              <a:rPr lang="en-US" altLang="pt-BR" b="1" dirty="0">
                <a:solidFill>
                  <a:srgbClr val="002060"/>
                </a:solidFill>
              </a:rPr>
              <a:t> </a:t>
            </a:r>
          </a:p>
          <a:p>
            <a:pPr lvl="1">
              <a:lnSpc>
                <a:spcPct val="90000"/>
              </a:lnSpc>
            </a:pPr>
            <a:r>
              <a:rPr lang="en-US" altLang="pt-BR" dirty="0" err="1">
                <a:solidFill>
                  <a:srgbClr val="002060"/>
                </a:solidFill>
              </a:rPr>
              <a:t>procedimentos</a:t>
            </a:r>
            <a:r>
              <a:rPr lang="en-US" altLang="pt-BR" dirty="0">
                <a:solidFill>
                  <a:srgbClr val="002060"/>
                </a:solidFill>
              </a:rPr>
              <a:t>, </a:t>
            </a:r>
            <a:r>
              <a:rPr lang="en-US" altLang="pt-BR" dirty="0" err="1">
                <a:solidFill>
                  <a:srgbClr val="002060"/>
                </a:solidFill>
              </a:rPr>
              <a:t>treinamento</a:t>
            </a:r>
            <a:r>
              <a:rPr lang="en-US" altLang="pt-BR" dirty="0">
                <a:solidFill>
                  <a:srgbClr val="002060"/>
                </a:solidFill>
              </a:rPr>
              <a:t>, </a:t>
            </a:r>
            <a:r>
              <a:rPr lang="en-US" altLang="pt-BR" dirty="0" err="1">
                <a:solidFill>
                  <a:srgbClr val="002060"/>
                </a:solidFill>
              </a:rPr>
              <a:t>processos</a:t>
            </a:r>
            <a:r>
              <a:rPr lang="en-US" altLang="pt-BR" dirty="0">
                <a:solidFill>
                  <a:srgbClr val="002060"/>
                </a:solidFill>
              </a:rPr>
              <a:t>, </a:t>
            </a:r>
            <a:r>
              <a:rPr lang="en-US" altLang="pt-BR" dirty="0" err="1">
                <a:solidFill>
                  <a:srgbClr val="002060"/>
                </a:solidFill>
              </a:rPr>
              <a:t>políticas</a:t>
            </a:r>
            <a:r>
              <a:rPr lang="en-US" altLang="pt-BR" dirty="0">
                <a:solidFill>
                  <a:srgbClr val="002060"/>
                </a:solidFill>
              </a:rPr>
              <a:t> e </a:t>
            </a:r>
            <a:r>
              <a:rPr lang="en-US" altLang="pt-BR" dirty="0" err="1">
                <a:solidFill>
                  <a:srgbClr val="002060"/>
                </a:solidFill>
              </a:rPr>
              <a:t>expectativas</a:t>
            </a:r>
            <a:endParaRPr lang="en-US" altLang="pt-BR" dirty="0">
              <a:solidFill>
                <a:srgbClr val="002060"/>
              </a:solidFill>
            </a:endParaRPr>
          </a:p>
          <a:p>
            <a:pPr>
              <a:lnSpc>
                <a:spcPct val="90000"/>
              </a:lnSpc>
            </a:pPr>
            <a:r>
              <a:rPr lang="en-US" altLang="pt-BR" b="1" dirty="0" err="1">
                <a:solidFill>
                  <a:srgbClr val="002060"/>
                </a:solidFill>
              </a:rPr>
              <a:t>Controles</a:t>
            </a:r>
            <a:r>
              <a:rPr lang="en-US" altLang="pt-BR" b="1" dirty="0">
                <a:solidFill>
                  <a:srgbClr val="002060"/>
                </a:solidFill>
              </a:rPr>
              <a:t> </a:t>
            </a:r>
            <a:r>
              <a:rPr lang="en-US" altLang="pt-BR" b="1" dirty="0" err="1">
                <a:solidFill>
                  <a:srgbClr val="002060"/>
                </a:solidFill>
              </a:rPr>
              <a:t>Culturais</a:t>
            </a:r>
            <a:r>
              <a:rPr lang="en-US" altLang="pt-BR" b="1" dirty="0">
                <a:solidFill>
                  <a:srgbClr val="002060"/>
                </a:solidFill>
              </a:rPr>
              <a:t> </a:t>
            </a:r>
          </a:p>
          <a:p>
            <a:pPr lvl="1">
              <a:lnSpc>
                <a:spcPct val="90000"/>
              </a:lnSpc>
            </a:pPr>
            <a:r>
              <a:rPr lang="en-US" altLang="pt-BR" dirty="0" err="1">
                <a:solidFill>
                  <a:srgbClr val="002060"/>
                </a:solidFill>
              </a:rPr>
              <a:t>pressupostos</a:t>
            </a:r>
            <a:r>
              <a:rPr lang="en-US" altLang="pt-BR" dirty="0">
                <a:solidFill>
                  <a:srgbClr val="002060"/>
                </a:solidFill>
              </a:rPr>
              <a:t>, </a:t>
            </a:r>
            <a:r>
              <a:rPr lang="en-US" altLang="pt-BR" dirty="0" err="1">
                <a:solidFill>
                  <a:srgbClr val="002060"/>
                </a:solidFill>
              </a:rPr>
              <a:t>crenças</a:t>
            </a:r>
            <a:r>
              <a:rPr lang="en-US" altLang="pt-BR" dirty="0">
                <a:solidFill>
                  <a:srgbClr val="002060"/>
                </a:solidFill>
              </a:rPr>
              <a:t>, </a:t>
            </a:r>
            <a:r>
              <a:rPr lang="en-US" altLang="pt-BR" dirty="0" err="1">
                <a:solidFill>
                  <a:srgbClr val="002060"/>
                </a:solidFill>
              </a:rPr>
              <a:t>valores</a:t>
            </a:r>
            <a:r>
              <a:rPr lang="en-US" altLang="pt-BR" dirty="0">
                <a:solidFill>
                  <a:srgbClr val="002060"/>
                </a:solidFill>
              </a:rPr>
              <a:t>, </a:t>
            </a:r>
            <a:r>
              <a:rPr lang="en-US" altLang="pt-BR" dirty="0" err="1">
                <a:solidFill>
                  <a:srgbClr val="002060"/>
                </a:solidFill>
              </a:rPr>
              <a:t>atitudes</a:t>
            </a:r>
            <a:r>
              <a:rPr lang="en-US" altLang="pt-BR" dirty="0">
                <a:solidFill>
                  <a:srgbClr val="002060"/>
                </a:solidFill>
              </a:rPr>
              <a:t>, </a:t>
            </a:r>
            <a:r>
              <a:rPr lang="en-US" altLang="pt-BR" dirty="0" err="1">
                <a:solidFill>
                  <a:srgbClr val="002060"/>
                </a:solidFill>
              </a:rPr>
              <a:t>normas</a:t>
            </a:r>
            <a:r>
              <a:rPr lang="en-US" altLang="pt-BR" dirty="0">
                <a:solidFill>
                  <a:srgbClr val="002060"/>
                </a:solidFill>
              </a:rPr>
              <a:t> de </a:t>
            </a:r>
            <a:r>
              <a:rPr lang="en-US" altLang="pt-BR" dirty="0" err="1">
                <a:solidFill>
                  <a:srgbClr val="002060"/>
                </a:solidFill>
              </a:rPr>
              <a:t>trabalho</a:t>
            </a:r>
            <a:r>
              <a:rPr lang="en-US" altLang="pt-BR" dirty="0">
                <a:solidFill>
                  <a:srgbClr val="002060"/>
                </a:solidFill>
              </a:rPr>
              <a:t> em </a:t>
            </a:r>
            <a:r>
              <a:rPr lang="en-US" altLang="pt-BR" dirty="0" err="1">
                <a:solidFill>
                  <a:srgbClr val="002060"/>
                </a:solidFill>
              </a:rPr>
              <a:t>grupo</a:t>
            </a:r>
            <a:r>
              <a:rPr lang="en-US" altLang="pt-BR" dirty="0">
                <a:solidFill>
                  <a:srgbClr val="002060"/>
                </a:solidFill>
              </a:rPr>
              <a:t>, </a:t>
            </a:r>
            <a:r>
              <a:rPr lang="en-US" altLang="pt-BR" dirty="0" err="1">
                <a:solidFill>
                  <a:srgbClr val="002060"/>
                </a:solidFill>
              </a:rPr>
              <a:t>liderança</a:t>
            </a:r>
            <a:endParaRPr lang="en-US" altLang="pt-BR" dirty="0">
              <a:solidFill>
                <a:srgbClr val="002060"/>
              </a:solidFill>
            </a:endParaRPr>
          </a:p>
          <a:p>
            <a:pPr>
              <a:lnSpc>
                <a:spcPct val="90000"/>
              </a:lnSpc>
            </a:pPr>
            <a:r>
              <a:rPr lang="en-US" altLang="pt-BR" b="1" dirty="0" err="1">
                <a:solidFill>
                  <a:srgbClr val="002060"/>
                </a:solidFill>
              </a:rPr>
              <a:t>Controles</a:t>
            </a:r>
            <a:r>
              <a:rPr lang="en-US" altLang="pt-BR" b="1" dirty="0">
                <a:solidFill>
                  <a:srgbClr val="002060"/>
                </a:solidFill>
              </a:rPr>
              <a:t> de </a:t>
            </a:r>
            <a:r>
              <a:rPr lang="en-US" altLang="pt-BR" b="1" dirty="0" err="1">
                <a:solidFill>
                  <a:srgbClr val="002060"/>
                </a:solidFill>
              </a:rPr>
              <a:t>Supervisão</a:t>
            </a:r>
            <a:r>
              <a:rPr lang="en-US" altLang="pt-BR" b="1" dirty="0">
                <a:solidFill>
                  <a:srgbClr val="002060"/>
                </a:solidFill>
              </a:rPr>
              <a:t> </a:t>
            </a:r>
          </a:p>
          <a:p>
            <a:pPr lvl="1">
              <a:lnSpc>
                <a:spcPct val="90000"/>
              </a:lnSpc>
            </a:pPr>
            <a:r>
              <a:rPr lang="en-US" altLang="pt-BR" dirty="0" err="1">
                <a:solidFill>
                  <a:srgbClr val="002060"/>
                </a:solidFill>
              </a:rPr>
              <a:t>disponibilidade</a:t>
            </a:r>
            <a:r>
              <a:rPr lang="en-US" altLang="pt-BR" dirty="0">
                <a:solidFill>
                  <a:srgbClr val="002060"/>
                </a:solidFill>
              </a:rPr>
              <a:t>, </a:t>
            </a:r>
            <a:r>
              <a:rPr lang="en-US" altLang="pt-BR" dirty="0" err="1">
                <a:solidFill>
                  <a:srgbClr val="002060"/>
                </a:solidFill>
              </a:rPr>
              <a:t>melhoria</a:t>
            </a:r>
            <a:r>
              <a:rPr lang="en-US" altLang="pt-BR" dirty="0">
                <a:solidFill>
                  <a:srgbClr val="002060"/>
                </a:solidFill>
              </a:rPr>
              <a:t> de </a:t>
            </a:r>
            <a:r>
              <a:rPr lang="en-US" altLang="pt-BR" dirty="0" err="1">
                <a:solidFill>
                  <a:srgbClr val="002060"/>
                </a:solidFill>
              </a:rPr>
              <a:t>desempenho</a:t>
            </a:r>
            <a:endParaRPr lang="en-US" altLang="pt-BR" dirty="0">
              <a:solidFill>
                <a:srgbClr val="00206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8">
            <a:extLst>
              <a:ext uri="{FF2B5EF4-FFF2-40B4-BE49-F238E27FC236}">
                <a16:creationId xmlns:a16="http://schemas.microsoft.com/office/drawing/2014/main" xmlns="" id="{8FFF3C63-CBC2-4012-BCAB-AF82745C53F3}"/>
              </a:ext>
            </a:extLst>
          </p:cNvPr>
          <p:cNvGrpSpPr>
            <a:grpSpLocks/>
          </p:cNvGrpSpPr>
          <p:nvPr/>
        </p:nvGrpSpPr>
        <p:grpSpPr bwMode="auto">
          <a:xfrm>
            <a:off x="4289426" y="2008188"/>
            <a:ext cx="6208713" cy="4387850"/>
            <a:chOff x="1590" y="1185"/>
            <a:chExt cx="3911" cy="2764"/>
          </a:xfrm>
        </p:grpSpPr>
        <p:sp>
          <p:nvSpPr>
            <p:cNvPr id="24582" name="Line 39">
              <a:extLst>
                <a:ext uri="{FF2B5EF4-FFF2-40B4-BE49-F238E27FC236}">
                  <a16:creationId xmlns:a16="http://schemas.microsoft.com/office/drawing/2014/main" xmlns="" id="{498CD4C9-8181-4433-9D69-82CE83008439}"/>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3" name="Line 40">
              <a:extLst>
                <a:ext uri="{FF2B5EF4-FFF2-40B4-BE49-F238E27FC236}">
                  <a16:creationId xmlns:a16="http://schemas.microsoft.com/office/drawing/2014/main" xmlns="" id="{32AAB9CF-D195-486C-8F91-B2B818820A46}"/>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4" name="Line 41">
              <a:extLst>
                <a:ext uri="{FF2B5EF4-FFF2-40B4-BE49-F238E27FC236}">
                  <a16:creationId xmlns:a16="http://schemas.microsoft.com/office/drawing/2014/main" xmlns="" id="{DE21ADE0-E67C-4593-9229-3BE77BB4315E}"/>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5" name="Line 42">
              <a:extLst>
                <a:ext uri="{FF2B5EF4-FFF2-40B4-BE49-F238E27FC236}">
                  <a16:creationId xmlns:a16="http://schemas.microsoft.com/office/drawing/2014/main" xmlns="" id="{28842CF5-BC7E-455A-9C2E-2AE48EDCED47}"/>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6" name="Line 43">
              <a:extLst>
                <a:ext uri="{FF2B5EF4-FFF2-40B4-BE49-F238E27FC236}">
                  <a16:creationId xmlns:a16="http://schemas.microsoft.com/office/drawing/2014/main" xmlns="" id="{1E6A43C7-3BA2-4A97-A666-A71E7BCB2949}"/>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7" name="Line 44">
              <a:extLst>
                <a:ext uri="{FF2B5EF4-FFF2-40B4-BE49-F238E27FC236}">
                  <a16:creationId xmlns:a16="http://schemas.microsoft.com/office/drawing/2014/main" xmlns="" id="{9A2B2C5C-6162-4467-824A-CAC65122417C}"/>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8" name="Line 45">
              <a:extLst>
                <a:ext uri="{FF2B5EF4-FFF2-40B4-BE49-F238E27FC236}">
                  <a16:creationId xmlns:a16="http://schemas.microsoft.com/office/drawing/2014/main" xmlns="" id="{0090C216-48B2-4A39-A1EB-C6B8A32F7368}"/>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9" name="Line 46">
              <a:extLst>
                <a:ext uri="{FF2B5EF4-FFF2-40B4-BE49-F238E27FC236}">
                  <a16:creationId xmlns:a16="http://schemas.microsoft.com/office/drawing/2014/main" xmlns="" id="{8653BBDB-9161-43B4-A2C5-2A6830D5C9E3}"/>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0" name="Line 47">
              <a:extLst>
                <a:ext uri="{FF2B5EF4-FFF2-40B4-BE49-F238E27FC236}">
                  <a16:creationId xmlns:a16="http://schemas.microsoft.com/office/drawing/2014/main" xmlns="" id="{98B3307D-E167-40A7-8B2E-B9BBADC54BF2}"/>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1" name="Line 48">
              <a:extLst>
                <a:ext uri="{FF2B5EF4-FFF2-40B4-BE49-F238E27FC236}">
                  <a16:creationId xmlns:a16="http://schemas.microsoft.com/office/drawing/2014/main" xmlns="" id="{64047D21-80F6-4925-BA66-4AB445131801}"/>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2" name="Line 49">
              <a:extLst>
                <a:ext uri="{FF2B5EF4-FFF2-40B4-BE49-F238E27FC236}">
                  <a16:creationId xmlns:a16="http://schemas.microsoft.com/office/drawing/2014/main" xmlns="" id="{720C973C-4592-4D3F-9915-2164A124F704}"/>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3" name="Line 50">
              <a:extLst>
                <a:ext uri="{FF2B5EF4-FFF2-40B4-BE49-F238E27FC236}">
                  <a16:creationId xmlns:a16="http://schemas.microsoft.com/office/drawing/2014/main" xmlns="" id="{30909DC7-3520-41DC-AF63-E8E2E184E136}"/>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4" name="Line 51">
              <a:extLst>
                <a:ext uri="{FF2B5EF4-FFF2-40B4-BE49-F238E27FC236}">
                  <a16:creationId xmlns:a16="http://schemas.microsoft.com/office/drawing/2014/main" xmlns="" id="{E3F726ED-3C4A-461D-B55C-FF1FD588833A}"/>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5" name="Line 52">
              <a:extLst>
                <a:ext uri="{FF2B5EF4-FFF2-40B4-BE49-F238E27FC236}">
                  <a16:creationId xmlns:a16="http://schemas.microsoft.com/office/drawing/2014/main" xmlns="" id="{F60628BA-7E36-4ADA-8612-E74D58D291E2}"/>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6" name="Line 53">
              <a:extLst>
                <a:ext uri="{FF2B5EF4-FFF2-40B4-BE49-F238E27FC236}">
                  <a16:creationId xmlns:a16="http://schemas.microsoft.com/office/drawing/2014/main" xmlns="" id="{0CA97FD1-FC8B-4858-B771-05BF80C8C954}"/>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7" name="Line 54">
              <a:extLst>
                <a:ext uri="{FF2B5EF4-FFF2-40B4-BE49-F238E27FC236}">
                  <a16:creationId xmlns:a16="http://schemas.microsoft.com/office/drawing/2014/main" xmlns="" id="{2FA6187C-261B-41A7-A7A3-23A94FD546AE}"/>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8" name="Line 55">
              <a:extLst>
                <a:ext uri="{FF2B5EF4-FFF2-40B4-BE49-F238E27FC236}">
                  <a16:creationId xmlns:a16="http://schemas.microsoft.com/office/drawing/2014/main" xmlns="" id="{0AE6A8BC-550B-41E2-8BCF-39A4E4806658}"/>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9" name="Line 56">
              <a:extLst>
                <a:ext uri="{FF2B5EF4-FFF2-40B4-BE49-F238E27FC236}">
                  <a16:creationId xmlns:a16="http://schemas.microsoft.com/office/drawing/2014/main" xmlns="" id="{FA97FEA2-E1D0-455A-AC6C-8DD8A1737D76}"/>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0" name="Line 57">
              <a:extLst>
                <a:ext uri="{FF2B5EF4-FFF2-40B4-BE49-F238E27FC236}">
                  <a16:creationId xmlns:a16="http://schemas.microsoft.com/office/drawing/2014/main" xmlns="" id="{EBB0E6A8-4830-4367-9EC6-94EC720FD8FA}"/>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1" name="Line 58">
              <a:extLst>
                <a:ext uri="{FF2B5EF4-FFF2-40B4-BE49-F238E27FC236}">
                  <a16:creationId xmlns:a16="http://schemas.microsoft.com/office/drawing/2014/main" xmlns="" id="{6E1A187B-D9D9-4B25-9E0B-8C33BB48160F}"/>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2" name="Line 59">
              <a:extLst>
                <a:ext uri="{FF2B5EF4-FFF2-40B4-BE49-F238E27FC236}">
                  <a16:creationId xmlns:a16="http://schemas.microsoft.com/office/drawing/2014/main" xmlns="" id="{CB40A417-8E5E-48B5-8357-EC0106C7E292}"/>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3" name="Line 60">
              <a:extLst>
                <a:ext uri="{FF2B5EF4-FFF2-40B4-BE49-F238E27FC236}">
                  <a16:creationId xmlns:a16="http://schemas.microsoft.com/office/drawing/2014/main" xmlns="" id="{15AF1626-2029-455E-A600-76960C910C20}"/>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4" name="Line 61">
              <a:extLst>
                <a:ext uri="{FF2B5EF4-FFF2-40B4-BE49-F238E27FC236}">
                  <a16:creationId xmlns:a16="http://schemas.microsoft.com/office/drawing/2014/main" xmlns="" id="{1A35B9FE-6E66-4984-B4A7-BC3FA93C95EF}"/>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5" name="Line 62">
              <a:extLst>
                <a:ext uri="{FF2B5EF4-FFF2-40B4-BE49-F238E27FC236}">
                  <a16:creationId xmlns:a16="http://schemas.microsoft.com/office/drawing/2014/main" xmlns="" id="{8EB7302B-3B76-474F-9BDA-63CF84806F9B}"/>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6" name="Line 63">
              <a:extLst>
                <a:ext uri="{FF2B5EF4-FFF2-40B4-BE49-F238E27FC236}">
                  <a16:creationId xmlns:a16="http://schemas.microsoft.com/office/drawing/2014/main" xmlns="" id="{21B1EC97-E33E-4457-9FF9-F006EB2D628D}"/>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7" name="Line 64">
              <a:extLst>
                <a:ext uri="{FF2B5EF4-FFF2-40B4-BE49-F238E27FC236}">
                  <a16:creationId xmlns:a16="http://schemas.microsoft.com/office/drawing/2014/main" xmlns="" id="{D99AFEF7-28CD-41A8-9E1C-F70A5642E811}"/>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8" name="Line 65">
              <a:extLst>
                <a:ext uri="{FF2B5EF4-FFF2-40B4-BE49-F238E27FC236}">
                  <a16:creationId xmlns:a16="http://schemas.microsoft.com/office/drawing/2014/main" xmlns="" id="{1883E137-02C3-4682-87CA-FFD57FB8D306}"/>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9" name="Line 66">
              <a:extLst>
                <a:ext uri="{FF2B5EF4-FFF2-40B4-BE49-F238E27FC236}">
                  <a16:creationId xmlns:a16="http://schemas.microsoft.com/office/drawing/2014/main" xmlns="" id="{76B9E184-907B-478A-B3AF-7D8B66A757E7}"/>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0" name="Line 67">
              <a:extLst>
                <a:ext uri="{FF2B5EF4-FFF2-40B4-BE49-F238E27FC236}">
                  <a16:creationId xmlns:a16="http://schemas.microsoft.com/office/drawing/2014/main" xmlns="" id="{BAFDD8C3-0693-415C-B3EB-6DD3B4FEF1B4}"/>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1" name="Line 68">
              <a:extLst>
                <a:ext uri="{FF2B5EF4-FFF2-40B4-BE49-F238E27FC236}">
                  <a16:creationId xmlns:a16="http://schemas.microsoft.com/office/drawing/2014/main" xmlns="" id="{B385823F-9ADF-4A50-9838-4F4827E27F3E}"/>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2" name="Line 69">
              <a:extLst>
                <a:ext uri="{FF2B5EF4-FFF2-40B4-BE49-F238E27FC236}">
                  <a16:creationId xmlns:a16="http://schemas.microsoft.com/office/drawing/2014/main" xmlns="" id="{3B223CB5-F887-4599-9D14-DB58B51EA034}"/>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13" name="Line 70">
              <a:extLst>
                <a:ext uri="{FF2B5EF4-FFF2-40B4-BE49-F238E27FC236}">
                  <a16:creationId xmlns:a16="http://schemas.microsoft.com/office/drawing/2014/main" xmlns="" id="{2F8C84BD-CE19-4145-8230-BAF07F3576A2}"/>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579" name="Rectangle 35">
            <a:extLst>
              <a:ext uri="{FF2B5EF4-FFF2-40B4-BE49-F238E27FC236}">
                <a16:creationId xmlns:a16="http://schemas.microsoft.com/office/drawing/2014/main" xmlns="" id="{8FC5D42B-8C35-4EC0-BA56-24631A2E73AE}"/>
              </a:ext>
            </a:extLst>
          </p:cNvPr>
          <p:cNvSpPr>
            <a:spLocks noGrp="1" noChangeArrowheads="1"/>
          </p:cNvSpPr>
          <p:nvPr>
            <p:ph type="title"/>
          </p:nvPr>
        </p:nvSpPr>
        <p:spPr>
          <a:xfrm>
            <a:off x="2233614" y="141288"/>
            <a:ext cx="6656387" cy="1090612"/>
          </a:xfrm>
          <a:noFill/>
        </p:spPr>
        <p:txBody>
          <a:bodyPr/>
          <a:lstStyle/>
          <a:p>
            <a:pPr>
              <a:lnSpc>
                <a:spcPct val="80000"/>
              </a:lnSpc>
            </a:pPr>
            <a:r>
              <a:rPr lang="en-US" altLang="pt-BR" b="1" dirty="0">
                <a:solidFill>
                  <a:srgbClr val="002060"/>
                </a:solidFill>
              </a:rPr>
              <a:t>PRINCÍPIOS</a:t>
            </a:r>
            <a:br>
              <a:rPr lang="en-US" altLang="pt-BR" b="1" dirty="0">
                <a:solidFill>
                  <a:srgbClr val="002060"/>
                </a:solidFill>
              </a:rPr>
            </a:br>
            <a:r>
              <a:rPr lang="en-US" altLang="pt-BR" sz="2800" b="1" dirty="0">
                <a:solidFill>
                  <a:srgbClr val="002060"/>
                </a:solidFill>
              </a:rPr>
              <a:t>  DA GERÊNCIA DO DESEMPENHO HUMANO</a:t>
            </a:r>
          </a:p>
        </p:txBody>
      </p:sp>
      <p:sp>
        <p:nvSpPr>
          <p:cNvPr id="24580" name="Rectangle 36">
            <a:extLst>
              <a:ext uri="{FF2B5EF4-FFF2-40B4-BE49-F238E27FC236}">
                <a16:creationId xmlns:a16="http://schemas.microsoft.com/office/drawing/2014/main" xmlns="" id="{CC3B1114-D52A-43AE-BB4E-482574726BE7}"/>
              </a:ext>
            </a:extLst>
          </p:cNvPr>
          <p:cNvSpPr>
            <a:spLocks noChangeArrowheads="1"/>
          </p:cNvSpPr>
          <p:nvPr/>
        </p:nvSpPr>
        <p:spPr bwMode="auto">
          <a:xfrm>
            <a:off x="872837" y="1600200"/>
            <a:ext cx="10764982" cy="4010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marL="452438" indent="-452438">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452438" marR="0" lvl="0" indent="-452438" algn="l" defTabSz="914400" rtl="0" eaLnBrk="1" fontAlgn="auto" latinLnBrk="0" hangingPunct="1">
              <a:lnSpc>
                <a:spcPct val="130000"/>
              </a:lnSpc>
              <a:spcBef>
                <a:spcPts val="0"/>
              </a:spcBef>
              <a:spcAft>
                <a:spcPts val="0"/>
              </a:spcAft>
              <a:buClrTx/>
              <a:buSzPct val="85000"/>
              <a:buFont typeface="Wingdings" panose="05000000000000000000" pitchFamily="2" charset="2"/>
              <a:buChar char="q"/>
              <a:tabLst/>
              <a:defRPr/>
            </a:pP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Humanos </a:t>
            </a: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são</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0" i="0" u="sng" strike="noStrike" kern="1200" cap="none" spc="0" normalizeH="0" baseline="0" noProof="0" dirty="0" err="1">
                <a:ln>
                  <a:noFill/>
                </a:ln>
                <a:solidFill>
                  <a:srgbClr val="002060"/>
                </a:solidFill>
                <a:effectLst/>
                <a:uLnTx/>
                <a:uFillTx/>
                <a:latin typeface="Arial" panose="020B0604020202020204" pitchFamily="34" charset="0"/>
                <a:ea typeface="+mn-ea"/>
                <a:cs typeface="+mn-cs"/>
              </a:rPr>
              <a:t>falíveis</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 .</a:t>
            </a:r>
          </a:p>
          <a:p>
            <a:pPr marL="452438" marR="0" lvl="0" indent="-452438" algn="l" defTabSz="914400" rtl="0" eaLnBrk="1" fontAlgn="auto" latinLnBrk="0" hangingPunct="1">
              <a:lnSpc>
                <a:spcPct val="130000"/>
              </a:lnSpc>
              <a:spcBef>
                <a:spcPts val="0"/>
              </a:spcBef>
              <a:spcAft>
                <a:spcPts val="0"/>
              </a:spcAft>
              <a:buClrTx/>
              <a:buSzPct val="85000"/>
              <a:buFont typeface="Wingdings" panose="05000000000000000000" pitchFamily="2" charset="2"/>
              <a:buChar char="q"/>
              <a:tabLst/>
              <a:defRPr/>
            </a:pP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O </a:t>
            </a: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Erro</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é </a:t>
            </a:r>
            <a:r>
              <a:rPr kumimoji="0" lang="en-US" altLang="pt-BR" sz="4000" b="0" i="0" u="sng"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predizível</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a:t>
            </a:r>
          </a:p>
          <a:p>
            <a:pPr marL="452438" marR="0" lvl="0" indent="-452438" algn="l" defTabSz="914400" rtl="0" eaLnBrk="1" fontAlgn="auto" latinLnBrk="0" hangingPunct="1">
              <a:lnSpc>
                <a:spcPct val="130000"/>
              </a:lnSpc>
              <a:spcBef>
                <a:spcPts val="0"/>
              </a:spcBef>
              <a:spcAft>
                <a:spcPts val="0"/>
              </a:spcAft>
              <a:buClrTx/>
              <a:buSzPct val="85000"/>
              <a:buFont typeface="Wingdings" panose="05000000000000000000" pitchFamily="2" charset="2"/>
              <a:buChar char="q"/>
              <a:tabLst/>
              <a:defRPr/>
            </a:pPr>
            <a:r>
              <a:rPr kumimoji="0" lang="en-US" altLang="pt-BR" sz="4000" b="0" i="0" u="sng" strike="noStrike" kern="1200" cap="none" spc="0" normalizeH="0" baseline="0" noProof="0" dirty="0">
                <a:ln>
                  <a:noFill/>
                </a:ln>
                <a:solidFill>
                  <a:srgbClr val="002060"/>
                </a:solidFill>
                <a:effectLst/>
                <a:uLnTx/>
                <a:uFillTx/>
                <a:latin typeface="Arial" panose="020B0604020202020204" pitchFamily="34" charset="0"/>
                <a:ea typeface="+mn-ea"/>
                <a:cs typeface="+mn-cs"/>
              </a:rPr>
              <a:t>A </a:t>
            </a:r>
            <a:r>
              <a:rPr kumimoji="0" lang="en-US" altLang="pt-BR" sz="4000" b="0" i="0" u="sng"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Organização</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influencia</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o </a:t>
            </a: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comportamento</a:t>
            </a:r>
            <a:endPar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452438" marR="0" lvl="0" indent="-452438" algn="l" defTabSz="914400" rtl="0" eaLnBrk="1" fontAlgn="auto" latinLnBrk="0" hangingPunct="1">
              <a:lnSpc>
                <a:spcPct val="130000"/>
              </a:lnSpc>
              <a:spcBef>
                <a:spcPts val="0"/>
              </a:spcBef>
              <a:spcAft>
                <a:spcPts val="0"/>
              </a:spcAft>
              <a:buClrTx/>
              <a:buSzPct val="85000"/>
              <a:buFont typeface="Wingdings" panose="05000000000000000000" pitchFamily="2" charset="2"/>
              <a:buChar char="q"/>
              <a:tabLst/>
              <a:defRPr/>
            </a:pP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Comportamentos</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são</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0" i="0" u="sng" strike="noStrike" kern="1200" cap="none" spc="0" normalizeH="0" baseline="0" noProof="0" dirty="0" err="1">
                <a:ln>
                  <a:noFill/>
                </a:ln>
                <a:solidFill>
                  <a:srgbClr val="002060"/>
                </a:solidFill>
                <a:effectLst/>
                <a:uLnTx/>
                <a:uFillTx/>
                <a:latin typeface="Arial" panose="020B0604020202020204" pitchFamily="34" charset="0"/>
                <a:ea typeface="+mn-ea"/>
                <a:cs typeface="+mn-cs"/>
              </a:rPr>
              <a:t>reforçados</a:t>
            </a:r>
            <a:endPar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452438" marR="0" lvl="0" indent="-452438" algn="l" defTabSz="914400" rtl="0" eaLnBrk="1" fontAlgn="auto" latinLnBrk="0" hangingPunct="1">
              <a:lnSpc>
                <a:spcPct val="130000"/>
              </a:lnSpc>
              <a:spcBef>
                <a:spcPts val="0"/>
              </a:spcBef>
              <a:spcAft>
                <a:spcPts val="0"/>
              </a:spcAft>
              <a:buClrTx/>
              <a:buSzPct val="85000"/>
              <a:buFont typeface="Wingdings" panose="05000000000000000000" pitchFamily="2" charset="2"/>
              <a:buChar char="q"/>
              <a:tabLst/>
              <a:defRPr/>
            </a:pP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Eventos</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são</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0" i="0" u="sng" strike="noStrike" kern="1200" cap="none" spc="0" normalizeH="0" baseline="0" noProof="0" dirty="0" err="1">
                <a:ln>
                  <a:noFill/>
                </a:ln>
                <a:solidFill>
                  <a:srgbClr val="002060"/>
                </a:solidFill>
                <a:effectLst/>
                <a:uLnTx/>
                <a:uFillTx/>
                <a:latin typeface="Arial" panose="020B0604020202020204" pitchFamily="34" charset="0"/>
                <a:ea typeface="+mn-ea"/>
                <a:cs typeface="+mn-cs"/>
              </a:rPr>
              <a:t>evitáveis</a:t>
            </a:r>
            <a:r>
              <a:rPr kumimoji="0" lang="en-US" altLang="pt-BR" sz="4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5BEBE861-2DB9-4C9A-A2AE-234A4E330C16}"/>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26627" name="Rectangle 3">
            <a:extLst>
              <a:ext uri="{FF2B5EF4-FFF2-40B4-BE49-F238E27FC236}">
                <a16:creationId xmlns:a16="http://schemas.microsoft.com/office/drawing/2014/main" xmlns="" id="{4C86E04C-7910-488A-96E8-F8416C6BA01E}"/>
              </a:ext>
            </a:extLst>
          </p:cNvPr>
          <p:cNvSpPr>
            <a:spLocks noGrp="1" noChangeArrowheads="1"/>
          </p:cNvSpPr>
          <p:nvPr>
            <p:ph type="title"/>
          </p:nvPr>
        </p:nvSpPr>
        <p:spPr>
          <a:xfrm>
            <a:off x="2219325" y="150814"/>
            <a:ext cx="7721600" cy="522287"/>
          </a:xfrm>
          <a:noFill/>
        </p:spPr>
        <p:txBody>
          <a:bodyPr>
            <a:normAutofit fontScale="90000"/>
          </a:bodyPr>
          <a:lstStyle/>
          <a:p>
            <a:r>
              <a:rPr lang="en-US" altLang="pt-BR" sz="4000" b="1" dirty="0">
                <a:solidFill>
                  <a:srgbClr val="002060"/>
                </a:solidFill>
              </a:rPr>
              <a:t>ARMADILHAS DA NATUREZA HUMANA</a:t>
            </a:r>
          </a:p>
        </p:txBody>
      </p:sp>
      <p:sp>
        <p:nvSpPr>
          <p:cNvPr id="26628" name="Rectangle 4">
            <a:extLst>
              <a:ext uri="{FF2B5EF4-FFF2-40B4-BE49-F238E27FC236}">
                <a16:creationId xmlns:a16="http://schemas.microsoft.com/office/drawing/2014/main" xmlns="" id="{F3B3B340-E1FA-43D6-B536-143C197C5F2F}"/>
              </a:ext>
            </a:extLst>
          </p:cNvPr>
          <p:cNvSpPr>
            <a:spLocks noGrp="1" noChangeArrowheads="1"/>
          </p:cNvSpPr>
          <p:nvPr>
            <p:ph type="body" idx="1"/>
          </p:nvPr>
        </p:nvSpPr>
        <p:spPr>
          <a:xfrm>
            <a:off x="1905001" y="990600"/>
            <a:ext cx="7470775" cy="5181600"/>
          </a:xfrm>
          <a:noFill/>
        </p:spPr>
        <p:txBody>
          <a:bodyPr>
            <a:normAutofit lnSpcReduction="10000"/>
          </a:bodyPr>
          <a:lstStyle/>
          <a:p>
            <a:pPr marL="449263" indent="-449263">
              <a:buClr>
                <a:schemeClr val="bg1"/>
              </a:buClr>
              <a:buSzPct val="90000"/>
            </a:pPr>
            <a:r>
              <a:rPr lang="en-US" altLang="pt-BR" b="1" u="sng" dirty="0">
                <a:solidFill>
                  <a:srgbClr val="002060"/>
                </a:solidFill>
              </a:rPr>
              <a:t>Stress</a:t>
            </a:r>
          </a:p>
          <a:p>
            <a:pPr marL="449263" indent="-449263">
              <a:buClr>
                <a:schemeClr val="bg1"/>
              </a:buClr>
              <a:buSzPct val="90000"/>
            </a:pPr>
            <a:r>
              <a:rPr lang="en-US" altLang="pt-BR" b="1" dirty="0">
                <a:solidFill>
                  <a:srgbClr val="002060"/>
                </a:solidFill>
              </a:rPr>
              <a:t>Falta de </a:t>
            </a:r>
            <a:r>
              <a:rPr lang="en-US" altLang="pt-BR" b="1" u="sng" dirty="0" err="1">
                <a:solidFill>
                  <a:srgbClr val="002060"/>
                </a:solidFill>
              </a:rPr>
              <a:t>concentração</a:t>
            </a:r>
            <a:endParaRPr lang="en-US" altLang="pt-BR" b="1" dirty="0">
              <a:solidFill>
                <a:srgbClr val="002060"/>
              </a:solidFill>
            </a:endParaRPr>
          </a:p>
          <a:p>
            <a:pPr marL="449263" indent="-449263">
              <a:buClr>
                <a:schemeClr val="bg1"/>
              </a:buClr>
              <a:buSzPct val="90000"/>
            </a:pPr>
            <a:r>
              <a:rPr lang="en-US" altLang="pt-BR" b="1" u="sng" dirty="0" err="1">
                <a:solidFill>
                  <a:srgbClr val="002060"/>
                </a:solidFill>
              </a:rPr>
              <a:t>Modelos</a:t>
            </a:r>
            <a:r>
              <a:rPr lang="en-US" altLang="pt-BR" b="1" u="sng" dirty="0">
                <a:solidFill>
                  <a:srgbClr val="002060"/>
                </a:solidFill>
              </a:rPr>
              <a:t> </a:t>
            </a:r>
            <a:r>
              <a:rPr lang="en-US" altLang="pt-BR" b="1" u="sng" dirty="0" err="1">
                <a:solidFill>
                  <a:srgbClr val="002060"/>
                </a:solidFill>
              </a:rPr>
              <a:t>mentais</a:t>
            </a:r>
            <a:r>
              <a:rPr lang="en-US" altLang="pt-BR" b="1" dirty="0">
                <a:solidFill>
                  <a:srgbClr val="002060"/>
                </a:solidFill>
              </a:rPr>
              <a:t> </a:t>
            </a:r>
            <a:r>
              <a:rPr lang="en-US" altLang="pt-BR" b="1" dirty="0" err="1">
                <a:solidFill>
                  <a:srgbClr val="002060"/>
                </a:solidFill>
              </a:rPr>
              <a:t>imprecisos</a:t>
            </a:r>
            <a:endParaRPr lang="en-US" altLang="pt-BR" b="1" u="sng" dirty="0">
              <a:solidFill>
                <a:srgbClr val="002060"/>
              </a:solidFill>
            </a:endParaRPr>
          </a:p>
          <a:p>
            <a:pPr marL="449263" indent="-449263">
              <a:buClr>
                <a:schemeClr val="bg1"/>
              </a:buClr>
              <a:buSzPct val="90000"/>
            </a:pPr>
            <a:r>
              <a:rPr lang="en-US" altLang="pt-BR" b="1" u="sng" dirty="0" err="1">
                <a:solidFill>
                  <a:srgbClr val="002060"/>
                </a:solidFill>
              </a:rPr>
              <a:t>Memória</a:t>
            </a:r>
            <a:r>
              <a:rPr lang="en-US" altLang="pt-BR" b="1" dirty="0">
                <a:solidFill>
                  <a:srgbClr val="002060"/>
                </a:solidFill>
              </a:rPr>
              <a:t> de </a:t>
            </a:r>
            <a:r>
              <a:rPr lang="en-US" altLang="pt-BR" b="1" dirty="0" err="1">
                <a:solidFill>
                  <a:srgbClr val="002060"/>
                </a:solidFill>
              </a:rPr>
              <a:t>trabalho</a:t>
            </a:r>
            <a:r>
              <a:rPr lang="en-US" altLang="pt-BR" b="1" dirty="0">
                <a:solidFill>
                  <a:srgbClr val="002060"/>
                </a:solidFill>
              </a:rPr>
              <a:t> </a:t>
            </a:r>
            <a:r>
              <a:rPr lang="en-US" altLang="pt-BR" b="1" dirty="0" err="1">
                <a:solidFill>
                  <a:srgbClr val="002060"/>
                </a:solidFill>
              </a:rPr>
              <a:t>limitada</a:t>
            </a:r>
            <a:endParaRPr lang="en-US" altLang="pt-BR" b="1" u="sng" dirty="0">
              <a:solidFill>
                <a:srgbClr val="002060"/>
              </a:solidFill>
            </a:endParaRPr>
          </a:p>
          <a:p>
            <a:pPr marL="449263" indent="-449263">
              <a:buClr>
                <a:schemeClr val="bg1"/>
              </a:buClr>
              <a:buSzPct val="90000"/>
            </a:pPr>
            <a:r>
              <a:rPr lang="en-US" altLang="pt-BR" b="1" dirty="0" err="1">
                <a:solidFill>
                  <a:srgbClr val="002060"/>
                </a:solidFill>
              </a:rPr>
              <a:t>Recursos</a:t>
            </a:r>
            <a:r>
              <a:rPr lang="en-US" altLang="pt-BR" b="1" dirty="0">
                <a:solidFill>
                  <a:srgbClr val="002060"/>
                </a:solidFill>
              </a:rPr>
              <a:t> de </a:t>
            </a:r>
            <a:r>
              <a:rPr lang="en-US" altLang="pt-BR" b="1" u="sng" dirty="0" err="1">
                <a:solidFill>
                  <a:srgbClr val="002060"/>
                </a:solidFill>
              </a:rPr>
              <a:t>atenção</a:t>
            </a:r>
            <a:r>
              <a:rPr lang="en-US" altLang="pt-BR" b="1" dirty="0">
                <a:solidFill>
                  <a:srgbClr val="002060"/>
                </a:solidFill>
              </a:rPr>
              <a:t> </a:t>
            </a:r>
            <a:r>
              <a:rPr lang="en-US" altLang="pt-BR" b="1" dirty="0" err="1">
                <a:solidFill>
                  <a:srgbClr val="002060"/>
                </a:solidFill>
              </a:rPr>
              <a:t>limitados</a:t>
            </a:r>
            <a:endParaRPr lang="en-US" altLang="pt-BR" b="1" dirty="0">
              <a:solidFill>
                <a:srgbClr val="002060"/>
              </a:solidFill>
            </a:endParaRPr>
          </a:p>
          <a:p>
            <a:pPr marL="449263" indent="-449263">
              <a:buClr>
                <a:schemeClr val="bg1"/>
              </a:buClr>
              <a:buSzPct val="90000"/>
            </a:pPr>
            <a:r>
              <a:rPr lang="en-US" altLang="pt-BR" b="1" dirty="0">
                <a:solidFill>
                  <a:srgbClr val="002060"/>
                </a:solidFill>
              </a:rPr>
              <a:t>Falsas  </a:t>
            </a:r>
            <a:r>
              <a:rPr lang="en-US" altLang="pt-BR" b="1" u="sng" dirty="0" err="1">
                <a:solidFill>
                  <a:srgbClr val="002060"/>
                </a:solidFill>
              </a:rPr>
              <a:t>impressões</a:t>
            </a:r>
            <a:endParaRPr lang="en-US" altLang="pt-BR" b="1" u="sng" dirty="0">
              <a:solidFill>
                <a:srgbClr val="002060"/>
              </a:solidFill>
            </a:endParaRPr>
          </a:p>
          <a:p>
            <a:pPr marL="449263" indent="-449263">
              <a:buClr>
                <a:schemeClr val="bg1"/>
              </a:buClr>
              <a:buSzPct val="90000"/>
            </a:pPr>
            <a:r>
              <a:rPr lang="en-US" altLang="pt-BR" b="1" dirty="0" err="1">
                <a:solidFill>
                  <a:srgbClr val="002060"/>
                </a:solidFill>
              </a:rPr>
              <a:t>Dificuldade</a:t>
            </a:r>
            <a:r>
              <a:rPr lang="en-US" altLang="pt-BR" b="1" dirty="0">
                <a:solidFill>
                  <a:srgbClr val="002060"/>
                </a:solidFill>
              </a:rPr>
              <a:t> para </a:t>
            </a:r>
            <a:r>
              <a:rPr lang="en-US" altLang="pt-BR" b="1" u="sng" dirty="0" err="1">
                <a:solidFill>
                  <a:srgbClr val="002060"/>
                </a:solidFill>
              </a:rPr>
              <a:t>ver</a:t>
            </a:r>
            <a:r>
              <a:rPr lang="en-US" altLang="pt-BR" b="1" dirty="0">
                <a:solidFill>
                  <a:srgbClr val="002060"/>
                </a:solidFill>
              </a:rPr>
              <a:t> </a:t>
            </a:r>
            <a:r>
              <a:rPr lang="en-US" altLang="pt-BR" b="1" dirty="0" err="1">
                <a:solidFill>
                  <a:srgbClr val="002060"/>
                </a:solidFill>
              </a:rPr>
              <a:t>os</a:t>
            </a:r>
            <a:r>
              <a:rPr lang="en-US" altLang="pt-BR" b="1" dirty="0">
                <a:solidFill>
                  <a:srgbClr val="002060"/>
                </a:solidFill>
              </a:rPr>
              <a:t> </a:t>
            </a:r>
            <a:r>
              <a:rPr lang="en-US" altLang="pt-BR" b="1" dirty="0" err="1">
                <a:solidFill>
                  <a:srgbClr val="002060"/>
                </a:solidFill>
              </a:rPr>
              <a:t>próprios</a:t>
            </a:r>
            <a:r>
              <a:rPr lang="en-US" altLang="pt-BR" b="1" dirty="0">
                <a:solidFill>
                  <a:srgbClr val="002060"/>
                </a:solidFill>
              </a:rPr>
              <a:t> </a:t>
            </a:r>
            <a:r>
              <a:rPr lang="en-US" altLang="pt-BR" b="1" dirty="0" err="1">
                <a:solidFill>
                  <a:srgbClr val="002060"/>
                </a:solidFill>
              </a:rPr>
              <a:t>erros</a:t>
            </a:r>
            <a:endParaRPr lang="en-US" altLang="pt-BR" b="1" dirty="0">
              <a:solidFill>
                <a:srgbClr val="002060"/>
              </a:solidFill>
            </a:endParaRPr>
          </a:p>
          <a:p>
            <a:pPr marL="449263" indent="-449263">
              <a:buClr>
                <a:schemeClr val="bg1"/>
              </a:buClr>
              <a:buSzPct val="90000"/>
            </a:pPr>
            <a:r>
              <a:rPr lang="en-US" altLang="pt-BR" b="1" u="sng" dirty="0" err="1">
                <a:solidFill>
                  <a:srgbClr val="002060"/>
                </a:solidFill>
              </a:rPr>
              <a:t>Perspectiva</a:t>
            </a:r>
            <a:r>
              <a:rPr lang="en-US" altLang="pt-BR" b="1" dirty="0">
                <a:solidFill>
                  <a:srgbClr val="002060"/>
                </a:solidFill>
              </a:rPr>
              <a:t> </a:t>
            </a:r>
            <a:r>
              <a:rPr lang="en-US" altLang="pt-BR" b="1" dirty="0" err="1">
                <a:solidFill>
                  <a:srgbClr val="002060"/>
                </a:solidFill>
              </a:rPr>
              <a:t>limitada</a:t>
            </a:r>
            <a:endParaRPr lang="en-US" altLang="pt-BR" b="1" dirty="0">
              <a:solidFill>
                <a:srgbClr val="002060"/>
              </a:solidFill>
            </a:endParaRPr>
          </a:p>
          <a:p>
            <a:pPr marL="449263" indent="-449263">
              <a:buClr>
                <a:schemeClr val="bg1"/>
              </a:buClr>
              <a:buSzPct val="90000"/>
            </a:pPr>
            <a:r>
              <a:rPr lang="en-US" altLang="pt-BR" b="1" dirty="0" err="1">
                <a:solidFill>
                  <a:srgbClr val="002060"/>
                </a:solidFill>
              </a:rPr>
              <a:t>Susceptibilidade</a:t>
            </a:r>
            <a:r>
              <a:rPr lang="en-US" altLang="pt-BR" b="1" dirty="0">
                <a:solidFill>
                  <a:srgbClr val="002060"/>
                </a:solidFill>
              </a:rPr>
              <a:t> </a:t>
            </a:r>
            <a:r>
              <a:rPr lang="en-US" altLang="pt-BR" b="1" u="sng" dirty="0" err="1">
                <a:solidFill>
                  <a:srgbClr val="002060"/>
                </a:solidFill>
              </a:rPr>
              <a:t>emocional</a:t>
            </a:r>
            <a:endParaRPr lang="en-US" altLang="pt-BR" b="1" u="sng" dirty="0">
              <a:solidFill>
                <a:srgbClr val="002060"/>
              </a:solidFill>
            </a:endParaRPr>
          </a:p>
          <a:p>
            <a:pPr marL="449263" indent="-449263">
              <a:buClr>
                <a:schemeClr val="bg1"/>
              </a:buClr>
              <a:buSzPct val="90000"/>
            </a:pPr>
            <a:r>
              <a:rPr lang="en-US" altLang="pt-BR" b="1" dirty="0" err="1">
                <a:solidFill>
                  <a:srgbClr val="002060"/>
                </a:solidFill>
              </a:rPr>
              <a:t>Foco</a:t>
            </a:r>
            <a:r>
              <a:rPr lang="en-US" altLang="pt-BR" b="1" dirty="0">
                <a:solidFill>
                  <a:srgbClr val="002060"/>
                </a:solidFill>
              </a:rPr>
              <a:t> </a:t>
            </a:r>
            <a:r>
              <a:rPr lang="en-US" altLang="pt-BR" b="1" dirty="0" err="1">
                <a:solidFill>
                  <a:srgbClr val="002060"/>
                </a:solidFill>
              </a:rPr>
              <a:t>na</a:t>
            </a:r>
            <a:r>
              <a:rPr lang="en-US" altLang="pt-BR" b="1" dirty="0">
                <a:solidFill>
                  <a:srgbClr val="002060"/>
                </a:solidFill>
              </a:rPr>
              <a:t> </a:t>
            </a:r>
            <a:r>
              <a:rPr lang="en-US" altLang="pt-BR" b="1" u="sng" dirty="0">
                <a:solidFill>
                  <a:srgbClr val="002060"/>
                </a:solidFill>
              </a:rPr>
              <a:t>meta</a:t>
            </a:r>
          </a:p>
          <a:p>
            <a:pPr marL="449263" indent="-449263">
              <a:buClr>
                <a:schemeClr val="bg1"/>
              </a:buClr>
              <a:buSzPct val="90000"/>
            </a:pPr>
            <a:r>
              <a:rPr lang="en-US" altLang="pt-BR" b="1" u="sng" dirty="0" err="1">
                <a:solidFill>
                  <a:srgbClr val="002060"/>
                </a:solidFill>
              </a:rPr>
              <a:t>Fadiga</a:t>
            </a:r>
            <a:endParaRPr lang="en-US" altLang="pt-BR" b="1" u="sng" dirty="0">
              <a:solidFill>
                <a:srgbClr val="002060"/>
              </a:solidFill>
            </a:endParaRPr>
          </a:p>
        </p:txBody>
      </p:sp>
      <p:pic>
        <p:nvPicPr>
          <p:cNvPr id="1034" name="Picture 10" descr="Resultado de imagem para desenho mulher trabalhando">
            <a:extLst>
              <a:ext uri="{FF2B5EF4-FFF2-40B4-BE49-F238E27FC236}">
                <a16:creationId xmlns:a16="http://schemas.microsoft.com/office/drawing/2014/main" xmlns="" id="{251366F0-39D7-47DA-B81A-18B3D28A02C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26620" y="1902619"/>
            <a:ext cx="3052762" cy="305276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xmlns="" id="{BF9DF643-8C48-4128-8BF2-8586D15D7260}"/>
              </a:ext>
            </a:extLst>
          </p:cNvPr>
          <p:cNvGrpSpPr>
            <a:grpSpLocks/>
          </p:cNvGrpSpPr>
          <p:nvPr/>
        </p:nvGrpSpPr>
        <p:grpSpPr bwMode="auto">
          <a:xfrm>
            <a:off x="4264026" y="1970088"/>
            <a:ext cx="6208713" cy="4387850"/>
            <a:chOff x="1590" y="1185"/>
            <a:chExt cx="3911" cy="2764"/>
          </a:xfrm>
        </p:grpSpPr>
        <p:sp>
          <p:nvSpPr>
            <p:cNvPr id="28677" name="Line 3">
              <a:extLst>
                <a:ext uri="{FF2B5EF4-FFF2-40B4-BE49-F238E27FC236}">
                  <a16:creationId xmlns:a16="http://schemas.microsoft.com/office/drawing/2014/main" xmlns="" id="{54D2D209-7D8C-4E20-BEEB-DA742A14BBF9}"/>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8" name="Line 4">
              <a:extLst>
                <a:ext uri="{FF2B5EF4-FFF2-40B4-BE49-F238E27FC236}">
                  <a16:creationId xmlns:a16="http://schemas.microsoft.com/office/drawing/2014/main" xmlns="" id="{52C75E11-BC03-4D18-B4FA-8EC14F339347}"/>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9" name="Line 5">
              <a:extLst>
                <a:ext uri="{FF2B5EF4-FFF2-40B4-BE49-F238E27FC236}">
                  <a16:creationId xmlns:a16="http://schemas.microsoft.com/office/drawing/2014/main" xmlns="" id="{BC869373-69E2-421C-A698-1703D53CCABB}"/>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0" name="Line 6">
              <a:extLst>
                <a:ext uri="{FF2B5EF4-FFF2-40B4-BE49-F238E27FC236}">
                  <a16:creationId xmlns:a16="http://schemas.microsoft.com/office/drawing/2014/main" xmlns="" id="{C1C9387C-E0F7-4A3C-95C5-D261B3AFD8A8}"/>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1" name="Line 7">
              <a:extLst>
                <a:ext uri="{FF2B5EF4-FFF2-40B4-BE49-F238E27FC236}">
                  <a16:creationId xmlns:a16="http://schemas.microsoft.com/office/drawing/2014/main" xmlns="" id="{17FD4BA1-7C03-45ED-8C58-8C41CF36B193}"/>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2" name="Line 8">
              <a:extLst>
                <a:ext uri="{FF2B5EF4-FFF2-40B4-BE49-F238E27FC236}">
                  <a16:creationId xmlns:a16="http://schemas.microsoft.com/office/drawing/2014/main" xmlns="" id="{2F063F0C-278A-44DF-89EA-BCFB4E618494}"/>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3" name="Line 9">
              <a:extLst>
                <a:ext uri="{FF2B5EF4-FFF2-40B4-BE49-F238E27FC236}">
                  <a16:creationId xmlns:a16="http://schemas.microsoft.com/office/drawing/2014/main" xmlns="" id="{6F507EC3-665A-476C-B9C1-281A5F74C371}"/>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4" name="Line 10">
              <a:extLst>
                <a:ext uri="{FF2B5EF4-FFF2-40B4-BE49-F238E27FC236}">
                  <a16:creationId xmlns:a16="http://schemas.microsoft.com/office/drawing/2014/main" xmlns="" id="{C39CF9ED-8CF1-4E82-AF42-9C112F82F385}"/>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5" name="Line 11">
              <a:extLst>
                <a:ext uri="{FF2B5EF4-FFF2-40B4-BE49-F238E27FC236}">
                  <a16:creationId xmlns:a16="http://schemas.microsoft.com/office/drawing/2014/main" xmlns="" id="{33CF8B54-E4B7-4446-9750-B947765093DA}"/>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6" name="Line 12">
              <a:extLst>
                <a:ext uri="{FF2B5EF4-FFF2-40B4-BE49-F238E27FC236}">
                  <a16:creationId xmlns:a16="http://schemas.microsoft.com/office/drawing/2014/main" xmlns="" id="{40BC1CBF-AF2C-4891-9604-016527C3BB29}"/>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7" name="Line 13">
              <a:extLst>
                <a:ext uri="{FF2B5EF4-FFF2-40B4-BE49-F238E27FC236}">
                  <a16:creationId xmlns:a16="http://schemas.microsoft.com/office/drawing/2014/main" xmlns="" id="{B9EBBC30-DCC2-4F47-A1F0-1DE0E39DAAF8}"/>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8" name="Line 14">
              <a:extLst>
                <a:ext uri="{FF2B5EF4-FFF2-40B4-BE49-F238E27FC236}">
                  <a16:creationId xmlns:a16="http://schemas.microsoft.com/office/drawing/2014/main" xmlns="" id="{9B32477A-9FEE-4A8C-96DA-C433AA4677B0}"/>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9" name="Line 15">
              <a:extLst>
                <a:ext uri="{FF2B5EF4-FFF2-40B4-BE49-F238E27FC236}">
                  <a16:creationId xmlns:a16="http://schemas.microsoft.com/office/drawing/2014/main" xmlns="" id="{80EAF927-2C1A-4A72-A5A9-9088055EE4C8}"/>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0" name="Line 16">
              <a:extLst>
                <a:ext uri="{FF2B5EF4-FFF2-40B4-BE49-F238E27FC236}">
                  <a16:creationId xmlns:a16="http://schemas.microsoft.com/office/drawing/2014/main" xmlns="" id="{C6A0CBA2-A885-421A-9DE4-46BB033924BC}"/>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1" name="Line 17">
              <a:extLst>
                <a:ext uri="{FF2B5EF4-FFF2-40B4-BE49-F238E27FC236}">
                  <a16:creationId xmlns:a16="http://schemas.microsoft.com/office/drawing/2014/main" xmlns="" id="{56E26A84-FB30-47AD-87AE-31588B42EF0C}"/>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2" name="Line 18">
              <a:extLst>
                <a:ext uri="{FF2B5EF4-FFF2-40B4-BE49-F238E27FC236}">
                  <a16:creationId xmlns:a16="http://schemas.microsoft.com/office/drawing/2014/main" xmlns="" id="{A81AF375-5E0C-41E6-9311-B036C2EF9F15}"/>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3" name="Line 19">
              <a:extLst>
                <a:ext uri="{FF2B5EF4-FFF2-40B4-BE49-F238E27FC236}">
                  <a16:creationId xmlns:a16="http://schemas.microsoft.com/office/drawing/2014/main" xmlns="" id="{DE04AB9F-DE5A-4EB6-8274-6ECCF3670B27}"/>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4" name="Line 20">
              <a:extLst>
                <a:ext uri="{FF2B5EF4-FFF2-40B4-BE49-F238E27FC236}">
                  <a16:creationId xmlns:a16="http://schemas.microsoft.com/office/drawing/2014/main" xmlns="" id="{F7A67D21-989E-44BE-90D5-E1B88FF969D8}"/>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5" name="Line 21">
              <a:extLst>
                <a:ext uri="{FF2B5EF4-FFF2-40B4-BE49-F238E27FC236}">
                  <a16:creationId xmlns:a16="http://schemas.microsoft.com/office/drawing/2014/main" xmlns="" id="{8A854C2D-1096-406A-8377-F64EF703691C}"/>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6" name="Line 22">
              <a:extLst>
                <a:ext uri="{FF2B5EF4-FFF2-40B4-BE49-F238E27FC236}">
                  <a16:creationId xmlns:a16="http://schemas.microsoft.com/office/drawing/2014/main" xmlns="" id="{7338E985-286E-421A-AD49-BABB318CC472}"/>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7" name="Line 23">
              <a:extLst>
                <a:ext uri="{FF2B5EF4-FFF2-40B4-BE49-F238E27FC236}">
                  <a16:creationId xmlns:a16="http://schemas.microsoft.com/office/drawing/2014/main" xmlns="" id="{3A0B0D3C-176D-4669-A599-04147FE59E79}"/>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8" name="Line 24">
              <a:extLst>
                <a:ext uri="{FF2B5EF4-FFF2-40B4-BE49-F238E27FC236}">
                  <a16:creationId xmlns:a16="http://schemas.microsoft.com/office/drawing/2014/main" xmlns="" id="{57525C5B-26DF-4FF7-AF64-25A3DE349AB6}"/>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99" name="Line 25">
              <a:extLst>
                <a:ext uri="{FF2B5EF4-FFF2-40B4-BE49-F238E27FC236}">
                  <a16:creationId xmlns:a16="http://schemas.microsoft.com/office/drawing/2014/main" xmlns="" id="{5086A350-CA6B-497C-92B9-E1F8CD474028}"/>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0" name="Line 26">
              <a:extLst>
                <a:ext uri="{FF2B5EF4-FFF2-40B4-BE49-F238E27FC236}">
                  <a16:creationId xmlns:a16="http://schemas.microsoft.com/office/drawing/2014/main" xmlns="" id="{1A4CF9DB-352F-4D80-ACE2-20ACA57A4E10}"/>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1" name="Line 27">
              <a:extLst>
                <a:ext uri="{FF2B5EF4-FFF2-40B4-BE49-F238E27FC236}">
                  <a16:creationId xmlns:a16="http://schemas.microsoft.com/office/drawing/2014/main" xmlns="" id="{0B3CA6CA-FD9E-473E-8F2A-C00F295C7832}"/>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2" name="Line 28">
              <a:extLst>
                <a:ext uri="{FF2B5EF4-FFF2-40B4-BE49-F238E27FC236}">
                  <a16:creationId xmlns:a16="http://schemas.microsoft.com/office/drawing/2014/main" xmlns="" id="{7F71CF1B-F658-4BDA-AD8D-4677467F3D21}"/>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3" name="Line 29">
              <a:extLst>
                <a:ext uri="{FF2B5EF4-FFF2-40B4-BE49-F238E27FC236}">
                  <a16:creationId xmlns:a16="http://schemas.microsoft.com/office/drawing/2014/main" xmlns="" id="{F0F5F7F6-C45E-448C-BE66-F8C065DE8D1A}"/>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4" name="Line 30">
              <a:extLst>
                <a:ext uri="{FF2B5EF4-FFF2-40B4-BE49-F238E27FC236}">
                  <a16:creationId xmlns:a16="http://schemas.microsoft.com/office/drawing/2014/main" xmlns="" id="{547558AB-F19C-48F9-A8E8-34DCA7B3B8F3}"/>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5" name="Line 31">
              <a:extLst>
                <a:ext uri="{FF2B5EF4-FFF2-40B4-BE49-F238E27FC236}">
                  <a16:creationId xmlns:a16="http://schemas.microsoft.com/office/drawing/2014/main" xmlns="" id="{24A6A0B9-CECB-416D-ACB5-86D19D7322E1}"/>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6" name="Line 32">
              <a:extLst>
                <a:ext uri="{FF2B5EF4-FFF2-40B4-BE49-F238E27FC236}">
                  <a16:creationId xmlns:a16="http://schemas.microsoft.com/office/drawing/2014/main" xmlns="" id="{4B77CDC5-9220-4047-AE5E-17983ACBE830}"/>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7" name="Line 33">
              <a:extLst>
                <a:ext uri="{FF2B5EF4-FFF2-40B4-BE49-F238E27FC236}">
                  <a16:creationId xmlns:a16="http://schemas.microsoft.com/office/drawing/2014/main" xmlns="" id="{9258B34D-C4B1-4529-BEEB-40CFED35AFCB}"/>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08" name="Line 34">
              <a:extLst>
                <a:ext uri="{FF2B5EF4-FFF2-40B4-BE49-F238E27FC236}">
                  <a16:creationId xmlns:a16="http://schemas.microsoft.com/office/drawing/2014/main" xmlns="" id="{AF20EE6A-1260-4866-8AFA-4FD69B1938BD}"/>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675" name="Rectangle 35">
            <a:extLst>
              <a:ext uri="{FF2B5EF4-FFF2-40B4-BE49-F238E27FC236}">
                <a16:creationId xmlns:a16="http://schemas.microsoft.com/office/drawing/2014/main" xmlns="" id="{4D943B70-27FA-409F-8389-67DD15FA02A2}"/>
              </a:ext>
            </a:extLst>
          </p:cNvPr>
          <p:cNvSpPr>
            <a:spLocks noGrp="1" noChangeArrowheads="1"/>
          </p:cNvSpPr>
          <p:nvPr>
            <p:ph type="title"/>
          </p:nvPr>
        </p:nvSpPr>
        <p:spPr>
          <a:xfrm>
            <a:off x="838200" y="138545"/>
            <a:ext cx="10515600" cy="715531"/>
          </a:xfrm>
        </p:spPr>
        <p:txBody>
          <a:bodyPr>
            <a:normAutofit/>
          </a:bodyPr>
          <a:lstStyle/>
          <a:p>
            <a:r>
              <a:rPr lang="en-US" altLang="pt-BR" b="1" dirty="0">
                <a:solidFill>
                  <a:srgbClr val="002060"/>
                </a:solidFill>
              </a:rPr>
              <a:t>ERROS ATIVOS E LATENTES</a:t>
            </a:r>
          </a:p>
        </p:txBody>
      </p:sp>
      <p:sp>
        <p:nvSpPr>
          <p:cNvPr id="28676" name="Rectangle 36">
            <a:extLst>
              <a:ext uri="{FF2B5EF4-FFF2-40B4-BE49-F238E27FC236}">
                <a16:creationId xmlns:a16="http://schemas.microsoft.com/office/drawing/2014/main" xmlns="" id="{50332DBF-E67B-4D12-A78D-47492ED8B0B5}"/>
              </a:ext>
            </a:extLst>
          </p:cNvPr>
          <p:cNvSpPr>
            <a:spLocks noGrp="1" noChangeArrowheads="1"/>
          </p:cNvSpPr>
          <p:nvPr>
            <p:ph type="body" idx="1"/>
          </p:nvPr>
        </p:nvSpPr>
        <p:spPr>
          <a:xfrm>
            <a:off x="1025237" y="1397001"/>
            <a:ext cx="10328564" cy="4916488"/>
          </a:xfrm>
        </p:spPr>
        <p:txBody>
          <a:bodyPr>
            <a:normAutofit/>
          </a:bodyPr>
          <a:lstStyle/>
          <a:p>
            <a:pPr marL="463550" indent="-463550">
              <a:spcBef>
                <a:spcPct val="25000"/>
              </a:spcBef>
            </a:pPr>
            <a:r>
              <a:rPr lang="en-US" altLang="pt-BR" sz="3600" b="1" dirty="0" err="1">
                <a:solidFill>
                  <a:srgbClr val="002060"/>
                </a:solidFill>
              </a:rPr>
              <a:t>Erro</a:t>
            </a:r>
            <a:r>
              <a:rPr lang="en-US" altLang="pt-BR" sz="3600" dirty="0">
                <a:solidFill>
                  <a:srgbClr val="002060"/>
                </a:solidFill>
              </a:rPr>
              <a:t> </a:t>
            </a:r>
            <a:r>
              <a:rPr lang="en-US" altLang="pt-BR" sz="3600" b="1" dirty="0" err="1">
                <a:solidFill>
                  <a:srgbClr val="002060"/>
                </a:solidFill>
              </a:rPr>
              <a:t>Ativo</a:t>
            </a:r>
            <a:r>
              <a:rPr lang="en-US" altLang="pt-BR" sz="3600" b="1" dirty="0">
                <a:solidFill>
                  <a:srgbClr val="002060"/>
                </a:solidFill>
              </a:rPr>
              <a:t> </a:t>
            </a:r>
            <a:r>
              <a:rPr lang="en-US" altLang="pt-BR" sz="3600" dirty="0">
                <a:solidFill>
                  <a:srgbClr val="002060"/>
                </a:solidFill>
              </a:rPr>
              <a:t>– </a:t>
            </a:r>
            <a:r>
              <a:rPr lang="en-US" altLang="pt-BR" sz="3600" dirty="0" err="1">
                <a:solidFill>
                  <a:srgbClr val="002060"/>
                </a:solidFill>
              </a:rPr>
              <a:t>uma</a:t>
            </a:r>
            <a:r>
              <a:rPr lang="en-US" altLang="pt-BR" sz="3600" dirty="0">
                <a:solidFill>
                  <a:srgbClr val="002060"/>
                </a:solidFill>
              </a:rPr>
              <a:t> </a:t>
            </a:r>
            <a:r>
              <a:rPr lang="en-US" altLang="pt-BR" sz="3600" dirty="0" err="1">
                <a:solidFill>
                  <a:srgbClr val="002060"/>
                </a:solidFill>
              </a:rPr>
              <a:t>ação</a:t>
            </a:r>
            <a:r>
              <a:rPr lang="en-US" altLang="pt-BR" sz="3600" dirty="0">
                <a:solidFill>
                  <a:srgbClr val="002060"/>
                </a:solidFill>
              </a:rPr>
              <a:t> que altera </a:t>
            </a:r>
            <a:r>
              <a:rPr lang="en-US" altLang="pt-BR" sz="3600" dirty="0" err="1">
                <a:solidFill>
                  <a:srgbClr val="002060"/>
                </a:solidFill>
              </a:rPr>
              <a:t>equipamento</a:t>
            </a:r>
            <a:r>
              <a:rPr lang="en-US" altLang="pt-BR" sz="3600" dirty="0">
                <a:solidFill>
                  <a:srgbClr val="002060"/>
                </a:solidFill>
              </a:rPr>
              <a:t>, </a:t>
            </a:r>
            <a:r>
              <a:rPr lang="en-US" altLang="pt-BR" sz="3600" dirty="0" err="1">
                <a:solidFill>
                  <a:srgbClr val="002060"/>
                </a:solidFill>
              </a:rPr>
              <a:t>sistema</a:t>
            </a:r>
            <a:r>
              <a:rPr lang="en-US" altLang="pt-BR" sz="3600" dirty="0">
                <a:solidFill>
                  <a:srgbClr val="002060"/>
                </a:solidFill>
              </a:rPr>
              <a:t> </a:t>
            </a:r>
            <a:r>
              <a:rPr lang="en-US" altLang="pt-BR" sz="3600" dirty="0" err="1">
                <a:solidFill>
                  <a:srgbClr val="002060"/>
                </a:solidFill>
              </a:rPr>
              <a:t>ou</a:t>
            </a:r>
            <a:r>
              <a:rPr lang="en-US" altLang="pt-BR" sz="3600" dirty="0">
                <a:solidFill>
                  <a:srgbClr val="002060"/>
                </a:solidFill>
              </a:rPr>
              <a:t> status da planta, </a:t>
            </a:r>
            <a:r>
              <a:rPr lang="en-US" altLang="pt-BR" sz="3600" dirty="0" err="1">
                <a:solidFill>
                  <a:srgbClr val="002060"/>
                </a:solidFill>
              </a:rPr>
              <a:t>iniciando</a:t>
            </a:r>
            <a:r>
              <a:rPr lang="en-US" altLang="pt-BR" sz="3600" dirty="0">
                <a:solidFill>
                  <a:srgbClr val="002060"/>
                </a:solidFill>
              </a:rPr>
              <a:t> de </a:t>
            </a:r>
            <a:r>
              <a:rPr lang="en-US" altLang="pt-BR" sz="3600" dirty="0" err="1">
                <a:solidFill>
                  <a:srgbClr val="002060"/>
                </a:solidFill>
              </a:rPr>
              <a:t>imediato</a:t>
            </a:r>
            <a:r>
              <a:rPr lang="en-US" altLang="pt-BR" sz="3600" dirty="0">
                <a:solidFill>
                  <a:srgbClr val="002060"/>
                </a:solidFill>
              </a:rPr>
              <a:t> </a:t>
            </a:r>
            <a:r>
              <a:rPr lang="en-US" altLang="pt-BR" sz="3600" dirty="0" err="1">
                <a:solidFill>
                  <a:srgbClr val="002060"/>
                </a:solidFill>
              </a:rPr>
              <a:t>resultados</a:t>
            </a:r>
            <a:r>
              <a:rPr lang="en-US" altLang="pt-BR" sz="3600" dirty="0">
                <a:solidFill>
                  <a:srgbClr val="002060"/>
                </a:solidFill>
              </a:rPr>
              <a:t> </a:t>
            </a:r>
            <a:r>
              <a:rPr lang="en-US" altLang="pt-BR" sz="3600" dirty="0" err="1">
                <a:solidFill>
                  <a:srgbClr val="002060"/>
                </a:solidFill>
              </a:rPr>
              <a:t>indesejados</a:t>
            </a:r>
            <a:r>
              <a:rPr lang="en-US" altLang="pt-BR" sz="3600" dirty="0">
                <a:solidFill>
                  <a:srgbClr val="002060"/>
                </a:solidFill>
              </a:rPr>
              <a:t>.</a:t>
            </a:r>
          </a:p>
          <a:p>
            <a:pPr marL="463550" indent="-463550">
              <a:spcBef>
                <a:spcPct val="25000"/>
              </a:spcBef>
            </a:pPr>
            <a:r>
              <a:rPr lang="en-US" altLang="pt-BR" sz="3600" b="1" dirty="0" err="1">
                <a:solidFill>
                  <a:srgbClr val="002060"/>
                </a:solidFill>
              </a:rPr>
              <a:t>Erro</a:t>
            </a:r>
            <a:r>
              <a:rPr lang="en-US" altLang="pt-BR" sz="3600" dirty="0">
                <a:solidFill>
                  <a:srgbClr val="002060"/>
                </a:solidFill>
              </a:rPr>
              <a:t> </a:t>
            </a:r>
            <a:r>
              <a:rPr lang="en-US" altLang="pt-BR" sz="3600" b="1" dirty="0" err="1">
                <a:solidFill>
                  <a:srgbClr val="002060"/>
                </a:solidFill>
              </a:rPr>
              <a:t>Latente</a:t>
            </a:r>
            <a:r>
              <a:rPr lang="en-US" altLang="pt-BR" sz="3600" b="1" dirty="0">
                <a:solidFill>
                  <a:srgbClr val="002060"/>
                </a:solidFill>
              </a:rPr>
              <a:t> </a:t>
            </a:r>
            <a:r>
              <a:rPr lang="en-US" altLang="pt-BR" sz="3600" dirty="0">
                <a:solidFill>
                  <a:srgbClr val="002060"/>
                </a:solidFill>
              </a:rPr>
              <a:t>– um </a:t>
            </a:r>
            <a:r>
              <a:rPr lang="en-US" altLang="pt-BR" sz="3600" dirty="0" err="1">
                <a:solidFill>
                  <a:srgbClr val="002060"/>
                </a:solidFill>
              </a:rPr>
              <a:t>ato</a:t>
            </a:r>
            <a:r>
              <a:rPr lang="en-US" altLang="pt-BR" sz="3600" dirty="0">
                <a:solidFill>
                  <a:srgbClr val="002060"/>
                </a:solidFill>
              </a:rPr>
              <a:t> </a:t>
            </a:r>
            <a:r>
              <a:rPr lang="en-US" altLang="pt-BR" sz="3600" dirty="0" err="1">
                <a:solidFill>
                  <a:srgbClr val="002060"/>
                </a:solidFill>
              </a:rPr>
              <a:t>ou</a:t>
            </a:r>
            <a:r>
              <a:rPr lang="en-US" altLang="pt-BR" sz="3600" dirty="0">
                <a:solidFill>
                  <a:srgbClr val="002060"/>
                </a:solidFill>
              </a:rPr>
              <a:t> </a:t>
            </a:r>
            <a:r>
              <a:rPr lang="en-US" altLang="pt-BR" sz="3600" dirty="0" err="1">
                <a:solidFill>
                  <a:srgbClr val="002060"/>
                </a:solidFill>
              </a:rPr>
              <a:t>decisão</a:t>
            </a:r>
            <a:r>
              <a:rPr lang="en-US" altLang="pt-BR" sz="3600" dirty="0">
                <a:solidFill>
                  <a:srgbClr val="002060"/>
                </a:solidFill>
              </a:rPr>
              <a:t> </a:t>
            </a:r>
            <a:r>
              <a:rPr lang="en-US" altLang="pt-BR" sz="3600" dirty="0" err="1">
                <a:solidFill>
                  <a:srgbClr val="002060"/>
                </a:solidFill>
              </a:rPr>
              <a:t>imperceptível</a:t>
            </a:r>
            <a:r>
              <a:rPr lang="en-US" altLang="pt-BR" sz="3600" dirty="0">
                <a:solidFill>
                  <a:srgbClr val="002060"/>
                </a:solidFill>
              </a:rPr>
              <a:t> </a:t>
            </a:r>
            <a:r>
              <a:rPr lang="en-US" altLang="pt-BR" sz="3600" dirty="0" err="1">
                <a:solidFill>
                  <a:srgbClr val="002060"/>
                </a:solidFill>
              </a:rPr>
              <a:t>ao</a:t>
            </a:r>
            <a:r>
              <a:rPr lang="en-US" altLang="pt-BR" sz="3600" dirty="0">
                <a:solidFill>
                  <a:srgbClr val="002060"/>
                </a:solidFill>
              </a:rPr>
              <a:t> </a:t>
            </a:r>
            <a:r>
              <a:rPr lang="en-US" altLang="pt-BR" sz="3600" dirty="0" err="1">
                <a:solidFill>
                  <a:srgbClr val="002060"/>
                </a:solidFill>
              </a:rPr>
              <a:t>indivíduo</a:t>
            </a:r>
            <a:r>
              <a:rPr lang="en-US" altLang="pt-BR" sz="3600" dirty="0">
                <a:solidFill>
                  <a:srgbClr val="002060"/>
                </a:solidFill>
              </a:rPr>
              <a:t>, que </a:t>
            </a:r>
            <a:r>
              <a:rPr lang="en-US" altLang="pt-BR" sz="3600" i="1" dirty="0" err="1">
                <a:solidFill>
                  <a:srgbClr val="002060"/>
                </a:solidFill>
              </a:rPr>
              <a:t>resulta</a:t>
            </a:r>
            <a:r>
              <a:rPr lang="en-US" altLang="pt-BR" sz="3600" dirty="0">
                <a:solidFill>
                  <a:srgbClr val="002060"/>
                </a:solidFill>
              </a:rPr>
              <a:t> em </a:t>
            </a:r>
            <a:r>
              <a:rPr lang="en-US" altLang="pt-BR" sz="3600" dirty="0" err="1">
                <a:solidFill>
                  <a:srgbClr val="002060"/>
                </a:solidFill>
              </a:rPr>
              <a:t>uma</a:t>
            </a:r>
            <a:r>
              <a:rPr lang="en-US" altLang="pt-BR" sz="3600" dirty="0">
                <a:solidFill>
                  <a:srgbClr val="002060"/>
                </a:solidFill>
              </a:rPr>
              <a:t> </a:t>
            </a:r>
            <a:r>
              <a:rPr lang="en-US" altLang="pt-BR" sz="3600" dirty="0" err="1">
                <a:solidFill>
                  <a:srgbClr val="002060"/>
                </a:solidFill>
              </a:rPr>
              <a:t>condição</a:t>
            </a:r>
            <a:r>
              <a:rPr lang="en-US" altLang="pt-BR" sz="3600" dirty="0">
                <a:solidFill>
                  <a:srgbClr val="002060"/>
                </a:solidFill>
              </a:rPr>
              <a:t> </a:t>
            </a:r>
            <a:r>
              <a:rPr lang="en-US" altLang="pt-BR" sz="3600" dirty="0" err="1">
                <a:solidFill>
                  <a:srgbClr val="002060"/>
                </a:solidFill>
              </a:rPr>
              <a:t>latente</a:t>
            </a:r>
            <a:r>
              <a:rPr lang="en-US" altLang="pt-BR" sz="3600" dirty="0">
                <a:solidFill>
                  <a:srgbClr val="002060"/>
                </a:solidFill>
              </a:rPr>
              <a:t> (</a:t>
            </a:r>
            <a:r>
              <a:rPr lang="en-US" altLang="pt-BR" sz="3600" dirty="0" err="1">
                <a:solidFill>
                  <a:srgbClr val="002060"/>
                </a:solidFill>
              </a:rPr>
              <a:t>oculta</a:t>
            </a:r>
            <a:r>
              <a:rPr lang="en-US" altLang="pt-BR" sz="3600" dirty="0">
                <a:solidFill>
                  <a:srgbClr val="002060"/>
                </a:solidFill>
              </a:rPr>
              <a:t>) </a:t>
            </a:r>
            <a:r>
              <a:rPr lang="en-US" altLang="pt-BR" sz="3600" dirty="0" err="1">
                <a:solidFill>
                  <a:srgbClr val="002060"/>
                </a:solidFill>
              </a:rPr>
              <a:t>até</a:t>
            </a:r>
            <a:r>
              <a:rPr lang="en-US" altLang="pt-BR" sz="3600" dirty="0">
                <a:solidFill>
                  <a:srgbClr val="002060"/>
                </a:solidFill>
              </a:rPr>
              <a:t> ser </a:t>
            </a:r>
            <a:r>
              <a:rPr lang="en-US" altLang="pt-BR" sz="3600" dirty="0" err="1">
                <a:solidFill>
                  <a:srgbClr val="002060"/>
                </a:solidFill>
              </a:rPr>
              <a:t>revelada</a:t>
            </a:r>
            <a:r>
              <a:rPr lang="en-US" altLang="pt-BR" sz="3600" dirty="0">
                <a:solidFill>
                  <a:srgbClr val="002060"/>
                </a:solidFill>
              </a:rPr>
              <a:t> </a:t>
            </a:r>
            <a:r>
              <a:rPr lang="en-US" altLang="pt-BR" sz="3600" dirty="0" err="1">
                <a:solidFill>
                  <a:srgbClr val="002060"/>
                </a:solidFill>
              </a:rPr>
              <a:t>posteriormente</a:t>
            </a:r>
            <a:r>
              <a:rPr lang="en-US" altLang="pt-BR" sz="3600" dirty="0">
                <a:solidFill>
                  <a:srgbClr val="002060"/>
                </a:solidFill>
              </a:rPr>
              <a:t>…</a:t>
            </a:r>
          </a:p>
          <a:p>
            <a:pPr marL="463550" indent="-463550">
              <a:spcBef>
                <a:spcPct val="25000"/>
              </a:spcBef>
            </a:pPr>
            <a:r>
              <a:rPr lang="en-US" altLang="pt-BR" sz="3600" b="1" dirty="0" err="1">
                <a:solidFill>
                  <a:srgbClr val="002060"/>
                </a:solidFill>
              </a:rPr>
              <a:t>Condição</a:t>
            </a:r>
            <a:r>
              <a:rPr lang="en-US" altLang="pt-BR" sz="3600" dirty="0">
                <a:solidFill>
                  <a:srgbClr val="002060"/>
                </a:solidFill>
              </a:rPr>
              <a:t> </a:t>
            </a:r>
            <a:r>
              <a:rPr lang="en-US" altLang="pt-BR" sz="3600" b="1" dirty="0" err="1">
                <a:solidFill>
                  <a:srgbClr val="002060"/>
                </a:solidFill>
              </a:rPr>
              <a:t>Latente</a:t>
            </a:r>
            <a:r>
              <a:rPr lang="en-US" altLang="pt-BR" sz="3600" b="1" dirty="0">
                <a:solidFill>
                  <a:srgbClr val="002060"/>
                </a:solidFill>
              </a:rPr>
              <a:t> </a:t>
            </a:r>
            <a:r>
              <a:rPr lang="en-US" altLang="pt-BR" sz="3600" dirty="0">
                <a:solidFill>
                  <a:srgbClr val="002060"/>
                </a:solidFill>
              </a:rPr>
              <a:t>– [</a:t>
            </a:r>
            <a:r>
              <a:rPr lang="en-US" altLang="pt-BR" sz="3600" i="1" dirty="0" err="1">
                <a:solidFill>
                  <a:srgbClr val="002060"/>
                </a:solidFill>
              </a:rPr>
              <a:t>condições</a:t>
            </a:r>
            <a:r>
              <a:rPr lang="en-US" altLang="pt-BR" sz="3600" dirty="0">
                <a:solidFill>
                  <a:srgbClr val="002060"/>
                </a:solidFill>
              </a:rPr>
              <a:t>] </a:t>
            </a:r>
            <a:r>
              <a:rPr lang="en-US" altLang="pt-BR" sz="3600" dirty="0" err="1">
                <a:solidFill>
                  <a:srgbClr val="002060"/>
                </a:solidFill>
              </a:rPr>
              <a:t>não</a:t>
            </a:r>
            <a:r>
              <a:rPr lang="en-US" altLang="pt-BR" sz="3600" dirty="0">
                <a:solidFill>
                  <a:srgbClr val="002060"/>
                </a:solidFill>
              </a:rPr>
              <a:t> </a:t>
            </a:r>
            <a:r>
              <a:rPr lang="en-US" altLang="pt-BR" sz="3600" dirty="0" err="1">
                <a:solidFill>
                  <a:srgbClr val="002060"/>
                </a:solidFill>
              </a:rPr>
              <a:t>detectadas</a:t>
            </a:r>
            <a:r>
              <a:rPr lang="en-US" altLang="pt-BR" sz="3600" dirty="0">
                <a:solidFill>
                  <a:srgbClr val="002060"/>
                </a:solidFill>
              </a:rPr>
              <a:t> </a:t>
            </a:r>
            <a:r>
              <a:rPr lang="en-US" altLang="pt-BR" sz="3600" dirty="0" err="1">
                <a:solidFill>
                  <a:srgbClr val="002060"/>
                </a:solidFill>
              </a:rPr>
              <a:t>criadas</a:t>
            </a:r>
            <a:r>
              <a:rPr lang="en-US" altLang="pt-BR" sz="3600" dirty="0">
                <a:solidFill>
                  <a:srgbClr val="002060"/>
                </a:solidFill>
              </a:rPr>
              <a:t> </a:t>
            </a:r>
            <a:r>
              <a:rPr lang="en-US" altLang="pt-BR" sz="3600" dirty="0" err="1">
                <a:solidFill>
                  <a:srgbClr val="002060"/>
                </a:solidFill>
              </a:rPr>
              <a:t>pelos</a:t>
            </a:r>
            <a:r>
              <a:rPr lang="en-US" altLang="pt-BR" sz="3600" dirty="0">
                <a:solidFill>
                  <a:srgbClr val="002060"/>
                </a:solidFill>
              </a:rPr>
              <a:t> </a:t>
            </a:r>
            <a:r>
              <a:rPr lang="en-US" altLang="pt-BR" sz="3600" dirty="0" err="1">
                <a:solidFill>
                  <a:srgbClr val="002060"/>
                </a:solidFill>
              </a:rPr>
              <a:t>erros</a:t>
            </a:r>
            <a:r>
              <a:rPr lang="en-US" altLang="pt-BR" sz="3600" dirty="0">
                <a:solidFill>
                  <a:srgbClr val="002060"/>
                </a:solidFill>
              </a:rPr>
              <a:t> </a:t>
            </a:r>
            <a:r>
              <a:rPr lang="en-US" altLang="pt-BR" sz="3600" dirty="0" err="1">
                <a:solidFill>
                  <a:srgbClr val="002060"/>
                </a:solidFill>
              </a:rPr>
              <a:t>latentes</a:t>
            </a:r>
            <a:r>
              <a:rPr lang="en-US" altLang="pt-BR" sz="3600" dirty="0">
                <a:solidFill>
                  <a:srgbClr val="002060"/>
                </a:solidFill>
              </a:rPr>
              <a:t> </a:t>
            </a:r>
            <a:r>
              <a:rPr lang="en-US" altLang="pt-BR" sz="3600" dirty="0" err="1">
                <a:solidFill>
                  <a:srgbClr val="002060"/>
                </a:solidFill>
              </a:rPr>
              <a:t>passados</a:t>
            </a:r>
            <a:r>
              <a:rPr lang="en-US" altLang="pt-BR" sz="3600" dirty="0">
                <a:solidFill>
                  <a:srgbClr val="002060"/>
                </a:solidFill>
              </a:rPr>
              <a:t> …</a:t>
            </a:r>
            <a:r>
              <a:rPr lang="en-US" altLang="pt-BR" sz="3600" dirty="0" err="1">
                <a:solidFill>
                  <a:srgbClr val="002060"/>
                </a:solidFill>
              </a:rPr>
              <a:t>permanece</a:t>
            </a:r>
            <a:r>
              <a:rPr lang="en-US" altLang="pt-BR" sz="3600" dirty="0">
                <a:solidFill>
                  <a:srgbClr val="002060"/>
                </a:solidFill>
              </a:rPr>
              <a:t> </a:t>
            </a:r>
            <a:r>
              <a:rPr lang="en-US" altLang="pt-BR" sz="3600" dirty="0" err="1">
                <a:solidFill>
                  <a:srgbClr val="002060"/>
                </a:solidFill>
              </a:rPr>
              <a:t>dormente</a:t>
            </a:r>
            <a:r>
              <a:rPr lang="en-US" altLang="pt-BR" sz="3600" dirty="0">
                <a:solidFill>
                  <a:srgbClr val="002060"/>
                </a:solidFill>
              </a:rPr>
              <a:t>…</a:t>
            </a:r>
            <a:r>
              <a:rPr lang="en-US" altLang="pt-BR" sz="3600" dirty="0" err="1">
                <a:solidFill>
                  <a:srgbClr val="002060"/>
                </a:solidFill>
              </a:rPr>
              <a:t>não</a:t>
            </a:r>
            <a:r>
              <a:rPr lang="en-US" altLang="pt-BR" sz="3600" dirty="0">
                <a:solidFill>
                  <a:srgbClr val="002060"/>
                </a:solidFill>
              </a:rPr>
              <a:t> causa </a:t>
            </a:r>
            <a:r>
              <a:rPr lang="en-US" altLang="pt-BR" sz="3600" dirty="0" err="1">
                <a:solidFill>
                  <a:srgbClr val="002060"/>
                </a:solidFill>
              </a:rPr>
              <a:t>dano</a:t>
            </a:r>
            <a:r>
              <a:rPr lang="en-US" altLang="pt-BR" sz="3600" dirty="0">
                <a:solidFill>
                  <a:srgbClr val="002060"/>
                </a:solidFill>
              </a:rPr>
              <a:t> </a:t>
            </a:r>
            <a:r>
              <a:rPr lang="en-US" altLang="pt-BR" sz="3600" dirty="0" err="1">
                <a:solidFill>
                  <a:srgbClr val="002060"/>
                </a:solidFill>
              </a:rPr>
              <a:t>aparente</a:t>
            </a:r>
            <a:r>
              <a:rPr lang="en-US" altLang="pt-BR" sz="3600" dirty="0">
                <a:solidFill>
                  <a:srgbClr val="002060"/>
                </a:solidFill>
              </a:rPr>
              <a: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38">
            <a:extLst>
              <a:ext uri="{FF2B5EF4-FFF2-40B4-BE49-F238E27FC236}">
                <a16:creationId xmlns:a16="http://schemas.microsoft.com/office/drawing/2014/main" xmlns="" id="{35445258-6425-4BE7-96B7-210D7E91F647}"/>
              </a:ext>
            </a:extLst>
          </p:cNvPr>
          <p:cNvGrpSpPr>
            <a:grpSpLocks/>
          </p:cNvGrpSpPr>
          <p:nvPr/>
        </p:nvGrpSpPr>
        <p:grpSpPr bwMode="auto">
          <a:xfrm>
            <a:off x="4289426" y="2008188"/>
            <a:ext cx="6208713" cy="4387850"/>
            <a:chOff x="1590" y="1185"/>
            <a:chExt cx="3911" cy="2764"/>
          </a:xfrm>
        </p:grpSpPr>
        <p:sp>
          <p:nvSpPr>
            <p:cNvPr id="30750" name="Line 39">
              <a:extLst>
                <a:ext uri="{FF2B5EF4-FFF2-40B4-BE49-F238E27FC236}">
                  <a16:creationId xmlns:a16="http://schemas.microsoft.com/office/drawing/2014/main" xmlns="" id="{582A753C-FBD5-4EE8-82B7-18B2D075D69B}"/>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1" name="Line 40">
              <a:extLst>
                <a:ext uri="{FF2B5EF4-FFF2-40B4-BE49-F238E27FC236}">
                  <a16:creationId xmlns:a16="http://schemas.microsoft.com/office/drawing/2014/main" xmlns="" id="{5A1906C3-38D0-4C9B-8A11-0ECC80644AF1}"/>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2" name="Line 41">
              <a:extLst>
                <a:ext uri="{FF2B5EF4-FFF2-40B4-BE49-F238E27FC236}">
                  <a16:creationId xmlns:a16="http://schemas.microsoft.com/office/drawing/2014/main" xmlns="" id="{9C8EC12A-FA3D-4CFE-9E2C-56E931A0DDAD}"/>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3" name="Line 42">
              <a:extLst>
                <a:ext uri="{FF2B5EF4-FFF2-40B4-BE49-F238E27FC236}">
                  <a16:creationId xmlns:a16="http://schemas.microsoft.com/office/drawing/2014/main" xmlns="" id="{4B4FFBA1-8AB7-4A2B-A762-D782D2D62E1D}"/>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4" name="Line 43">
              <a:extLst>
                <a:ext uri="{FF2B5EF4-FFF2-40B4-BE49-F238E27FC236}">
                  <a16:creationId xmlns:a16="http://schemas.microsoft.com/office/drawing/2014/main" xmlns="" id="{3006F572-3D77-46B7-840A-B94810107379}"/>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5" name="Line 44">
              <a:extLst>
                <a:ext uri="{FF2B5EF4-FFF2-40B4-BE49-F238E27FC236}">
                  <a16:creationId xmlns:a16="http://schemas.microsoft.com/office/drawing/2014/main" xmlns="" id="{EDD90A42-F213-4869-B025-711477A0EC31}"/>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6" name="Line 45">
              <a:extLst>
                <a:ext uri="{FF2B5EF4-FFF2-40B4-BE49-F238E27FC236}">
                  <a16:creationId xmlns:a16="http://schemas.microsoft.com/office/drawing/2014/main" xmlns="" id="{60A5FD9F-1ECA-4072-A164-3BD9D0BD067C}"/>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7" name="Line 46">
              <a:extLst>
                <a:ext uri="{FF2B5EF4-FFF2-40B4-BE49-F238E27FC236}">
                  <a16:creationId xmlns:a16="http://schemas.microsoft.com/office/drawing/2014/main" xmlns="" id="{88F0E56D-939E-4A53-93FD-B2460292DB22}"/>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8" name="Line 47">
              <a:extLst>
                <a:ext uri="{FF2B5EF4-FFF2-40B4-BE49-F238E27FC236}">
                  <a16:creationId xmlns:a16="http://schemas.microsoft.com/office/drawing/2014/main" xmlns="" id="{B7A93928-18EE-4324-9A25-A069FEF42519}"/>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9" name="Line 48">
              <a:extLst>
                <a:ext uri="{FF2B5EF4-FFF2-40B4-BE49-F238E27FC236}">
                  <a16:creationId xmlns:a16="http://schemas.microsoft.com/office/drawing/2014/main" xmlns="" id="{F67AD824-164B-4E28-9F56-635ABD1EDCB3}"/>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0" name="Line 49">
              <a:extLst>
                <a:ext uri="{FF2B5EF4-FFF2-40B4-BE49-F238E27FC236}">
                  <a16:creationId xmlns:a16="http://schemas.microsoft.com/office/drawing/2014/main" xmlns="" id="{41EBFD20-1B52-4E53-BC47-DC3D5A91948D}"/>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1" name="Line 50">
              <a:extLst>
                <a:ext uri="{FF2B5EF4-FFF2-40B4-BE49-F238E27FC236}">
                  <a16:creationId xmlns:a16="http://schemas.microsoft.com/office/drawing/2014/main" xmlns="" id="{7D1D3E54-0890-4B3D-89F9-F7B1D0D90695}"/>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2" name="Line 51">
              <a:extLst>
                <a:ext uri="{FF2B5EF4-FFF2-40B4-BE49-F238E27FC236}">
                  <a16:creationId xmlns:a16="http://schemas.microsoft.com/office/drawing/2014/main" xmlns="" id="{A131E91F-626D-4781-8159-52653E47C49A}"/>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3" name="Line 52">
              <a:extLst>
                <a:ext uri="{FF2B5EF4-FFF2-40B4-BE49-F238E27FC236}">
                  <a16:creationId xmlns:a16="http://schemas.microsoft.com/office/drawing/2014/main" xmlns="" id="{5D38C17D-8498-4F99-B62F-277954E7BD99}"/>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4" name="Line 53">
              <a:extLst>
                <a:ext uri="{FF2B5EF4-FFF2-40B4-BE49-F238E27FC236}">
                  <a16:creationId xmlns:a16="http://schemas.microsoft.com/office/drawing/2014/main" xmlns="" id="{D0FE988F-FAA0-4B6C-B34F-8E4CA0C1A1CD}"/>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5" name="Line 54">
              <a:extLst>
                <a:ext uri="{FF2B5EF4-FFF2-40B4-BE49-F238E27FC236}">
                  <a16:creationId xmlns:a16="http://schemas.microsoft.com/office/drawing/2014/main" xmlns="" id="{52548518-3F31-44AE-9F9E-CE19A55CDCAB}"/>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6" name="Line 55">
              <a:extLst>
                <a:ext uri="{FF2B5EF4-FFF2-40B4-BE49-F238E27FC236}">
                  <a16:creationId xmlns:a16="http://schemas.microsoft.com/office/drawing/2014/main" xmlns="" id="{BE926F4F-509A-44DE-9B8A-58204C507A4C}"/>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7" name="Line 56">
              <a:extLst>
                <a:ext uri="{FF2B5EF4-FFF2-40B4-BE49-F238E27FC236}">
                  <a16:creationId xmlns:a16="http://schemas.microsoft.com/office/drawing/2014/main" xmlns="" id="{FCE48C47-8209-4973-B526-80A3E8DB93E1}"/>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8" name="Line 57">
              <a:extLst>
                <a:ext uri="{FF2B5EF4-FFF2-40B4-BE49-F238E27FC236}">
                  <a16:creationId xmlns:a16="http://schemas.microsoft.com/office/drawing/2014/main" xmlns="" id="{4935DCB6-647F-4405-BDE1-0AF9BD77DFF8}"/>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69" name="Line 58">
              <a:extLst>
                <a:ext uri="{FF2B5EF4-FFF2-40B4-BE49-F238E27FC236}">
                  <a16:creationId xmlns:a16="http://schemas.microsoft.com/office/drawing/2014/main" xmlns="" id="{C471B003-9D21-4F00-AEB7-7B1EBC712AAC}"/>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0" name="Line 59">
              <a:extLst>
                <a:ext uri="{FF2B5EF4-FFF2-40B4-BE49-F238E27FC236}">
                  <a16:creationId xmlns:a16="http://schemas.microsoft.com/office/drawing/2014/main" xmlns="" id="{24D5D063-50B0-44E9-AA1F-4F6BA9233236}"/>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1" name="Line 60">
              <a:extLst>
                <a:ext uri="{FF2B5EF4-FFF2-40B4-BE49-F238E27FC236}">
                  <a16:creationId xmlns:a16="http://schemas.microsoft.com/office/drawing/2014/main" xmlns="" id="{ADC313FF-59BD-4FA2-B0D9-384592303C58}"/>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2" name="Line 61">
              <a:extLst>
                <a:ext uri="{FF2B5EF4-FFF2-40B4-BE49-F238E27FC236}">
                  <a16:creationId xmlns:a16="http://schemas.microsoft.com/office/drawing/2014/main" xmlns="" id="{41646D16-DEF0-46A5-91CF-4CCE91EF6528}"/>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3" name="Line 62">
              <a:extLst>
                <a:ext uri="{FF2B5EF4-FFF2-40B4-BE49-F238E27FC236}">
                  <a16:creationId xmlns:a16="http://schemas.microsoft.com/office/drawing/2014/main" xmlns="" id="{EB582B55-BEC3-44D3-BC0E-13167189C0E8}"/>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4" name="Line 63">
              <a:extLst>
                <a:ext uri="{FF2B5EF4-FFF2-40B4-BE49-F238E27FC236}">
                  <a16:creationId xmlns:a16="http://schemas.microsoft.com/office/drawing/2014/main" xmlns="" id="{5C4E1B7F-E53D-4AB7-8616-99D812835707}"/>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5" name="Line 64">
              <a:extLst>
                <a:ext uri="{FF2B5EF4-FFF2-40B4-BE49-F238E27FC236}">
                  <a16:creationId xmlns:a16="http://schemas.microsoft.com/office/drawing/2014/main" xmlns="" id="{FB3D2771-D7E6-4E64-A279-4AB998B80D39}"/>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6" name="Line 65">
              <a:extLst>
                <a:ext uri="{FF2B5EF4-FFF2-40B4-BE49-F238E27FC236}">
                  <a16:creationId xmlns:a16="http://schemas.microsoft.com/office/drawing/2014/main" xmlns="" id="{935BE00E-1057-432E-AF0C-A10724F02ECE}"/>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7" name="Line 66">
              <a:extLst>
                <a:ext uri="{FF2B5EF4-FFF2-40B4-BE49-F238E27FC236}">
                  <a16:creationId xmlns:a16="http://schemas.microsoft.com/office/drawing/2014/main" xmlns="" id="{C185FAC5-F231-4AE7-9675-6182C1D3658C}"/>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8" name="Line 67">
              <a:extLst>
                <a:ext uri="{FF2B5EF4-FFF2-40B4-BE49-F238E27FC236}">
                  <a16:creationId xmlns:a16="http://schemas.microsoft.com/office/drawing/2014/main" xmlns="" id="{FD6A6F4D-11E9-4054-B259-7FB0DD8FCCBE}"/>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9" name="Line 68">
              <a:extLst>
                <a:ext uri="{FF2B5EF4-FFF2-40B4-BE49-F238E27FC236}">
                  <a16:creationId xmlns:a16="http://schemas.microsoft.com/office/drawing/2014/main" xmlns="" id="{F606F2A1-75DA-4767-8705-FD5B5983CF35}"/>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0" name="Line 69">
              <a:extLst>
                <a:ext uri="{FF2B5EF4-FFF2-40B4-BE49-F238E27FC236}">
                  <a16:creationId xmlns:a16="http://schemas.microsoft.com/office/drawing/2014/main" xmlns="" id="{09637DE4-01D1-4C9D-84B1-BD44302AEA1E}"/>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1" name="Line 70">
              <a:extLst>
                <a:ext uri="{FF2B5EF4-FFF2-40B4-BE49-F238E27FC236}">
                  <a16:creationId xmlns:a16="http://schemas.microsoft.com/office/drawing/2014/main" xmlns="" id="{D5FA3F09-DC21-4257-88D4-C8ECF1A72F40}"/>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723" name="Rectangle 2">
            <a:extLst>
              <a:ext uri="{FF2B5EF4-FFF2-40B4-BE49-F238E27FC236}">
                <a16:creationId xmlns:a16="http://schemas.microsoft.com/office/drawing/2014/main" xmlns="" id="{3BAECD14-260D-41FE-96FB-01D411751AFD}"/>
              </a:ext>
            </a:extLst>
          </p:cNvPr>
          <p:cNvSpPr>
            <a:spLocks noChangeArrowheads="1"/>
          </p:cNvSpPr>
          <p:nvPr/>
        </p:nvSpPr>
        <p:spPr bwMode="auto">
          <a:xfrm>
            <a:off x="290511" y="6037263"/>
            <a:ext cx="3852865" cy="55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Fonte: Swain &amp; Guttmann. </a:t>
            </a:r>
            <a:r>
              <a:rPr kumimoji="0" lang="en-US" altLang="pt-BR" sz="10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Handbook of Human Reliability</a:t>
            </a:r>
            <a:br>
              <a:rPr kumimoji="0" lang="en-US" altLang="pt-BR" sz="10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br>
            <a:r>
              <a:rPr kumimoji="0" lang="en-US" altLang="pt-BR" sz="10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Analysis with Emphasis on Nuclear Power Plant Applications</a:t>
            </a:r>
            <a:r>
              <a:rPr kumimoji="0" lang="en-US" altLang="pt-BR"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br>
              <a:rPr kumimoji="0" lang="en-US" altLang="pt-BR"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br>
            <a:r>
              <a:rPr kumimoji="0" lang="en-US" altLang="pt-BR"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U.S. Nuclear Regulatory Commission (NUREG/CR-1278), 1983.</a:t>
            </a:r>
          </a:p>
        </p:txBody>
      </p:sp>
      <p:sp>
        <p:nvSpPr>
          <p:cNvPr id="30724" name="Rectangle 3">
            <a:extLst>
              <a:ext uri="{FF2B5EF4-FFF2-40B4-BE49-F238E27FC236}">
                <a16:creationId xmlns:a16="http://schemas.microsoft.com/office/drawing/2014/main" xmlns="" id="{9D5BFC8A-2B88-4AD2-B36D-AD1CDFB4AE23}"/>
              </a:ext>
            </a:extLst>
          </p:cNvPr>
          <p:cNvSpPr>
            <a:spLocks noChangeArrowheads="1"/>
          </p:cNvSpPr>
          <p:nvPr/>
        </p:nvSpPr>
        <p:spPr bwMode="auto">
          <a:xfrm>
            <a:off x="900545" y="27781"/>
            <a:ext cx="10072255" cy="1293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pt-BR" sz="40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SITUAÇÃO DE ERRO-PROVÁVEL</a:t>
            </a:r>
            <a:r>
              <a:rPr kumimoji="0" lang="en-US" altLang="pt-BR" sz="32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altLang="pt-BR" sz="32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32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O “</a:t>
            </a:r>
            <a:r>
              <a:rPr kumimoji="0" lang="en-US" altLang="pt-BR"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Capeta</a:t>
            </a:r>
            <a:r>
              <a:rPr kumimoji="0" lang="en-US" altLang="pt-BR" sz="32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em </a:t>
            </a:r>
            <a:r>
              <a:rPr kumimoji="0" lang="en-US" altLang="pt-BR"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Detalhes</a:t>
            </a:r>
            <a:r>
              <a:rPr kumimoji="0" lang="en-US" altLang="pt-BR" sz="32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
        <p:nvSpPr>
          <p:cNvPr id="30725" name="Rectangle 5">
            <a:extLst>
              <a:ext uri="{FF2B5EF4-FFF2-40B4-BE49-F238E27FC236}">
                <a16:creationId xmlns:a16="http://schemas.microsoft.com/office/drawing/2014/main" xmlns="" id="{34886E9C-13A3-4792-BF86-A119455196B7}"/>
              </a:ext>
            </a:extLst>
          </p:cNvPr>
          <p:cNvSpPr>
            <a:spLocks noChangeArrowheads="1"/>
          </p:cNvSpPr>
          <p:nvPr/>
        </p:nvSpPr>
        <p:spPr bwMode="auto">
          <a:xfrm>
            <a:off x="1752600" y="1371600"/>
            <a:ext cx="8750300" cy="4559300"/>
          </a:xfrm>
          <a:prstGeom prst="rect">
            <a:avLst/>
          </a:prstGeom>
          <a:noFill/>
          <a:ln>
            <a:noFill/>
          </a:ln>
          <a:effectLst/>
          <a:extLst>
            <a:ext uri="{909E8E84-426E-40DD-AFC4-6F175D3DCCD1}">
              <a14:hiddenFill xmlns:a14="http://schemas.microsoft.com/office/drawing/2010/main" xmlns="">
                <a:solidFill>
                  <a:srgbClr val="00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30726" name="Group 7">
            <a:extLst>
              <a:ext uri="{FF2B5EF4-FFF2-40B4-BE49-F238E27FC236}">
                <a16:creationId xmlns:a16="http://schemas.microsoft.com/office/drawing/2014/main" xmlns="" id="{FAB5E705-CE1F-46FD-A49E-3A68BC886440}"/>
              </a:ext>
            </a:extLst>
          </p:cNvPr>
          <p:cNvGrpSpPr>
            <a:grpSpLocks/>
          </p:cNvGrpSpPr>
          <p:nvPr/>
        </p:nvGrpSpPr>
        <p:grpSpPr bwMode="auto">
          <a:xfrm>
            <a:off x="3260726" y="2284413"/>
            <a:ext cx="5070475" cy="939800"/>
            <a:chOff x="1110" y="1431"/>
            <a:chExt cx="3194" cy="592"/>
          </a:xfrm>
        </p:grpSpPr>
        <p:sp>
          <p:nvSpPr>
            <p:cNvPr id="30747" name="Line 8">
              <a:extLst>
                <a:ext uri="{FF2B5EF4-FFF2-40B4-BE49-F238E27FC236}">
                  <a16:creationId xmlns:a16="http://schemas.microsoft.com/office/drawing/2014/main" xmlns="" id="{76FEE745-0441-4600-ACC8-01F62F1DF963}"/>
                </a:ext>
              </a:extLst>
            </p:cNvPr>
            <p:cNvSpPr>
              <a:spLocks noChangeShapeType="1"/>
            </p:cNvSpPr>
            <p:nvPr/>
          </p:nvSpPr>
          <p:spPr bwMode="auto">
            <a:xfrm flipV="1">
              <a:off x="1110" y="1436"/>
              <a:ext cx="113" cy="583"/>
            </a:xfrm>
            <a:prstGeom prst="line">
              <a:avLst/>
            </a:prstGeom>
            <a:noFill/>
            <a:ln w="50800">
              <a:solidFill>
                <a:schemeClr val="bg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8" name="Line 9">
              <a:extLst>
                <a:ext uri="{FF2B5EF4-FFF2-40B4-BE49-F238E27FC236}">
                  <a16:creationId xmlns:a16="http://schemas.microsoft.com/office/drawing/2014/main" xmlns="" id="{47A74522-FC16-4D0C-BF1F-9B442124F601}"/>
                </a:ext>
              </a:extLst>
            </p:cNvPr>
            <p:cNvSpPr>
              <a:spLocks noChangeShapeType="1"/>
            </p:cNvSpPr>
            <p:nvPr/>
          </p:nvSpPr>
          <p:spPr bwMode="auto">
            <a:xfrm flipV="1">
              <a:off x="2562" y="1431"/>
              <a:ext cx="12" cy="592"/>
            </a:xfrm>
            <a:prstGeom prst="line">
              <a:avLst/>
            </a:prstGeom>
            <a:noFill/>
            <a:ln w="50800">
              <a:solidFill>
                <a:schemeClr val="bg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9" name="Line 10">
              <a:extLst>
                <a:ext uri="{FF2B5EF4-FFF2-40B4-BE49-F238E27FC236}">
                  <a16:creationId xmlns:a16="http://schemas.microsoft.com/office/drawing/2014/main" xmlns="" id="{C0C33EA0-6EB7-472C-BEAC-EA8733DBBC80}"/>
                </a:ext>
              </a:extLst>
            </p:cNvPr>
            <p:cNvSpPr>
              <a:spLocks noChangeShapeType="1"/>
            </p:cNvSpPr>
            <p:nvPr/>
          </p:nvSpPr>
          <p:spPr bwMode="auto">
            <a:xfrm flipH="1" flipV="1">
              <a:off x="4183" y="1438"/>
              <a:ext cx="121" cy="581"/>
            </a:xfrm>
            <a:prstGeom prst="line">
              <a:avLst/>
            </a:prstGeom>
            <a:noFill/>
            <a:ln w="50800">
              <a:solidFill>
                <a:schemeClr val="bg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727" name="Rectangle 11">
            <a:extLst>
              <a:ext uri="{FF2B5EF4-FFF2-40B4-BE49-F238E27FC236}">
                <a16:creationId xmlns:a16="http://schemas.microsoft.com/office/drawing/2014/main" xmlns="" id="{28EA7D0D-A462-4915-8FF0-C6F849DB665C}"/>
              </a:ext>
            </a:extLst>
          </p:cNvPr>
          <p:cNvSpPr>
            <a:spLocks noChangeArrowheads="1"/>
          </p:cNvSpPr>
          <p:nvPr/>
        </p:nvSpPr>
        <p:spPr bwMode="auto">
          <a:xfrm>
            <a:off x="6376774" y="5106989"/>
            <a:ext cx="4312078" cy="831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Grau de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desacerto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devido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aos</a:t>
            </a:r>
            <a:endPar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precursores</a:t>
            </a:r>
            <a:r>
              <a:rPr kumimoji="0" lang="en-US" altLang="pt-BR"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a:t>
            </a:r>
            <a:r>
              <a:rPr kumimoji="0" lang="en-US" altLang="pt-BR" sz="24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erro</a:t>
            </a:r>
            <a:r>
              <a:rPr kumimoji="0" lang="en-US" altLang="pt-BR"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p:txBody>
      </p:sp>
      <p:sp>
        <p:nvSpPr>
          <p:cNvPr id="30728" name="Rectangle 13">
            <a:extLst>
              <a:ext uri="{FF2B5EF4-FFF2-40B4-BE49-F238E27FC236}">
                <a16:creationId xmlns:a16="http://schemas.microsoft.com/office/drawing/2014/main" xmlns="" id="{D7AEF693-D278-48B1-81D6-FEBF4EA3C7DD}"/>
              </a:ext>
            </a:extLst>
          </p:cNvPr>
          <p:cNvSpPr>
            <a:spLocks noChangeArrowheads="1"/>
          </p:cNvSpPr>
          <p:nvPr/>
        </p:nvSpPr>
        <p:spPr bwMode="auto">
          <a:xfrm>
            <a:off x="5203825" y="1462088"/>
            <a:ext cx="1251946" cy="770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4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Erro</a:t>
            </a:r>
            <a:endParaRPr kumimoji="0" lang="en-US" altLang="pt-BR" sz="44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0729" name="Rectangle 14">
            <a:extLst>
              <a:ext uri="{FF2B5EF4-FFF2-40B4-BE49-F238E27FC236}">
                <a16:creationId xmlns:a16="http://schemas.microsoft.com/office/drawing/2014/main" xmlns="" id="{4F54CA51-3AA0-4711-8249-566C98CC54B1}"/>
              </a:ext>
            </a:extLst>
          </p:cNvPr>
          <p:cNvSpPr>
            <a:spLocks noChangeArrowheads="1"/>
          </p:cNvSpPr>
          <p:nvPr/>
        </p:nvSpPr>
        <p:spPr bwMode="auto">
          <a:xfrm>
            <a:off x="7078663" y="1462088"/>
            <a:ext cx="2319546" cy="770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4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provável</a:t>
            </a:r>
            <a:endParaRPr kumimoji="0" lang="en-US" altLang="pt-BR" sz="44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0730" name="Rectangle 15">
            <a:extLst>
              <a:ext uri="{FF2B5EF4-FFF2-40B4-BE49-F238E27FC236}">
                <a16:creationId xmlns:a16="http://schemas.microsoft.com/office/drawing/2014/main" xmlns="" id="{5F9844A1-82C2-45C9-9C0B-85399B46B58A}"/>
              </a:ext>
            </a:extLst>
          </p:cNvPr>
          <p:cNvSpPr>
            <a:spLocks noChangeArrowheads="1"/>
          </p:cNvSpPr>
          <p:nvPr/>
        </p:nvSpPr>
        <p:spPr bwMode="auto">
          <a:xfrm>
            <a:off x="1939926" y="1449388"/>
            <a:ext cx="3169137" cy="770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4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Situação</a:t>
            </a:r>
            <a:r>
              <a:rPr kumimoji="0" lang="en-US" altLang="pt-BR" sz="44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a:t>
            </a:r>
          </a:p>
        </p:txBody>
      </p:sp>
      <p:sp>
        <p:nvSpPr>
          <p:cNvPr id="30731" name="Line 16">
            <a:extLst>
              <a:ext uri="{FF2B5EF4-FFF2-40B4-BE49-F238E27FC236}">
                <a16:creationId xmlns:a16="http://schemas.microsoft.com/office/drawing/2014/main" xmlns="" id="{1FB79FF5-CC17-4DBA-9293-EA4768694111}"/>
              </a:ext>
            </a:extLst>
          </p:cNvPr>
          <p:cNvSpPr>
            <a:spLocks noChangeShapeType="1"/>
          </p:cNvSpPr>
          <p:nvPr/>
        </p:nvSpPr>
        <p:spPr bwMode="auto">
          <a:xfrm>
            <a:off x="6616701" y="1925638"/>
            <a:ext cx="295275" cy="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2" name="Rectangle 18">
            <a:extLst>
              <a:ext uri="{FF2B5EF4-FFF2-40B4-BE49-F238E27FC236}">
                <a16:creationId xmlns:a16="http://schemas.microsoft.com/office/drawing/2014/main" xmlns="" id="{6851CEEF-BA33-4EF8-93A4-385E1CC6191B}"/>
              </a:ext>
            </a:extLst>
          </p:cNvPr>
          <p:cNvSpPr>
            <a:spLocks noChangeArrowheads="1"/>
          </p:cNvSpPr>
          <p:nvPr/>
        </p:nvSpPr>
        <p:spPr bwMode="auto">
          <a:xfrm>
            <a:off x="4518026" y="3446464"/>
            <a:ext cx="2455863" cy="1570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Desvios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não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Intencionais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Comportamento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preferido</a:t>
            </a:r>
            <a:endPar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0733" name="Rectangle 19">
            <a:extLst>
              <a:ext uri="{FF2B5EF4-FFF2-40B4-BE49-F238E27FC236}">
                <a16:creationId xmlns:a16="http://schemas.microsoft.com/office/drawing/2014/main" xmlns="" id="{DDE897D0-A29C-4E73-9FFB-FE7188BD7D36}"/>
              </a:ext>
            </a:extLst>
          </p:cNvPr>
          <p:cNvSpPr>
            <a:spLocks noChangeArrowheads="1"/>
          </p:cNvSpPr>
          <p:nvPr/>
        </p:nvSpPr>
        <p:spPr bwMode="auto">
          <a:xfrm>
            <a:off x="1866901" y="3571876"/>
            <a:ext cx="2516715" cy="1200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marL="233363" indent="-233363">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233363" marR="0" lvl="0" indent="-233363"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Condições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locais</a:t>
            </a:r>
            <a:endPar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Tx/>
              <a:buChar char="•"/>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Ambiente</a:t>
            </a:r>
            <a:endPar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Tx/>
              <a:buChar char="•"/>
              <a:tabLst/>
              <a:defRPr/>
            </a:pP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Individual</a:t>
            </a:r>
          </a:p>
        </p:txBody>
      </p:sp>
      <p:grpSp>
        <p:nvGrpSpPr>
          <p:cNvPr id="30734" name="Group 37">
            <a:extLst>
              <a:ext uri="{FF2B5EF4-FFF2-40B4-BE49-F238E27FC236}">
                <a16:creationId xmlns:a16="http://schemas.microsoft.com/office/drawing/2014/main" xmlns="" id="{E7735A8C-5D85-4C64-96E7-0629B563D941}"/>
              </a:ext>
            </a:extLst>
          </p:cNvPr>
          <p:cNvGrpSpPr>
            <a:grpSpLocks/>
          </p:cNvGrpSpPr>
          <p:nvPr/>
        </p:nvGrpSpPr>
        <p:grpSpPr bwMode="auto">
          <a:xfrm>
            <a:off x="8020050" y="3389314"/>
            <a:ext cx="1231900" cy="1576387"/>
            <a:chOff x="2172" y="2151"/>
            <a:chExt cx="776" cy="993"/>
          </a:xfrm>
        </p:grpSpPr>
        <p:grpSp>
          <p:nvGrpSpPr>
            <p:cNvPr id="30735" name="Group 36">
              <a:extLst>
                <a:ext uri="{FF2B5EF4-FFF2-40B4-BE49-F238E27FC236}">
                  <a16:creationId xmlns:a16="http://schemas.microsoft.com/office/drawing/2014/main" xmlns="" id="{6BCBD196-EE33-4663-BED7-2ED1E6C2DDF0}"/>
                </a:ext>
              </a:extLst>
            </p:cNvPr>
            <p:cNvGrpSpPr>
              <a:grpSpLocks/>
            </p:cNvGrpSpPr>
            <p:nvPr/>
          </p:nvGrpSpPr>
          <p:grpSpPr bwMode="auto">
            <a:xfrm>
              <a:off x="2172" y="2151"/>
              <a:ext cx="776" cy="905"/>
              <a:chOff x="2172" y="2151"/>
              <a:chExt cx="776" cy="905"/>
            </a:xfrm>
          </p:grpSpPr>
          <p:sp>
            <p:nvSpPr>
              <p:cNvPr id="30739" name="Freeform 22">
                <a:extLst>
                  <a:ext uri="{FF2B5EF4-FFF2-40B4-BE49-F238E27FC236}">
                    <a16:creationId xmlns:a16="http://schemas.microsoft.com/office/drawing/2014/main" xmlns="" id="{7AC6188F-8653-4FA1-8DFE-B3DFB8076465}"/>
                  </a:ext>
                </a:extLst>
              </p:cNvPr>
              <p:cNvSpPr>
                <a:spLocks/>
              </p:cNvSpPr>
              <p:nvPr/>
            </p:nvSpPr>
            <p:spPr bwMode="auto">
              <a:xfrm>
                <a:off x="2529" y="2316"/>
                <a:ext cx="60" cy="508"/>
              </a:xfrm>
              <a:custGeom>
                <a:avLst/>
                <a:gdLst>
                  <a:gd name="T0" fmla="*/ 5 w 61"/>
                  <a:gd name="T1" fmla="*/ 474 h 516"/>
                  <a:gd name="T2" fmla="*/ 29 w 61"/>
                  <a:gd name="T3" fmla="*/ 507 h 516"/>
                  <a:gd name="T4" fmla="*/ 54 w 61"/>
                  <a:gd name="T5" fmla="*/ 474 h 516"/>
                  <a:gd name="T6" fmla="*/ 54 w 61"/>
                  <a:gd name="T7" fmla="*/ 139 h 516"/>
                  <a:gd name="T8" fmla="*/ 42 w 61"/>
                  <a:gd name="T9" fmla="*/ 122 h 516"/>
                  <a:gd name="T10" fmla="*/ 46 w 61"/>
                  <a:gd name="T11" fmla="*/ 120 h 516"/>
                  <a:gd name="T12" fmla="*/ 52 w 61"/>
                  <a:gd name="T13" fmla="*/ 114 h 516"/>
                  <a:gd name="T14" fmla="*/ 56 w 61"/>
                  <a:gd name="T15" fmla="*/ 108 h 516"/>
                  <a:gd name="T16" fmla="*/ 58 w 61"/>
                  <a:gd name="T17" fmla="*/ 101 h 516"/>
                  <a:gd name="T18" fmla="*/ 59 w 61"/>
                  <a:gd name="T19" fmla="*/ 95 h 516"/>
                  <a:gd name="T20" fmla="*/ 58 w 61"/>
                  <a:gd name="T21" fmla="*/ 87 h 516"/>
                  <a:gd name="T22" fmla="*/ 56 w 61"/>
                  <a:gd name="T23" fmla="*/ 80 h 516"/>
                  <a:gd name="T24" fmla="*/ 52 w 61"/>
                  <a:gd name="T25" fmla="*/ 75 h 516"/>
                  <a:gd name="T26" fmla="*/ 47 w 61"/>
                  <a:gd name="T27" fmla="*/ 69 h 516"/>
                  <a:gd name="T28" fmla="*/ 42 w 61"/>
                  <a:gd name="T29" fmla="*/ 64 h 516"/>
                  <a:gd name="T30" fmla="*/ 52 w 61"/>
                  <a:gd name="T31" fmla="*/ 48 h 516"/>
                  <a:gd name="T32" fmla="*/ 52 w 61"/>
                  <a:gd name="T33" fmla="*/ 0 h 516"/>
                  <a:gd name="T34" fmla="*/ 5 w 61"/>
                  <a:gd name="T35" fmla="*/ 0 h 516"/>
                  <a:gd name="T36" fmla="*/ 5 w 61"/>
                  <a:gd name="T37" fmla="*/ 48 h 516"/>
                  <a:gd name="T38" fmla="*/ 17 w 61"/>
                  <a:gd name="T39" fmla="*/ 64 h 516"/>
                  <a:gd name="T40" fmla="*/ 18 w 61"/>
                  <a:gd name="T41" fmla="*/ 64 h 516"/>
                  <a:gd name="T42" fmla="*/ 13 w 61"/>
                  <a:gd name="T43" fmla="*/ 68 h 516"/>
                  <a:gd name="T44" fmla="*/ 8 w 61"/>
                  <a:gd name="T45" fmla="*/ 73 h 516"/>
                  <a:gd name="T46" fmla="*/ 4 w 61"/>
                  <a:gd name="T47" fmla="*/ 78 h 516"/>
                  <a:gd name="T48" fmla="*/ 1 w 61"/>
                  <a:gd name="T49" fmla="*/ 86 h 516"/>
                  <a:gd name="T50" fmla="*/ 0 w 61"/>
                  <a:gd name="T51" fmla="*/ 93 h 516"/>
                  <a:gd name="T52" fmla="*/ 1 w 61"/>
                  <a:gd name="T53" fmla="*/ 98 h 516"/>
                  <a:gd name="T54" fmla="*/ 3 w 61"/>
                  <a:gd name="T55" fmla="*/ 106 h 516"/>
                  <a:gd name="T56" fmla="*/ 7 w 61"/>
                  <a:gd name="T57" fmla="*/ 112 h 516"/>
                  <a:gd name="T58" fmla="*/ 11 w 61"/>
                  <a:gd name="T59" fmla="*/ 119 h 516"/>
                  <a:gd name="T60" fmla="*/ 18 w 61"/>
                  <a:gd name="T61" fmla="*/ 122 h 516"/>
                  <a:gd name="T62" fmla="*/ 5 w 61"/>
                  <a:gd name="T63" fmla="*/ 139 h 516"/>
                  <a:gd name="T64" fmla="*/ 5 w 61"/>
                  <a:gd name="T65" fmla="*/ 474 h 5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 h="516">
                    <a:moveTo>
                      <a:pt x="5" y="481"/>
                    </a:moveTo>
                    <a:lnTo>
                      <a:pt x="29" y="515"/>
                    </a:lnTo>
                    <a:lnTo>
                      <a:pt x="55" y="481"/>
                    </a:lnTo>
                    <a:lnTo>
                      <a:pt x="55" y="141"/>
                    </a:lnTo>
                    <a:lnTo>
                      <a:pt x="43" y="124"/>
                    </a:lnTo>
                    <a:lnTo>
                      <a:pt x="47" y="122"/>
                    </a:lnTo>
                    <a:lnTo>
                      <a:pt x="53" y="116"/>
                    </a:lnTo>
                    <a:lnTo>
                      <a:pt x="57" y="110"/>
                    </a:lnTo>
                    <a:lnTo>
                      <a:pt x="59" y="103"/>
                    </a:lnTo>
                    <a:lnTo>
                      <a:pt x="60" y="96"/>
                    </a:lnTo>
                    <a:lnTo>
                      <a:pt x="59" y="88"/>
                    </a:lnTo>
                    <a:lnTo>
                      <a:pt x="57" y="81"/>
                    </a:lnTo>
                    <a:lnTo>
                      <a:pt x="53" y="76"/>
                    </a:lnTo>
                    <a:lnTo>
                      <a:pt x="48" y="70"/>
                    </a:lnTo>
                    <a:lnTo>
                      <a:pt x="43" y="65"/>
                    </a:lnTo>
                    <a:lnTo>
                      <a:pt x="53" y="49"/>
                    </a:lnTo>
                    <a:lnTo>
                      <a:pt x="53" y="0"/>
                    </a:lnTo>
                    <a:lnTo>
                      <a:pt x="5" y="0"/>
                    </a:lnTo>
                    <a:lnTo>
                      <a:pt x="5" y="49"/>
                    </a:lnTo>
                    <a:lnTo>
                      <a:pt x="17" y="65"/>
                    </a:lnTo>
                    <a:lnTo>
                      <a:pt x="18" y="65"/>
                    </a:lnTo>
                    <a:lnTo>
                      <a:pt x="13" y="69"/>
                    </a:lnTo>
                    <a:lnTo>
                      <a:pt x="8" y="74"/>
                    </a:lnTo>
                    <a:lnTo>
                      <a:pt x="4" y="79"/>
                    </a:lnTo>
                    <a:lnTo>
                      <a:pt x="1" y="87"/>
                    </a:lnTo>
                    <a:lnTo>
                      <a:pt x="0" y="94"/>
                    </a:lnTo>
                    <a:lnTo>
                      <a:pt x="1" y="100"/>
                    </a:lnTo>
                    <a:lnTo>
                      <a:pt x="3" y="108"/>
                    </a:lnTo>
                    <a:lnTo>
                      <a:pt x="7" y="114"/>
                    </a:lnTo>
                    <a:lnTo>
                      <a:pt x="11" y="121"/>
                    </a:lnTo>
                    <a:lnTo>
                      <a:pt x="18" y="124"/>
                    </a:lnTo>
                    <a:lnTo>
                      <a:pt x="5" y="141"/>
                    </a:lnTo>
                    <a:lnTo>
                      <a:pt x="5" y="481"/>
                    </a:lnTo>
                  </a:path>
                </a:pathLst>
              </a:custGeom>
              <a:solidFill>
                <a:schemeClr val="bg1"/>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0" name="Freeform 23">
                <a:extLst>
                  <a:ext uri="{FF2B5EF4-FFF2-40B4-BE49-F238E27FC236}">
                    <a16:creationId xmlns:a16="http://schemas.microsoft.com/office/drawing/2014/main" xmlns="" id="{81F24C59-5D81-471E-BCC8-CA251495C984}"/>
                  </a:ext>
                </a:extLst>
              </p:cNvPr>
              <p:cNvSpPr>
                <a:spLocks/>
              </p:cNvSpPr>
              <p:nvPr/>
            </p:nvSpPr>
            <p:spPr bwMode="auto">
              <a:xfrm>
                <a:off x="2404" y="2824"/>
                <a:ext cx="310" cy="232"/>
              </a:xfrm>
              <a:custGeom>
                <a:avLst/>
                <a:gdLst>
                  <a:gd name="T0" fmla="*/ 35 w 319"/>
                  <a:gd name="T1" fmla="*/ 192 h 236"/>
                  <a:gd name="T2" fmla="*/ 0 w 319"/>
                  <a:gd name="T3" fmla="*/ 192 h 236"/>
                  <a:gd name="T4" fmla="*/ 0 w 319"/>
                  <a:gd name="T5" fmla="*/ 231 h 236"/>
                  <a:gd name="T6" fmla="*/ 309 w 319"/>
                  <a:gd name="T7" fmla="*/ 231 h 236"/>
                  <a:gd name="T8" fmla="*/ 309 w 319"/>
                  <a:gd name="T9" fmla="*/ 192 h 236"/>
                  <a:gd name="T10" fmla="*/ 275 w 319"/>
                  <a:gd name="T11" fmla="*/ 192 h 236"/>
                  <a:gd name="T12" fmla="*/ 275 w 319"/>
                  <a:gd name="T13" fmla="*/ 162 h 236"/>
                  <a:gd name="T14" fmla="*/ 259 w 319"/>
                  <a:gd name="T15" fmla="*/ 158 h 236"/>
                  <a:gd name="T16" fmla="*/ 245 w 319"/>
                  <a:gd name="T17" fmla="*/ 153 h 236"/>
                  <a:gd name="T18" fmla="*/ 232 w 319"/>
                  <a:gd name="T19" fmla="*/ 146 h 236"/>
                  <a:gd name="T20" fmla="*/ 220 w 319"/>
                  <a:gd name="T21" fmla="*/ 138 h 236"/>
                  <a:gd name="T22" fmla="*/ 208 w 319"/>
                  <a:gd name="T23" fmla="*/ 127 h 236"/>
                  <a:gd name="T24" fmla="*/ 197 w 319"/>
                  <a:gd name="T25" fmla="*/ 116 h 236"/>
                  <a:gd name="T26" fmla="*/ 188 w 319"/>
                  <a:gd name="T27" fmla="*/ 103 h 236"/>
                  <a:gd name="T28" fmla="*/ 179 w 319"/>
                  <a:gd name="T29" fmla="*/ 89 h 236"/>
                  <a:gd name="T30" fmla="*/ 172 w 319"/>
                  <a:gd name="T31" fmla="*/ 76 h 236"/>
                  <a:gd name="T32" fmla="*/ 165 w 319"/>
                  <a:gd name="T33" fmla="*/ 60 h 236"/>
                  <a:gd name="T34" fmla="*/ 167 w 319"/>
                  <a:gd name="T35" fmla="*/ 60 h 236"/>
                  <a:gd name="T36" fmla="*/ 173 w 319"/>
                  <a:gd name="T37" fmla="*/ 56 h 236"/>
                  <a:gd name="T38" fmla="*/ 177 w 319"/>
                  <a:gd name="T39" fmla="*/ 51 h 236"/>
                  <a:gd name="T40" fmla="*/ 180 w 319"/>
                  <a:gd name="T41" fmla="*/ 44 h 236"/>
                  <a:gd name="T42" fmla="*/ 182 w 319"/>
                  <a:gd name="T43" fmla="*/ 36 h 236"/>
                  <a:gd name="T44" fmla="*/ 183 w 319"/>
                  <a:gd name="T45" fmla="*/ 29 h 236"/>
                  <a:gd name="T46" fmla="*/ 181 w 319"/>
                  <a:gd name="T47" fmla="*/ 23 h 236"/>
                  <a:gd name="T48" fmla="*/ 179 w 319"/>
                  <a:gd name="T49" fmla="*/ 16 h 236"/>
                  <a:gd name="T50" fmla="*/ 175 w 319"/>
                  <a:gd name="T51" fmla="*/ 10 h 236"/>
                  <a:gd name="T52" fmla="*/ 169 w 319"/>
                  <a:gd name="T53" fmla="*/ 5 h 236"/>
                  <a:gd name="T54" fmla="*/ 163 w 319"/>
                  <a:gd name="T55" fmla="*/ 2 h 236"/>
                  <a:gd name="T56" fmla="*/ 157 w 319"/>
                  <a:gd name="T57" fmla="*/ 1 h 236"/>
                  <a:gd name="T58" fmla="*/ 151 w 319"/>
                  <a:gd name="T59" fmla="*/ 0 h 236"/>
                  <a:gd name="T60" fmla="*/ 145 w 319"/>
                  <a:gd name="T61" fmla="*/ 2 h 236"/>
                  <a:gd name="T62" fmla="*/ 138 w 319"/>
                  <a:gd name="T63" fmla="*/ 5 h 236"/>
                  <a:gd name="T64" fmla="*/ 133 w 319"/>
                  <a:gd name="T65" fmla="*/ 10 h 236"/>
                  <a:gd name="T66" fmla="*/ 129 w 319"/>
                  <a:gd name="T67" fmla="*/ 16 h 236"/>
                  <a:gd name="T68" fmla="*/ 126 w 319"/>
                  <a:gd name="T69" fmla="*/ 23 h 236"/>
                  <a:gd name="T70" fmla="*/ 124 w 319"/>
                  <a:gd name="T71" fmla="*/ 29 h 236"/>
                  <a:gd name="T72" fmla="*/ 124 w 319"/>
                  <a:gd name="T73" fmla="*/ 36 h 236"/>
                  <a:gd name="T74" fmla="*/ 127 w 319"/>
                  <a:gd name="T75" fmla="*/ 44 h 236"/>
                  <a:gd name="T76" fmla="*/ 130 w 319"/>
                  <a:gd name="T77" fmla="*/ 51 h 236"/>
                  <a:gd name="T78" fmla="*/ 135 w 319"/>
                  <a:gd name="T79" fmla="*/ 56 h 236"/>
                  <a:gd name="T80" fmla="*/ 140 w 319"/>
                  <a:gd name="T81" fmla="*/ 60 h 236"/>
                  <a:gd name="T82" fmla="*/ 143 w 319"/>
                  <a:gd name="T83" fmla="*/ 60 h 236"/>
                  <a:gd name="T84" fmla="*/ 138 w 319"/>
                  <a:gd name="T85" fmla="*/ 76 h 236"/>
                  <a:gd name="T86" fmla="*/ 130 w 319"/>
                  <a:gd name="T87" fmla="*/ 89 h 236"/>
                  <a:gd name="T88" fmla="*/ 122 w 319"/>
                  <a:gd name="T89" fmla="*/ 103 h 236"/>
                  <a:gd name="T90" fmla="*/ 112 w 319"/>
                  <a:gd name="T91" fmla="*/ 116 h 236"/>
                  <a:gd name="T92" fmla="*/ 102 w 319"/>
                  <a:gd name="T93" fmla="*/ 127 h 236"/>
                  <a:gd name="T94" fmla="*/ 89 w 319"/>
                  <a:gd name="T95" fmla="*/ 138 h 236"/>
                  <a:gd name="T96" fmla="*/ 76 w 319"/>
                  <a:gd name="T97" fmla="*/ 146 h 236"/>
                  <a:gd name="T98" fmla="*/ 63 w 319"/>
                  <a:gd name="T99" fmla="*/ 153 h 236"/>
                  <a:gd name="T100" fmla="*/ 49 w 319"/>
                  <a:gd name="T101" fmla="*/ 158 h 236"/>
                  <a:gd name="T102" fmla="*/ 35 w 319"/>
                  <a:gd name="T103" fmla="*/ 162 h 236"/>
                  <a:gd name="T104" fmla="*/ 35 w 319"/>
                  <a:gd name="T105" fmla="*/ 192 h 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9" h="236">
                    <a:moveTo>
                      <a:pt x="36" y="195"/>
                    </a:moveTo>
                    <a:lnTo>
                      <a:pt x="0" y="195"/>
                    </a:lnTo>
                    <a:lnTo>
                      <a:pt x="0" y="235"/>
                    </a:lnTo>
                    <a:lnTo>
                      <a:pt x="318" y="235"/>
                    </a:lnTo>
                    <a:lnTo>
                      <a:pt x="318" y="195"/>
                    </a:lnTo>
                    <a:lnTo>
                      <a:pt x="283" y="195"/>
                    </a:lnTo>
                    <a:lnTo>
                      <a:pt x="283" y="165"/>
                    </a:lnTo>
                    <a:lnTo>
                      <a:pt x="267" y="161"/>
                    </a:lnTo>
                    <a:lnTo>
                      <a:pt x="252" y="156"/>
                    </a:lnTo>
                    <a:lnTo>
                      <a:pt x="239" y="149"/>
                    </a:lnTo>
                    <a:lnTo>
                      <a:pt x="226" y="140"/>
                    </a:lnTo>
                    <a:lnTo>
                      <a:pt x="214" y="129"/>
                    </a:lnTo>
                    <a:lnTo>
                      <a:pt x="203" y="118"/>
                    </a:lnTo>
                    <a:lnTo>
                      <a:pt x="193" y="105"/>
                    </a:lnTo>
                    <a:lnTo>
                      <a:pt x="184" y="91"/>
                    </a:lnTo>
                    <a:lnTo>
                      <a:pt x="177" y="77"/>
                    </a:lnTo>
                    <a:lnTo>
                      <a:pt x="170" y="61"/>
                    </a:lnTo>
                    <a:lnTo>
                      <a:pt x="172" y="61"/>
                    </a:lnTo>
                    <a:lnTo>
                      <a:pt x="178" y="57"/>
                    </a:lnTo>
                    <a:lnTo>
                      <a:pt x="182" y="52"/>
                    </a:lnTo>
                    <a:lnTo>
                      <a:pt x="185" y="45"/>
                    </a:lnTo>
                    <a:lnTo>
                      <a:pt x="187" y="37"/>
                    </a:lnTo>
                    <a:lnTo>
                      <a:pt x="188" y="30"/>
                    </a:lnTo>
                    <a:lnTo>
                      <a:pt x="186" y="23"/>
                    </a:lnTo>
                    <a:lnTo>
                      <a:pt x="184" y="16"/>
                    </a:lnTo>
                    <a:lnTo>
                      <a:pt x="180" y="10"/>
                    </a:lnTo>
                    <a:lnTo>
                      <a:pt x="174" y="5"/>
                    </a:lnTo>
                    <a:lnTo>
                      <a:pt x="168" y="2"/>
                    </a:lnTo>
                    <a:lnTo>
                      <a:pt x="162" y="1"/>
                    </a:lnTo>
                    <a:lnTo>
                      <a:pt x="155" y="0"/>
                    </a:lnTo>
                    <a:lnTo>
                      <a:pt x="149" y="2"/>
                    </a:lnTo>
                    <a:lnTo>
                      <a:pt x="142" y="5"/>
                    </a:lnTo>
                    <a:lnTo>
                      <a:pt x="137" y="10"/>
                    </a:lnTo>
                    <a:lnTo>
                      <a:pt x="133" y="16"/>
                    </a:lnTo>
                    <a:lnTo>
                      <a:pt x="130" y="23"/>
                    </a:lnTo>
                    <a:lnTo>
                      <a:pt x="128" y="30"/>
                    </a:lnTo>
                    <a:lnTo>
                      <a:pt x="128" y="37"/>
                    </a:lnTo>
                    <a:lnTo>
                      <a:pt x="131" y="45"/>
                    </a:lnTo>
                    <a:lnTo>
                      <a:pt x="134" y="52"/>
                    </a:lnTo>
                    <a:lnTo>
                      <a:pt x="139" y="57"/>
                    </a:lnTo>
                    <a:lnTo>
                      <a:pt x="144" y="61"/>
                    </a:lnTo>
                    <a:lnTo>
                      <a:pt x="147" y="61"/>
                    </a:lnTo>
                    <a:lnTo>
                      <a:pt x="142" y="77"/>
                    </a:lnTo>
                    <a:lnTo>
                      <a:pt x="134" y="91"/>
                    </a:lnTo>
                    <a:lnTo>
                      <a:pt x="126" y="105"/>
                    </a:lnTo>
                    <a:lnTo>
                      <a:pt x="115" y="118"/>
                    </a:lnTo>
                    <a:lnTo>
                      <a:pt x="105" y="129"/>
                    </a:lnTo>
                    <a:lnTo>
                      <a:pt x="92" y="140"/>
                    </a:lnTo>
                    <a:lnTo>
                      <a:pt x="78" y="149"/>
                    </a:lnTo>
                    <a:lnTo>
                      <a:pt x="65" y="156"/>
                    </a:lnTo>
                    <a:lnTo>
                      <a:pt x="50" y="161"/>
                    </a:lnTo>
                    <a:lnTo>
                      <a:pt x="36" y="165"/>
                    </a:lnTo>
                    <a:lnTo>
                      <a:pt x="36" y="195"/>
                    </a:lnTo>
                  </a:path>
                </a:pathLst>
              </a:custGeom>
              <a:solidFill>
                <a:schemeClr val="bg1"/>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1" name="Freeform 24">
                <a:extLst>
                  <a:ext uri="{FF2B5EF4-FFF2-40B4-BE49-F238E27FC236}">
                    <a16:creationId xmlns:a16="http://schemas.microsoft.com/office/drawing/2014/main" xmlns="" id="{9BEE4930-2324-42A0-A75B-EC32548D168E}"/>
                  </a:ext>
                </a:extLst>
              </p:cNvPr>
              <p:cNvSpPr>
                <a:spLocks/>
              </p:cNvSpPr>
              <p:nvPr/>
            </p:nvSpPr>
            <p:spPr bwMode="auto">
              <a:xfrm>
                <a:off x="2265" y="2228"/>
                <a:ext cx="600" cy="230"/>
              </a:xfrm>
              <a:custGeom>
                <a:avLst/>
                <a:gdLst>
                  <a:gd name="T0" fmla="*/ 395 w 616"/>
                  <a:gd name="T1" fmla="*/ 87 h 234"/>
                  <a:gd name="T2" fmla="*/ 360 w 616"/>
                  <a:gd name="T3" fmla="*/ 84 h 234"/>
                  <a:gd name="T4" fmla="*/ 324 w 616"/>
                  <a:gd name="T5" fmla="*/ 86 h 234"/>
                  <a:gd name="T6" fmla="*/ 288 w 616"/>
                  <a:gd name="T7" fmla="*/ 93 h 234"/>
                  <a:gd name="T8" fmla="*/ 255 w 616"/>
                  <a:gd name="T9" fmla="*/ 106 h 234"/>
                  <a:gd name="T10" fmla="*/ 223 w 616"/>
                  <a:gd name="T11" fmla="*/ 125 h 234"/>
                  <a:gd name="T12" fmla="*/ 196 w 616"/>
                  <a:gd name="T13" fmla="*/ 148 h 234"/>
                  <a:gd name="T14" fmla="*/ 148 w 616"/>
                  <a:gd name="T15" fmla="*/ 201 h 234"/>
                  <a:gd name="T16" fmla="*/ 124 w 616"/>
                  <a:gd name="T17" fmla="*/ 217 h 234"/>
                  <a:gd name="T18" fmla="*/ 96 w 616"/>
                  <a:gd name="T19" fmla="*/ 226 h 234"/>
                  <a:gd name="T20" fmla="*/ 69 w 616"/>
                  <a:gd name="T21" fmla="*/ 229 h 234"/>
                  <a:gd name="T22" fmla="*/ 42 w 616"/>
                  <a:gd name="T23" fmla="*/ 223 h 234"/>
                  <a:gd name="T24" fmla="*/ 16 w 616"/>
                  <a:gd name="T25" fmla="*/ 214 h 234"/>
                  <a:gd name="T26" fmla="*/ 5 w 616"/>
                  <a:gd name="T27" fmla="*/ 203 h 234"/>
                  <a:gd name="T28" fmla="*/ 0 w 616"/>
                  <a:gd name="T29" fmla="*/ 190 h 234"/>
                  <a:gd name="T30" fmla="*/ 0 w 616"/>
                  <a:gd name="T31" fmla="*/ 174 h 234"/>
                  <a:gd name="T32" fmla="*/ 6 w 616"/>
                  <a:gd name="T33" fmla="*/ 159 h 234"/>
                  <a:gd name="T34" fmla="*/ 17 w 616"/>
                  <a:gd name="T35" fmla="*/ 149 h 234"/>
                  <a:gd name="T36" fmla="*/ 31 w 616"/>
                  <a:gd name="T37" fmla="*/ 145 h 234"/>
                  <a:gd name="T38" fmla="*/ 44 w 616"/>
                  <a:gd name="T39" fmla="*/ 149 h 234"/>
                  <a:gd name="T40" fmla="*/ 56 w 616"/>
                  <a:gd name="T41" fmla="*/ 158 h 234"/>
                  <a:gd name="T42" fmla="*/ 62 w 616"/>
                  <a:gd name="T43" fmla="*/ 172 h 234"/>
                  <a:gd name="T44" fmla="*/ 64 w 616"/>
                  <a:gd name="T45" fmla="*/ 188 h 234"/>
                  <a:gd name="T46" fmla="*/ 58 w 616"/>
                  <a:gd name="T47" fmla="*/ 201 h 234"/>
                  <a:gd name="T48" fmla="*/ 64 w 616"/>
                  <a:gd name="T49" fmla="*/ 212 h 234"/>
                  <a:gd name="T50" fmla="*/ 87 w 616"/>
                  <a:gd name="T51" fmla="*/ 212 h 234"/>
                  <a:gd name="T52" fmla="*/ 110 w 616"/>
                  <a:gd name="T53" fmla="*/ 205 h 234"/>
                  <a:gd name="T54" fmla="*/ 131 w 616"/>
                  <a:gd name="T55" fmla="*/ 192 h 234"/>
                  <a:gd name="T56" fmla="*/ 157 w 616"/>
                  <a:gd name="T57" fmla="*/ 154 h 234"/>
                  <a:gd name="T58" fmla="*/ 177 w 616"/>
                  <a:gd name="T59" fmla="*/ 121 h 234"/>
                  <a:gd name="T60" fmla="*/ 203 w 616"/>
                  <a:gd name="T61" fmla="*/ 93 h 234"/>
                  <a:gd name="T62" fmla="*/ 232 w 616"/>
                  <a:gd name="T63" fmla="*/ 72 h 234"/>
                  <a:gd name="T64" fmla="*/ 265 w 616"/>
                  <a:gd name="T65" fmla="*/ 54 h 234"/>
                  <a:gd name="T66" fmla="*/ 301 w 616"/>
                  <a:gd name="T67" fmla="*/ 44 h 234"/>
                  <a:gd name="T68" fmla="*/ 336 w 616"/>
                  <a:gd name="T69" fmla="*/ 41 h 234"/>
                  <a:gd name="T70" fmla="*/ 372 w 616"/>
                  <a:gd name="T71" fmla="*/ 44 h 234"/>
                  <a:gd name="T72" fmla="*/ 407 w 616"/>
                  <a:gd name="T73" fmla="*/ 54 h 234"/>
                  <a:gd name="T74" fmla="*/ 440 w 616"/>
                  <a:gd name="T75" fmla="*/ 72 h 234"/>
                  <a:gd name="T76" fmla="*/ 452 w 616"/>
                  <a:gd name="T77" fmla="*/ 81 h 234"/>
                  <a:gd name="T78" fmla="*/ 494 w 616"/>
                  <a:gd name="T79" fmla="*/ 96 h 234"/>
                  <a:gd name="T80" fmla="*/ 516 w 616"/>
                  <a:gd name="T81" fmla="*/ 94 h 234"/>
                  <a:gd name="T82" fmla="*/ 539 w 616"/>
                  <a:gd name="T83" fmla="*/ 87 h 234"/>
                  <a:gd name="T84" fmla="*/ 558 w 616"/>
                  <a:gd name="T85" fmla="*/ 72 h 234"/>
                  <a:gd name="T86" fmla="*/ 546 w 616"/>
                  <a:gd name="T87" fmla="*/ 63 h 234"/>
                  <a:gd name="T88" fmla="*/ 537 w 616"/>
                  <a:gd name="T89" fmla="*/ 50 h 234"/>
                  <a:gd name="T90" fmla="*/ 535 w 616"/>
                  <a:gd name="T91" fmla="*/ 34 h 234"/>
                  <a:gd name="T92" fmla="*/ 538 w 616"/>
                  <a:gd name="T93" fmla="*/ 20 h 234"/>
                  <a:gd name="T94" fmla="*/ 546 w 616"/>
                  <a:gd name="T95" fmla="*/ 9 h 234"/>
                  <a:gd name="T96" fmla="*/ 559 w 616"/>
                  <a:gd name="T97" fmla="*/ 0 h 234"/>
                  <a:gd name="T98" fmla="*/ 573 w 616"/>
                  <a:gd name="T99" fmla="*/ 0 h 234"/>
                  <a:gd name="T100" fmla="*/ 585 w 616"/>
                  <a:gd name="T101" fmla="*/ 8 h 234"/>
                  <a:gd name="T102" fmla="*/ 595 w 616"/>
                  <a:gd name="T103" fmla="*/ 19 h 234"/>
                  <a:gd name="T104" fmla="*/ 599 w 616"/>
                  <a:gd name="T105" fmla="*/ 32 h 234"/>
                  <a:gd name="T106" fmla="*/ 597 w 616"/>
                  <a:gd name="T107" fmla="*/ 47 h 234"/>
                  <a:gd name="T108" fmla="*/ 576 w 616"/>
                  <a:gd name="T109" fmla="*/ 79 h 234"/>
                  <a:gd name="T110" fmla="*/ 552 w 616"/>
                  <a:gd name="T111" fmla="*/ 96 h 234"/>
                  <a:gd name="T112" fmla="*/ 526 w 616"/>
                  <a:gd name="T113" fmla="*/ 108 h 234"/>
                  <a:gd name="T114" fmla="*/ 498 w 616"/>
                  <a:gd name="T115" fmla="*/ 115 h 234"/>
                  <a:gd name="T116" fmla="*/ 470 w 616"/>
                  <a:gd name="T117" fmla="*/ 114 h 234"/>
                  <a:gd name="T118" fmla="*/ 442 w 616"/>
                  <a:gd name="T119" fmla="*/ 105 h 2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16" h="234">
                    <a:moveTo>
                      <a:pt x="423" y="94"/>
                    </a:moveTo>
                    <a:lnTo>
                      <a:pt x="406" y="89"/>
                    </a:lnTo>
                    <a:lnTo>
                      <a:pt x="387" y="86"/>
                    </a:lnTo>
                    <a:lnTo>
                      <a:pt x="370" y="85"/>
                    </a:lnTo>
                    <a:lnTo>
                      <a:pt x="351" y="85"/>
                    </a:lnTo>
                    <a:lnTo>
                      <a:pt x="333" y="87"/>
                    </a:lnTo>
                    <a:lnTo>
                      <a:pt x="314" y="91"/>
                    </a:lnTo>
                    <a:lnTo>
                      <a:pt x="296" y="95"/>
                    </a:lnTo>
                    <a:lnTo>
                      <a:pt x="280" y="101"/>
                    </a:lnTo>
                    <a:lnTo>
                      <a:pt x="262" y="108"/>
                    </a:lnTo>
                    <a:lnTo>
                      <a:pt x="245" y="117"/>
                    </a:lnTo>
                    <a:lnTo>
                      <a:pt x="229" y="127"/>
                    </a:lnTo>
                    <a:lnTo>
                      <a:pt x="215" y="139"/>
                    </a:lnTo>
                    <a:lnTo>
                      <a:pt x="201" y="151"/>
                    </a:lnTo>
                    <a:lnTo>
                      <a:pt x="187" y="164"/>
                    </a:lnTo>
                    <a:lnTo>
                      <a:pt x="152" y="205"/>
                    </a:lnTo>
                    <a:lnTo>
                      <a:pt x="141" y="214"/>
                    </a:lnTo>
                    <a:lnTo>
                      <a:pt x="127" y="221"/>
                    </a:lnTo>
                    <a:lnTo>
                      <a:pt x="114" y="227"/>
                    </a:lnTo>
                    <a:lnTo>
                      <a:pt x="99" y="230"/>
                    </a:lnTo>
                    <a:lnTo>
                      <a:pt x="85" y="232"/>
                    </a:lnTo>
                    <a:lnTo>
                      <a:pt x="71" y="233"/>
                    </a:lnTo>
                    <a:lnTo>
                      <a:pt x="56" y="230"/>
                    </a:lnTo>
                    <a:lnTo>
                      <a:pt x="43" y="227"/>
                    </a:lnTo>
                    <a:lnTo>
                      <a:pt x="29" y="223"/>
                    </a:lnTo>
                    <a:lnTo>
                      <a:pt x="16" y="218"/>
                    </a:lnTo>
                    <a:lnTo>
                      <a:pt x="10" y="212"/>
                    </a:lnTo>
                    <a:lnTo>
                      <a:pt x="5" y="207"/>
                    </a:lnTo>
                    <a:lnTo>
                      <a:pt x="1" y="200"/>
                    </a:lnTo>
                    <a:lnTo>
                      <a:pt x="0" y="193"/>
                    </a:lnTo>
                    <a:lnTo>
                      <a:pt x="0" y="184"/>
                    </a:lnTo>
                    <a:lnTo>
                      <a:pt x="0" y="177"/>
                    </a:lnTo>
                    <a:lnTo>
                      <a:pt x="1" y="169"/>
                    </a:lnTo>
                    <a:lnTo>
                      <a:pt x="6" y="162"/>
                    </a:lnTo>
                    <a:lnTo>
                      <a:pt x="11" y="157"/>
                    </a:lnTo>
                    <a:lnTo>
                      <a:pt x="17" y="152"/>
                    </a:lnTo>
                    <a:lnTo>
                      <a:pt x="24" y="150"/>
                    </a:lnTo>
                    <a:lnTo>
                      <a:pt x="32" y="148"/>
                    </a:lnTo>
                    <a:lnTo>
                      <a:pt x="38" y="150"/>
                    </a:lnTo>
                    <a:lnTo>
                      <a:pt x="45" y="152"/>
                    </a:lnTo>
                    <a:lnTo>
                      <a:pt x="52" y="155"/>
                    </a:lnTo>
                    <a:lnTo>
                      <a:pt x="57" y="161"/>
                    </a:lnTo>
                    <a:lnTo>
                      <a:pt x="62" y="168"/>
                    </a:lnTo>
                    <a:lnTo>
                      <a:pt x="64" y="175"/>
                    </a:lnTo>
                    <a:lnTo>
                      <a:pt x="66" y="183"/>
                    </a:lnTo>
                    <a:lnTo>
                      <a:pt x="66" y="191"/>
                    </a:lnTo>
                    <a:lnTo>
                      <a:pt x="64" y="198"/>
                    </a:lnTo>
                    <a:lnTo>
                      <a:pt x="60" y="205"/>
                    </a:lnTo>
                    <a:lnTo>
                      <a:pt x="55" y="211"/>
                    </a:lnTo>
                    <a:lnTo>
                      <a:pt x="66" y="216"/>
                    </a:lnTo>
                    <a:lnTo>
                      <a:pt x="79" y="216"/>
                    </a:lnTo>
                    <a:lnTo>
                      <a:pt x="89" y="216"/>
                    </a:lnTo>
                    <a:lnTo>
                      <a:pt x="102" y="212"/>
                    </a:lnTo>
                    <a:lnTo>
                      <a:pt x="113" y="209"/>
                    </a:lnTo>
                    <a:lnTo>
                      <a:pt x="123" y="203"/>
                    </a:lnTo>
                    <a:lnTo>
                      <a:pt x="134" y="195"/>
                    </a:lnTo>
                    <a:lnTo>
                      <a:pt x="156" y="166"/>
                    </a:lnTo>
                    <a:lnTo>
                      <a:pt x="161" y="157"/>
                    </a:lnTo>
                    <a:lnTo>
                      <a:pt x="171" y="139"/>
                    </a:lnTo>
                    <a:lnTo>
                      <a:pt x="182" y="123"/>
                    </a:lnTo>
                    <a:lnTo>
                      <a:pt x="194" y="109"/>
                    </a:lnTo>
                    <a:lnTo>
                      <a:pt x="208" y="95"/>
                    </a:lnTo>
                    <a:lnTo>
                      <a:pt x="223" y="84"/>
                    </a:lnTo>
                    <a:lnTo>
                      <a:pt x="238" y="73"/>
                    </a:lnTo>
                    <a:lnTo>
                      <a:pt x="255" y="64"/>
                    </a:lnTo>
                    <a:lnTo>
                      <a:pt x="272" y="55"/>
                    </a:lnTo>
                    <a:lnTo>
                      <a:pt x="291" y="50"/>
                    </a:lnTo>
                    <a:lnTo>
                      <a:pt x="309" y="45"/>
                    </a:lnTo>
                    <a:lnTo>
                      <a:pt x="328" y="43"/>
                    </a:lnTo>
                    <a:lnTo>
                      <a:pt x="345" y="42"/>
                    </a:lnTo>
                    <a:lnTo>
                      <a:pt x="364" y="43"/>
                    </a:lnTo>
                    <a:lnTo>
                      <a:pt x="382" y="45"/>
                    </a:lnTo>
                    <a:lnTo>
                      <a:pt x="401" y="50"/>
                    </a:lnTo>
                    <a:lnTo>
                      <a:pt x="418" y="55"/>
                    </a:lnTo>
                    <a:lnTo>
                      <a:pt x="436" y="64"/>
                    </a:lnTo>
                    <a:lnTo>
                      <a:pt x="452" y="73"/>
                    </a:lnTo>
                    <a:lnTo>
                      <a:pt x="458" y="76"/>
                    </a:lnTo>
                    <a:lnTo>
                      <a:pt x="464" y="82"/>
                    </a:lnTo>
                    <a:lnTo>
                      <a:pt x="496" y="95"/>
                    </a:lnTo>
                    <a:lnTo>
                      <a:pt x="507" y="98"/>
                    </a:lnTo>
                    <a:lnTo>
                      <a:pt x="520" y="98"/>
                    </a:lnTo>
                    <a:lnTo>
                      <a:pt x="530" y="96"/>
                    </a:lnTo>
                    <a:lnTo>
                      <a:pt x="543" y="93"/>
                    </a:lnTo>
                    <a:lnTo>
                      <a:pt x="553" y="89"/>
                    </a:lnTo>
                    <a:lnTo>
                      <a:pt x="564" y="82"/>
                    </a:lnTo>
                    <a:lnTo>
                      <a:pt x="573" y="73"/>
                    </a:lnTo>
                    <a:lnTo>
                      <a:pt x="566" y="69"/>
                    </a:lnTo>
                    <a:lnTo>
                      <a:pt x="561" y="64"/>
                    </a:lnTo>
                    <a:lnTo>
                      <a:pt x="555" y="58"/>
                    </a:lnTo>
                    <a:lnTo>
                      <a:pt x="551" y="51"/>
                    </a:lnTo>
                    <a:lnTo>
                      <a:pt x="549" y="44"/>
                    </a:lnTo>
                    <a:lnTo>
                      <a:pt x="549" y="35"/>
                    </a:lnTo>
                    <a:lnTo>
                      <a:pt x="550" y="28"/>
                    </a:lnTo>
                    <a:lnTo>
                      <a:pt x="552" y="20"/>
                    </a:lnTo>
                    <a:lnTo>
                      <a:pt x="557" y="14"/>
                    </a:lnTo>
                    <a:lnTo>
                      <a:pt x="561" y="9"/>
                    </a:lnTo>
                    <a:lnTo>
                      <a:pt x="567" y="3"/>
                    </a:lnTo>
                    <a:lnTo>
                      <a:pt x="574" y="0"/>
                    </a:lnTo>
                    <a:lnTo>
                      <a:pt x="582" y="0"/>
                    </a:lnTo>
                    <a:lnTo>
                      <a:pt x="588" y="0"/>
                    </a:lnTo>
                    <a:lnTo>
                      <a:pt x="595" y="2"/>
                    </a:lnTo>
                    <a:lnTo>
                      <a:pt x="601" y="8"/>
                    </a:lnTo>
                    <a:lnTo>
                      <a:pt x="608" y="12"/>
                    </a:lnTo>
                    <a:lnTo>
                      <a:pt x="611" y="19"/>
                    </a:lnTo>
                    <a:lnTo>
                      <a:pt x="614" y="26"/>
                    </a:lnTo>
                    <a:lnTo>
                      <a:pt x="615" y="33"/>
                    </a:lnTo>
                    <a:lnTo>
                      <a:pt x="615" y="42"/>
                    </a:lnTo>
                    <a:lnTo>
                      <a:pt x="613" y="48"/>
                    </a:lnTo>
                    <a:lnTo>
                      <a:pt x="610" y="57"/>
                    </a:lnTo>
                    <a:lnTo>
                      <a:pt x="591" y="80"/>
                    </a:lnTo>
                    <a:lnTo>
                      <a:pt x="580" y="91"/>
                    </a:lnTo>
                    <a:lnTo>
                      <a:pt x="567" y="98"/>
                    </a:lnTo>
                    <a:lnTo>
                      <a:pt x="554" y="105"/>
                    </a:lnTo>
                    <a:lnTo>
                      <a:pt x="540" y="110"/>
                    </a:lnTo>
                    <a:lnTo>
                      <a:pt x="526" y="114"/>
                    </a:lnTo>
                    <a:lnTo>
                      <a:pt x="511" y="117"/>
                    </a:lnTo>
                    <a:lnTo>
                      <a:pt x="498" y="117"/>
                    </a:lnTo>
                    <a:lnTo>
                      <a:pt x="483" y="116"/>
                    </a:lnTo>
                    <a:lnTo>
                      <a:pt x="469" y="112"/>
                    </a:lnTo>
                    <a:lnTo>
                      <a:pt x="454" y="107"/>
                    </a:lnTo>
                    <a:lnTo>
                      <a:pt x="423" y="94"/>
                    </a:lnTo>
                  </a:path>
                </a:pathLst>
              </a:custGeom>
              <a:solidFill>
                <a:schemeClr val="bg1"/>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2" name="Freeform 25">
                <a:extLst>
                  <a:ext uri="{FF2B5EF4-FFF2-40B4-BE49-F238E27FC236}">
                    <a16:creationId xmlns:a16="http://schemas.microsoft.com/office/drawing/2014/main" xmlns="" id="{C1CE4DF3-8C9B-495B-92C2-DCD17052ADD7}"/>
                  </a:ext>
                </a:extLst>
              </p:cNvPr>
              <p:cNvSpPr>
                <a:spLocks/>
              </p:cNvSpPr>
              <p:nvPr/>
            </p:nvSpPr>
            <p:spPr bwMode="auto">
              <a:xfrm>
                <a:off x="2532" y="2151"/>
                <a:ext cx="58" cy="105"/>
              </a:xfrm>
              <a:custGeom>
                <a:avLst/>
                <a:gdLst>
                  <a:gd name="T0" fmla="*/ 0 w 59"/>
                  <a:gd name="T1" fmla="*/ 74 h 107"/>
                  <a:gd name="T2" fmla="*/ 0 w 59"/>
                  <a:gd name="T3" fmla="*/ 65 h 107"/>
                  <a:gd name="T4" fmla="*/ 2 w 59"/>
                  <a:gd name="T5" fmla="*/ 59 h 107"/>
                  <a:gd name="T6" fmla="*/ 26 w 59"/>
                  <a:gd name="T7" fmla="*/ 0 h 107"/>
                  <a:gd name="T8" fmla="*/ 53 w 59"/>
                  <a:gd name="T9" fmla="*/ 56 h 107"/>
                  <a:gd name="T10" fmla="*/ 56 w 59"/>
                  <a:gd name="T11" fmla="*/ 61 h 107"/>
                  <a:gd name="T12" fmla="*/ 57 w 59"/>
                  <a:gd name="T13" fmla="*/ 69 h 107"/>
                  <a:gd name="T14" fmla="*/ 57 w 59"/>
                  <a:gd name="T15" fmla="*/ 76 h 107"/>
                  <a:gd name="T16" fmla="*/ 56 w 59"/>
                  <a:gd name="T17" fmla="*/ 84 h 107"/>
                  <a:gd name="T18" fmla="*/ 53 w 59"/>
                  <a:gd name="T19" fmla="*/ 89 h 107"/>
                  <a:gd name="T20" fmla="*/ 49 w 59"/>
                  <a:gd name="T21" fmla="*/ 95 h 107"/>
                  <a:gd name="T22" fmla="*/ 43 w 59"/>
                  <a:gd name="T23" fmla="*/ 100 h 107"/>
                  <a:gd name="T24" fmla="*/ 37 w 59"/>
                  <a:gd name="T25" fmla="*/ 103 h 107"/>
                  <a:gd name="T26" fmla="*/ 30 w 59"/>
                  <a:gd name="T27" fmla="*/ 104 h 107"/>
                  <a:gd name="T28" fmla="*/ 25 w 59"/>
                  <a:gd name="T29" fmla="*/ 104 h 107"/>
                  <a:gd name="T30" fmla="*/ 17 w 59"/>
                  <a:gd name="T31" fmla="*/ 102 h 107"/>
                  <a:gd name="T32" fmla="*/ 11 w 59"/>
                  <a:gd name="T33" fmla="*/ 98 h 107"/>
                  <a:gd name="T34" fmla="*/ 7 w 59"/>
                  <a:gd name="T35" fmla="*/ 94 h 107"/>
                  <a:gd name="T36" fmla="*/ 3 w 59"/>
                  <a:gd name="T37" fmla="*/ 87 h 107"/>
                  <a:gd name="T38" fmla="*/ 0 w 59"/>
                  <a:gd name="T39" fmla="*/ 80 h 107"/>
                  <a:gd name="T40" fmla="*/ 0 w 59"/>
                  <a:gd name="T41" fmla="*/ 74 h 107"/>
                  <a:gd name="T42" fmla="*/ 0 w 59"/>
                  <a:gd name="T43" fmla="*/ 74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 h="107">
                    <a:moveTo>
                      <a:pt x="0" y="75"/>
                    </a:moveTo>
                    <a:lnTo>
                      <a:pt x="0" y="66"/>
                    </a:lnTo>
                    <a:lnTo>
                      <a:pt x="2" y="60"/>
                    </a:lnTo>
                    <a:lnTo>
                      <a:pt x="26" y="0"/>
                    </a:lnTo>
                    <a:lnTo>
                      <a:pt x="54" y="57"/>
                    </a:lnTo>
                    <a:lnTo>
                      <a:pt x="57" y="62"/>
                    </a:lnTo>
                    <a:lnTo>
                      <a:pt x="58" y="70"/>
                    </a:lnTo>
                    <a:lnTo>
                      <a:pt x="58" y="77"/>
                    </a:lnTo>
                    <a:lnTo>
                      <a:pt x="57" y="86"/>
                    </a:lnTo>
                    <a:lnTo>
                      <a:pt x="54" y="91"/>
                    </a:lnTo>
                    <a:lnTo>
                      <a:pt x="50" y="97"/>
                    </a:lnTo>
                    <a:lnTo>
                      <a:pt x="44" y="102"/>
                    </a:lnTo>
                    <a:lnTo>
                      <a:pt x="38" y="105"/>
                    </a:lnTo>
                    <a:lnTo>
                      <a:pt x="31" y="106"/>
                    </a:lnTo>
                    <a:lnTo>
                      <a:pt x="25" y="106"/>
                    </a:lnTo>
                    <a:lnTo>
                      <a:pt x="17" y="104"/>
                    </a:lnTo>
                    <a:lnTo>
                      <a:pt x="11" y="100"/>
                    </a:lnTo>
                    <a:lnTo>
                      <a:pt x="7" y="96"/>
                    </a:lnTo>
                    <a:lnTo>
                      <a:pt x="3" y="89"/>
                    </a:lnTo>
                    <a:lnTo>
                      <a:pt x="0" y="82"/>
                    </a:lnTo>
                    <a:lnTo>
                      <a:pt x="0" y="75"/>
                    </a:lnTo>
                  </a:path>
                </a:pathLst>
              </a:custGeom>
              <a:solidFill>
                <a:schemeClr val="bg1"/>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3" name="Freeform 26">
                <a:extLst>
                  <a:ext uri="{FF2B5EF4-FFF2-40B4-BE49-F238E27FC236}">
                    <a16:creationId xmlns:a16="http://schemas.microsoft.com/office/drawing/2014/main" xmlns="" id="{71D20022-E52F-4C7C-B08E-985D086A2C17}"/>
                  </a:ext>
                </a:extLst>
              </p:cNvPr>
              <p:cNvSpPr>
                <a:spLocks/>
              </p:cNvSpPr>
              <p:nvPr/>
            </p:nvSpPr>
            <p:spPr bwMode="auto">
              <a:xfrm>
                <a:off x="2690" y="2753"/>
                <a:ext cx="258" cy="59"/>
              </a:xfrm>
              <a:custGeom>
                <a:avLst/>
                <a:gdLst>
                  <a:gd name="T0" fmla="*/ 257 w 265"/>
                  <a:gd name="T1" fmla="*/ 0 h 60"/>
                  <a:gd name="T2" fmla="*/ 248 w 265"/>
                  <a:gd name="T3" fmla="*/ 10 h 60"/>
                  <a:gd name="T4" fmla="*/ 239 w 265"/>
                  <a:gd name="T5" fmla="*/ 19 h 60"/>
                  <a:gd name="T6" fmla="*/ 228 w 265"/>
                  <a:gd name="T7" fmla="*/ 28 h 60"/>
                  <a:gd name="T8" fmla="*/ 215 w 265"/>
                  <a:gd name="T9" fmla="*/ 35 h 60"/>
                  <a:gd name="T10" fmla="*/ 203 w 265"/>
                  <a:gd name="T11" fmla="*/ 42 h 60"/>
                  <a:gd name="T12" fmla="*/ 188 w 265"/>
                  <a:gd name="T13" fmla="*/ 47 h 60"/>
                  <a:gd name="T14" fmla="*/ 174 w 265"/>
                  <a:gd name="T15" fmla="*/ 51 h 60"/>
                  <a:gd name="T16" fmla="*/ 160 w 265"/>
                  <a:gd name="T17" fmla="*/ 54 h 60"/>
                  <a:gd name="T18" fmla="*/ 144 w 265"/>
                  <a:gd name="T19" fmla="*/ 57 h 60"/>
                  <a:gd name="T20" fmla="*/ 129 w 265"/>
                  <a:gd name="T21" fmla="*/ 58 h 60"/>
                  <a:gd name="T22" fmla="*/ 113 w 265"/>
                  <a:gd name="T23" fmla="*/ 57 h 60"/>
                  <a:gd name="T24" fmla="*/ 98 w 265"/>
                  <a:gd name="T25" fmla="*/ 54 h 60"/>
                  <a:gd name="T26" fmla="*/ 84 w 265"/>
                  <a:gd name="T27" fmla="*/ 51 h 60"/>
                  <a:gd name="T28" fmla="*/ 69 w 265"/>
                  <a:gd name="T29" fmla="*/ 47 h 60"/>
                  <a:gd name="T30" fmla="*/ 55 w 265"/>
                  <a:gd name="T31" fmla="*/ 42 h 60"/>
                  <a:gd name="T32" fmla="*/ 42 w 265"/>
                  <a:gd name="T33" fmla="*/ 35 h 60"/>
                  <a:gd name="T34" fmla="*/ 29 w 265"/>
                  <a:gd name="T35" fmla="*/ 28 h 60"/>
                  <a:gd name="T36" fmla="*/ 18 w 265"/>
                  <a:gd name="T37" fmla="*/ 19 h 60"/>
                  <a:gd name="T38" fmla="*/ 9 w 265"/>
                  <a:gd name="T39" fmla="*/ 10 h 60"/>
                  <a:gd name="T40" fmla="*/ 0 w 265"/>
                  <a:gd name="T41" fmla="*/ 0 h 60"/>
                  <a:gd name="T42" fmla="*/ 257 w 265"/>
                  <a:gd name="T43" fmla="*/ 0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5" h="60">
                    <a:moveTo>
                      <a:pt x="264" y="0"/>
                    </a:moveTo>
                    <a:lnTo>
                      <a:pt x="255" y="10"/>
                    </a:lnTo>
                    <a:lnTo>
                      <a:pt x="245" y="19"/>
                    </a:lnTo>
                    <a:lnTo>
                      <a:pt x="234" y="28"/>
                    </a:lnTo>
                    <a:lnTo>
                      <a:pt x="221" y="36"/>
                    </a:lnTo>
                    <a:lnTo>
                      <a:pt x="208" y="43"/>
                    </a:lnTo>
                    <a:lnTo>
                      <a:pt x="193" y="48"/>
                    </a:lnTo>
                    <a:lnTo>
                      <a:pt x="179" y="52"/>
                    </a:lnTo>
                    <a:lnTo>
                      <a:pt x="164" y="55"/>
                    </a:lnTo>
                    <a:lnTo>
                      <a:pt x="148" y="58"/>
                    </a:lnTo>
                    <a:lnTo>
                      <a:pt x="132" y="59"/>
                    </a:lnTo>
                    <a:lnTo>
                      <a:pt x="116" y="58"/>
                    </a:lnTo>
                    <a:lnTo>
                      <a:pt x="101" y="55"/>
                    </a:lnTo>
                    <a:lnTo>
                      <a:pt x="86" y="52"/>
                    </a:lnTo>
                    <a:lnTo>
                      <a:pt x="71" y="48"/>
                    </a:lnTo>
                    <a:lnTo>
                      <a:pt x="57" y="43"/>
                    </a:lnTo>
                    <a:lnTo>
                      <a:pt x="43" y="36"/>
                    </a:lnTo>
                    <a:lnTo>
                      <a:pt x="30" y="28"/>
                    </a:lnTo>
                    <a:lnTo>
                      <a:pt x="19" y="19"/>
                    </a:lnTo>
                    <a:lnTo>
                      <a:pt x="9" y="10"/>
                    </a:lnTo>
                    <a:lnTo>
                      <a:pt x="0" y="0"/>
                    </a:lnTo>
                    <a:lnTo>
                      <a:pt x="264" y="0"/>
                    </a:lnTo>
                  </a:path>
                </a:pathLst>
              </a:custGeom>
              <a:solidFill>
                <a:schemeClr val="bg1"/>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4" name="Freeform 27">
                <a:extLst>
                  <a:ext uri="{FF2B5EF4-FFF2-40B4-BE49-F238E27FC236}">
                    <a16:creationId xmlns:a16="http://schemas.microsoft.com/office/drawing/2014/main" xmlns="" id="{C09451C8-594B-41BD-9B44-17DDBC13B822}"/>
                  </a:ext>
                </a:extLst>
              </p:cNvPr>
              <p:cNvSpPr>
                <a:spLocks/>
              </p:cNvSpPr>
              <p:nvPr/>
            </p:nvSpPr>
            <p:spPr bwMode="auto">
              <a:xfrm>
                <a:off x="2687" y="2299"/>
                <a:ext cx="260" cy="455"/>
              </a:xfrm>
              <a:custGeom>
                <a:avLst/>
                <a:gdLst>
                  <a:gd name="T0" fmla="*/ 0 w 267"/>
                  <a:gd name="T1" fmla="*/ 454 h 463"/>
                  <a:gd name="T2" fmla="*/ 130 w 267"/>
                  <a:gd name="T3" fmla="*/ 0 h 463"/>
                  <a:gd name="T4" fmla="*/ 259 w 267"/>
                  <a:gd name="T5" fmla="*/ 454 h 463"/>
                  <a:gd name="T6" fmla="*/ 0 60000 65536"/>
                  <a:gd name="T7" fmla="*/ 0 60000 65536"/>
                  <a:gd name="T8" fmla="*/ 0 60000 65536"/>
                </a:gdLst>
                <a:ahLst/>
                <a:cxnLst>
                  <a:cxn ang="T6">
                    <a:pos x="T0" y="T1"/>
                  </a:cxn>
                  <a:cxn ang="T7">
                    <a:pos x="T2" y="T3"/>
                  </a:cxn>
                  <a:cxn ang="T8">
                    <a:pos x="T4" y="T5"/>
                  </a:cxn>
                </a:cxnLst>
                <a:rect l="0" t="0" r="r" b="b"/>
                <a:pathLst>
                  <a:path w="267" h="463">
                    <a:moveTo>
                      <a:pt x="0" y="462"/>
                    </a:moveTo>
                    <a:lnTo>
                      <a:pt x="134" y="0"/>
                    </a:lnTo>
                    <a:lnTo>
                      <a:pt x="266" y="462"/>
                    </a:lnTo>
                  </a:path>
                </a:pathLst>
              </a:custGeom>
              <a:noFill/>
              <a:ln w="12700" cap="rnd" cmpd="sng">
                <a:solidFill>
                  <a:schemeClr val="bg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5" name="Freeform 28">
                <a:extLst>
                  <a:ext uri="{FF2B5EF4-FFF2-40B4-BE49-F238E27FC236}">
                    <a16:creationId xmlns:a16="http://schemas.microsoft.com/office/drawing/2014/main" xmlns="" id="{21FF701C-4434-4255-A2B0-2C6FAC392172}"/>
                  </a:ext>
                </a:extLst>
              </p:cNvPr>
              <p:cNvSpPr>
                <a:spLocks/>
              </p:cNvSpPr>
              <p:nvPr/>
            </p:nvSpPr>
            <p:spPr bwMode="auto">
              <a:xfrm>
                <a:off x="2173" y="2908"/>
                <a:ext cx="258" cy="58"/>
              </a:xfrm>
              <a:custGeom>
                <a:avLst/>
                <a:gdLst>
                  <a:gd name="T0" fmla="*/ 257 w 265"/>
                  <a:gd name="T1" fmla="*/ 0 h 59"/>
                  <a:gd name="T2" fmla="*/ 248 w 265"/>
                  <a:gd name="T3" fmla="*/ 11 h 59"/>
                  <a:gd name="T4" fmla="*/ 239 w 265"/>
                  <a:gd name="T5" fmla="*/ 20 h 59"/>
                  <a:gd name="T6" fmla="*/ 227 w 265"/>
                  <a:gd name="T7" fmla="*/ 29 h 59"/>
                  <a:gd name="T8" fmla="*/ 216 w 265"/>
                  <a:gd name="T9" fmla="*/ 35 h 59"/>
                  <a:gd name="T10" fmla="*/ 203 w 265"/>
                  <a:gd name="T11" fmla="*/ 42 h 59"/>
                  <a:gd name="T12" fmla="*/ 188 w 265"/>
                  <a:gd name="T13" fmla="*/ 47 h 59"/>
                  <a:gd name="T14" fmla="*/ 174 w 265"/>
                  <a:gd name="T15" fmla="*/ 51 h 59"/>
                  <a:gd name="T16" fmla="*/ 159 w 265"/>
                  <a:gd name="T17" fmla="*/ 55 h 59"/>
                  <a:gd name="T18" fmla="*/ 144 w 265"/>
                  <a:gd name="T19" fmla="*/ 57 h 59"/>
                  <a:gd name="T20" fmla="*/ 129 w 265"/>
                  <a:gd name="T21" fmla="*/ 57 h 59"/>
                  <a:gd name="T22" fmla="*/ 113 w 265"/>
                  <a:gd name="T23" fmla="*/ 57 h 59"/>
                  <a:gd name="T24" fmla="*/ 98 w 265"/>
                  <a:gd name="T25" fmla="*/ 55 h 59"/>
                  <a:gd name="T26" fmla="*/ 83 w 265"/>
                  <a:gd name="T27" fmla="*/ 51 h 59"/>
                  <a:gd name="T28" fmla="*/ 68 w 265"/>
                  <a:gd name="T29" fmla="*/ 47 h 59"/>
                  <a:gd name="T30" fmla="*/ 55 w 265"/>
                  <a:gd name="T31" fmla="*/ 42 h 59"/>
                  <a:gd name="T32" fmla="*/ 42 w 265"/>
                  <a:gd name="T33" fmla="*/ 36 h 59"/>
                  <a:gd name="T34" fmla="*/ 31 w 265"/>
                  <a:gd name="T35" fmla="*/ 29 h 59"/>
                  <a:gd name="T36" fmla="*/ 18 w 265"/>
                  <a:gd name="T37" fmla="*/ 20 h 59"/>
                  <a:gd name="T38" fmla="*/ 9 w 265"/>
                  <a:gd name="T39" fmla="*/ 11 h 59"/>
                  <a:gd name="T40" fmla="*/ 0 w 265"/>
                  <a:gd name="T41" fmla="*/ 0 h 59"/>
                  <a:gd name="T42" fmla="*/ 257 w 265"/>
                  <a:gd name="T43" fmla="*/ 0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5" h="59">
                    <a:moveTo>
                      <a:pt x="264" y="0"/>
                    </a:moveTo>
                    <a:lnTo>
                      <a:pt x="255" y="11"/>
                    </a:lnTo>
                    <a:lnTo>
                      <a:pt x="245" y="20"/>
                    </a:lnTo>
                    <a:lnTo>
                      <a:pt x="233" y="29"/>
                    </a:lnTo>
                    <a:lnTo>
                      <a:pt x="222" y="36"/>
                    </a:lnTo>
                    <a:lnTo>
                      <a:pt x="208" y="43"/>
                    </a:lnTo>
                    <a:lnTo>
                      <a:pt x="193" y="48"/>
                    </a:lnTo>
                    <a:lnTo>
                      <a:pt x="179" y="52"/>
                    </a:lnTo>
                    <a:lnTo>
                      <a:pt x="163" y="56"/>
                    </a:lnTo>
                    <a:lnTo>
                      <a:pt x="148" y="58"/>
                    </a:lnTo>
                    <a:lnTo>
                      <a:pt x="132" y="58"/>
                    </a:lnTo>
                    <a:lnTo>
                      <a:pt x="116" y="58"/>
                    </a:lnTo>
                    <a:lnTo>
                      <a:pt x="101" y="56"/>
                    </a:lnTo>
                    <a:lnTo>
                      <a:pt x="85" y="52"/>
                    </a:lnTo>
                    <a:lnTo>
                      <a:pt x="70" y="48"/>
                    </a:lnTo>
                    <a:lnTo>
                      <a:pt x="57" y="43"/>
                    </a:lnTo>
                    <a:lnTo>
                      <a:pt x="43" y="37"/>
                    </a:lnTo>
                    <a:lnTo>
                      <a:pt x="32" y="29"/>
                    </a:lnTo>
                    <a:lnTo>
                      <a:pt x="19" y="20"/>
                    </a:lnTo>
                    <a:lnTo>
                      <a:pt x="9" y="11"/>
                    </a:lnTo>
                    <a:lnTo>
                      <a:pt x="0" y="0"/>
                    </a:lnTo>
                    <a:lnTo>
                      <a:pt x="264" y="0"/>
                    </a:lnTo>
                  </a:path>
                </a:pathLst>
              </a:custGeom>
              <a:solidFill>
                <a:schemeClr val="bg1"/>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6" name="Freeform 29">
                <a:extLst>
                  <a:ext uri="{FF2B5EF4-FFF2-40B4-BE49-F238E27FC236}">
                    <a16:creationId xmlns:a16="http://schemas.microsoft.com/office/drawing/2014/main" xmlns="" id="{64D83786-FCF8-4CB7-BE0D-32297B9A3A4E}"/>
                  </a:ext>
                </a:extLst>
              </p:cNvPr>
              <p:cNvSpPr>
                <a:spLocks/>
              </p:cNvSpPr>
              <p:nvPr/>
            </p:nvSpPr>
            <p:spPr bwMode="auto">
              <a:xfrm>
                <a:off x="2172" y="2455"/>
                <a:ext cx="259" cy="454"/>
              </a:xfrm>
              <a:custGeom>
                <a:avLst/>
                <a:gdLst>
                  <a:gd name="T0" fmla="*/ 0 w 266"/>
                  <a:gd name="T1" fmla="*/ 453 h 462"/>
                  <a:gd name="T2" fmla="*/ 130 w 266"/>
                  <a:gd name="T3" fmla="*/ 0 h 462"/>
                  <a:gd name="T4" fmla="*/ 258 w 266"/>
                  <a:gd name="T5" fmla="*/ 453 h 462"/>
                  <a:gd name="T6" fmla="*/ 0 60000 65536"/>
                  <a:gd name="T7" fmla="*/ 0 60000 65536"/>
                  <a:gd name="T8" fmla="*/ 0 60000 65536"/>
                </a:gdLst>
                <a:ahLst/>
                <a:cxnLst>
                  <a:cxn ang="T6">
                    <a:pos x="T0" y="T1"/>
                  </a:cxn>
                  <a:cxn ang="T7">
                    <a:pos x="T2" y="T3"/>
                  </a:cxn>
                  <a:cxn ang="T8">
                    <a:pos x="T4" y="T5"/>
                  </a:cxn>
                </a:cxnLst>
                <a:rect l="0" t="0" r="r" b="b"/>
                <a:pathLst>
                  <a:path w="266" h="462">
                    <a:moveTo>
                      <a:pt x="0" y="461"/>
                    </a:moveTo>
                    <a:lnTo>
                      <a:pt x="134" y="0"/>
                    </a:lnTo>
                    <a:lnTo>
                      <a:pt x="265" y="461"/>
                    </a:lnTo>
                  </a:path>
                </a:pathLst>
              </a:custGeom>
              <a:noFill/>
              <a:ln w="12700" cap="rnd" cmpd="sng">
                <a:solidFill>
                  <a:schemeClr val="bg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736" name="Group 30">
              <a:extLst>
                <a:ext uri="{FF2B5EF4-FFF2-40B4-BE49-F238E27FC236}">
                  <a16:creationId xmlns:a16="http://schemas.microsoft.com/office/drawing/2014/main" xmlns="" id="{8B23C43D-96DC-4F72-834E-528BF96FF26F}"/>
                </a:ext>
              </a:extLst>
            </p:cNvPr>
            <p:cNvGrpSpPr>
              <a:grpSpLocks/>
            </p:cNvGrpSpPr>
            <p:nvPr/>
          </p:nvGrpSpPr>
          <p:grpSpPr bwMode="auto">
            <a:xfrm>
              <a:off x="2458" y="2469"/>
              <a:ext cx="204" cy="675"/>
              <a:chOff x="2458" y="2373"/>
              <a:chExt cx="204" cy="675"/>
            </a:xfrm>
          </p:grpSpPr>
          <p:sp>
            <p:nvSpPr>
              <p:cNvPr id="30737" name="Freeform 31">
                <a:extLst>
                  <a:ext uri="{FF2B5EF4-FFF2-40B4-BE49-F238E27FC236}">
                    <a16:creationId xmlns:a16="http://schemas.microsoft.com/office/drawing/2014/main" xmlns="" id="{F9196762-2862-4E0B-AE8B-4374B29142F2}"/>
                  </a:ext>
                </a:extLst>
              </p:cNvPr>
              <p:cNvSpPr>
                <a:spLocks/>
              </p:cNvSpPr>
              <p:nvPr/>
            </p:nvSpPr>
            <p:spPr bwMode="auto">
              <a:xfrm>
                <a:off x="2458" y="2502"/>
                <a:ext cx="204" cy="546"/>
              </a:xfrm>
              <a:custGeom>
                <a:avLst/>
                <a:gdLst>
                  <a:gd name="T0" fmla="*/ 159 w 209"/>
                  <a:gd name="T1" fmla="*/ 0 h 555"/>
                  <a:gd name="T2" fmla="*/ 167 w 209"/>
                  <a:gd name="T3" fmla="*/ 1 h 555"/>
                  <a:gd name="T4" fmla="*/ 176 w 209"/>
                  <a:gd name="T5" fmla="*/ 5 h 555"/>
                  <a:gd name="T6" fmla="*/ 183 w 209"/>
                  <a:gd name="T7" fmla="*/ 8 h 555"/>
                  <a:gd name="T8" fmla="*/ 191 w 209"/>
                  <a:gd name="T9" fmla="*/ 16 h 555"/>
                  <a:gd name="T10" fmla="*/ 198 w 209"/>
                  <a:gd name="T11" fmla="*/ 26 h 555"/>
                  <a:gd name="T12" fmla="*/ 203 w 209"/>
                  <a:gd name="T13" fmla="*/ 37 h 555"/>
                  <a:gd name="T14" fmla="*/ 203 w 209"/>
                  <a:gd name="T15" fmla="*/ 247 h 555"/>
                  <a:gd name="T16" fmla="*/ 201 w 209"/>
                  <a:gd name="T17" fmla="*/ 254 h 555"/>
                  <a:gd name="T18" fmla="*/ 196 w 209"/>
                  <a:gd name="T19" fmla="*/ 262 h 555"/>
                  <a:gd name="T20" fmla="*/ 189 w 209"/>
                  <a:gd name="T21" fmla="*/ 266 h 555"/>
                  <a:gd name="T22" fmla="*/ 183 w 209"/>
                  <a:gd name="T23" fmla="*/ 267 h 555"/>
                  <a:gd name="T24" fmla="*/ 176 w 209"/>
                  <a:gd name="T25" fmla="*/ 265 h 555"/>
                  <a:gd name="T26" fmla="*/ 171 w 209"/>
                  <a:gd name="T27" fmla="*/ 259 h 555"/>
                  <a:gd name="T28" fmla="*/ 168 w 209"/>
                  <a:gd name="T29" fmla="*/ 253 h 555"/>
                  <a:gd name="T30" fmla="*/ 167 w 209"/>
                  <a:gd name="T31" fmla="*/ 247 h 555"/>
                  <a:gd name="T32" fmla="*/ 155 w 209"/>
                  <a:gd name="T33" fmla="*/ 515 h 555"/>
                  <a:gd name="T34" fmla="*/ 153 w 209"/>
                  <a:gd name="T35" fmla="*/ 526 h 555"/>
                  <a:gd name="T36" fmla="*/ 147 w 209"/>
                  <a:gd name="T37" fmla="*/ 538 h 555"/>
                  <a:gd name="T38" fmla="*/ 140 w 209"/>
                  <a:gd name="T39" fmla="*/ 543 h 555"/>
                  <a:gd name="T40" fmla="*/ 132 w 209"/>
                  <a:gd name="T41" fmla="*/ 545 h 555"/>
                  <a:gd name="T42" fmla="*/ 123 w 209"/>
                  <a:gd name="T43" fmla="*/ 543 h 555"/>
                  <a:gd name="T44" fmla="*/ 116 w 209"/>
                  <a:gd name="T45" fmla="*/ 538 h 555"/>
                  <a:gd name="T46" fmla="*/ 110 w 209"/>
                  <a:gd name="T47" fmla="*/ 529 h 555"/>
                  <a:gd name="T48" fmla="*/ 107 w 209"/>
                  <a:gd name="T49" fmla="*/ 520 h 555"/>
                  <a:gd name="T50" fmla="*/ 96 w 209"/>
                  <a:gd name="T51" fmla="*/ 260 h 555"/>
                  <a:gd name="T52" fmla="*/ 94 w 209"/>
                  <a:gd name="T53" fmla="*/ 523 h 555"/>
                  <a:gd name="T54" fmla="*/ 88 w 209"/>
                  <a:gd name="T55" fmla="*/ 535 h 555"/>
                  <a:gd name="T56" fmla="*/ 80 w 209"/>
                  <a:gd name="T57" fmla="*/ 543 h 555"/>
                  <a:gd name="T58" fmla="*/ 69 w 209"/>
                  <a:gd name="T59" fmla="*/ 545 h 555"/>
                  <a:gd name="T60" fmla="*/ 61 w 209"/>
                  <a:gd name="T61" fmla="*/ 542 h 555"/>
                  <a:gd name="T62" fmla="*/ 54 w 209"/>
                  <a:gd name="T63" fmla="*/ 535 h 555"/>
                  <a:gd name="T64" fmla="*/ 49 w 209"/>
                  <a:gd name="T65" fmla="*/ 526 h 555"/>
                  <a:gd name="T66" fmla="*/ 47 w 209"/>
                  <a:gd name="T67" fmla="*/ 517 h 555"/>
                  <a:gd name="T68" fmla="*/ 35 w 209"/>
                  <a:gd name="T69" fmla="*/ 247 h 555"/>
                  <a:gd name="T70" fmla="*/ 33 w 209"/>
                  <a:gd name="T71" fmla="*/ 256 h 555"/>
                  <a:gd name="T72" fmla="*/ 30 w 209"/>
                  <a:gd name="T73" fmla="*/ 260 h 555"/>
                  <a:gd name="T74" fmla="*/ 26 w 209"/>
                  <a:gd name="T75" fmla="*/ 265 h 555"/>
                  <a:gd name="T76" fmla="*/ 21 w 209"/>
                  <a:gd name="T77" fmla="*/ 267 h 555"/>
                  <a:gd name="T78" fmla="*/ 16 w 209"/>
                  <a:gd name="T79" fmla="*/ 267 h 555"/>
                  <a:gd name="T80" fmla="*/ 10 w 209"/>
                  <a:gd name="T81" fmla="*/ 266 h 555"/>
                  <a:gd name="T82" fmla="*/ 6 w 209"/>
                  <a:gd name="T83" fmla="*/ 263 h 555"/>
                  <a:gd name="T84" fmla="*/ 3 w 209"/>
                  <a:gd name="T85" fmla="*/ 257 h 555"/>
                  <a:gd name="T86" fmla="*/ 1 w 209"/>
                  <a:gd name="T87" fmla="*/ 252 h 555"/>
                  <a:gd name="T88" fmla="*/ 0 w 209"/>
                  <a:gd name="T89" fmla="*/ 44 h 555"/>
                  <a:gd name="T90" fmla="*/ 4 w 209"/>
                  <a:gd name="T91" fmla="*/ 27 h 555"/>
                  <a:gd name="T92" fmla="*/ 12 w 209"/>
                  <a:gd name="T93" fmla="*/ 17 h 555"/>
                  <a:gd name="T94" fmla="*/ 24 w 209"/>
                  <a:gd name="T95" fmla="*/ 6 h 555"/>
                  <a:gd name="T96" fmla="*/ 38 w 209"/>
                  <a:gd name="T97" fmla="*/ 1 h 5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9" h="555">
                    <a:moveTo>
                      <a:pt x="49" y="0"/>
                    </a:moveTo>
                    <a:lnTo>
                      <a:pt x="159" y="0"/>
                    </a:lnTo>
                    <a:lnTo>
                      <a:pt x="163" y="0"/>
                    </a:lnTo>
                    <a:lnTo>
                      <a:pt x="165" y="0"/>
                    </a:lnTo>
                    <a:lnTo>
                      <a:pt x="168" y="1"/>
                    </a:lnTo>
                    <a:lnTo>
                      <a:pt x="171" y="1"/>
                    </a:lnTo>
                    <a:lnTo>
                      <a:pt x="173" y="2"/>
                    </a:lnTo>
                    <a:lnTo>
                      <a:pt x="176" y="3"/>
                    </a:lnTo>
                    <a:lnTo>
                      <a:pt x="180" y="5"/>
                    </a:lnTo>
                    <a:lnTo>
                      <a:pt x="182" y="6"/>
                    </a:lnTo>
                    <a:lnTo>
                      <a:pt x="185" y="7"/>
                    </a:lnTo>
                    <a:lnTo>
                      <a:pt x="187" y="8"/>
                    </a:lnTo>
                    <a:lnTo>
                      <a:pt x="190" y="11"/>
                    </a:lnTo>
                    <a:lnTo>
                      <a:pt x="193" y="13"/>
                    </a:lnTo>
                    <a:lnTo>
                      <a:pt x="196" y="16"/>
                    </a:lnTo>
                    <a:lnTo>
                      <a:pt x="199" y="19"/>
                    </a:lnTo>
                    <a:lnTo>
                      <a:pt x="201" y="23"/>
                    </a:lnTo>
                    <a:lnTo>
                      <a:pt x="203" y="26"/>
                    </a:lnTo>
                    <a:lnTo>
                      <a:pt x="206" y="30"/>
                    </a:lnTo>
                    <a:lnTo>
                      <a:pt x="206" y="33"/>
                    </a:lnTo>
                    <a:lnTo>
                      <a:pt x="208" y="38"/>
                    </a:lnTo>
                    <a:lnTo>
                      <a:pt x="208" y="42"/>
                    </a:lnTo>
                    <a:lnTo>
                      <a:pt x="208" y="46"/>
                    </a:lnTo>
                    <a:lnTo>
                      <a:pt x="208" y="251"/>
                    </a:lnTo>
                    <a:lnTo>
                      <a:pt x="207" y="253"/>
                    </a:lnTo>
                    <a:lnTo>
                      <a:pt x="206" y="256"/>
                    </a:lnTo>
                    <a:lnTo>
                      <a:pt x="206" y="258"/>
                    </a:lnTo>
                    <a:lnTo>
                      <a:pt x="205" y="261"/>
                    </a:lnTo>
                    <a:lnTo>
                      <a:pt x="203" y="263"/>
                    </a:lnTo>
                    <a:lnTo>
                      <a:pt x="201" y="266"/>
                    </a:lnTo>
                    <a:lnTo>
                      <a:pt x="199" y="268"/>
                    </a:lnTo>
                    <a:lnTo>
                      <a:pt x="196" y="270"/>
                    </a:lnTo>
                    <a:lnTo>
                      <a:pt x="194" y="270"/>
                    </a:lnTo>
                    <a:lnTo>
                      <a:pt x="192" y="271"/>
                    </a:lnTo>
                    <a:lnTo>
                      <a:pt x="189" y="271"/>
                    </a:lnTo>
                    <a:lnTo>
                      <a:pt x="187" y="271"/>
                    </a:lnTo>
                    <a:lnTo>
                      <a:pt x="184" y="270"/>
                    </a:lnTo>
                    <a:lnTo>
                      <a:pt x="182" y="270"/>
                    </a:lnTo>
                    <a:lnTo>
                      <a:pt x="180" y="269"/>
                    </a:lnTo>
                    <a:lnTo>
                      <a:pt x="178" y="267"/>
                    </a:lnTo>
                    <a:lnTo>
                      <a:pt x="176" y="265"/>
                    </a:lnTo>
                    <a:lnTo>
                      <a:pt x="175" y="263"/>
                    </a:lnTo>
                    <a:lnTo>
                      <a:pt x="173" y="261"/>
                    </a:lnTo>
                    <a:lnTo>
                      <a:pt x="173" y="258"/>
                    </a:lnTo>
                    <a:lnTo>
                      <a:pt x="172" y="257"/>
                    </a:lnTo>
                    <a:lnTo>
                      <a:pt x="172" y="255"/>
                    </a:lnTo>
                    <a:lnTo>
                      <a:pt x="171" y="253"/>
                    </a:lnTo>
                    <a:lnTo>
                      <a:pt x="171" y="251"/>
                    </a:lnTo>
                    <a:lnTo>
                      <a:pt x="171" y="94"/>
                    </a:lnTo>
                    <a:lnTo>
                      <a:pt x="159" y="94"/>
                    </a:lnTo>
                    <a:lnTo>
                      <a:pt x="159" y="523"/>
                    </a:lnTo>
                    <a:lnTo>
                      <a:pt x="159" y="526"/>
                    </a:lnTo>
                    <a:lnTo>
                      <a:pt x="159" y="532"/>
                    </a:lnTo>
                    <a:lnTo>
                      <a:pt x="157" y="535"/>
                    </a:lnTo>
                    <a:lnTo>
                      <a:pt x="155" y="540"/>
                    </a:lnTo>
                    <a:lnTo>
                      <a:pt x="153" y="543"/>
                    </a:lnTo>
                    <a:lnTo>
                      <a:pt x="151" y="547"/>
                    </a:lnTo>
                    <a:lnTo>
                      <a:pt x="148" y="548"/>
                    </a:lnTo>
                    <a:lnTo>
                      <a:pt x="145" y="551"/>
                    </a:lnTo>
                    <a:lnTo>
                      <a:pt x="143" y="552"/>
                    </a:lnTo>
                    <a:lnTo>
                      <a:pt x="140" y="553"/>
                    </a:lnTo>
                    <a:lnTo>
                      <a:pt x="138" y="553"/>
                    </a:lnTo>
                    <a:lnTo>
                      <a:pt x="135" y="554"/>
                    </a:lnTo>
                    <a:lnTo>
                      <a:pt x="132" y="554"/>
                    </a:lnTo>
                    <a:lnTo>
                      <a:pt x="129" y="553"/>
                    </a:lnTo>
                    <a:lnTo>
                      <a:pt x="126" y="552"/>
                    </a:lnTo>
                    <a:lnTo>
                      <a:pt x="123" y="550"/>
                    </a:lnTo>
                    <a:lnTo>
                      <a:pt x="120" y="548"/>
                    </a:lnTo>
                    <a:lnTo>
                      <a:pt x="119" y="547"/>
                    </a:lnTo>
                    <a:lnTo>
                      <a:pt x="117" y="544"/>
                    </a:lnTo>
                    <a:lnTo>
                      <a:pt x="115" y="541"/>
                    </a:lnTo>
                    <a:lnTo>
                      <a:pt x="113" y="538"/>
                    </a:lnTo>
                    <a:lnTo>
                      <a:pt x="111" y="535"/>
                    </a:lnTo>
                    <a:lnTo>
                      <a:pt x="111" y="532"/>
                    </a:lnTo>
                    <a:lnTo>
                      <a:pt x="110" y="529"/>
                    </a:lnTo>
                    <a:lnTo>
                      <a:pt x="110" y="526"/>
                    </a:lnTo>
                    <a:lnTo>
                      <a:pt x="110" y="264"/>
                    </a:lnTo>
                    <a:lnTo>
                      <a:pt x="98" y="264"/>
                    </a:lnTo>
                    <a:lnTo>
                      <a:pt x="97" y="524"/>
                    </a:lnTo>
                    <a:lnTo>
                      <a:pt x="97" y="529"/>
                    </a:lnTo>
                    <a:lnTo>
                      <a:pt x="96" y="532"/>
                    </a:lnTo>
                    <a:lnTo>
                      <a:pt x="94" y="535"/>
                    </a:lnTo>
                    <a:lnTo>
                      <a:pt x="93" y="540"/>
                    </a:lnTo>
                    <a:lnTo>
                      <a:pt x="90" y="544"/>
                    </a:lnTo>
                    <a:lnTo>
                      <a:pt x="88" y="547"/>
                    </a:lnTo>
                    <a:lnTo>
                      <a:pt x="85" y="550"/>
                    </a:lnTo>
                    <a:lnTo>
                      <a:pt x="82" y="552"/>
                    </a:lnTo>
                    <a:lnTo>
                      <a:pt x="78" y="553"/>
                    </a:lnTo>
                    <a:lnTo>
                      <a:pt x="75" y="554"/>
                    </a:lnTo>
                    <a:lnTo>
                      <a:pt x="71" y="554"/>
                    </a:lnTo>
                    <a:lnTo>
                      <a:pt x="69" y="553"/>
                    </a:lnTo>
                    <a:lnTo>
                      <a:pt x="66" y="553"/>
                    </a:lnTo>
                    <a:lnTo>
                      <a:pt x="63" y="551"/>
                    </a:lnTo>
                    <a:lnTo>
                      <a:pt x="60" y="550"/>
                    </a:lnTo>
                    <a:lnTo>
                      <a:pt x="58" y="547"/>
                    </a:lnTo>
                    <a:lnTo>
                      <a:pt x="55" y="544"/>
                    </a:lnTo>
                    <a:lnTo>
                      <a:pt x="53" y="542"/>
                    </a:lnTo>
                    <a:lnTo>
                      <a:pt x="52" y="539"/>
                    </a:lnTo>
                    <a:lnTo>
                      <a:pt x="50" y="535"/>
                    </a:lnTo>
                    <a:lnTo>
                      <a:pt x="49" y="533"/>
                    </a:lnTo>
                    <a:lnTo>
                      <a:pt x="49" y="530"/>
                    </a:lnTo>
                    <a:lnTo>
                      <a:pt x="48" y="526"/>
                    </a:lnTo>
                    <a:lnTo>
                      <a:pt x="48" y="94"/>
                    </a:lnTo>
                    <a:lnTo>
                      <a:pt x="36" y="94"/>
                    </a:lnTo>
                    <a:lnTo>
                      <a:pt x="36" y="251"/>
                    </a:lnTo>
                    <a:lnTo>
                      <a:pt x="36" y="253"/>
                    </a:lnTo>
                    <a:lnTo>
                      <a:pt x="35" y="256"/>
                    </a:lnTo>
                    <a:lnTo>
                      <a:pt x="34" y="260"/>
                    </a:lnTo>
                    <a:lnTo>
                      <a:pt x="33" y="261"/>
                    </a:lnTo>
                    <a:lnTo>
                      <a:pt x="32" y="263"/>
                    </a:lnTo>
                    <a:lnTo>
                      <a:pt x="31" y="264"/>
                    </a:lnTo>
                    <a:lnTo>
                      <a:pt x="30" y="266"/>
                    </a:lnTo>
                    <a:lnTo>
                      <a:pt x="29" y="267"/>
                    </a:lnTo>
                    <a:lnTo>
                      <a:pt x="27" y="269"/>
                    </a:lnTo>
                    <a:lnTo>
                      <a:pt x="26" y="270"/>
                    </a:lnTo>
                    <a:lnTo>
                      <a:pt x="24" y="270"/>
                    </a:lnTo>
                    <a:lnTo>
                      <a:pt x="22" y="271"/>
                    </a:lnTo>
                    <a:lnTo>
                      <a:pt x="21" y="271"/>
                    </a:lnTo>
                    <a:lnTo>
                      <a:pt x="20" y="271"/>
                    </a:lnTo>
                    <a:lnTo>
                      <a:pt x="16" y="271"/>
                    </a:lnTo>
                    <a:lnTo>
                      <a:pt x="15" y="271"/>
                    </a:lnTo>
                    <a:lnTo>
                      <a:pt x="13" y="270"/>
                    </a:lnTo>
                    <a:lnTo>
                      <a:pt x="10" y="270"/>
                    </a:lnTo>
                    <a:lnTo>
                      <a:pt x="10" y="269"/>
                    </a:lnTo>
                    <a:lnTo>
                      <a:pt x="8" y="268"/>
                    </a:lnTo>
                    <a:lnTo>
                      <a:pt x="6" y="267"/>
                    </a:lnTo>
                    <a:lnTo>
                      <a:pt x="6" y="265"/>
                    </a:lnTo>
                    <a:lnTo>
                      <a:pt x="4" y="263"/>
                    </a:lnTo>
                    <a:lnTo>
                      <a:pt x="3" y="261"/>
                    </a:lnTo>
                    <a:lnTo>
                      <a:pt x="2" y="260"/>
                    </a:lnTo>
                    <a:lnTo>
                      <a:pt x="1" y="258"/>
                    </a:lnTo>
                    <a:lnTo>
                      <a:pt x="1" y="256"/>
                    </a:lnTo>
                    <a:lnTo>
                      <a:pt x="0" y="254"/>
                    </a:lnTo>
                    <a:lnTo>
                      <a:pt x="0" y="251"/>
                    </a:lnTo>
                    <a:lnTo>
                      <a:pt x="0" y="45"/>
                    </a:lnTo>
                    <a:lnTo>
                      <a:pt x="1" y="38"/>
                    </a:lnTo>
                    <a:lnTo>
                      <a:pt x="2" y="32"/>
                    </a:lnTo>
                    <a:lnTo>
                      <a:pt x="4" y="27"/>
                    </a:lnTo>
                    <a:lnTo>
                      <a:pt x="6" y="23"/>
                    </a:lnTo>
                    <a:lnTo>
                      <a:pt x="9" y="20"/>
                    </a:lnTo>
                    <a:lnTo>
                      <a:pt x="12" y="17"/>
                    </a:lnTo>
                    <a:lnTo>
                      <a:pt x="17" y="12"/>
                    </a:lnTo>
                    <a:lnTo>
                      <a:pt x="22" y="8"/>
                    </a:lnTo>
                    <a:lnTo>
                      <a:pt x="25" y="6"/>
                    </a:lnTo>
                    <a:lnTo>
                      <a:pt x="29" y="5"/>
                    </a:lnTo>
                    <a:lnTo>
                      <a:pt x="34" y="2"/>
                    </a:lnTo>
                    <a:lnTo>
                      <a:pt x="39" y="1"/>
                    </a:lnTo>
                    <a:lnTo>
                      <a:pt x="45" y="0"/>
                    </a:lnTo>
                    <a:lnTo>
                      <a:pt x="49" y="0"/>
                    </a:lnTo>
                  </a:path>
                </a:pathLst>
              </a:custGeom>
              <a:solidFill>
                <a:schemeClr val="accent2"/>
              </a:solidFill>
              <a:ln>
                <a:noFill/>
              </a:ln>
              <a:effectLst/>
              <a:extLst>
                <a:ext uri="{91240B29-F687-4F45-9708-019B960494DF}">
                  <a14:hiddenLine xmlns:a14="http://schemas.microsoft.com/office/drawing/2010/main" xmlns="" w="9525" cap="rnd">
                    <a:solidFill>
                      <a:schemeClr val="bg1"/>
                    </a:solidFill>
                    <a:round/>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8" name="Oval 32">
                <a:extLst>
                  <a:ext uri="{FF2B5EF4-FFF2-40B4-BE49-F238E27FC236}">
                    <a16:creationId xmlns:a16="http://schemas.microsoft.com/office/drawing/2014/main" xmlns="" id="{E49314FB-B714-4B3B-B96B-30690B8795EB}"/>
                  </a:ext>
                </a:extLst>
              </p:cNvPr>
              <p:cNvSpPr>
                <a:spLocks noChangeArrowheads="1"/>
              </p:cNvSpPr>
              <p:nvPr/>
            </p:nvSpPr>
            <p:spPr bwMode="auto">
              <a:xfrm>
                <a:off x="2516" y="2373"/>
                <a:ext cx="83" cy="105"/>
              </a:xfrm>
              <a:prstGeom prst="ellipse">
                <a:avLst/>
              </a:prstGeom>
              <a:solidFill>
                <a:schemeClr val="accent2"/>
              </a:solidFill>
              <a:ln>
                <a:noFill/>
              </a:ln>
              <a:effectLst/>
              <a:extLst>
                <a:ext uri="{91240B29-F687-4F45-9708-019B960494DF}">
                  <a14:hiddenLine xmlns:a14="http://schemas.microsoft.com/office/drawing/2010/main" xmlns="" w="9525">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54">
            <a:extLst>
              <a:ext uri="{FF2B5EF4-FFF2-40B4-BE49-F238E27FC236}">
                <a16:creationId xmlns:a16="http://schemas.microsoft.com/office/drawing/2014/main" xmlns="" id="{6C688CF6-02B9-4FAF-9485-DE77F82B547B}"/>
              </a:ext>
            </a:extLst>
          </p:cNvPr>
          <p:cNvGrpSpPr>
            <a:grpSpLocks/>
          </p:cNvGrpSpPr>
          <p:nvPr/>
        </p:nvGrpSpPr>
        <p:grpSpPr bwMode="auto">
          <a:xfrm>
            <a:off x="4289426" y="2008188"/>
            <a:ext cx="6208713" cy="4387850"/>
            <a:chOff x="1590" y="1185"/>
            <a:chExt cx="3911" cy="2764"/>
          </a:xfrm>
        </p:grpSpPr>
        <p:sp>
          <p:nvSpPr>
            <p:cNvPr id="32793" name="Line 55">
              <a:extLst>
                <a:ext uri="{FF2B5EF4-FFF2-40B4-BE49-F238E27FC236}">
                  <a16:creationId xmlns:a16="http://schemas.microsoft.com/office/drawing/2014/main" xmlns="" id="{7EC5FF4E-A654-4578-B6CF-6F94CFF8A064}"/>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4" name="Line 56">
              <a:extLst>
                <a:ext uri="{FF2B5EF4-FFF2-40B4-BE49-F238E27FC236}">
                  <a16:creationId xmlns:a16="http://schemas.microsoft.com/office/drawing/2014/main" xmlns="" id="{2FB6CFB0-D2A6-4F79-ADF1-19AA6DB8C487}"/>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5" name="Line 57">
              <a:extLst>
                <a:ext uri="{FF2B5EF4-FFF2-40B4-BE49-F238E27FC236}">
                  <a16:creationId xmlns:a16="http://schemas.microsoft.com/office/drawing/2014/main" xmlns="" id="{7B0DCBB9-7503-445D-9FF0-22F0A7317487}"/>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6" name="Line 58">
              <a:extLst>
                <a:ext uri="{FF2B5EF4-FFF2-40B4-BE49-F238E27FC236}">
                  <a16:creationId xmlns:a16="http://schemas.microsoft.com/office/drawing/2014/main" xmlns="" id="{37C3B40F-45F6-4B35-8AAC-813E4034CF85}"/>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7" name="Line 59">
              <a:extLst>
                <a:ext uri="{FF2B5EF4-FFF2-40B4-BE49-F238E27FC236}">
                  <a16:creationId xmlns:a16="http://schemas.microsoft.com/office/drawing/2014/main" xmlns="" id="{5CE4F016-8067-4909-9A79-A8E790FDEFD6}"/>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8" name="Line 60">
              <a:extLst>
                <a:ext uri="{FF2B5EF4-FFF2-40B4-BE49-F238E27FC236}">
                  <a16:creationId xmlns:a16="http://schemas.microsoft.com/office/drawing/2014/main" xmlns="" id="{B743F62E-5E30-4B9E-B4CF-A45BBEDE9356}"/>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9" name="Line 61">
              <a:extLst>
                <a:ext uri="{FF2B5EF4-FFF2-40B4-BE49-F238E27FC236}">
                  <a16:creationId xmlns:a16="http://schemas.microsoft.com/office/drawing/2014/main" xmlns="" id="{886F8A3A-C4AE-4503-9B32-6D5474180B3A}"/>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0" name="Line 62">
              <a:extLst>
                <a:ext uri="{FF2B5EF4-FFF2-40B4-BE49-F238E27FC236}">
                  <a16:creationId xmlns:a16="http://schemas.microsoft.com/office/drawing/2014/main" xmlns="" id="{137F682E-FFBB-4D18-8FC3-807E5C7CDE24}"/>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1" name="Line 63">
              <a:extLst>
                <a:ext uri="{FF2B5EF4-FFF2-40B4-BE49-F238E27FC236}">
                  <a16:creationId xmlns:a16="http://schemas.microsoft.com/office/drawing/2014/main" xmlns="" id="{AE2BCFC2-2DCC-45D2-8CA5-F0C034219B4A}"/>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2" name="Line 64">
              <a:extLst>
                <a:ext uri="{FF2B5EF4-FFF2-40B4-BE49-F238E27FC236}">
                  <a16:creationId xmlns:a16="http://schemas.microsoft.com/office/drawing/2014/main" xmlns="" id="{98D238AA-A878-4C5C-80C3-B5D0FC28DD33}"/>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3" name="Line 65">
              <a:extLst>
                <a:ext uri="{FF2B5EF4-FFF2-40B4-BE49-F238E27FC236}">
                  <a16:creationId xmlns:a16="http://schemas.microsoft.com/office/drawing/2014/main" xmlns="" id="{8F1603D0-9671-4EE1-A364-CEE64D060A9C}"/>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4" name="Line 66">
              <a:extLst>
                <a:ext uri="{FF2B5EF4-FFF2-40B4-BE49-F238E27FC236}">
                  <a16:creationId xmlns:a16="http://schemas.microsoft.com/office/drawing/2014/main" xmlns="" id="{C1950928-0769-4497-9ADD-3204228FD9B6}"/>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5" name="Line 67">
              <a:extLst>
                <a:ext uri="{FF2B5EF4-FFF2-40B4-BE49-F238E27FC236}">
                  <a16:creationId xmlns:a16="http://schemas.microsoft.com/office/drawing/2014/main" xmlns="" id="{B57DCCE3-3243-42E7-B1D2-1F9911757429}"/>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6" name="Line 68">
              <a:extLst>
                <a:ext uri="{FF2B5EF4-FFF2-40B4-BE49-F238E27FC236}">
                  <a16:creationId xmlns:a16="http://schemas.microsoft.com/office/drawing/2014/main" xmlns="" id="{4E63326A-8326-4114-B2C9-D62864EF0E29}"/>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7" name="Line 69">
              <a:extLst>
                <a:ext uri="{FF2B5EF4-FFF2-40B4-BE49-F238E27FC236}">
                  <a16:creationId xmlns:a16="http://schemas.microsoft.com/office/drawing/2014/main" xmlns="" id="{8444A690-81C1-4F2F-A9B1-DF1A2C398BB5}"/>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8" name="Line 70">
              <a:extLst>
                <a:ext uri="{FF2B5EF4-FFF2-40B4-BE49-F238E27FC236}">
                  <a16:creationId xmlns:a16="http://schemas.microsoft.com/office/drawing/2014/main" xmlns="" id="{762F6577-20DD-4F3E-ACD3-936579E7ACEF}"/>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9" name="Line 71">
              <a:extLst>
                <a:ext uri="{FF2B5EF4-FFF2-40B4-BE49-F238E27FC236}">
                  <a16:creationId xmlns:a16="http://schemas.microsoft.com/office/drawing/2014/main" xmlns="" id="{932F1639-1FD3-4C85-9DF5-9BB2695E911E}"/>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0" name="Line 72">
              <a:extLst>
                <a:ext uri="{FF2B5EF4-FFF2-40B4-BE49-F238E27FC236}">
                  <a16:creationId xmlns:a16="http://schemas.microsoft.com/office/drawing/2014/main" xmlns="" id="{DA5B1311-CDB8-4E36-B977-225110CA3F95}"/>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1" name="Line 73">
              <a:extLst>
                <a:ext uri="{FF2B5EF4-FFF2-40B4-BE49-F238E27FC236}">
                  <a16:creationId xmlns:a16="http://schemas.microsoft.com/office/drawing/2014/main" xmlns="" id="{1F9C386F-1899-46D7-A4AA-39234EAE94A9}"/>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2" name="Line 74">
              <a:extLst>
                <a:ext uri="{FF2B5EF4-FFF2-40B4-BE49-F238E27FC236}">
                  <a16:creationId xmlns:a16="http://schemas.microsoft.com/office/drawing/2014/main" xmlns="" id="{2BDCD259-918D-4DC7-8B5E-914C7BD8D96C}"/>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3" name="Line 75">
              <a:extLst>
                <a:ext uri="{FF2B5EF4-FFF2-40B4-BE49-F238E27FC236}">
                  <a16:creationId xmlns:a16="http://schemas.microsoft.com/office/drawing/2014/main" xmlns="" id="{00FFBE5C-CAA7-44AF-BDE9-B08CC4FF3ACE}"/>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4" name="Line 76">
              <a:extLst>
                <a:ext uri="{FF2B5EF4-FFF2-40B4-BE49-F238E27FC236}">
                  <a16:creationId xmlns:a16="http://schemas.microsoft.com/office/drawing/2014/main" xmlns="" id="{D4139F4D-9FA8-4577-B4AB-359E19F4FF16}"/>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5" name="Line 77">
              <a:extLst>
                <a:ext uri="{FF2B5EF4-FFF2-40B4-BE49-F238E27FC236}">
                  <a16:creationId xmlns:a16="http://schemas.microsoft.com/office/drawing/2014/main" xmlns="" id="{450C7F6E-2EAC-4FE3-AC72-BAD0B4D997C8}"/>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6" name="Line 78">
              <a:extLst>
                <a:ext uri="{FF2B5EF4-FFF2-40B4-BE49-F238E27FC236}">
                  <a16:creationId xmlns:a16="http://schemas.microsoft.com/office/drawing/2014/main" xmlns="" id="{C640FF93-D07E-44F9-91BF-2E900D79C827}"/>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7" name="Line 79">
              <a:extLst>
                <a:ext uri="{FF2B5EF4-FFF2-40B4-BE49-F238E27FC236}">
                  <a16:creationId xmlns:a16="http://schemas.microsoft.com/office/drawing/2014/main" xmlns="" id="{618F5AF8-CAD1-4E52-83DB-13642D83FA27}"/>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8" name="Line 80">
              <a:extLst>
                <a:ext uri="{FF2B5EF4-FFF2-40B4-BE49-F238E27FC236}">
                  <a16:creationId xmlns:a16="http://schemas.microsoft.com/office/drawing/2014/main" xmlns="" id="{A07A5466-2F47-4EB8-9596-F07A93C5728C}"/>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9" name="Line 81">
              <a:extLst>
                <a:ext uri="{FF2B5EF4-FFF2-40B4-BE49-F238E27FC236}">
                  <a16:creationId xmlns:a16="http://schemas.microsoft.com/office/drawing/2014/main" xmlns="" id="{98629C90-9468-4261-8E10-8CC4A45C571A}"/>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20" name="Line 82">
              <a:extLst>
                <a:ext uri="{FF2B5EF4-FFF2-40B4-BE49-F238E27FC236}">
                  <a16:creationId xmlns:a16="http://schemas.microsoft.com/office/drawing/2014/main" xmlns="" id="{91929804-B552-4B84-B5D5-94564F2184C3}"/>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21" name="Line 83">
              <a:extLst>
                <a:ext uri="{FF2B5EF4-FFF2-40B4-BE49-F238E27FC236}">
                  <a16:creationId xmlns:a16="http://schemas.microsoft.com/office/drawing/2014/main" xmlns="" id="{CF26C6B8-11CF-44F6-B2FD-3B61DBF196A6}"/>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22" name="Line 84">
              <a:extLst>
                <a:ext uri="{FF2B5EF4-FFF2-40B4-BE49-F238E27FC236}">
                  <a16:creationId xmlns:a16="http://schemas.microsoft.com/office/drawing/2014/main" xmlns="" id="{13AE82A4-19FF-4004-9628-77CABF11BA1B}"/>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23" name="Line 85">
              <a:extLst>
                <a:ext uri="{FF2B5EF4-FFF2-40B4-BE49-F238E27FC236}">
                  <a16:creationId xmlns:a16="http://schemas.microsoft.com/office/drawing/2014/main" xmlns="" id="{BC1C56C9-DDD5-41F5-8172-742EF8793181}"/>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24" name="Line 86">
              <a:extLst>
                <a:ext uri="{FF2B5EF4-FFF2-40B4-BE49-F238E27FC236}">
                  <a16:creationId xmlns:a16="http://schemas.microsoft.com/office/drawing/2014/main" xmlns="" id="{8A664063-C6FA-41F2-9CC3-C1B4B6ABA592}"/>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771" name="Rectangle 2">
            <a:extLst>
              <a:ext uri="{FF2B5EF4-FFF2-40B4-BE49-F238E27FC236}">
                <a16:creationId xmlns:a16="http://schemas.microsoft.com/office/drawing/2014/main" xmlns="" id="{0C8E02DD-2727-48CF-A902-EC358A185740}"/>
              </a:ext>
            </a:extLst>
          </p:cNvPr>
          <p:cNvSpPr>
            <a:spLocks noGrp="1" noChangeArrowheads="1"/>
          </p:cNvSpPr>
          <p:nvPr>
            <p:ph type="title"/>
          </p:nvPr>
        </p:nvSpPr>
        <p:spPr>
          <a:xfrm>
            <a:off x="595315" y="257970"/>
            <a:ext cx="7502525" cy="546100"/>
          </a:xfrm>
          <a:noFill/>
        </p:spPr>
        <p:txBody>
          <a:bodyPr>
            <a:noAutofit/>
          </a:bodyPr>
          <a:lstStyle/>
          <a:p>
            <a:r>
              <a:rPr lang="en-US" altLang="pt-BR" sz="4800" b="1" dirty="0">
                <a:solidFill>
                  <a:srgbClr val="002060"/>
                </a:solidFill>
              </a:rPr>
              <a:t>PRECURSORES DO ERRO</a:t>
            </a:r>
          </a:p>
        </p:txBody>
      </p:sp>
      <p:sp>
        <p:nvSpPr>
          <p:cNvPr id="32772" name="Rectangle 3">
            <a:extLst>
              <a:ext uri="{FF2B5EF4-FFF2-40B4-BE49-F238E27FC236}">
                <a16:creationId xmlns:a16="http://schemas.microsoft.com/office/drawing/2014/main" xmlns="" id="{8A9F0EE3-8DC7-4838-870D-32CD52D260FB}"/>
              </a:ext>
            </a:extLst>
          </p:cNvPr>
          <p:cNvSpPr>
            <a:spLocks noGrp="1" noChangeArrowheads="1"/>
          </p:cNvSpPr>
          <p:nvPr>
            <p:ph type="body" idx="1"/>
          </p:nvPr>
        </p:nvSpPr>
        <p:spPr>
          <a:xfrm>
            <a:off x="1836739" y="1479550"/>
            <a:ext cx="6067425" cy="3544888"/>
          </a:xfrm>
          <a:noFill/>
        </p:spPr>
        <p:txBody>
          <a:bodyPr/>
          <a:lstStyle/>
          <a:p>
            <a:pPr marL="571500" indent="-571500">
              <a:lnSpc>
                <a:spcPct val="85000"/>
              </a:lnSpc>
              <a:spcBef>
                <a:spcPct val="0"/>
              </a:spcBef>
              <a:spcAft>
                <a:spcPct val="50000"/>
              </a:spcAft>
              <a:buClr>
                <a:schemeClr val="bg1"/>
              </a:buClr>
              <a:buSzPct val="90000"/>
            </a:pPr>
            <a:r>
              <a:rPr lang="en-US" altLang="pt-BR" sz="3600" b="1" dirty="0" err="1">
                <a:solidFill>
                  <a:srgbClr val="002060"/>
                </a:solidFill>
              </a:rPr>
              <a:t>Demandas</a:t>
            </a:r>
            <a:r>
              <a:rPr lang="en-US" altLang="pt-BR" sz="3600" b="1" dirty="0">
                <a:solidFill>
                  <a:srgbClr val="002060"/>
                </a:solidFill>
              </a:rPr>
              <a:t> da </a:t>
            </a:r>
            <a:r>
              <a:rPr lang="en-US" altLang="pt-BR" sz="3600" b="1" dirty="0" err="1">
                <a:solidFill>
                  <a:srgbClr val="002060"/>
                </a:solidFill>
              </a:rPr>
              <a:t>Tarefa</a:t>
            </a:r>
            <a:r>
              <a:rPr lang="en-US" altLang="pt-BR" sz="3600" b="1" dirty="0">
                <a:solidFill>
                  <a:srgbClr val="002060"/>
                </a:solidFill>
              </a:rPr>
              <a:t> </a:t>
            </a:r>
          </a:p>
          <a:p>
            <a:pPr marL="571500" indent="-571500">
              <a:lnSpc>
                <a:spcPct val="85000"/>
              </a:lnSpc>
              <a:spcBef>
                <a:spcPct val="0"/>
              </a:spcBef>
              <a:spcAft>
                <a:spcPct val="50000"/>
              </a:spcAft>
              <a:buClr>
                <a:schemeClr val="bg1"/>
              </a:buClr>
              <a:buSzPct val="90000"/>
            </a:pPr>
            <a:r>
              <a:rPr lang="en-US" altLang="pt-BR" sz="3600" b="1" dirty="0" err="1">
                <a:solidFill>
                  <a:srgbClr val="002060"/>
                </a:solidFill>
              </a:rPr>
              <a:t>Ambiente</a:t>
            </a:r>
            <a:r>
              <a:rPr lang="en-US" altLang="pt-BR" sz="3600" b="1" dirty="0">
                <a:solidFill>
                  <a:srgbClr val="002060"/>
                </a:solidFill>
              </a:rPr>
              <a:t> do </a:t>
            </a:r>
            <a:r>
              <a:rPr lang="en-US" altLang="pt-BR" sz="3600" b="1" dirty="0" err="1">
                <a:solidFill>
                  <a:srgbClr val="002060"/>
                </a:solidFill>
              </a:rPr>
              <a:t>Trabalho</a:t>
            </a:r>
            <a:endParaRPr lang="en-US" altLang="pt-BR" sz="3600" b="1" dirty="0">
              <a:solidFill>
                <a:srgbClr val="002060"/>
              </a:solidFill>
            </a:endParaRPr>
          </a:p>
          <a:p>
            <a:pPr marL="571500" indent="-571500">
              <a:lnSpc>
                <a:spcPct val="85000"/>
              </a:lnSpc>
              <a:spcBef>
                <a:spcPct val="0"/>
              </a:spcBef>
              <a:spcAft>
                <a:spcPct val="50000"/>
              </a:spcAft>
              <a:buClr>
                <a:schemeClr val="bg1"/>
              </a:buClr>
              <a:buSzPct val="90000"/>
            </a:pPr>
            <a:r>
              <a:rPr lang="en-US" altLang="pt-BR" sz="3600" b="1" dirty="0" err="1">
                <a:solidFill>
                  <a:srgbClr val="002060"/>
                </a:solidFill>
              </a:rPr>
              <a:t>Capacidades</a:t>
            </a:r>
            <a:r>
              <a:rPr lang="en-US" altLang="pt-BR" sz="3600" b="1" dirty="0">
                <a:solidFill>
                  <a:srgbClr val="002060"/>
                </a:solidFill>
              </a:rPr>
              <a:t> </a:t>
            </a:r>
            <a:r>
              <a:rPr lang="en-US" altLang="pt-BR" sz="3600" b="1" dirty="0" err="1">
                <a:solidFill>
                  <a:srgbClr val="002060"/>
                </a:solidFill>
              </a:rPr>
              <a:t>Individuais</a:t>
            </a:r>
            <a:endParaRPr lang="en-US" altLang="pt-BR" sz="3600" b="1" dirty="0">
              <a:solidFill>
                <a:srgbClr val="002060"/>
              </a:solidFill>
            </a:endParaRPr>
          </a:p>
          <a:p>
            <a:pPr marL="571500" indent="-571500">
              <a:lnSpc>
                <a:spcPct val="85000"/>
              </a:lnSpc>
              <a:spcBef>
                <a:spcPct val="0"/>
              </a:spcBef>
              <a:spcAft>
                <a:spcPct val="50000"/>
              </a:spcAft>
              <a:buClr>
                <a:schemeClr val="bg1"/>
              </a:buClr>
              <a:buSzPct val="90000"/>
            </a:pPr>
            <a:r>
              <a:rPr lang="en-US" altLang="pt-BR" sz="3600" b="1" dirty="0" err="1">
                <a:solidFill>
                  <a:srgbClr val="002060"/>
                </a:solidFill>
              </a:rPr>
              <a:t>Natureza</a:t>
            </a:r>
            <a:r>
              <a:rPr lang="en-US" altLang="pt-BR" sz="3600" b="1" dirty="0">
                <a:solidFill>
                  <a:srgbClr val="002060"/>
                </a:solidFill>
              </a:rPr>
              <a:t> Humana</a:t>
            </a:r>
          </a:p>
        </p:txBody>
      </p:sp>
      <p:grpSp>
        <p:nvGrpSpPr>
          <p:cNvPr id="32773" name="Group 33">
            <a:extLst>
              <a:ext uri="{FF2B5EF4-FFF2-40B4-BE49-F238E27FC236}">
                <a16:creationId xmlns:a16="http://schemas.microsoft.com/office/drawing/2014/main" xmlns="" id="{D72EBC78-104D-4435-8D08-5A41C6F4A916}"/>
              </a:ext>
            </a:extLst>
          </p:cNvPr>
          <p:cNvGrpSpPr>
            <a:grpSpLocks/>
          </p:cNvGrpSpPr>
          <p:nvPr/>
        </p:nvGrpSpPr>
        <p:grpSpPr bwMode="auto">
          <a:xfrm>
            <a:off x="7502526" y="1522413"/>
            <a:ext cx="2500313" cy="2171700"/>
            <a:chOff x="3840" y="724"/>
            <a:chExt cx="1575" cy="1368"/>
          </a:xfrm>
        </p:grpSpPr>
        <p:sp>
          <p:nvSpPr>
            <p:cNvPr id="32774" name="Freeform 8">
              <a:extLst>
                <a:ext uri="{FF2B5EF4-FFF2-40B4-BE49-F238E27FC236}">
                  <a16:creationId xmlns:a16="http://schemas.microsoft.com/office/drawing/2014/main" xmlns="" id="{81401A2C-B514-4400-BA2A-0B6FD8C6289E}"/>
                </a:ext>
              </a:extLst>
            </p:cNvPr>
            <p:cNvSpPr>
              <a:spLocks noChangeAspect="1"/>
            </p:cNvSpPr>
            <p:nvPr/>
          </p:nvSpPr>
          <p:spPr bwMode="auto">
            <a:xfrm>
              <a:off x="3840" y="724"/>
              <a:ext cx="1575" cy="1368"/>
            </a:xfrm>
            <a:custGeom>
              <a:avLst/>
              <a:gdLst>
                <a:gd name="T0" fmla="*/ 1360 w 1252"/>
                <a:gd name="T1" fmla="*/ 237 h 1259"/>
                <a:gd name="T2" fmla="*/ 1342 w 1252"/>
                <a:gd name="T3" fmla="*/ 253 h 1259"/>
                <a:gd name="T4" fmla="*/ 1308 w 1252"/>
                <a:gd name="T5" fmla="*/ 262 h 1259"/>
                <a:gd name="T6" fmla="*/ 1273 w 1252"/>
                <a:gd name="T7" fmla="*/ 275 h 1259"/>
                <a:gd name="T8" fmla="*/ 1232 w 1252"/>
                <a:gd name="T9" fmla="*/ 290 h 1259"/>
                <a:gd name="T10" fmla="*/ 1191 w 1252"/>
                <a:gd name="T11" fmla="*/ 304 h 1259"/>
                <a:gd name="T12" fmla="*/ 1227 w 1252"/>
                <a:gd name="T13" fmla="*/ 308 h 1259"/>
                <a:gd name="T14" fmla="*/ 1312 w 1252"/>
                <a:gd name="T15" fmla="*/ 313 h 1259"/>
                <a:gd name="T16" fmla="*/ 1418 w 1252"/>
                <a:gd name="T17" fmla="*/ 321 h 1259"/>
                <a:gd name="T18" fmla="*/ 1513 w 1252"/>
                <a:gd name="T19" fmla="*/ 328 h 1259"/>
                <a:gd name="T20" fmla="*/ 1571 w 1252"/>
                <a:gd name="T21" fmla="*/ 334 h 1259"/>
                <a:gd name="T22" fmla="*/ 974 w 1252"/>
                <a:gd name="T23" fmla="*/ 490 h 1259"/>
                <a:gd name="T24" fmla="*/ 964 w 1252"/>
                <a:gd name="T25" fmla="*/ 557 h 1259"/>
                <a:gd name="T26" fmla="*/ 1450 w 1252"/>
                <a:gd name="T27" fmla="*/ 694 h 1259"/>
                <a:gd name="T28" fmla="*/ 1422 w 1252"/>
                <a:gd name="T29" fmla="*/ 820 h 1259"/>
                <a:gd name="T30" fmla="*/ 1396 w 1252"/>
                <a:gd name="T31" fmla="*/ 939 h 1259"/>
                <a:gd name="T32" fmla="*/ 1386 w 1252"/>
                <a:gd name="T33" fmla="*/ 957 h 1259"/>
                <a:gd name="T34" fmla="*/ 945 w 1252"/>
                <a:gd name="T35" fmla="*/ 769 h 1259"/>
                <a:gd name="T36" fmla="*/ 916 w 1252"/>
                <a:gd name="T37" fmla="*/ 989 h 1259"/>
                <a:gd name="T38" fmla="*/ 892 w 1252"/>
                <a:gd name="T39" fmla="*/ 1243 h 1259"/>
                <a:gd name="T40" fmla="*/ 874 w 1252"/>
                <a:gd name="T41" fmla="*/ 1321 h 1259"/>
                <a:gd name="T42" fmla="*/ 837 w 1252"/>
                <a:gd name="T43" fmla="*/ 1345 h 1259"/>
                <a:gd name="T44" fmla="*/ 796 w 1252"/>
                <a:gd name="T45" fmla="*/ 1363 h 1259"/>
                <a:gd name="T46" fmla="*/ 676 w 1252"/>
                <a:gd name="T47" fmla="*/ 1338 h 1259"/>
                <a:gd name="T48" fmla="*/ 642 w 1252"/>
                <a:gd name="T49" fmla="*/ 1106 h 1259"/>
                <a:gd name="T50" fmla="*/ 606 w 1252"/>
                <a:gd name="T51" fmla="*/ 868 h 1259"/>
                <a:gd name="T52" fmla="*/ 279 w 1252"/>
                <a:gd name="T53" fmla="*/ 1205 h 1259"/>
                <a:gd name="T54" fmla="*/ 260 w 1252"/>
                <a:gd name="T55" fmla="*/ 1225 h 1259"/>
                <a:gd name="T56" fmla="*/ 242 w 1252"/>
                <a:gd name="T57" fmla="*/ 1243 h 1259"/>
                <a:gd name="T58" fmla="*/ 574 w 1252"/>
                <a:gd name="T59" fmla="*/ 616 h 1259"/>
                <a:gd name="T60" fmla="*/ 565 w 1252"/>
                <a:gd name="T61" fmla="*/ 566 h 1259"/>
                <a:gd name="T62" fmla="*/ 102 w 1252"/>
                <a:gd name="T63" fmla="*/ 832 h 1259"/>
                <a:gd name="T64" fmla="*/ 47 w 1252"/>
                <a:gd name="T65" fmla="*/ 681 h 1259"/>
                <a:gd name="T66" fmla="*/ 4 w 1252"/>
                <a:gd name="T67" fmla="*/ 531 h 1259"/>
                <a:gd name="T68" fmla="*/ 23 w 1252"/>
                <a:gd name="T69" fmla="*/ 506 h 1259"/>
                <a:gd name="T70" fmla="*/ 122 w 1252"/>
                <a:gd name="T71" fmla="*/ 480 h 1259"/>
                <a:gd name="T72" fmla="*/ 221 w 1252"/>
                <a:gd name="T73" fmla="*/ 454 h 1259"/>
                <a:gd name="T74" fmla="*/ 189 w 1252"/>
                <a:gd name="T75" fmla="*/ 450 h 1259"/>
                <a:gd name="T76" fmla="*/ 156 w 1252"/>
                <a:gd name="T77" fmla="*/ 448 h 1259"/>
                <a:gd name="T78" fmla="*/ 141 w 1252"/>
                <a:gd name="T79" fmla="*/ 373 h 1259"/>
                <a:gd name="T80" fmla="*/ 143 w 1252"/>
                <a:gd name="T81" fmla="*/ 206 h 1259"/>
                <a:gd name="T82" fmla="*/ 522 w 1252"/>
                <a:gd name="T83" fmla="*/ 212 h 1259"/>
                <a:gd name="T84" fmla="*/ 512 w 1252"/>
                <a:gd name="T85" fmla="*/ 179 h 1259"/>
                <a:gd name="T86" fmla="*/ 545 w 1252"/>
                <a:gd name="T87" fmla="*/ 167 h 1259"/>
                <a:gd name="T88" fmla="*/ 603 w 1252"/>
                <a:gd name="T89" fmla="*/ 151 h 1259"/>
                <a:gd name="T90" fmla="*/ 668 w 1252"/>
                <a:gd name="T91" fmla="*/ 136 h 1259"/>
                <a:gd name="T92" fmla="*/ 721 w 1252"/>
                <a:gd name="T93" fmla="*/ 126 h 1259"/>
                <a:gd name="T94" fmla="*/ 742 w 1252"/>
                <a:gd name="T95" fmla="*/ 121 h 1259"/>
                <a:gd name="T96" fmla="*/ 998 w 1252"/>
                <a:gd name="T97" fmla="*/ 151 h 1259"/>
                <a:gd name="T98" fmla="*/ 1010 w 1252"/>
                <a:gd name="T99" fmla="*/ 165 h 1259"/>
                <a:gd name="T100" fmla="*/ 1028 w 1252"/>
                <a:gd name="T101" fmla="*/ 180 h 1259"/>
                <a:gd name="T102" fmla="*/ 1057 w 1252"/>
                <a:gd name="T103" fmla="*/ 164 h 1259"/>
                <a:gd name="T104" fmla="*/ 1126 w 1252"/>
                <a:gd name="T105" fmla="*/ 123 h 1259"/>
                <a:gd name="T106" fmla="*/ 1213 w 1252"/>
                <a:gd name="T107" fmla="*/ 73 h 1259"/>
                <a:gd name="T108" fmla="*/ 1294 w 1252"/>
                <a:gd name="T109" fmla="*/ 28 h 1259"/>
                <a:gd name="T110" fmla="*/ 1342 w 1252"/>
                <a:gd name="T111" fmla="*/ 1 h 1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52" h="1259">
                  <a:moveTo>
                    <a:pt x="1070" y="0"/>
                  </a:moveTo>
                  <a:lnTo>
                    <a:pt x="1078" y="208"/>
                  </a:lnTo>
                  <a:lnTo>
                    <a:pt x="1081" y="218"/>
                  </a:lnTo>
                  <a:lnTo>
                    <a:pt x="1080" y="226"/>
                  </a:lnTo>
                  <a:lnTo>
                    <a:pt x="1074" y="231"/>
                  </a:lnTo>
                  <a:lnTo>
                    <a:pt x="1067" y="233"/>
                  </a:lnTo>
                  <a:lnTo>
                    <a:pt x="1058" y="235"/>
                  </a:lnTo>
                  <a:lnTo>
                    <a:pt x="1048" y="238"/>
                  </a:lnTo>
                  <a:lnTo>
                    <a:pt x="1040" y="241"/>
                  </a:lnTo>
                  <a:lnTo>
                    <a:pt x="1034" y="246"/>
                  </a:lnTo>
                  <a:lnTo>
                    <a:pt x="1023" y="249"/>
                  </a:lnTo>
                  <a:lnTo>
                    <a:pt x="1012" y="253"/>
                  </a:lnTo>
                  <a:lnTo>
                    <a:pt x="1001" y="257"/>
                  </a:lnTo>
                  <a:lnTo>
                    <a:pt x="991" y="262"/>
                  </a:lnTo>
                  <a:lnTo>
                    <a:pt x="979" y="267"/>
                  </a:lnTo>
                  <a:lnTo>
                    <a:pt x="969" y="271"/>
                  </a:lnTo>
                  <a:lnTo>
                    <a:pt x="957" y="276"/>
                  </a:lnTo>
                  <a:lnTo>
                    <a:pt x="947" y="280"/>
                  </a:lnTo>
                  <a:lnTo>
                    <a:pt x="951" y="280"/>
                  </a:lnTo>
                  <a:lnTo>
                    <a:pt x="960" y="282"/>
                  </a:lnTo>
                  <a:lnTo>
                    <a:pt x="975" y="283"/>
                  </a:lnTo>
                  <a:lnTo>
                    <a:pt x="994" y="284"/>
                  </a:lnTo>
                  <a:lnTo>
                    <a:pt x="1017" y="286"/>
                  </a:lnTo>
                  <a:lnTo>
                    <a:pt x="1043" y="288"/>
                  </a:lnTo>
                  <a:lnTo>
                    <a:pt x="1070" y="290"/>
                  </a:lnTo>
                  <a:lnTo>
                    <a:pt x="1098" y="292"/>
                  </a:lnTo>
                  <a:lnTo>
                    <a:pt x="1127" y="295"/>
                  </a:lnTo>
                  <a:lnTo>
                    <a:pt x="1155" y="298"/>
                  </a:lnTo>
                  <a:lnTo>
                    <a:pt x="1180" y="300"/>
                  </a:lnTo>
                  <a:lnTo>
                    <a:pt x="1203" y="302"/>
                  </a:lnTo>
                  <a:lnTo>
                    <a:pt x="1222" y="303"/>
                  </a:lnTo>
                  <a:lnTo>
                    <a:pt x="1239" y="306"/>
                  </a:lnTo>
                  <a:lnTo>
                    <a:pt x="1249" y="307"/>
                  </a:lnTo>
                  <a:lnTo>
                    <a:pt x="1252" y="308"/>
                  </a:lnTo>
                  <a:lnTo>
                    <a:pt x="1235" y="535"/>
                  </a:lnTo>
                  <a:lnTo>
                    <a:pt x="774" y="451"/>
                  </a:lnTo>
                  <a:lnTo>
                    <a:pt x="772" y="472"/>
                  </a:lnTo>
                  <a:lnTo>
                    <a:pt x="769" y="494"/>
                  </a:lnTo>
                  <a:lnTo>
                    <a:pt x="766" y="513"/>
                  </a:lnTo>
                  <a:lnTo>
                    <a:pt x="767" y="533"/>
                  </a:lnTo>
                  <a:lnTo>
                    <a:pt x="1158" y="623"/>
                  </a:lnTo>
                  <a:lnTo>
                    <a:pt x="1153" y="639"/>
                  </a:lnTo>
                  <a:lnTo>
                    <a:pt x="1148" y="670"/>
                  </a:lnTo>
                  <a:lnTo>
                    <a:pt x="1138" y="710"/>
                  </a:lnTo>
                  <a:lnTo>
                    <a:pt x="1130" y="755"/>
                  </a:lnTo>
                  <a:lnTo>
                    <a:pt x="1121" y="800"/>
                  </a:lnTo>
                  <a:lnTo>
                    <a:pt x="1114" y="837"/>
                  </a:lnTo>
                  <a:lnTo>
                    <a:pt x="1110" y="864"/>
                  </a:lnTo>
                  <a:lnTo>
                    <a:pt x="1107" y="874"/>
                  </a:lnTo>
                  <a:lnTo>
                    <a:pt x="1105" y="877"/>
                  </a:lnTo>
                  <a:lnTo>
                    <a:pt x="1102" y="881"/>
                  </a:lnTo>
                  <a:lnTo>
                    <a:pt x="1098" y="885"/>
                  </a:lnTo>
                  <a:lnTo>
                    <a:pt x="1095" y="889"/>
                  </a:lnTo>
                  <a:lnTo>
                    <a:pt x="751" y="708"/>
                  </a:lnTo>
                  <a:lnTo>
                    <a:pt x="744" y="759"/>
                  </a:lnTo>
                  <a:lnTo>
                    <a:pt x="736" y="828"/>
                  </a:lnTo>
                  <a:lnTo>
                    <a:pt x="728" y="910"/>
                  </a:lnTo>
                  <a:lnTo>
                    <a:pt x="721" y="995"/>
                  </a:lnTo>
                  <a:lnTo>
                    <a:pt x="714" y="1076"/>
                  </a:lnTo>
                  <a:lnTo>
                    <a:pt x="709" y="1144"/>
                  </a:lnTo>
                  <a:lnTo>
                    <a:pt x="705" y="1190"/>
                  </a:lnTo>
                  <a:lnTo>
                    <a:pt x="704" y="1207"/>
                  </a:lnTo>
                  <a:lnTo>
                    <a:pt x="695" y="1216"/>
                  </a:lnTo>
                  <a:lnTo>
                    <a:pt x="686" y="1224"/>
                  </a:lnTo>
                  <a:lnTo>
                    <a:pt x="675" y="1231"/>
                  </a:lnTo>
                  <a:lnTo>
                    <a:pt x="665" y="1238"/>
                  </a:lnTo>
                  <a:lnTo>
                    <a:pt x="654" y="1244"/>
                  </a:lnTo>
                  <a:lnTo>
                    <a:pt x="644" y="1249"/>
                  </a:lnTo>
                  <a:lnTo>
                    <a:pt x="633" y="1254"/>
                  </a:lnTo>
                  <a:lnTo>
                    <a:pt x="622" y="1259"/>
                  </a:lnTo>
                  <a:lnTo>
                    <a:pt x="539" y="1251"/>
                  </a:lnTo>
                  <a:lnTo>
                    <a:pt x="537" y="1231"/>
                  </a:lnTo>
                  <a:lnTo>
                    <a:pt x="530" y="1178"/>
                  </a:lnTo>
                  <a:lnTo>
                    <a:pt x="521" y="1103"/>
                  </a:lnTo>
                  <a:lnTo>
                    <a:pt x="510" y="1018"/>
                  </a:lnTo>
                  <a:lnTo>
                    <a:pt x="499" y="932"/>
                  </a:lnTo>
                  <a:lnTo>
                    <a:pt x="490" y="854"/>
                  </a:lnTo>
                  <a:lnTo>
                    <a:pt x="482" y="799"/>
                  </a:lnTo>
                  <a:lnTo>
                    <a:pt x="477" y="775"/>
                  </a:lnTo>
                  <a:lnTo>
                    <a:pt x="229" y="1104"/>
                  </a:lnTo>
                  <a:lnTo>
                    <a:pt x="222" y="1109"/>
                  </a:lnTo>
                  <a:lnTo>
                    <a:pt x="218" y="1115"/>
                  </a:lnTo>
                  <a:lnTo>
                    <a:pt x="212" y="1121"/>
                  </a:lnTo>
                  <a:lnTo>
                    <a:pt x="207" y="1127"/>
                  </a:lnTo>
                  <a:lnTo>
                    <a:pt x="203" y="1133"/>
                  </a:lnTo>
                  <a:lnTo>
                    <a:pt x="197" y="1139"/>
                  </a:lnTo>
                  <a:lnTo>
                    <a:pt x="192" y="1144"/>
                  </a:lnTo>
                  <a:lnTo>
                    <a:pt x="185" y="1146"/>
                  </a:lnTo>
                  <a:lnTo>
                    <a:pt x="99" y="861"/>
                  </a:lnTo>
                  <a:lnTo>
                    <a:pt x="456" y="567"/>
                  </a:lnTo>
                  <a:lnTo>
                    <a:pt x="455" y="551"/>
                  </a:lnTo>
                  <a:lnTo>
                    <a:pt x="453" y="536"/>
                  </a:lnTo>
                  <a:lnTo>
                    <a:pt x="449" y="521"/>
                  </a:lnTo>
                  <a:lnTo>
                    <a:pt x="446" y="506"/>
                  </a:lnTo>
                  <a:lnTo>
                    <a:pt x="91" y="779"/>
                  </a:lnTo>
                  <a:lnTo>
                    <a:pt x="81" y="766"/>
                  </a:lnTo>
                  <a:lnTo>
                    <a:pt x="68" y="731"/>
                  </a:lnTo>
                  <a:lnTo>
                    <a:pt x="53" y="683"/>
                  </a:lnTo>
                  <a:lnTo>
                    <a:pt x="37" y="627"/>
                  </a:lnTo>
                  <a:lnTo>
                    <a:pt x="23" y="572"/>
                  </a:lnTo>
                  <a:lnTo>
                    <a:pt x="12" y="524"/>
                  </a:lnTo>
                  <a:lnTo>
                    <a:pt x="3" y="489"/>
                  </a:lnTo>
                  <a:lnTo>
                    <a:pt x="0" y="476"/>
                  </a:lnTo>
                  <a:lnTo>
                    <a:pt x="3" y="472"/>
                  </a:lnTo>
                  <a:lnTo>
                    <a:pt x="18" y="466"/>
                  </a:lnTo>
                  <a:lnTo>
                    <a:pt x="40" y="458"/>
                  </a:lnTo>
                  <a:lnTo>
                    <a:pt x="68" y="450"/>
                  </a:lnTo>
                  <a:lnTo>
                    <a:pt x="97" y="442"/>
                  </a:lnTo>
                  <a:lnTo>
                    <a:pt x="127" y="433"/>
                  </a:lnTo>
                  <a:lnTo>
                    <a:pt x="154" y="424"/>
                  </a:lnTo>
                  <a:lnTo>
                    <a:pt x="176" y="418"/>
                  </a:lnTo>
                  <a:lnTo>
                    <a:pt x="167" y="415"/>
                  </a:lnTo>
                  <a:lnTo>
                    <a:pt x="159" y="414"/>
                  </a:lnTo>
                  <a:lnTo>
                    <a:pt x="150" y="414"/>
                  </a:lnTo>
                  <a:lnTo>
                    <a:pt x="141" y="414"/>
                  </a:lnTo>
                  <a:lnTo>
                    <a:pt x="132" y="413"/>
                  </a:lnTo>
                  <a:lnTo>
                    <a:pt x="124" y="412"/>
                  </a:lnTo>
                  <a:lnTo>
                    <a:pt x="118" y="408"/>
                  </a:lnTo>
                  <a:lnTo>
                    <a:pt x="112" y="404"/>
                  </a:lnTo>
                  <a:lnTo>
                    <a:pt x="112" y="343"/>
                  </a:lnTo>
                  <a:lnTo>
                    <a:pt x="113" y="272"/>
                  </a:lnTo>
                  <a:lnTo>
                    <a:pt x="114" y="215"/>
                  </a:lnTo>
                  <a:lnTo>
                    <a:pt x="114" y="190"/>
                  </a:lnTo>
                  <a:lnTo>
                    <a:pt x="414" y="222"/>
                  </a:lnTo>
                  <a:lnTo>
                    <a:pt x="416" y="208"/>
                  </a:lnTo>
                  <a:lnTo>
                    <a:pt x="415" y="195"/>
                  </a:lnTo>
                  <a:lnTo>
                    <a:pt x="410" y="181"/>
                  </a:lnTo>
                  <a:lnTo>
                    <a:pt x="406" y="169"/>
                  </a:lnTo>
                  <a:lnTo>
                    <a:pt x="407" y="165"/>
                  </a:lnTo>
                  <a:lnTo>
                    <a:pt x="412" y="162"/>
                  </a:lnTo>
                  <a:lnTo>
                    <a:pt x="422" y="158"/>
                  </a:lnTo>
                  <a:lnTo>
                    <a:pt x="433" y="154"/>
                  </a:lnTo>
                  <a:lnTo>
                    <a:pt x="447" y="149"/>
                  </a:lnTo>
                  <a:lnTo>
                    <a:pt x="463" y="143"/>
                  </a:lnTo>
                  <a:lnTo>
                    <a:pt x="479" y="139"/>
                  </a:lnTo>
                  <a:lnTo>
                    <a:pt x="497" y="134"/>
                  </a:lnTo>
                  <a:lnTo>
                    <a:pt x="514" y="129"/>
                  </a:lnTo>
                  <a:lnTo>
                    <a:pt x="531" y="125"/>
                  </a:lnTo>
                  <a:lnTo>
                    <a:pt x="546" y="121"/>
                  </a:lnTo>
                  <a:lnTo>
                    <a:pt x="561" y="118"/>
                  </a:lnTo>
                  <a:lnTo>
                    <a:pt x="573" y="116"/>
                  </a:lnTo>
                  <a:lnTo>
                    <a:pt x="582" y="113"/>
                  </a:lnTo>
                  <a:lnTo>
                    <a:pt x="588" y="111"/>
                  </a:lnTo>
                  <a:lnTo>
                    <a:pt x="590" y="111"/>
                  </a:lnTo>
                  <a:lnTo>
                    <a:pt x="780" y="140"/>
                  </a:lnTo>
                  <a:lnTo>
                    <a:pt x="787" y="137"/>
                  </a:lnTo>
                  <a:lnTo>
                    <a:pt x="793" y="139"/>
                  </a:lnTo>
                  <a:lnTo>
                    <a:pt x="797" y="142"/>
                  </a:lnTo>
                  <a:lnTo>
                    <a:pt x="801" y="147"/>
                  </a:lnTo>
                  <a:lnTo>
                    <a:pt x="803" y="152"/>
                  </a:lnTo>
                  <a:lnTo>
                    <a:pt x="807" y="157"/>
                  </a:lnTo>
                  <a:lnTo>
                    <a:pt x="811" y="163"/>
                  </a:lnTo>
                  <a:lnTo>
                    <a:pt x="817" y="166"/>
                  </a:lnTo>
                  <a:lnTo>
                    <a:pt x="819" y="164"/>
                  </a:lnTo>
                  <a:lnTo>
                    <a:pt x="827" y="159"/>
                  </a:lnTo>
                  <a:lnTo>
                    <a:pt x="840" y="151"/>
                  </a:lnTo>
                  <a:lnTo>
                    <a:pt x="856" y="140"/>
                  </a:lnTo>
                  <a:lnTo>
                    <a:pt x="875" y="127"/>
                  </a:lnTo>
                  <a:lnTo>
                    <a:pt x="895" y="113"/>
                  </a:lnTo>
                  <a:lnTo>
                    <a:pt x="918" y="98"/>
                  </a:lnTo>
                  <a:lnTo>
                    <a:pt x="941" y="82"/>
                  </a:lnTo>
                  <a:lnTo>
                    <a:pt x="964" y="67"/>
                  </a:lnTo>
                  <a:lnTo>
                    <a:pt x="987" y="52"/>
                  </a:lnTo>
                  <a:lnTo>
                    <a:pt x="1009" y="38"/>
                  </a:lnTo>
                  <a:lnTo>
                    <a:pt x="1029" y="26"/>
                  </a:lnTo>
                  <a:lnTo>
                    <a:pt x="1045" y="15"/>
                  </a:lnTo>
                  <a:lnTo>
                    <a:pt x="1058" y="7"/>
                  </a:lnTo>
                  <a:lnTo>
                    <a:pt x="1067" y="1"/>
                  </a:lnTo>
                  <a:lnTo>
                    <a:pt x="107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775" name="Group 32">
              <a:extLst>
                <a:ext uri="{FF2B5EF4-FFF2-40B4-BE49-F238E27FC236}">
                  <a16:creationId xmlns:a16="http://schemas.microsoft.com/office/drawing/2014/main" xmlns="" id="{C3D9B5FA-5405-41F9-AB61-D8E467C076B4}"/>
                </a:ext>
              </a:extLst>
            </p:cNvPr>
            <p:cNvGrpSpPr>
              <a:grpSpLocks/>
            </p:cNvGrpSpPr>
            <p:nvPr/>
          </p:nvGrpSpPr>
          <p:grpSpPr bwMode="auto">
            <a:xfrm>
              <a:off x="3875" y="757"/>
              <a:ext cx="1510" cy="1313"/>
              <a:chOff x="3875" y="757"/>
              <a:chExt cx="1510" cy="1313"/>
            </a:xfrm>
          </p:grpSpPr>
          <p:sp>
            <p:nvSpPr>
              <p:cNvPr id="32776" name="Freeform 10">
                <a:extLst>
                  <a:ext uri="{FF2B5EF4-FFF2-40B4-BE49-F238E27FC236}">
                    <a16:creationId xmlns:a16="http://schemas.microsoft.com/office/drawing/2014/main" xmlns="" id="{DBA0EE4C-699E-4642-8354-94CF2758627C}"/>
                  </a:ext>
                </a:extLst>
              </p:cNvPr>
              <p:cNvSpPr>
                <a:spLocks noChangeAspect="1"/>
              </p:cNvSpPr>
              <p:nvPr/>
            </p:nvSpPr>
            <p:spPr bwMode="auto">
              <a:xfrm>
                <a:off x="4689" y="2007"/>
                <a:ext cx="13" cy="9"/>
              </a:xfrm>
              <a:custGeom>
                <a:avLst/>
                <a:gdLst>
                  <a:gd name="T0" fmla="*/ 0 w 9"/>
                  <a:gd name="T1" fmla="*/ 9 h 8"/>
                  <a:gd name="T2" fmla="*/ 3 w 9"/>
                  <a:gd name="T3" fmla="*/ 6 h 8"/>
                  <a:gd name="T4" fmla="*/ 7 w 9"/>
                  <a:gd name="T5" fmla="*/ 3 h 8"/>
                  <a:gd name="T6" fmla="*/ 9 w 9"/>
                  <a:gd name="T7" fmla="*/ 2 h 8"/>
                  <a:gd name="T8" fmla="*/ 12 w 9"/>
                  <a:gd name="T9" fmla="*/ 0 h 8"/>
                  <a:gd name="T10" fmla="*/ 13 w 9"/>
                  <a:gd name="T11" fmla="*/ 0 h 8"/>
                  <a:gd name="T12" fmla="*/ 13 w 9"/>
                  <a:gd name="T13" fmla="*/ 0 h 8"/>
                  <a:gd name="T14" fmla="*/ 13 w 9"/>
                  <a:gd name="T15" fmla="*/ 0 h 8"/>
                  <a:gd name="T16" fmla="*/ 13 w 9"/>
                  <a:gd name="T17" fmla="*/ 0 h 8"/>
                  <a:gd name="T18" fmla="*/ 10 w 9"/>
                  <a:gd name="T19" fmla="*/ 2 h 8"/>
                  <a:gd name="T20" fmla="*/ 7 w 9"/>
                  <a:gd name="T21" fmla="*/ 3 h 8"/>
                  <a:gd name="T22" fmla="*/ 3 w 9"/>
                  <a:gd name="T23" fmla="*/ 6 h 8"/>
                  <a:gd name="T24" fmla="*/ 0 w 9"/>
                  <a:gd name="T25" fmla="*/ 9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8">
                    <a:moveTo>
                      <a:pt x="0" y="8"/>
                    </a:moveTo>
                    <a:lnTo>
                      <a:pt x="2" y="5"/>
                    </a:lnTo>
                    <a:lnTo>
                      <a:pt x="5" y="3"/>
                    </a:lnTo>
                    <a:lnTo>
                      <a:pt x="6" y="2"/>
                    </a:lnTo>
                    <a:lnTo>
                      <a:pt x="8" y="0"/>
                    </a:lnTo>
                    <a:lnTo>
                      <a:pt x="9" y="0"/>
                    </a:lnTo>
                    <a:lnTo>
                      <a:pt x="7" y="2"/>
                    </a:lnTo>
                    <a:lnTo>
                      <a:pt x="5" y="3"/>
                    </a:lnTo>
                    <a:lnTo>
                      <a:pt x="2" y="5"/>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7" name="Freeform 11">
                <a:extLst>
                  <a:ext uri="{FF2B5EF4-FFF2-40B4-BE49-F238E27FC236}">
                    <a16:creationId xmlns:a16="http://schemas.microsoft.com/office/drawing/2014/main" xmlns="" id="{1E4ECE27-D784-4265-BECE-340C27A2F7A2}"/>
                  </a:ext>
                </a:extLst>
              </p:cNvPr>
              <p:cNvSpPr>
                <a:spLocks noChangeAspect="1"/>
              </p:cNvSpPr>
              <p:nvPr/>
            </p:nvSpPr>
            <p:spPr bwMode="auto">
              <a:xfrm>
                <a:off x="4840" y="757"/>
                <a:ext cx="334" cy="267"/>
              </a:xfrm>
              <a:custGeom>
                <a:avLst/>
                <a:gdLst>
                  <a:gd name="T0" fmla="*/ 334 w 265"/>
                  <a:gd name="T1" fmla="*/ 201 h 246"/>
                  <a:gd name="T2" fmla="*/ 144 w 265"/>
                  <a:gd name="T3" fmla="*/ 267 h 246"/>
                  <a:gd name="T4" fmla="*/ 0 w 265"/>
                  <a:gd name="T5" fmla="*/ 257 h 246"/>
                  <a:gd name="T6" fmla="*/ 3 w 265"/>
                  <a:gd name="T7" fmla="*/ 186 h 246"/>
                  <a:gd name="T8" fmla="*/ 23 w 265"/>
                  <a:gd name="T9" fmla="*/ 173 h 246"/>
                  <a:gd name="T10" fmla="*/ 42 w 265"/>
                  <a:gd name="T11" fmla="*/ 162 h 246"/>
                  <a:gd name="T12" fmla="*/ 63 w 265"/>
                  <a:gd name="T13" fmla="*/ 149 h 246"/>
                  <a:gd name="T14" fmla="*/ 83 w 265"/>
                  <a:gd name="T15" fmla="*/ 138 h 246"/>
                  <a:gd name="T16" fmla="*/ 103 w 265"/>
                  <a:gd name="T17" fmla="*/ 126 h 246"/>
                  <a:gd name="T18" fmla="*/ 124 w 265"/>
                  <a:gd name="T19" fmla="*/ 114 h 246"/>
                  <a:gd name="T20" fmla="*/ 142 w 265"/>
                  <a:gd name="T21" fmla="*/ 103 h 246"/>
                  <a:gd name="T22" fmla="*/ 163 w 265"/>
                  <a:gd name="T23" fmla="*/ 90 h 246"/>
                  <a:gd name="T24" fmla="*/ 183 w 265"/>
                  <a:gd name="T25" fmla="*/ 79 h 246"/>
                  <a:gd name="T26" fmla="*/ 203 w 265"/>
                  <a:gd name="T27" fmla="*/ 68 h 246"/>
                  <a:gd name="T28" fmla="*/ 223 w 265"/>
                  <a:gd name="T29" fmla="*/ 56 h 246"/>
                  <a:gd name="T30" fmla="*/ 245 w 265"/>
                  <a:gd name="T31" fmla="*/ 46 h 246"/>
                  <a:gd name="T32" fmla="*/ 265 w 265"/>
                  <a:gd name="T33" fmla="*/ 34 h 246"/>
                  <a:gd name="T34" fmla="*/ 285 w 265"/>
                  <a:gd name="T35" fmla="*/ 23 h 246"/>
                  <a:gd name="T36" fmla="*/ 305 w 265"/>
                  <a:gd name="T37" fmla="*/ 12 h 246"/>
                  <a:gd name="T38" fmla="*/ 325 w 265"/>
                  <a:gd name="T39" fmla="*/ 0 h 246"/>
                  <a:gd name="T40" fmla="*/ 330 w 265"/>
                  <a:gd name="T41" fmla="*/ 49 h 246"/>
                  <a:gd name="T42" fmla="*/ 331 w 265"/>
                  <a:gd name="T43" fmla="*/ 99 h 246"/>
                  <a:gd name="T44" fmla="*/ 331 w 265"/>
                  <a:gd name="T45" fmla="*/ 151 h 246"/>
                  <a:gd name="T46" fmla="*/ 334 w 265"/>
                  <a:gd name="T47" fmla="*/ 201 h 2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5" h="246">
                    <a:moveTo>
                      <a:pt x="265" y="185"/>
                    </a:moveTo>
                    <a:lnTo>
                      <a:pt x="114" y="246"/>
                    </a:lnTo>
                    <a:lnTo>
                      <a:pt x="0" y="237"/>
                    </a:lnTo>
                    <a:lnTo>
                      <a:pt x="2" y="171"/>
                    </a:lnTo>
                    <a:lnTo>
                      <a:pt x="18" y="159"/>
                    </a:lnTo>
                    <a:lnTo>
                      <a:pt x="33" y="149"/>
                    </a:lnTo>
                    <a:lnTo>
                      <a:pt x="50" y="137"/>
                    </a:lnTo>
                    <a:lnTo>
                      <a:pt x="66" y="127"/>
                    </a:lnTo>
                    <a:lnTo>
                      <a:pt x="82" y="116"/>
                    </a:lnTo>
                    <a:lnTo>
                      <a:pt x="98" y="105"/>
                    </a:lnTo>
                    <a:lnTo>
                      <a:pt x="113" y="95"/>
                    </a:lnTo>
                    <a:lnTo>
                      <a:pt x="129" y="83"/>
                    </a:lnTo>
                    <a:lnTo>
                      <a:pt x="145" y="73"/>
                    </a:lnTo>
                    <a:lnTo>
                      <a:pt x="161" y="63"/>
                    </a:lnTo>
                    <a:lnTo>
                      <a:pt x="177" y="52"/>
                    </a:lnTo>
                    <a:lnTo>
                      <a:pt x="194" y="42"/>
                    </a:lnTo>
                    <a:lnTo>
                      <a:pt x="210" y="31"/>
                    </a:lnTo>
                    <a:lnTo>
                      <a:pt x="226" y="21"/>
                    </a:lnTo>
                    <a:lnTo>
                      <a:pt x="242" y="11"/>
                    </a:lnTo>
                    <a:lnTo>
                      <a:pt x="258" y="0"/>
                    </a:lnTo>
                    <a:lnTo>
                      <a:pt x="262" y="45"/>
                    </a:lnTo>
                    <a:lnTo>
                      <a:pt x="263" y="91"/>
                    </a:lnTo>
                    <a:lnTo>
                      <a:pt x="263" y="139"/>
                    </a:lnTo>
                    <a:lnTo>
                      <a:pt x="265" y="18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8" name="Freeform 12">
                <a:extLst>
                  <a:ext uri="{FF2B5EF4-FFF2-40B4-BE49-F238E27FC236}">
                    <a16:creationId xmlns:a16="http://schemas.microsoft.com/office/drawing/2014/main" xmlns="" id="{B2B402FE-02C7-4355-8E06-16BBB845C2D0}"/>
                  </a:ext>
                </a:extLst>
              </p:cNvPr>
              <p:cNvSpPr>
                <a:spLocks noChangeAspect="1"/>
              </p:cNvSpPr>
              <p:nvPr/>
            </p:nvSpPr>
            <p:spPr bwMode="auto">
              <a:xfrm>
                <a:off x="4885" y="861"/>
                <a:ext cx="249" cy="113"/>
              </a:xfrm>
              <a:custGeom>
                <a:avLst/>
                <a:gdLst>
                  <a:gd name="T0" fmla="*/ 249 w 198"/>
                  <a:gd name="T1" fmla="*/ 8 h 104"/>
                  <a:gd name="T2" fmla="*/ 248 w 198"/>
                  <a:gd name="T3" fmla="*/ 18 h 104"/>
                  <a:gd name="T4" fmla="*/ 241 w 198"/>
                  <a:gd name="T5" fmla="*/ 28 h 104"/>
                  <a:gd name="T6" fmla="*/ 234 w 198"/>
                  <a:gd name="T7" fmla="*/ 39 h 104"/>
                  <a:gd name="T8" fmla="*/ 225 w 198"/>
                  <a:gd name="T9" fmla="*/ 47 h 104"/>
                  <a:gd name="T10" fmla="*/ 215 w 198"/>
                  <a:gd name="T11" fmla="*/ 55 h 104"/>
                  <a:gd name="T12" fmla="*/ 205 w 198"/>
                  <a:gd name="T13" fmla="*/ 63 h 104"/>
                  <a:gd name="T14" fmla="*/ 199 w 198"/>
                  <a:gd name="T15" fmla="*/ 70 h 104"/>
                  <a:gd name="T16" fmla="*/ 191 w 198"/>
                  <a:gd name="T17" fmla="*/ 79 h 104"/>
                  <a:gd name="T18" fmla="*/ 185 w 198"/>
                  <a:gd name="T19" fmla="*/ 80 h 104"/>
                  <a:gd name="T20" fmla="*/ 181 w 198"/>
                  <a:gd name="T21" fmla="*/ 79 h 104"/>
                  <a:gd name="T22" fmla="*/ 175 w 198"/>
                  <a:gd name="T23" fmla="*/ 75 h 104"/>
                  <a:gd name="T24" fmla="*/ 174 w 198"/>
                  <a:gd name="T25" fmla="*/ 70 h 104"/>
                  <a:gd name="T26" fmla="*/ 176 w 198"/>
                  <a:gd name="T27" fmla="*/ 63 h 104"/>
                  <a:gd name="T28" fmla="*/ 182 w 198"/>
                  <a:gd name="T29" fmla="*/ 58 h 104"/>
                  <a:gd name="T30" fmla="*/ 189 w 198"/>
                  <a:gd name="T31" fmla="*/ 52 h 104"/>
                  <a:gd name="T32" fmla="*/ 192 w 198"/>
                  <a:gd name="T33" fmla="*/ 47 h 104"/>
                  <a:gd name="T34" fmla="*/ 166 w 198"/>
                  <a:gd name="T35" fmla="*/ 48 h 104"/>
                  <a:gd name="T36" fmla="*/ 142 w 198"/>
                  <a:gd name="T37" fmla="*/ 55 h 104"/>
                  <a:gd name="T38" fmla="*/ 118 w 198"/>
                  <a:gd name="T39" fmla="*/ 66 h 104"/>
                  <a:gd name="T40" fmla="*/ 97 w 198"/>
                  <a:gd name="T41" fmla="*/ 80 h 104"/>
                  <a:gd name="T42" fmla="*/ 75 w 198"/>
                  <a:gd name="T43" fmla="*/ 93 h 104"/>
                  <a:gd name="T44" fmla="*/ 52 w 198"/>
                  <a:gd name="T45" fmla="*/ 106 h 104"/>
                  <a:gd name="T46" fmla="*/ 28 w 198"/>
                  <a:gd name="T47" fmla="*/ 113 h 104"/>
                  <a:gd name="T48" fmla="*/ 0 w 198"/>
                  <a:gd name="T49" fmla="*/ 113 h 104"/>
                  <a:gd name="T50" fmla="*/ 1 w 198"/>
                  <a:gd name="T51" fmla="*/ 104 h 104"/>
                  <a:gd name="T52" fmla="*/ 5 w 198"/>
                  <a:gd name="T53" fmla="*/ 98 h 104"/>
                  <a:gd name="T54" fmla="*/ 13 w 198"/>
                  <a:gd name="T55" fmla="*/ 92 h 104"/>
                  <a:gd name="T56" fmla="*/ 23 w 198"/>
                  <a:gd name="T57" fmla="*/ 90 h 104"/>
                  <a:gd name="T58" fmla="*/ 34 w 198"/>
                  <a:gd name="T59" fmla="*/ 88 h 104"/>
                  <a:gd name="T60" fmla="*/ 44 w 198"/>
                  <a:gd name="T61" fmla="*/ 85 h 104"/>
                  <a:gd name="T62" fmla="*/ 57 w 198"/>
                  <a:gd name="T63" fmla="*/ 83 h 104"/>
                  <a:gd name="T64" fmla="*/ 65 w 198"/>
                  <a:gd name="T65" fmla="*/ 79 h 104"/>
                  <a:gd name="T66" fmla="*/ 78 w 198"/>
                  <a:gd name="T67" fmla="*/ 70 h 104"/>
                  <a:gd name="T68" fmla="*/ 91 w 198"/>
                  <a:gd name="T69" fmla="*/ 63 h 104"/>
                  <a:gd name="T70" fmla="*/ 104 w 198"/>
                  <a:gd name="T71" fmla="*/ 55 h 104"/>
                  <a:gd name="T72" fmla="*/ 118 w 198"/>
                  <a:gd name="T73" fmla="*/ 48 h 104"/>
                  <a:gd name="T74" fmla="*/ 132 w 198"/>
                  <a:gd name="T75" fmla="*/ 41 h 104"/>
                  <a:gd name="T76" fmla="*/ 146 w 198"/>
                  <a:gd name="T77" fmla="*/ 35 h 104"/>
                  <a:gd name="T78" fmla="*/ 161 w 198"/>
                  <a:gd name="T79" fmla="*/ 28 h 104"/>
                  <a:gd name="T80" fmla="*/ 175 w 198"/>
                  <a:gd name="T81" fmla="*/ 24 h 104"/>
                  <a:gd name="T82" fmla="*/ 167 w 198"/>
                  <a:gd name="T83" fmla="*/ 23 h 104"/>
                  <a:gd name="T84" fmla="*/ 158 w 198"/>
                  <a:gd name="T85" fmla="*/ 23 h 104"/>
                  <a:gd name="T86" fmla="*/ 151 w 198"/>
                  <a:gd name="T87" fmla="*/ 22 h 104"/>
                  <a:gd name="T88" fmla="*/ 145 w 198"/>
                  <a:gd name="T89" fmla="*/ 14 h 104"/>
                  <a:gd name="T90" fmla="*/ 145 w 198"/>
                  <a:gd name="T91" fmla="*/ 7 h 104"/>
                  <a:gd name="T92" fmla="*/ 157 w 198"/>
                  <a:gd name="T93" fmla="*/ 5 h 104"/>
                  <a:gd name="T94" fmla="*/ 171 w 198"/>
                  <a:gd name="T95" fmla="*/ 2 h 104"/>
                  <a:gd name="T96" fmla="*/ 184 w 198"/>
                  <a:gd name="T97" fmla="*/ 1 h 104"/>
                  <a:gd name="T98" fmla="*/ 196 w 198"/>
                  <a:gd name="T99" fmla="*/ 1 h 104"/>
                  <a:gd name="T100" fmla="*/ 210 w 198"/>
                  <a:gd name="T101" fmla="*/ 0 h 104"/>
                  <a:gd name="T102" fmla="*/ 223 w 198"/>
                  <a:gd name="T103" fmla="*/ 1 h 104"/>
                  <a:gd name="T104" fmla="*/ 236 w 198"/>
                  <a:gd name="T105" fmla="*/ 3 h 104"/>
                  <a:gd name="T106" fmla="*/ 249 w 198"/>
                  <a:gd name="T107" fmla="*/ 8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8" h="104">
                    <a:moveTo>
                      <a:pt x="198" y="7"/>
                    </a:moveTo>
                    <a:lnTo>
                      <a:pt x="197" y="17"/>
                    </a:lnTo>
                    <a:lnTo>
                      <a:pt x="192" y="26"/>
                    </a:lnTo>
                    <a:lnTo>
                      <a:pt x="186" y="36"/>
                    </a:lnTo>
                    <a:lnTo>
                      <a:pt x="179" y="43"/>
                    </a:lnTo>
                    <a:lnTo>
                      <a:pt x="171" y="51"/>
                    </a:lnTo>
                    <a:lnTo>
                      <a:pt x="163" y="58"/>
                    </a:lnTo>
                    <a:lnTo>
                      <a:pt x="158" y="64"/>
                    </a:lnTo>
                    <a:lnTo>
                      <a:pt x="152" y="73"/>
                    </a:lnTo>
                    <a:lnTo>
                      <a:pt x="147" y="74"/>
                    </a:lnTo>
                    <a:lnTo>
                      <a:pt x="144" y="73"/>
                    </a:lnTo>
                    <a:lnTo>
                      <a:pt x="139" y="69"/>
                    </a:lnTo>
                    <a:lnTo>
                      <a:pt x="138" y="64"/>
                    </a:lnTo>
                    <a:lnTo>
                      <a:pt x="140" y="58"/>
                    </a:lnTo>
                    <a:lnTo>
                      <a:pt x="145" y="53"/>
                    </a:lnTo>
                    <a:lnTo>
                      <a:pt x="150" y="48"/>
                    </a:lnTo>
                    <a:lnTo>
                      <a:pt x="153" y="43"/>
                    </a:lnTo>
                    <a:lnTo>
                      <a:pt x="132" y="44"/>
                    </a:lnTo>
                    <a:lnTo>
                      <a:pt x="113" y="51"/>
                    </a:lnTo>
                    <a:lnTo>
                      <a:pt x="94" y="61"/>
                    </a:lnTo>
                    <a:lnTo>
                      <a:pt x="77" y="74"/>
                    </a:lnTo>
                    <a:lnTo>
                      <a:pt x="60" y="86"/>
                    </a:lnTo>
                    <a:lnTo>
                      <a:pt x="41" y="98"/>
                    </a:lnTo>
                    <a:lnTo>
                      <a:pt x="22" y="104"/>
                    </a:lnTo>
                    <a:lnTo>
                      <a:pt x="0" y="104"/>
                    </a:lnTo>
                    <a:lnTo>
                      <a:pt x="1" y="96"/>
                    </a:lnTo>
                    <a:lnTo>
                      <a:pt x="4" y="90"/>
                    </a:lnTo>
                    <a:lnTo>
                      <a:pt x="10" y="85"/>
                    </a:lnTo>
                    <a:lnTo>
                      <a:pt x="18" y="83"/>
                    </a:lnTo>
                    <a:lnTo>
                      <a:pt x="27" y="81"/>
                    </a:lnTo>
                    <a:lnTo>
                      <a:pt x="35" y="78"/>
                    </a:lnTo>
                    <a:lnTo>
                      <a:pt x="45" y="76"/>
                    </a:lnTo>
                    <a:lnTo>
                      <a:pt x="52" y="73"/>
                    </a:lnTo>
                    <a:lnTo>
                      <a:pt x="62" y="64"/>
                    </a:lnTo>
                    <a:lnTo>
                      <a:pt x="72" y="58"/>
                    </a:lnTo>
                    <a:lnTo>
                      <a:pt x="83" y="51"/>
                    </a:lnTo>
                    <a:lnTo>
                      <a:pt x="94" y="44"/>
                    </a:lnTo>
                    <a:lnTo>
                      <a:pt x="105" y="38"/>
                    </a:lnTo>
                    <a:lnTo>
                      <a:pt x="116" y="32"/>
                    </a:lnTo>
                    <a:lnTo>
                      <a:pt x="128" y="26"/>
                    </a:lnTo>
                    <a:lnTo>
                      <a:pt x="139" y="22"/>
                    </a:lnTo>
                    <a:lnTo>
                      <a:pt x="133" y="21"/>
                    </a:lnTo>
                    <a:lnTo>
                      <a:pt x="126" y="21"/>
                    </a:lnTo>
                    <a:lnTo>
                      <a:pt x="120" y="20"/>
                    </a:lnTo>
                    <a:lnTo>
                      <a:pt x="115" y="13"/>
                    </a:lnTo>
                    <a:lnTo>
                      <a:pt x="115" y="6"/>
                    </a:lnTo>
                    <a:lnTo>
                      <a:pt x="125" y="5"/>
                    </a:lnTo>
                    <a:lnTo>
                      <a:pt x="136" y="2"/>
                    </a:lnTo>
                    <a:lnTo>
                      <a:pt x="146" y="1"/>
                    </a:lnTo>
                    <a:lnTo>
                      <a:pt x="156" y="1"/>
                    </a:lnTo>
                    <a:lnTo>
                      <a:pt x="167" y="0"/>
                    </a:lnTo>
                    <a:lnTo>
                      <a:pt x="177" y="1"/>
                    </a:lnTo>
                    <a:lnTo>
                      <a:pt x="188" y="3"/>
                    </a:lnTo>
                    <a:lnTo>
                      <a:pt x="198" y="7"/>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9" name="Freeform 13">
                <a:extLst>
                  <a:ext uri="{FF2B5EF4-FFF2-40B4-BE49-F238E27FC236}">
                    <a16:creationId xmlns:a16="http://schemas.microsoft.com/office/drawing/2014/main" xmlns="" id="{3B6C4715-CCB2-4DC1-8C43-087176CB25DA}"/>
                  </a:ext>
                </a:extLst>
              </p:cNvPr>
              <p:cNvSpPr>
                <a:spLocks noChangeAspect="1"/>
              </p:cNvSpPr>
              <p:nvPr/>
            </p:nvSpPr>
            <p:spPr bwMode="auto">
              <a:xfrm>
                <a:off x="4455" y="870"/>
                <a:ext cx="297" cy="30"/>
              </a:xfrm>
              <a:custGeom>
                <a:avLst/>
                <a:gdLst>
                  <a:gd name="T0" fmla="*/ 297 w 236"/>
                  <a:gd name="T1" fmla="*/ 13 h 29"/>
                  <a:gd name="T2" fmla="*/ 279 w 236"/>
                  <a:gd name="T3" fmla="*/ 17 h 29"/>
                  <a:gd name="T4" fmla="*/ 261 w 236"/>
                  <a:gd name="T5" fmla="*/ 19 h 29"/>
                  <a:gd name="T6" fmla="*/ 243 w 236"/>
                  <a:gd name="T7" fmla="*/ 22 h 29"/>
                  <a:gd name="T8" fmla="*/ 224 w 236"/>
                  <a:gd name="T9" fmla="*/ 24 h 29"/>
                  <a:gd name="T10" fmla="*/ 206 w 236"/>
                  <a:gd name="T11" fmla="*/ 25 h 29"/>
                  <a:gd name="T12" fmla="*/ 188 w 236"/>
                  <a:gd name="T13" fmla="*/ 28 h 29"/>
                  <a:gd name="T14" fmla="*/ 169 w 236"/>
                  <a:gd name="T15" fmla="*/ 29 h 29"/>
                  <a:gd name="T16" fmla="*/ 150 w 236"/>
                  <a:gd name="T17" fmla="*/ 29 h 29"/>
                  <a:gd name="T18" fmla="*/ 131 w 236"/>
                  <a:gd name="T19" fmla="*/ 30 h 29"/>
                  <a:gd name="T20" fmla="*/ 112 w 236"/>
                  <a:gd name="T21" fmla="*/ 30 h 29"/>
                  <a:gd name="T22" fmla="*/ 93 w 236"/>
                  <a:gd name="T23" fmla="*/ 30 h 29"/>
                  <a:gd name="T24" fmla="*/ 74 w 236"/>
                  <a:gd name="T25" fmla="*/ 30 h 29"/>
                  <a:gd name="T26" fmla="*/ 55 w 236"/>
                  <a:gd name="T27" fmla="*/ 29 h 29"/>
                  <a:gd name="T28" fmla="*/ 36 w 236"/>
                  <a:gd name="T29" fmla="*/ 28 h 29"/>
                  <a:gd name="T30" fmla="*/ 19 w 236"/>
                  <a:gd name="T31" fmla="*/ 26 h 29"/>
                  <a:gd name="T32" fmla="*/ 0 w 236"/>
                  <a:gd name="T33" fmla="*/ 24 h 29"/>
                  <a:gd name="T34" fmla="*/ 15 w 236"/>
                  <a:gd name="T35" fmla="*/ 18 h 29"/>
                  <a:gd name="T36" fmla="*/ 33 w 236"/>
                  <a:gd name="T37" fmla="*/ 12 h 29"/>
                  <a:gd name="T38" fmla="*/ 50 w 236"/>
                  <a:gd name="T39" fmla="*/ 7 h 29"/>
                  <a:gd name="T40" fmla="*/ 69 w 236"/>
                  <a:gd name="T41" fmla="*/ 5 h 29"/>
                  <a:gd name="T42" fmla="*/ 87 w 236"/>
                  <a:gd name="T43" fmla="*/ 2 h 29"/>
                  <a:gd name="T44" fmla="*/ 106 w 236"/>
                  <a:gd name="T45" fmla="*/ 0 h 29"/>
                  <a:gd name="T46" fmla="*/ 125 w 236"/>
                  <a:gd name="T47" fmla="*/ 0 h 29"/>
                  <a:gd name="T48" fmla="*/ 145 w 236"/>
                  <a:gd name="T49" fmla="*/ 0 h 29"/>
                  <a:gd name="T50" fmla="*/ 164 w 236"/>
                  <a:gd name="T51" fmla="*/ 0 h 29"/>
                  <a:gd name="T52" fmla="*/ 182 w 236"/>
                  <a:gd name="T53" fmla="*/ 1 h 29"/>
                  <a:gd name="T54" fmla="*/ 201 w 236"/>
                  <a:gd name="T55" fmla="*/ 2 h 29"/>
                  <a:gd name="T56" fmla="*/ 221 w 236"/>
                  <a:gd name="T57" fmla="*/ 5 h 29"/>
                  <a:gd name="T58" fmla="*/ 240 w 236"/>
                  <a:gd name="T59" fmla="*/ 6 h 29"/>
                  <a:gd name="T60" fmla="*/ 259 w 236"/>
                  <a:gd name="T61" fmla="*/ 8 h 29"/>
                  <a:gd name="T62" fmla="*/ 278 w 236"/>
                  <a:gd name="T63" fmla="*/ 10 h 29"/>
                  <a:gd name="T64" fmla="*/ 297 w 236"/>
                  <a:gd name="T65" fmla="*/ 13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6" h="29">
                    <a:moveTo>
                      <a:pt x="236" y="13"/>
                    </a:moveTo>
                    <a:lnTo>
                      <a:pt x="222" y="16"/>
                    </a:lnTo>
                    <a:lnTo>
                      <a:pt x="207" y="18"/>
                    </a:lnTo>
                    <a:lnTo>
                      <a:pt x="193" y="21"/>
                    </a:lnTo>
                    <a:lnTo>
                      <a:pt x="178" y="23"/>
                    </a:lnTo>
                    <a:lnTo>
                      <a:pt x="164" y="24"/>
                    </a:lnTo>
                    <a:lnTo>
                      <a:pt x="149" y="27"/>
                    </a:lnTo>
                    <a:lnTo>
                      <a:pt x="134" y="28"/>
                    </a:lnTo>
                    <a:lnTo>
                      <a:pt x="119" y="28"/>
                    </a:lnTo>
                    <a:lnTo>
                      <a:pt x="104" y="29"/>
                    </a:lnTo>
                    <a:lnTo>
                      <a:pt x="89" y="29"/>
                    </a:lnTo>
                    <a:lnTo>
                      <a:pt x="74" y="29"/>
                    </a:lnTo>
                    <a:lnTo>
                      <a:pt x="59" y="29"/>
                    </a:lnTo>
                    <a:lnTo>
                      <a:pt x="44" y="28"/>
                    </a:lnTo>
                    <a:lnTo>
                      <a:pt x="29" y="27"/>
                    </a:lnTo>
                    <a:lnTo>
                      <a:pt x="15" y="25"/>
                    </a:lnTo>
                    <a:lnTo>
                      <a:pt x="0" y="23"/>
                    </a:lnTo>
                    <a:lnTo>
                      <a:pt x="12" y="17"/>
                    </a:lnTo>
                    <a:lnTo>
                      <a:pt x="26" y="12"/>
                    </a:lnTo>
                    <a:lnTo>
                      <a:pt x="40" y="7"/>
                    </a:lnTo>
                    <a:lnTo>
                      <a:pt x="55" y="5"/>
                    </a:lnTo>
                    <a:lnTo>
                      <a:pt x="69" y="2"/>
                    </a:lnTo>
                    <a:lnTo>
                      <a:pt x="84" y="0"/>
                    </a:lnTo>
                    <a:lnTo>
                      <a:pt x="99" y="0"/>
                    </a:lnTo>
                    <a:lnTo>
                      <a:pt x="115" y="0"/>
                    </a:lnTo>
                    <a:lnTo>
                      <a:pt x="130" y="0"/>
                    </a:lnTo>
                    <a:lnTo>
                      <a:pt x="145" y="1"/>
                    </a:lnTo>
                    <a:lnTo>
                      <a:pt x="160" y="2"/>
                    </a:lnTo>
                    <a:lnTo>
                      <a:pt x="176" y="5"/>
                    </a:lnTo>
                    <a:lnTo>
                      <a:pt x="191" y="6"/>
                    </a:lnTo>
                    <a:lnTo>
                      <a:pt x="206" y="8"/>
                    </a:lnTo>
                    <a:lnTo>
                      <a:pt x="221" y="10"/>
                    </a:lnTo>
                    <a:lnTo>
                      <a:pt x="236" y="1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0" name="Freeform 14">
                <a:extLst>
                  <a:ext uri="{FF2B5EF4-FFF2-40B4-BE49-F238E27FC236}">
                    <a16:creationId xmlns:a16="http://schemas.microsoft.com/office/drawing/2014/main" xmlns="" id="{9DE24C08-E19B-4CC3-B129-FCCF06F18961}"/>
                  </a:ext>
                </a:extLst>
              </p:cNvPr>
              <p:cNvSpPr>
                <a:spLocks noChangeAspect="1"/>
              </p:cNvSpPr>
              <p:nvPr/>
            </p:nvSpPr>
            <p:spPr bwMode="auto">
              <a:xfrm>
                <a:off x="4380" y="916"/>
                <a:ext cx="221" cy="1154"/>
              </a:xfrm>
              <a:custGeom>
                <a:avLst/>
                <a:gdLst>
                  <a:gd name="T0" fmla="*/ 200 w 175"/>
                  <a:gd name="T1" fmla="*/ 12 h 1063"/>
                  <a:gd name="T2" fmla="*/ 208 w 175"/>
                  <a:gd name="T3" fmla="*/ 202 h 1063"/>
                  <a:gd name="T4" fmla="*/ 215 w 175"/>
                  <a:gd name="T5" fmla="*/ 594 h 1063"/>
                  <a:gd name="T6" fmla="*/ 220 w 175"/>
                  <a:gd name="T7" fmla="*/ 979 h 1063"/>
                  <a:gd name="T8" fmla="*/ 221 w 175"/>
                  <a:gd name="T9" fmla="*/ 1154 h 1063"/>
                  <a:gd name="T10" fmla="*/ 211 w 175"/>
                  <a:gd name="T11" fmla="*/ 1152 h 1063"/>
                  <a:gd name="T12" fmla="*/ 201 w 175"/>
                  <a:gd name="T13" fmla="*/ 1152 h 1063"/>
                  <a:gd name="T14" fmla="*/ 187 w 175"/>
                  <a:gd name="T15" fmla="*/ 1153 h 1063"/>
                  <a:gd name="T16" fmla="*/ 177 w 175"/>
                  <a:gd name="T17" fmla="*/ 1153 h 1063"/>
                  <a:gd name="T18" fmla="*/ 167 w 175"/>
                  <a:gd name="T19" fmla="*/ 1153 h 1063"/>
                  <a:gd name="T20" fmla="*/ 160 w 175"/>
                  <a:gd name="T21" fmla="*/ 1150 h 1063"/>
                  <a:gd name="T22" fmla="*/ 157 w 175"/>
                  <a:gd name="T23" fmla="*/ 1142 h 1063"/>
                  <a:gd name="T24" fmla="*/ 157 w 175"/>
                  <a:gd name="T25" fmla="*/ 1129 h 1063"/>
                  <a:gd name="T26" fmla="*/ 80 w 175"/>
                  <a:gd name="T27" fmla="*/ 630 h 1063"/>
                  <a:gd name="T28" fmla="*/ 90 w 175"/>
                  <a:gd name="T29" fmla="*/ 619 h 1063"/>
                  <a:gd name="T30" fmla="*/ 100 w 175"/>
                  <a:gd name="T31" fmla="*/ 607 h 1063"/>
                  <a:gd name="T32" fmla="*/ 110 w 175"/>
                  <a:gd name="T33" fmla="*/ 596 h 1063"/>
                  <a:gd name="T34" fmla="*/ 120 w 175"/>
                  <a:gd name="T35" fmla="*/ 584 h 1063"/>
                  <a:gd name="T36" fmla="*/ 129 w 175"/>
                  <a:gd name="T37" fmla="*/ 572 h 1063"/>
                  <a:gd name="T38" fmla="*/ 139 w 175"/>
                  <a:gd name="T39" fmla="*/ 562 h 1063"/>
                  <a:gd name="T40" fmla="*/ 149 w 175"/>
                  <a:gd name="T41" fmla="*/ 553 h 1063"/>
                  <a:gd name="T42" fmla="*/ 160 w 175"/>
                  <a:gd name="T43" fmla="*/ 543 h 1063"/>
                  <a:gd name="T44" fmla="*/ 158 w 175"/>
                  <a:gd name="T45" fmla="*/ 511 h 1063"/>
                  <a:gd name="T46" fmla="*/ 152 w 175"/>
                  <a:gd name="T47" fmla="*/ 451 h 1063"/>
                  <a:gd name="T48" fmla="*/ 145 w 175"/>
                  <a:gd name="T49" fmla="*/ 393 h 1063"/>
                  <a:gd name="T50" fmla="*/ 143 w 175"/>
                  <a:gd name="T51" fmla="*/ 367 h 1063"/>
                  <a:gd name="T52" fmla="*/ 139 w 175"/>
                  <a:gd name="T53" fmla="*/ 364 h 1063"/>
                  <a:gd name="T54" fmla="*/ 135 w 175"/>
                  <a:gd name="T55" fmla="*/ 360 h 1063"/>
                  <a:gd name="T56" fmla="*/ 130 w 175"/>
                  <a:gd name="T57" fmla="*/ 358 h 1063"/>
                  <a:gd name="T58" fmla="*/ 125 w 175"/>
                  <a:gd name="T59" fmla="*/ 359 h 1063"/>
                  <a:gd name="T60" fmla="*/ 52 w 175"/>
                  <a:gd name="T61" fmla="*/ 411 h 1063"/>
                  <a:gd name="T62" fmla="*/ 43 w 175"/>
                  <a:gd name="T63" fmla="*/ 347 h 1063"/>
                  <a:gd name="T64" fmla="*/ 146 w 175"/>
                  <a:gd name="T65" fmla="*/ 282 h 1063"/>
                  <a:gd name="T66" fmla="*/ 146 w 175"/>
                  <a:gd name="T67" fmla="*/ 272 h 1063"/>
                  <a:gd name="T68" fmla="*/ 141 w 175"/>
                  <a:gd name="T69" fmla="*/ 253 h 1063"/>
                  <a:gd name="T70" fmla="*/ 135 w 175"/>
                  <a:gd name="T71" fmla="*/ 228 h 1063"/>
                  <a:gd name="T72" fmla="*/ 126 w 175"/>
                  <a:gd name="T73" fmla="*/ 201 h 1063"/>
                  <a:gd name="T74" fmla="*/ 117 w 175"/>
                  <a:gd name="T75" fmla="*/ 174 h 1063"/>
                  <a:gd name="T76" fmla="*/ 109 w 175"/>
                  <a:gd name="T77" fmla="*/ 150 h 1063"/>
                  <a:gd name="T78" fmla="*/ 104 w 175"/>
                  <a:gd name="T79" fmla="*/ 134 h 1063"/>
                  <a:gd name="T80" fmla="*/ 101 w 175"/>
                  <a:gd name="T81" fmla="*/ 127 h 1063"/>
                  <a:gd name="T82" fmla="*/ 18 w 175"/>
                  <a:gd name="T83" fmla="*/ 153 h 1063"/>
                  <a:gd name="T84" fmla="*/ 0 w 175"/>
                  <a:gd name="T85" fmla="*/ 0 h 1063"/>
                  <a:gd name="T86" fmla="*/ 200 w 175"/>
                  <a:gd name="T87" fmla="*/ 12 h 10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5" h="1063">
                    <a:moveTo>
                      <a:pt x="158" y="11"/>
                    </a:moveTo>
                    <a:lnTo>
                      <a:pt x="165" y="186"/>
                    </a:lnTo>
                    <a:lnTo>
                      <a:pt x="170" y="547"/>
                    </a:lnTo>
                    <a:lnTo>
                      <a:pt x="174" y="902"/>
                    </a:lnTo>
                    <a:lnTo>
                      <a:pt x="175" y="1063"/>
                    </a:lnTo>
                    <a:lnTo>
                      <a:pt x="167" y="1061"/>
                    </a:lnTo>
                    <a:lnTo>
                      <a:pt x="159" y="1061"/>
                    </a:lnTo>
                    <a:lnTo>
                      <a:pt x="148" y="1062"/>
                    </a:lnTo>
                    <a:lnTo>
                      <a:pt x="140" y="1062"/>
                    </a:lnTo>
                    <a:lnTo>
                      <a:pt x="132" y="1062"/>
                    </a:lnTo>
                    <a:lnTo>
                      <a:pt x="127" y="1059"/>
                    </a:lnTo>
                    <a:lnTo>
                      <a:pt x="124" y="1052"/>
                    </a:lnTo>
                    <a:lnTo>
                      <a:pt x="124" y="1040"/>
                    </a:lnTo>
                    <a:lnTo>
                      <a:pt x="63" y="580"/>
                    </a:lnTo>
                    <a:lnTo>
                      <a:pt x="71" y="570"/>
                    </a:lnTo>
                    <a:lnTo>
                      <a:pt x="79" y="559"/>
                    </a:lnTo>
                    <a:lnTo>
                      <a:pt x="87" y="549"/>
                    </a:lnTo>
                    <a:lnTo>
                      <a:pt x="95" y="538"/>
                    </a:lnTo>
                    <a:lnTo>
                      <a:pt x="102" y="527"/>
                    </a:lnTo>
                    <a:lnTo>
                      <a:pt x="110" y="518"/>
                    </a:lnTo>
                    <a:lnTo>
                      <a:pt x="118" y="509"/>
                    </a:lnTo>
                    <a:lnTo>
                      <a:pt x="127" y="500"/>
                    </a:lnTo>
                    <a:lnTo>
                      <a:pt x="125" y="471"/>
                    </a:lnTo>
                    <a:lnTo>
                      <a:pt x="120" y="415"/>
                    </a:lnTo>
                    <a:lnTo>
                      <a:pt x="115" y="362"/>
                    </a:lnTo>
                    <a:lnTo>
                      <a:pt x="113" y="338"/>
                    </a:lnTo>
                    <a:lnTo>
                      <a:pt x="110" y="335"/>
                    </a:lnTo>
                    <a:lnTo>
                      <a:pt x="107" y="332"/>
                    </a:lnTo>
                    <a:lnTo>
                      <a:pt x="103" y="330"/>
                    </a:lnTo>
                    <a:lnTo>
                      <a:pt x="99" y="331"/>
                    </a:lnTo>
                    <a:lnTo>
                      <a:pt x="41" y="379"/>
                    </a:lnTo>
                    <a:lnTo>
                      <a:pt x="34" y="320"/>
                    </a:lnTo>
                    <a:lnTo>
                      <a:pt x="116" y="260"/>
                    </a:lnTo>
                    <a:lnTo>
                      <a:pt x="116" y="251"/>
                    </a:lnTo>
                    <a:lnTo>
                      <a:pt x="112" y="233"/>
                    </a:lnTo>
                    <a:lnTo>
                      <a:pt x="107" y="210"/>
                    </a:lnTo>
                    <a:lnTo>
                      <a:pt x="100" y="185"/>
                    </a:lnTo>
                    <a:lnTo>
                      <a:pt x="93" y="160"/>
                    </a:lnTo>
                    <a:lnTo>
                      <a:pt x="86" y="138"/>
                    </a:lnTo>
                    <a:lnTo>
                      <a:pt x="82" y="123"/>
                    </a:lnTo>
                    <a:lnTo>
                      <a:pt x="80" y="117"/>
                    </a:lnTo>
                    <a:lnTo>
                      <a:pt x="14" y="141"/>
                    </a:lnTo>
                    <a:lnTo>
                      <a:pt x="0" y="0"/>
                    </a:lnTo>
                    <a:lnTo>
                      <a:pt x="158" y="11"/>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1" name="Freeform 15">
                <a:extLst>
                  <a:ext uri="{FF2B5EF4-FFF2-40B4-BE49-F238E27FC236}">
                    <a16:creationId xmlns:a16="http://schemas.microsoft.com/office/drawing/2014/main" xmlns="" id="{C9470975-EE5F-4B36-A091-ACA11590CF89}"/>
                  </a:ext>
                </a:extLst>
              </p:cNvPr>
              <p:cNvSpPr>
                <a:spLocks noChangeAspect="1"/>
              </p:cNvSpPr>
              <p:nvPr/>
            </p:nvSpPr>
            <p:spPr bwMode="auto">
              <a:xfrm>
                <a:off x="4001" y="950"/>
                <a:ext cx="382" cy="209"/>
              </a:xfrm>
              <a:custGeom>
                <a:avLst/>
                <a:gdLst>
                  <a:gd name="T0" fmla="*/ 362 w 303"/>
                  <a:gd name="T1" fmla="*/ 35 h 190"/>
                  <a:gd name="T2" fmla="*/ 369 w 303"/>
                  <a:gd name="T3" fmla="*/ 57 h 190"/>
                  <a:gd name="T4" fmla="*/ 371 w 303"/>
                  <a:gd name="T5" fmla="*/ 80 h 190"/>
                  <a:gd name="T6" fmla="*/ 372 w 303"/>
                  <a:gd name="T7" fmla="*/ 102 h 190"/>
                  <a:gd name="T8" fmla="*/ 382 w 303"/>
                  <a:gd name="T9" fmla="*/ 123 h 190"/>
                  <a:gd name="T10" fmla="*/ 116 w 303"/>
                  <a:gd name="T11" fmla="*/ 209 h 190"/>
                  <a:gd name="T12" fmla="*/ 3 w 303"/>
                  <a:gd name="T13" fmla="*/ 206 h 190"/>
                  <a:gd name="T14" fmla="*/ 4 w 303"/>
                  <a:gd name="T15" fmla="*/ 155 h 190"/>
                  <a:gd name="T16" fmla="*/ 4 w 303"/>
                  <a:gd name="T17" fmla="*/ 101 h 190"/>
                  <a:gd name="T18" fmla="*/ 3 w 303"/>
                  <a:gd name="T19" fmla="*/ 50 h 190"/>
                  <a:gd name="T20" fmla="*/ 0 w 303"/>
                  <a:gd name="T21" fmla="*/ 0 h 190"/>
                  <a:gd name="T22" fmla="*/ 23 w 303"/>
                  <a:gd name="T23" fmla="*/ 1 h 190"/>
                  <a:gd name="T24" fmla="*/ 47 w 303"/>
                  <a:gd name="T25" fmla="*/ 3 h 190"/>
                  <a:gd name="T26" fmla="*/ 69 w 303"/>
                  <a:gd name="T27" fmla="*/ 6 h 190"/>
                  <a:gd name="T28" fmla="*/ 91 w 303"/>
                  <a:gd name="T29" fmla="*/ 8 h 190"/>
                  <a:gd name="T30" fmla="*/ 115 w 303"/>
                  <a:gd name="T31" fmla="*/ 10 h 190"/>
                  <a:gd name="T32" fmla="*/ 136 w 303"/>
                  <a:gd name="T33" fmla="*/ 12 h 190"/>
                  <a:gd name="T34" fmla="*/ 158 w 303"/>
                  <a:gd name="T35" fmla="*/ 14 h 190"/>
                  <a:gd name="T36" fmla="*/ 182 w 303"/>
                  <a:gd name="T37" fmla="*/ 17 h 190"/>
                  <a:gd name="T38" fmla="*/ 203 w 303"/>
                  <a:gd name="T39" fmla="*/ 19 h 190"/>
                  <a:gd name="T40" fmla="*/ 224 w 303"/>
                  <a:gd name="T41" fmla="*/ 22 h 190"/>
                  <a:gd name="T42" fmla="*/ 247 w 303"/>
                  <a:gd name="T43" fmla="*/ 24 h 190"/>
                  <a:gd name="T44" fmla="*/ 270 w 303"/>
                  <a:gd name="T45" fmla="*/ 26 h 190"/>
                  <a:gd name="T46" fmla="*/ 291 w 303"/>
                  <a:gd name="T47" fmla="*/ 29 h 190"/>
                  <a:gd name="T48" fmla="*/ 315 w 303"/>
                  <a:gd name="T49" fmla="*/ 31 h 190"/>
                  <a:gd name="T50" fmla="*/ 338 w 303"/>
                  <a:gd name="T51" fmla="*/ 33 h 190"/>
                  <a:gd name="T52" fmla="*/ 362 w 303"/>
                  <a:gd name="T53" fmla="*/ 35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190">
                    <a:moveTo>
                      <a:pt x="287" y="32"/>
                    </a:moveTo>
                    <a:lnTo>
                      <a:pt x="293" y="52"/>
                    </a:lnTo>
                    <a:lnTo>
                      <a:pt x="294" y="73"/>
                    </a:lnTo>
                    <a:lnTo>
                      <a:pt x="295" y="93"/>
                    </a:lnTo>
                    <a:lnTo>
                      <a:pt x="303" y="112"/>
                    </a:lnTo>
                    <a:lnTo>
                      <a:pt x="92" y="190"/>
                    </a:lnTo>
                    <a:lnTo>
                      <a:pt x="2" y="187"/>
                    </a:lnTo>
                    <a:lnTo>
                      <a:pt x="3" y="141"/>
                    </a:lnTo>
                    <a:lnTo>
                      <a:pt x="3" y="92"/>
                    </a:lnTo>
                    <a:lnTo>
                      <a:pt x="2" y="45"/>
                    </a:lnTo>
                    <a:lnTo>
                      <a:pt x="0" y="0"/>
                    </a:lnTo>
                    <a:lnTo>
                      <a:pt x="18" y="1"/>
                    </a:lnTo>
                    <a:lnTo>
                      <a:pt x="37" y="3"/>
                    </a:lnTo>
                    <a:lnTo>
                      <a:pt x="55" y="5"/>
                    </a:lnTo>
                    <a:lnTo>
                      <a:pt x="72" y="7"/>
                    </a:lnTo>
                    <a:lnTo>
                      <a:pt x="91" y="9"/>
                    </a:lnTo>
                    <a:lnTo>
                      <a:pt x="108" y="11"/>
                    </a:lnTo>
                    <a:lnTo>
                      <a:pt x="125" y="13"/>
                    </a:lnTo>
                    <a:lnTo>
                      <a:pt x="144" y="15"/>
                    </a:lnTo>
                    <a:lnTo>
                      <a:pt x="161" y="17"/>
                    </a:lnTo>
                    <a:lnTo>
                      <a:pt x="178" y="20"/>
                    </a:lnTo>
                    <a:lnTo>
                      <a:pt x="196" y="22"/>
                    </a:lnTo>
                    <a:lnTo>
                      <a:pt x="214" y="24"/>
                    </a:lnTo>
                    <a:lnTo>
                      <a:pt x="231" y="26"/>
                    </a:lnTo>
                    <a:lnTo>
                      <a:pt x="250" y="28"/>
                    </a:lnTo>
                    <a:lnTo>
                      <a:pt x="268" y="30"/>
                    </a:lnTo>
                    <a:lnTo>
                      <a:pt x="287" y="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2" name="Freeform 16">
                <a:extLst>
                  <a:ext uri="{FF2B5EF4-FFF2-40B4-BE49-F238E27FC236}">
                    <a16:creationId xmlns:a16="http://schemas.microsoft.com/office/drawing/2014/main" xmlns="" id="{9B64E63A-A4D1-4023-B14C-93F96C4334F7}"/>
                  </a:ext>
                </a:extLst>
              </p:cNvPr>
              <p:cNvSpPr>
                <a:spLocks noChangeAspect="1"/>
              </p:cNvSpPr>
              <p:nvPr/>
            </p:nvSpPr>
            <p:spPr bwMode="auto">
              <a:xfrm>
                <a:off x="4028" y="1000"/>
                <a:ext cx="289" cy="85"/>
              </a:xfrm>
              <a:custGeom>
                <a:avLst/>
                <a:gdLst>
                  <a:gd name="T0" fmla="*/ 94 w 230"/>
                  <a:gd name="T1" fmla="*/ 17 h 77"/>
                  <a:gd name="T2" fmla="*/ 85 w 230"/>
                  <a:gd name="T3" fmla="*/ 20 h 77"/>
                  <a:gd name="T4" fmla="*/ 78 w 230"/>
                  <a:gd name="T5" fmla="*/ 25 h 77"/>
                  <a:gd name="T6" fmla="*/ 70 w 230"/>
                  <a:gd name="T7" fmla="*/ 29 h 77"/>
                  <a:gd name="T8" fmla="*/ 63 w 230"/>
                  <a:gd name="T9" fmla="*/ 35 h 77"/>
                  <a:gd name="T10" fmla="*/ 73 w 230"/>
                  <a:gd name="T11" fmla="*/ 40 h 77"/>
                  <a:gd name="T12" fmla="*/ 85 w 230"/>
                  <a:gd name="T13" fmla="*/ 43 h 77"/>
                  <a:gd name="T14" fmla="*/ 97 w 230"/>
                  <a:gd name="T15" fmla="*/ 45 h 77"/>
                  <a:gd name="T16" fmla="*/ 109 w 230"/>
                  <a:gd name="T17" fmla="*/ 49 h 77"/>
                  <a:gd name="T18" fmla="*/ 123 w 230"/>
                  <a:gd name="T19" fmla="*/ 49 h 77"/>
                  <a:gd name="T20" fmla="*/ 134 w 230"/>
                  <a:gd name="T21" fmla="*/ 47 h 77"/>
                  <a:gd name="T22" fmla="*/ 146 w 230"/>
                  <a:gd name="T23" fmla="*/ 43 h 77"/>
                  <a:gd name="T24" fmla="*/ 156 w 230"/>
                  <a:gd name="T25" fmla="*/ 35 h 77"/>
                  <a:gd name="T26" fmla="*/ 172 w 230"/>
                  <a:gd name="T27" fmla="*/ 36 h 77"/>
                  <a:gd name="T28" fmla="*/ 186 w 230"/>
                  <a:gd name="T29" fmla="*/ 40 h 77"/>
                  <a:gd name="T30" fmla="*/ 202 w 230"/>
                  <a:gd name="T31" fmla="*/ 41 h 77"/>
                  <a:gd name="T32" fmla="*/ 219 w 230"/>
                  <a:gd name="T33" fmla="*/ 42 h 77"/>
                  <a:gd name="T34" fmla="*/ 234 w 230"/>
                  <a:gd name="T35" fmla="*/ 43 h 77"/>
                  <a:gd name="T36" fmla="*/ 250 w 230"/>
                  <a:gd name="T37" fmla="*/ 44 h 77"/>
                  <a:gd name="T38" fmla="*/ 264 w 230"/>
                  <a:gd name="T39" fmla="*/ 45 h 77"/>
                  <a:gd name="T40" fmla="*/ 280 w 230"/>
                  <a:gd name="T41" fmla="*/ 45 h 77"/>
                  <a:gd name="T42" fmla="*/ 285 w 230"/>
                  <a:gd name="T43" fmla="*/ 51 h 77"/>
                  <a:gd name="T44" fmla="*/ 288 w 230"/>
                  <a:gd name="T45" fmla="*/ 56 h 77"/>
                  <a:gd name="T46" fmla="*/ 289 w 230"/>
                  <a:gd name="T47" fmla="*/ 62 h 77"/>
                  <a:gd name="T48" fmla="*/ 289 w 230"/>
                  <a:gd name="T49" fmla="*/ 67 h 77"/>
                  <a:gd name="T50" fmla="*/ 270 w 230"/>
                  <a:gd name="T51" fmla="*/ 68 h 77"/>
                  <a:gd name="T52" fmla="*/ 250 w 230"/>
                  <a:gd name="T53" fmla="*/ 67 h 77"/>
                  <a:gd name="T54" fmla="*/ 231 w 230"/>
                  <a:gd name="T55" fmla="*/ 65 h 77"/>
                  <a:gd name="T56" fmla="*/ 212 w 230"/>
                  <a:gd name="T57" fmla="*/ 61 h 77"/>
                  <a:gd name="T58" fmla="*/ 192 w 230"/>
                  <a:gd name="T59" fmla="*/ 59 h 77"/>
                  <a:gd name="T60" fmla="*/ 175 w 230"/>
                  <a:gd name="T61" fmla="*/ 59 h 77"/>
                  <a:gd name="T62" fmla="*/ 156 w 230"/>
                  <a:gd name="T63" fmla="*/ 61 h 77"/>
                  <a:gd name="T64" fmla="*/ 138 w 230"/>
                  <a:gd name="T65" fmla="*/ 67 h 77"/>
                  <a:gd name="T66" fmla="*/ 85 w 230"/>
                  <a:gd name="T67" fmla="*/ 63 h 77"/>
                  <a:gd name="T68" fmla="*/ 79 w 230"/>
                  <a:gd name="T69" fmla="*/ 85 h 77"/>
                  <a:gd name="T70" fmla="*/ 69 w 230"/>
                  <a:gd name="T71" fmla="*/ 82 h 77"/>
                  <a:gd name="T72" fmla="*/ 59 w 230"/>
                  <a:gd name="T73" fmla="*/ 76 h 77"/>
                  <a:gd name="T74" fmla="*/ 49 w 230"/>
                  <a:gd name="T75" fmla="*/ 71 h 77"/>
                  <a:gd name="T76" fmla="*/ 39 w 230"/>
                  <a:gd name="T77" fmla="*/ 66 h 77"/>
                  <a:gd name="T78" fmla="*/ 29 w 230"/>
                  <a:gd name="T79" fmla="*/ 61 h 77"/>
                  <a:gd name="T80" fmla="*/ 20 w 230"/>
                  <a:gd name="T81" fmla="*/ 54 h 77"/>
                  <a:gd name="T82" fmla="*/ 10 w 230"/>
                  <a:gd name="T83" fmla="*/ 50 h 77"/>
                  <a:gd name="T84" fmla="*/ 0 w 230"/>
                  <a:gd name="T85" fmla="*/ 43 h 77"/>
                  <a:gd name="T86" fmla="*/ 1 w 230"/>
                  <a:gd name="T87" fmla="*/ 33 h 77"/>
                  <a:gd name="T88" fmla="*/ 80 w 230"/>
                  <a:gd name="T89" fmla="*/ 0 h 77"/>
                  <a:gd name="T90" fmla="*/ 87 w 230"/>
                  <a:gd name="T91" fmla="*/ 2 h 77"/>
                  <a:gd name="T92" fmla="*/ 89 w 230"/>
                  <a:gd name="T93" fmla="*/ 7 h 77"/>
                  <a:gd name="T94" fmla="*/ 92 w 230"/>
                  <a:gd name="T95" fmla="*/ 11 h 77"/>
                  <a:gd name="T96" fmla="*/ 94 w 230"/>
                  <a:gd name="T97" fmla="*/ 17 h 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0" h="77">
                    <a:moveTo>
                      <a:pt x="75" y="15"/>
                    </a:moveTo>
                    <a:lnTo>
                      <a:pt x="68" y="18"/>
                    </a:lnTo>
                    <a:lnTo>
                      <a:pt x="62" y="23"/>
                    </a:lnTo>
                    <a:lnTo>
                      <a:pt x="56" y="26"/>
                    </a:lnTo>
                    <a:lnTo>
                      <a:pt x="50" y="32"/>
                    </a:lnTo>
                    <a:lnTo>
                      <a:pt x="58" y="36"/>
                    </a:lnTo>
                    <a:lnTo>
                      <a:pt x="68" y="39"/>
                    </a:lnTo>
                    <a:lnTo>
                      <a:pt x="77" y="41"/>
                    </a:lnTo>
                    <a:lnTo>
                      <a:pt x="87" y="44"/>
                    </a:lnTo>
                    <a:lnTo>
                      <a:pt x="98" y="44"/>
                    </a:lnTo>
                    <a:lnTo>
                      <a:pt x="107" y="43"/>
                    </a:lnTo>
                    <a:lnTo>
                      <a:pt x="116" y="39"/>
                    </a:lnTo>
                    <a:lnTo>
                      <a:pt x="124" y="32"/>
                    </a:lnTo>
                    <a:lnTo>
                      <a:pt x="137" y="33"/>
                    </a:lnTo>
                    <a:lnTo>
                      <a:pt x="148" y="36"/>
                    </a:lnTo>
                    <a:lnTo>
                      <a:pt x="161" y="37"/>
                    </a:lnTo>
                    <a:lnTo>
                      <a:pt x="174" y="38"/>
                    </a:lnTo>
                    <a:lnTo>
                      <a:pt x="186" y="39"/>
                    </a:lnTo>
                    <a:lnTo>
                      <a:pt x="199" y="40"/>
                    </a:lnTo>
                    <a:lnTo>
                      <a:pt x="210" y="41"/>
                    </a:lnTo>
                    <a:lnTo>
                      <a:pt x="223" y="41"/>
                    </a:lnTo>
                    <a:lnTo>
                      <a:pt x="227" y="46"/>
                    </a:lnTo>
                    <a:lnTo>
                      <a:pt x="229" y="51"/>
                    </a:lnTo>
                    <a:lnTo>
                      <a:pt x="230" y="56"/>
                    </a:lnTo>
                    <a:lnTo>
                      <a:pt x="230" y="61"/>
                    </a:lnTo>
                    <a:lnTo>
                      <a:pt x="215" y="62"/>
                    </a:lnTo>
                    <a:lnTo>
                      <a:pt x="199" y="61"/>
                    </a:lnTo>
                    <a:lnTo>
                      <a:pt x="184" y="59"/>
                    </a:lnTo>
                    <a:lnTo>
                      <a:pt x="169" y="55"/>
                    </a:lnTo>
                    <a:lnTo>
                      <a:pt x="153" y="53"/>
                    </a:lnTo>
                    <a:lnTo>
                      <a:pt x="139" y="53"/>
                    </a:lnTo>
                    <a:lnTo>
                      <a:pt x="124" y="55"/>
                    </a:lnTo>
                    <a:lnTo>
                      <a:pt x="110" y="61"/>
                    </a:lnTo>
                    <a:lnTo>
                      <a:pt x="68" y="57"/>
                    </a:lnTo>
                    <a:lnTo>
                      <a:pt x="63" y="77"/>
                    </a:lnTo>
                    <a:lnTo>
                      <a:pt x="55" y="74"/>
                    </a:lnTo>
                    <a:lnTo>
                      <a:pt x="47" y="69"/>
                    </a:lnTo>
                    <a:lnTo>
                      <a:pt x="39" y="64"/>
                    </a:lnTo>
                    <a:lnTo>
                      <a:pt x="31" y="60"/>
                    </a:lnTo>
                    <a:lnTo>
                      <a:pt x="23" y="55"/>
                    </a:lnTo>
                    <a:lnTo>
                      <a:pt x="16" y="49"/>
                    </a:lnTo>
                    <a:lnTo>
                      <a:pt x="8" y="45"/>
                    </a:lnTo>
                    <a:lnTo>
                      <a:pt x="0" y="39"/>
                    </a:lnTo>
                    <a:lnTo>
                      <a:pt x="1" y="30"/>
                    </a:lnTo>
                    <a:lnTo>
                      <a:pt x="64" y="0"/>
                    </a:lnTo>
                    <a:lnTo>
                      <a:pt x="69" y="2"/>
                    </a:lnTo>
                    <a:lnTo>
                      <a:pt x="71" y="6"/>
                    </a:lnTo>
                    <a:lnTo>
                      <a:pt x="73" y="10"/>
                    </a:lnTo>
                    <a:lnTo>
                      <a:pt x="75"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3" name="Freeform 17">
                <a:extLst>
                  <a:ext uri="{FF2B5EF4-FFF2-40B4-BE49-F238E27FC236}">
                    <a16:creationId xmlns:a16="http://schemas.microsoft.com/office/drawing/2014/main" xmlns="" id="{6DD7B34A-C76A-417D-AA8C-3E70EE8897D4}"/>
                  </a:ext>
                </a:extLst>
              </p:cNvPr>
              <p:cNvSpPr>
                <a:spLocks noChangeAspect="1"/>
              </p:cNvSpPr>
              <p:nvPr/>
            </p:nvSpPr>
            <p:spPr bwMode="auto">
              <a:xfrm>
                <a:off x="4722" y="1024"/>
                <a:ext cx="663" cy="259"/>
              </a:xfrm>
              <a:custGeom>
                <a:avLst/>
                <a:gdLst>
                  <a:gd name="T0" fmla="*/ 663 w 527"/>
                  <a:gd name="T1" fmla="*/ 51 h 237"/>
                  <a:gd name="T2" fmla="*/ 662 w 527"/>
                  <a:gd name="T3" fmla="*/ 103 h 237"/>
                  <a:gd name="T4" fmla="*/ 658 w 527"/>
                  <a:gd name="T5" fmla="*/ 156 h 237"/>
                  <a:gd name="T6" fmla="*/ 652 w 527"/>
                  <a:gd name="T7" fmla="*/ 208 h 237"/>
                  <a:gd name="T8" fmla="*/ 644 w 527"/>
                  <a:gd name="T9" fmla="*/ 259 h 237"/>
                  <a:gd name="T10" fmla="*/ 3 w 527"/>
                  <a:gd name="T11" fmla="*/ 156 h 237"/>
                  <a:gd name="T12" fmla="*/ 1 w 527"/>
                  <a:gd name="T13" fmla="*/ 139 h 237"/>
                  <a:gd name="T14" fmla="*/ 0 w 527"/>
                  <a:gd name="T15" fmla="*/ 97 h 237"/>
                  <a:gd name="T16" fmla="*/ 0 w 527"/>
                  <a:gd name="T17" fmla="*/ 47 h 237"/>
                  <a:gd name="T18" fmla="*/ 4 w 527"/>
                  <a:gd name="T19" fmla="*/ 0 h 237"/>
                  <a:gd name="T20" fmla="*/ 663 w 527"/>
                  <a:gd name="T21" fmla="*/ 51 h 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7" h="237">
                    <a:moveTo>
                      <a:pt x="527" y="47"/>
                    </a:moveTo>
                    <a:lnTo>
                      <a:pt x="526" y="94"/>
                    </a:lnTo>
                    <a:lnTo>
                      <a:pt x="523" y="143"/>
                    </a:lnTo>
                    <a:lnTo>
                      <a:pt x="518" y="190"/>
                    </a:lnTo>
                    <a:lnTo>
                      <a:pt x="512" y="237"/>
                    </a:lnTo>
                    <a:lnTo>
                      <a:pt x="2" y="143"/>
                    </a:lnTo>
                    <a:lnTo>
                      <a:pt x="1" y="127"/>
                    </a:lnTo>
                    <a:lnTo>
                      <a:pt x="0" y="89"/>
                    </a:lnTo>
                    <a:lnTo>
                      <a:pt x="0" y="43"/>
                    </a:lnTo>
                    <a:lnTo>
                      <a:pt x="3" y="0"/>
                    </a:lnTo>
                    <a:lnTo>
                      <a:pt x="527" y="4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4" name="Freeform 18">
                <a:extLst>
                  <a:ext uri="{FF2B5EF4-FFF2-40B4-BE49-F238E27FC236}">
                    <a16:creationId xmlns:a16="http://schemas.microsoft.com/office/drawing/2014/main" xmlns="" id="{09F9A2BF-9D89-453B-9FF0-3C9A1A1AC681}"/>
                  </a:ext>
                </a:extLst>
              </p:cNvPr>
              <p:cNvSpPr>
                <a:spLocks noChangeAspect="1"/>
              </p:cNvSpPr>
              <p:nvPr/>
            </p:nvSpPr>
            <p:spPr bwMode="auto">
              <a:xfrm>
                <a:off x="3875" y="1066"/>
                <a:ext cx="621" cy="474"/>
              </a:xfrm>
              <a:custGeom>
                <a:avLst/>
                <a:gdLst>
                  <a:gd name="T0" fmla="*/ 89 w 494"/>
                  <a:gd name="T1" fmla="*/ 474 h 437"/>
                  <a:gd name="T2" fmla="*/ 0 w 494"/>
                  <a:gd name="T3" fmla="*/ 192 h 437"/>
                  <a:gd name="T4" fmla="*/ 600 w 494"/>
                  <a:gd name="T5" fmla="*/ 0 h 437"/>
                  <a:gd name="T6" fmla="*/ 621 w 494"/>
                  <a:gd name="T7" fmla="*/ 121 h 437"/>
                  <a:gd name="T8" fmla="*/ 615 w 494"/>
                  <a:gd name="T9" fmla="*/ 125 h 437"/>
                  <a:gd name="T10" fmla="*/ 601 w 494"/>
                  <a:gd name="T11" fmla="*/ 134 h 437"/>
                  <a:gd name="T12" fmla="*/ 576 w 494"/>
                  <a:gd name="T13" fmla="*/ 150 h 437"/>
                  <a:gd name="T14" fmla="*/ 546 w 494"/>
                  <a:gd name="T15" fmla="*/ 171 h 437"/>
                  <a:gd name="T16" fmla="*/ 508 w 494"/>
                  <a:gd name="T17" fmla="*/ 195 h 437"/>
                  <a:gd name="T18" fmla="*/ 466 w 494"/>
                  <a:gd name="T19" fmla="*/ 222 h 437"/>
                  <a:gd name="T20" fmla="*/ 421 w 494"/>
                  <a:gd name="T21" fmla="*/ 253 h 437"/>
                  <a:gd name="T22" fmla="*/ 375 w 494"/>
                  <a:gd name="T23" fmla="*/ 283 h 437"/>
                  <a:gd name="T24" fmla="*/ 327 w 494"/>
                  <a:gd name="T25" fmla="*/ 315 h 437"/>
                  <a:gd name="T26" fmla="*/ 280 w 494"/>
                  <a:gd name="T27" fmla="*/ 346 h 437"/>
                  <a:gd name="T28" fmla="*/ 235 w 494"/>
                  <a:gd name="T29" fmla="*/ 375 h 437"/>
                  <a:gd name="T30" fmla="*/ 194 w 494"/>
                  <a:gd name="T31" fmla="*/ 402 h 437"/>
                  <a:gd name="T32" fmla="*/ 157 w 494"/>
                  <a:gd name="T33" fmla="*/ 427 h 437"/>
                  <a:gd name="T34" fmla="*/ 127 w 494"/>
                  <a:gd name="T35" fmla="*/ 447 h 437"/>
                  <a:gd name="T36" fmla="*/ 104 w 494"/>
                  <a:gd name="T37" fmla="*/ 463 h 437"/>
                  <a:gd name="T38" fmla="*/ 89 w 494"/>
                  <a:gd name="T39" fmla="*/ 474 h 4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4" h="437">
                    <a:moveTo>
                      <a:pt x="71" y="437"/>
                    </a:moveTo>
                    <a:lnTo>
                      <a:pt x="0" y="177"/>
                    </a:lnTo>
                    <a:lnTo>
                      <a:pt x="477" y="0"/>
                    </a:lnTo>
                    <a:lnTo>
                      <a:pt x="494" y="112"/>
                    </a:lnTo>
                    <a:lnTo>
                      <a:pt x="489" y="115"/>
                    </a:lnTo>
                    <a:lnTo>
                      <a:pt x="478" y="124"/>
                    </a:lnTo>
                    <a:lnTo>
                      <a:pt x="458" y="138"/>
                    </a:lnTo>
                    <a:lnTo>
                      <a:pt x="434" y="158"/>
                    </a:lnTo>
                    <a:lnTo>
                      <a:pt x="404" y="180"/>
                    </a:lnTo>
                    <a:lnTo>
                      <a:pt x="371" y="205"/>
                    </a:lnTo>
                    <a:lnTo>
                      <a:pt x="335" y="233"/>
                    </a:lnTo>
                    <a:lnTo>
                      <a:pt x="298" y="261"/>
                    </a:lnTo>
                    <a:lnTo>
                      <a:pt x="260" y="290"/>
                    </a:lnTo>
                    <a:lnTo>
                      <a:pt x="223" y="319"/>
                    </a:lnTo>
                    <a:lnTo>
                      <a:pt x="187" y="346"/>
                    </a:lnTo>
                    <a:lnTo>
                      <a:pt x="154" y="371"/>
                    </a:lnTo>
                    <a:lnTo>
                      <a:pt x="125" y="394"/>
                    </a:lnTo>
                    <a:lnTo>
                      <a:pt x="101" y="412"/>
                    </a:lnTo>
                    <a:lnTo>
                      <a:pt x="83" y="427"/>
                    </a:lnTo>
                    <a:lnTo>
                      <a:pt x="71" y="43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5" name="Freeform 19">
                <a:extLst>
                  <a:ext uri="{FF2B5EF4-FFF2-40B4-BE49-F238E27FC236}">
                    <a16:creationId xmlns:a16="http://schemas.microsoft.com/office/drawing/2014/main" xmlns="" id="{441DA1B3-0A55-43CA-B853-43F143EE35DE}"/>
                  </a:ext>
                </a:extLst>
              </p:cNvPr>
              <p:cNvSpPr>
                <a:spLocks noChangeAspect="1"/>
              </p:cNvSpPr>
              <p:nvPr/>
            </p:nvSpPr>
            <p:spPr bwMode="auto">
              <a:xfrm>
                <a:off x="4779" y="1103"/>
                <a:ext cx="541" cy="106"/>
              </a:xfrm>
              <a:custGeom>
                <a:avLst/>
                <a:gdLst>
                  <a:gd name="T0" fmla="*/ 443 w 430"/>
                  <a:gd name="T1" fmla="*/ 104 h 98"/>
                  <a:gd name="T2" fmla="*/ 453 w 430"/>
                  <a:gd name="T3" fmla="*/ 95 h 98"/>
                  <a:gd name="T4" fmla="*/ 472 w 430"/>
                  <a:gd name="T5" fmla="*/ 85 h 98"/>
                  <a:gd name="T6" fmla="*/ 493 w 430"/>
                  <a:gd name="T7" fmla="*/ 77 h 98"/>
                  <a:gd name="T8" fmla="*/ 497 w 430"/>
                  <a:gd name="T9" fmla="*/ 69 h 98"/>
                  <a:gd name="T10" fmla="*/ 486 w 430"/>
                  <a:gd name="T11" fmla="*/ 71 h 98"/>
                  <a:gd name="T12" fmla="*/ 320 w 430"/>
                  <a:gd name="T13" fmla="*/ 48 h 98"/>
                  <a:gd name="T14" fmla="*/ 276 w 430"/>
                  <a:gd name="T15" fmla="*/ 62 h 98"/>
                  <a:gd name="T16" fmla="*/ 238 w 430"/>
                  <a:gd name="T17" fmla="*/ 57 h 98"/>
                  <a:gd name="T18" fmla="*/ 200 w 430"/>
                  <a:gd name="T19" fmla="*/ 53 h 98"/>
                  <a:gd name="T20" fmla="*/ 164 w 430"/>
                  <a:gd name="T21" fmla="*/ 48 h 98"/>
                  <a:gd name="T22" fmla="*/ 126 w 430"/>
                  <a:gd name="T23" fmla="*/ 41 h 98"/>
                  <a:gd name="T24" fmla="*/ 89 w 430"/>
                  <a:gd name="T25" fmla="*/ 37 h 98"/>
                  <a:gd name="T26" fmla="*/ 53 w 430"/>
                  <a:gd name="T27" fmla="*/ 30 h 98"/>
                  <a:gd name="T28" fmla="*/ 18 w 430"/>
                  <a:gd name="T29" fmla="*/ 24 h 98"/>
                  <a:gd name="T30" fmla="*/ 1 w 430"/>
                  <a:gd name="T31" fmla="*/ 0 h 98"/>
                  <a:gd name="T32" fmla="*/ 34 w 430"/>
                  <a:gd name="T33" fmla="*/ 9 h 98"/>
                  <a:gd name="T34" fmla="*/ 69 w 430"/>
                  <a:gd name="T35" fmla="*/ 16 h 98"/>
                  <a:gd name="T36" fmla="*/ 106 w 430"/>
                  <a:gd name="T37" fmla="*/ 23 h 98"/>
                  <a:gd name="T38" fmla="*/ 141 w 430"/>
                  <a:gd name="T39" fmla="*/ 29 h 98"/>
                  <a:gd name="T40" fmla="*/ 176 w 430"/>
                  <a:gd name="T41" fmla="*/ 34 h 98"/>
                  <a:gd name="T42" fmla="*/ 213 w 430"/>
                  <a:gd name="T43" fmla="*/ 39 h 98"/>
                  <a:gd name="T44" fmla="*/ 249 w 430"/>
                  <a:gd name="T45" fmla="*/ 43 h 98"/>
                  <a:gd name="T46" fmla="*/ 286 w 430"/>
                  <a:gd name="T47" fmla="*/ 47 h 98"/>
                  <a:gd name="T48" fmla="*/ 308 w 430"/>
                  <a:gd name="T49" fmla="*/ 32 h 98"/>
                  <a:gd name="T50" fmla="*/ 336 w 430"/>
                  <a:gd name="T51" fmla="*/ 32 h 98"/>
                  <a:gd name="T52" fmla="*/ 365 w 430"/>
                  <a:gd name="T53" fmla="*/ 38 h 98"/>
                  <a:gd name="T54" fmla="*/ 393 w 430"/>
                  <a:gd name="T55" fmla="*/ 43 h 98"/>
                  <a:gd name="T56" fmla="*/ 414 w 430"/>
                  <a:gd name="T57" fmla="*/ 48 h 98"/>
                  <a:gd name="T58" fmla="*/ 438 w 430"/>
                  <a:gd name="T59" fmla="*/ 52 h 98"/>
                  <a:gd name="T60" fmla="*/ 459 w 430"/>
                  <a:gd name="T61" fmla="*/ 54 h 98"/>
                  <a:gd name="T62" fmla="*/ 481 w 430"/>
                  <a:gd name="T63" fmla="*/ 54 h 98"/>
                  <a:gd name="T64" fmla="*/ 471 w 430"/>
                  <a:gd name="T65" fmla="*/ 30 h 98"/>
                  <a:gd name="T66" fmla="*/ 467 w 430"/>
                  <a:gd name="T67" fmla="*/ 15 h 98"/>
                  <a:gd name="T68" fmla="*/ 537 w 430"/>
                  <a:gd name="T69" fmla="*/ 81 h 98"/>
                  <a:gd name="T70" fmla="*/ 517 w 430"/>
                  <a:gd name="T71" fmla="*/ 87 h 98"/>
                  <a:gd name="T72" fmla="*/ 487 w 430"/>
                  <a:gd name="T73" fmla="*/ 95 h 98"/>
                  <a:gd name="T74" fmla="*/ 457 w 430"/>
                  <a:gd name="T75" fmla="*/ 103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0" h="98">
                    <a:moveTo>
                      <a:pt x="352" y="98"/>
                    </a:moveTo>
                    <a:lnTo>
                      <a:pt x="352" y="96"/>
                    </a:lnTo>
                    <a:lnTo>
                      <a:pt x="356" y="93"/>
                    </a:lnTo>
                    <a:lnTo>
                      <a:pt x="360" y="88"/>
                    </a:lnTo>
                    <a:lnTo>
                      <a:pt x="367" y="83"/>
                    </a:lnTo>
                    <a:lnTo>
                      <a:pt x="375" y="79"/>
                    </a:lnTo>
                    <a:lnTo>
                      <a:pt x="383" y="75"/>
                    </a:lnTo>
                    <a:lnTo>
                      <a:pt x="392" y="71"/>
                    </a:lnTo>
                    <a:lnTo>
                      <a:pt x="398" y="68"/>
                    </a:lnTo>
                    <a:lnTo>
                      <a:pt x="395" y="64"/>
                    </a:lnTo>
                    <a:lnTo>
                      <a:pt x="390" y="64"/>
                    </a:lnTo>
                    <a:lnTo>
                      <a:pt x="386" y="66"/>
                    </a:lnTo>
                    <a:lnTo>
                      <a:pt x="381" y="67"/>
                    </a:lnTo>
                    <a:lnTo>
                      <a:pt x="254" y="44"/>
                    </a:lnTo>
                    <a:lnTo>
                      <a:pt x="234" y="59"/>
                    </a:lnTo>
                    <a:lnTo>
                      <a:pt x="219" y="57"/>
                    </a:lnTo>
                    <a:lnTo>
                      <a:pt x="204" y="56"/>
                    </a:lnTo>
                    <a:lnTo>
                      <a:pt x="189" y="53"/>
                    </a:lnTo>
                    <a:lnTo>
                      <a:pt x="174" y="51"/>
                    </a:lnTo>
                    <a:lnTo>
                      <a:pt x="159" y="49"/>
                    </a:lnTo>
                    <a:lnTo>
                      <a:pt x="144" y="46"/>
                    </a:lnTo>
                    <a:lnTo>
                      <a:pt x="130" y="44"/>
                    </a:lnTo>
                    <a:lnTo>
                      <a:pt x="115" y="42"/>
                    </a:lnTo>
                    <a:lnTo>
                      <a:pt x="100" y="38"/>
                    </a:lnTo>
                    <a:lnTo>
                      <a:pt x="86" y="36"/>
                    </a:lnTo>
                    <a:lnTo>
                      <a:pt x="71" y="34"/>
                    </a:lnTo>
                    <a:lnTo>
                      <a:pt x="57" y="30"/>
                    </a:lnTo>
                    <a:lnTo>
                      <a:pt x="42" y="28"/>
                    </a:lnTo>
                    <a:lnTo>
                      <a:pt x="29" y="25"/>
                    </a:lnTo>
                    <a:lnTo>
                      <a:pt x="14" y="22"/>
                    </a:lnTo>
                    <a:lnTo>
                      <a:pt x="0" y="19"/>
                    </a:lnTo>
                    <a:lnTo>
                      <a:pt x="1" y="0"/>
                    </a:lnTo>
                    <a:lnTo>
                      <a:pt x="15" y="4"/>
                    </a:lnTo>
                    <a:lnTo>
                      <a:pt x="27" y="8"/>
                    </a:lnTo>
                    <a:lnTo>
                      <a:pt x="41" y="12"/>
                    </a:lnTo>
                    <a:lnTo>
                      <a:pt x="55" y="15"/>
                    </a:lnTo>
                    <a:lnTo>
                      <a:pt x="69" y="18"/>
                    </a:lnTo>
                    <a:lnTo>
                      <a:pt x="84" y="21"/>
                    </a:lnTo>
                    <a:lnTo>
                      <a:pt x="98" y="23"/>
                    </a:lnTo>
                    <a:lnTo>
                      <a:pt x="112" y="27"/>
                    </a:lnTo>
                    <a:lnTo>
                      <a:pt x="125" y="29"/>
                    </a:lnTo>
                    <a:lnTo>
                      <a:pt x="140" y="31"/>
                    </a:lnTo>
                    <a:lnTo>
                      <a:pt x="154" y="34"/>
                    </a:lnTo>
                    <a:lnTo>
                      <a:pt x="169" y="36"/>
                    </a:lnTo>
                    <a:lnTo>
                      <a:pt x="183" y="37"/>
                    </a:lnTo>
                    <a:lnTo>
                      <a:pt x="198" y="40"/>
                    </a:lnTo>
                    <a:lnTo>
                      <a:pt x="212" y="41"/>
                    </a:lnTo>
                    <a:lnTo>
                      <a:pt x="227" y="43"/>
                    </a:lnTo>
                    <a:lnTo>
                      <a:pt x="235" y="35"/>
                    </a:lnTo>
                    <a:lnTo>
                      <a:pt x="245" y="30"/>
                    </a:lnTo>
                    <a:lnTo>
                      <a:pt x="256" y="29"/>
                    </a:lnTo>
                    <a:lnTo>
                      <a:pt x="267" y="30"/>
                    </a:lnTo>
                    <a:lnTo>
                      <a:pt x="279" y="33"/>
                    </a:lnTo>
                    <a:lnTo>
                      <a:pt x="290" y="35"/>
                    </a:lnTo>
                    <a:lnTo>
                      <a:pt x="302" y="38"/>
                    </a:lnTo>
                    <a:lnTo>
                      <a:pt x="312" y="40"/>
                    </a:lnTo>
                    <a:lnTo>
                      <a:pt x="320" y="42"/>
                    </a:lnTo>
                    <a:lnTo>
                      <a:pt x="329" y="44"/>
                    </a:lnTo>
                    <a:lnTo>
                      <a:pt x="339" y="46"/>
                    </a:lnTo>
                    <a:lnTo>
                      <a:pt x="348" y="48"/>
                    </a:lnTo>
                    <a:lnTo>
                      <a:pt x="356" y="49"/>
                    </a:lnTo>
                    <a:lnTo>
                      <a:pt x="365" y="50"/>
                    </a:lnTo>
                    <a:lnTo>
                      <a:pt x="374" y="50"/>
                    </a:lnTo>
                    <a:lnTo>
                      <a:pt x="382" y="50"/>
                    </a:lnTo>
                    <a:lnTo>
                      <a:pt x="378" y="40"/>
                    </a:lnTo>
                    <a:lnTo>
                      <a:pt x="374" y="28"/>
                    </a:lnTo>
                    <a:lnTo>
                      <a:pt x="372" y="19"/>
                    </a:lnTo>
                    <a:lnTo>
                      <a:pt x="371" y="14"/>
                    </a:lnTo>
                    <a:lnTo>
                      <a:pt x="430" y="74"/>
                    </a:lnTo>
                    <a:lnTo>
                      <a:pt x="427" y="75"/>
                    </a:lnTo>
                    <a:lnTo>
                      <a:pt x="420" y="76"/>
                    </a:lnTo>
                    <a:lnTo>
                      <a:pt x="411" y="80"/>
                    </a:lnTo>
                    <a:lnTo>
                      <a:pt x="400" y="83"/>
                    </a:lnTo>
                    <a:lnTo>
                      <a:pt x="387" y="88"/>
                    </a:lnTo>
                    <a:lnTo>
                      <a:pt x="374" y="91"/>
                    </a:lnTo>
                    <a:lnTo>
                      <a:pt x="363" y="95"/>
                    </a:lnTo>
                    <a:lnTo>
                      <a:pt x="352" y="98"/>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6" name="Freeform 21">
                <a:extLst>
                  <a:ext uri="{FF2B5EF4-FFF2-40B4-BE49-F238E27FC236}">
                    <a16:creationId xmlns:a16="http://schemas.microsoft.com/office/drawing/2014/main" xmlns="" id="{A51E2DF9-5DC1-428F-A00E-32048E29A14B}"/>
                  </a:ext>
                </a:extLst>
              </p:cNvPr>
              <p:cNvSpPr>
                <a:spLocks noChangeAspect="1"/>
              </p:cNvSpPr>
              <p:nvPr/>
            </p:nvSpPr>
            <p:spPr bwMode="auto">
              <a:xfrm>
                <a:off x="4709" y="1300"/>
                <a:ext cx="560" cy="363"/>
              </a:xfrm>
              <a:custGeom>
                <a:avLst/>
                <a:gdLst>
                  <a:gd name="T0" fmla="*/ 559 w 447"/>
                  <a:gd name="T1" fmla="*/ 114 h 335"/>
                  <a:gd name="T2" fmla="*/ 560 w 447"/>
                  <a:gd name="T3" fmla="*/ 114 h 335"/>
                  <a:gd name="T4" fmla="*/ 501 w 447"/>
                  <a:gd name="T5" fmla="*/ 363 h 335"/>
                  <a:gd name="T6" fmla="*/ 0 w 447"/>
                  <a:gd name="T7" fmla="*/ 140 h 335"/>
                  <a:gd name="T8" fmla="*/ 8 w 447"/>
                  <a:gd name="T9" fmla="*/ 0 h 335"/>
                  <a:gd name="T10" fmla="*/ 559 w 447"/>
                  <a:gd name="T11" fmla="*/ 114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7" h="335">
                    <a:moveTo>
                      <a:pt x="446" y="105"/>
                    </a:moveTo>
                    <a:lnTo>
                      <a:pt x="447" y="105"/>
                    </a:lnTo>
                    <a:lnTo>
                      <a:pt x="400" y="335"/>
                    </a:lnTo>
                    <a:lnTo>
                      <a:pt x="0" y="129"/>
                    </a:lnTo>
                    <a:lnTo>
                      <a:pt x="6" y="0"/>
                    </a:lnTo>
                    <a:lnTo>
                      <a:pt x="446" y="10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7" name="Freeform 22">
                <a:extLst>
                  <a:ext uri="{FF2B5EF4-FFF2-40B4-BE49-F238E27FC236}">
                    <a16:creationId xmlns:a16="http://schemas.microsoft.com/office/drawing/2014/main" xmlns="" id="{B30127A2-5620-4B0B-A359-960045D4A60F}"/>
                  </a:ext>
                </a:extLst>
              </p:cNvPr>
              <p:cNvSpPr>
                <a:spLocks noChangeAspect="1"/>
              </p:cNvSpPr>
              <p:nvPr/>
            </p:nvSpPr>
            <p:spPr bwMode="auto">
              <a:xfrm>
                <a:off x="4001" y="1307"/>
                <a:ext cx="512" cy="624"/>
              </a:xfrm>
              <a:custGeom>
                <a:avLst/>
                <a:gdLst>
                  <a:gd name="T0" fmla="*/ 88 w 408"/>
                  <a:gd name="T1" fmla="*/ 624 h 575"/>
                  <a:gd name="T2" fmla="*/ 0 w 408"/>
                  <a:gd name="T3" fmla="*/ 353 h 575"/>
                  <a:gd name="T4" fmla="*/ 499 w 408"/>
                  <a:gd name="T5" fmla="*/ 0 h 575"/>
                  <a:gd name="T6" fmla="*/ 512 w 408"/>
                  <a:gd name="T7" fmla="*/ 145 h 575"/>
                  <a:gd name="T8" fmla="*/ 507 w 408"/>
                  <a:gd name="T9" fmla="*/ 150 h 575"/>
                  <a:gd name="T10" fmla="*/ 494 w 408"/>
                  <a:gd name="T11" fmla="*/ 165 h 575"/>
                  <a:gd name="T12" fmla="*/ 474 w 408"/>
                  <a:gd name="T13" fmla="*/ 188 h 575"/>
                  <a:gd name="T14" fmla="*/ 448 w 408"/>
                  <a:gd name="T15" fmla="*/ 218 h 575"/>
                  <a:gd name="T16" fmla="*/ 418 w 408"/>
                  <a:gd name="T17" fmla="*/ 253 h 575"/>
                  <a:gd name="T18" fmla="*/ 383 w 408"/>
                  <a:gd name="T19" fmla="*/ 292 h 575"/>
                  <a:gd name="T20" fmla="*/ 345 w 408"/>
                  <a:gd name="T21" fmla="*/ 334 h 575"/>
                  <a:gd name="T22" fmla="*/ 307 w 408"/>
                  <a:gd name="T23" fmla="*/ 378 h 575"/>
                  <a:gd name="T24" fmla="*/ 269 w 408"/>
                  <a:gd name="T25" fmla="*/ 421 h 575"/>
                  <a:gd name="T26" fmla="*/ 231 w 408"/>
                  <a:gd name="T27" fmla="*/ 466 h 575"/>
                  <a:gd name="T28" fmla="*/ 195 w 408"/>
                  <a:gd name="T29" fmla="*/ 506 h 575"/>
                  <a:gd name="T30" fmla="*/ 163 w 408"/>
                  <a:gd name="T31" fmla="*/ 542 h 575"/>
                  <a:gd name="T32" fmla="*/ 134 w 408"/>
                  <a:gd name="T33" fmla="*/ 573 h 575"/>
                  <a:gd name="T34" fmla="*/ 113 w 408"/>
                  <a:gd name="T35" fmla="*/ 599 h 575"/>
                  <a:gd name="T36" fmla="*/ 97 w 408"/>
                  <a:gd name="T37" fmla="*/ 615 h 575"/>
                  <a:gd name="T38" fmla="*/ 88 w 408"/>
                  <a:gd name="T39" fmla="*/ 624 h 5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8" h="575">
                    <a:moveTo>
                      <a:pt x="70" y="575"/>
                    </a:moveTo>
                    <a:lnTo>
                      <a:pt x="0" y="325"/>
                    </a:lnTo>
                    <a:lnTo>
                      <a:pt x="398" y="0"/>
                    </a:lnTo>
                    <a:lnTo>
                      <a:pt x="408" y="134"/>
                    </a:lnTo>
                    <a:lnTo>
                      <a:pt x="404" y="138"/>
                    </a:lnTo>
                    <a:lnTo>
                      <a:pt x="394" y="152"/>
                    </a:lnTo>
                    <a:lnTo>
                      <a:pt x="378" y="173"/>
                    </a:lnTo>
                    <a:lnTo>
                      <a:pt x="357" y="201"/>
                    </a:lnTo>
                    <a:lnTo>
                      <a:pt x="333" y="233"/>
                    </a:lnTo>
                    <a:lnTo>
                      <a:pt x="305" y="269"/>
                    </a:lnTo>
                    <a:lnTo>
                      <a:pt x="275" y="308"/>
                    </a:lnTo>
                    <a:lnTo>
                      <a:pt x="245" y="348"/>
                    </a:lnTo>
                    <a:lnTo>
                      <a:pt x="214" y="388"/>
                    </a:lnTo>
                    <a:lnTo>
                      <a:pt x="184" y="429"/>
                    </a:lnTo>
                    <a:lnTo>
                      <a:pt x="155" y="466"/>
                    </a:lnTo>
                    <a:lnTo>
                      <a:pt x="130" y="499"/>
                    </a:lnTo>
                    <a:lnTo>
                      <a:pt x="107" y="528"/>
                    </a:lnTo>
                    <a:lnTo>
                      <a:pt x="90" y="552"/>
                    </a:lnTo>
                    <a:lnTo>
                      <a:pt x="77" y="567"/>
                    </a:lnTo>
                    <a:lnTo>
                      <a:pt x="70" y="57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8" name="Freeform 23">
                <a:extLst>
                  <a:ext uri="{FF2B5EF4-FFF2-40B4-BE49-F238E27FC236}">
                    <a16:creationId xmlns:a16="http://schemas.microsoft.com/office/drawing/2014/main" xmlns="" id="{B99481DD-915E-4252-9FB1-358B0C367271}"/>
                  </a:ext>
                </a:extLst>
              </p:cNvPr>
              <p:cNvSpPr>
                <a:spLocks noChangeAspect="1"/>
              </p:cNvSpPr>
              <p:nvPr/>
            </p:nvSpPr>
            <p:spPr bwMode="auto">
              <a:xfrm>
                <a:off x="4960" y="1383"/>
                <a:ext cx="113" cy="137"/>
              </a:xfrm>
              <a:custGeom>
                <a:avLst/>
                <a:gdLst>
                  <a:gd name="T0" fmla="*/ 90 w 90"/>
                  <a:gd name="T1" fmla="*/ 16 h 125"/>
                  <a:gd name="T2" fmla="*/ 99 w 90"/>
                  <a:gd name="T3" fmla="*/ 26 h 125"/>
                  <a:gd name="T4" fmla="*/ 108 w 90"/>
                  <a:gd name="T5" fmla="*/ 37 h 125"/>
                  <a:gd name="T6" fmla="*/ 113 w 90"/>
                  <a:gd name="T7" fmla="*/ 48 h 125"/>
                  <a:gd name="T8" fmla="*/ 108 w 90"/>
                  <a:gd name="T9" fmla="*/ 61 h 125"/>
                  <a:gd name="T10" fmla="*/ 104 w 90"/>
                  <a:gd name="T11" fmla="*/ 71 h 125"/>
                  <a:gd name="T12" fmla="*/ 95 w 90"/>
                  <a:gd name="T13" fmla="*/ 80 h 125"/>
                  <a:gd name="T14" fmla="*/ 84 w 90"/>
                  <a:gd name="T15" fmla="*/ 87 h 125"/>
                  <a:gd name="T16" fmla="*/ 72 w 90"/>
                  <a:gd name="T17" fmla="*/ 93 h 125"/>
                  <a:gd name="T18" fmla="*/ 62 w 90"/>
                  <a:gd name="T19" fmla="*/ 101 h 125"/>
                  <a:gd name="T20" fmla="*/ 57 w 90"/>
                  <a:gd name="T21" fmla="*/ 107 h 125"/>
                  <a:gd name="T22" fmla="*/ 55 w 90"/>
                  <a:gd name="T23" fmla="*/ 117 h 125"/>
                  <a:gd name="T24" fmla="*/ 60 w 90"/>
                  <a:gd name="T25" fmla="*/ 128 h 125"/>
                  <a:gd name="T26" fmla="*/ 58 w 90"/>
                  <a:gd name="T27" fmla="*/ 130 h 125"/>
                  <a:gd name="T28" fmla="*/ 57 w 90"/>
                  <a:gd name="T29" fmla="*/ 135 h 125"/>
                  <a:gd name="T30" fmla="*/ 53 w 90"/>
                  <a:gd name="T31" fmla="*/ 137 h 125"/>
                  <a:gd name="T32" fmla="*/ 49 w 90"/>
                  <a:gd name="T33" fmla="*/ 136 h 125"/>
                  <a:gd name="T34" fmla="*/ 43 w 90"/>
                  <a:gd name="T35" fmla="*/ 126 h 125"/>
                  <a:gd name="T36" fmla="*/ 40 w 90"/>
                  <a:gd name="T37" fmla="*/ 116 h 125"/>
                  <a:gd name="T38" fmla="*/ 41 w 90"/>
                  <a:gd name="T39" fmla="*/ 104 h 125"/>
                  <a:gd name="T40" fmla="*/ 45 w 90"/>
                  <a:gd name="T41" fmla="*/ 94 h 125"/>
                  <a:gd name="T42" fmla="*/ 50 w 90"/>
                  <a:gd name="T43" fmla="*/ 87 h 125"/>
                  <a:gd name="T44" fmla="*/ 59 w 90"/>
                  <a:gd name="T45" fmla="*/ 80 h 125"/>
                  <a:gd name="T46" fmla="*/ 69 w 90"/>
                  <a:gd name="T47" fmla="*/ 76 h 125"/>
                  <a:gd name="T48" fmla="*/ 79 w 90"/>
                  <a:gd name="T49" fmla="*/ 70 h 125"/>
                  <a:gd name="T50" fmla="*/ 87 w 90"/>
                  <a:gd name="T51" fmla="*/ 65 h 125"/>
                  <a:gd name="T52" fmla="*/ 93 w 90"/>
                  <a:gd name="T53" fmla="*/ 58 h 125"/>
                  <a:gd name="T54" fmla="*/ 95 w 90"/>
                  <a:gd name="T55" fmla="*/ 48 h 125"/>
                  <a:gd name="T56" fmla="*/ 90 w 90"/>
                  <a:gd name="T57" fmla="*/ 37 h 125"/>
                  <a:gd name="T58" fmla="*/ 85 w 90"/>
                  <a:gd name="T59" fmla="*/ 33 h 125"/>
                  <a:gd name="T60" fmla="*/ 79 w 90"/>
                  <a:gd name="T61" fmla="*/ 28 h 125"/>
                  <a:gd name="T62" fmla="*/ 74 w 90"/>
                  <a:gd name="T63" fmla="*/ 25 h 125"/>
                  <a:gd name="T64" fmla="*/ 67 w 90"/>
                  <a:gd name="T65" fmla="*/ 22 h 125"/>
                  <a:gd name="T66" fmla="*/ 59 w 90"/>
                  <a:gd name="T67" fmla="*/ 21 h 125"/>
                  <a:gd name="T68" fmla="*/ 50 w 90"/>
                  <a:gd name="T69" fmla="*/ 20 h 125"/>
                  <a:gd name="T70" fmla="*/ 43 w 90"/>
                  <a:gd name="T71" fmla="*/ 21 h 125"/>
                  <a:gd name="T72" fmla="*/ 34 w 90"/>
                  <a:gd name="T73" fmla="*/ 22 h 125"/>
                  <a:gd name="T74" fmla="*/ 29 w 90"/>
                  <a:gd name="T75" fmla="*/ 31 h 125"/>
                  <a:gd name="T76" fmla="*/ 28 w 90"/>
                  <a:gd name="T77" fmla="*/ 45 h 125"/>
                  <a:gd name="T78" fmla="*/ 24 w 90"/>
                  <a:gd name="T79" fmla="*/ 56 h 125"/>
                  <a:gd name="T80" fmla="*/ 9 w 90"/>
                  <a:gd name="T81" fmla="*/ 60 h 125"/>
                  <a:gd name="T82" fmla="*/ 0 w 90"/>
                  <a:gd name="T83" fmla="*/ 50 h 125"/>
                  <a:gd name="T84" fmla="*/ 0 w 90"/>
                  <a:gd name="T85" fmla="*/ 39 h 125"/>
                  <a:gd name="T86" fmla="*/ 4 w 90"/>
                  <a:gd name="T87" fmla="*/ 28 h 125"/>
                  <a:gd name="T88" fmla="*/ 10 w 90"/>
                  <a:gd name="T89" fmla="*/ 19 h 125"/>
                  <a:gd name="T90" fmla="*/ 19 w 90"/>
                  <a:gd name="T91" fmla="*/ 10 h 125"/>
                  <a:gd name="T92" fmla="*/ 28 w 90"/>
                  <a:gd name="T93" fmla="*/ 4 h 125"/>
                  <a:gd name="T94" fmla="*/ 39 w 90"/>
                  <a:gd name="T95" fmla="*/ 1 h 125"/>
                  <a:gd name="T96" fmla="*/ 50 w 90"/>
                  <a:gd name="T97" fmla="*/ 0 h 125"/>
                  <a:gd name="T98" fmla="*/ 62 w 90"/>
                  <a:gd name="T99" fmla="*/ 1 h 125"/>
                  <a:gd name="T100" fmla="*/ 72 w 90"/>
                  <a:gd name="T101" fmla="*/ 4 h 125"/>
                  <a:gd name="T102" fmla="*/ 82 w 90"/>
                  <a:gd name="T103" fmla="*/ 10 h 125"/>
                  <a:gd name="T104" fmla="*/ 90 w 90"/>
                  <a:gd name="T105" fmla="*/ 16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0" h="125">
                    <a:moveTo>
                      <a:pt x="72" y="15"/>
                    </a:moveTo>
                    <a:lnTo>
                      <a:pt x="79" y="24"/>
                    </a:lnTo>
                    <a:lnTo>
                      <a:pt x="86" y="34"/>
                    </a:lnTo>
                    <a:lnTo>
                      <a:pt x="90" y="44"/>
                    </a:lnTo>
                    <a:lnTo>
                      <a:pt x="86" y="56"/>
                    </a:lnTo>
                    <a:lnTo>
                      <a:pt x="83" y="65"/>
                    </a:lnTo>
                    <a:lnTo>
                      <a:pt x="76" y="73"/>
                    </a:lnTo>
                    <a:lnTo>
                      <a:pt x="67" y="79"/>
                    </a:lnTo>
                    <a:lnTo>
                      <a:pt x="57" y="85"/>
                    </a:lnTo>
                    <a:lnTo>
                      <a:pt x="49" y="92"/>
                    </a:lnTo>
                    <a:lnTo>
                      <a:pt x="45" y="98"/>
                    </a:lnTo>
                    <a:lnTo>
                      <a:pt x="44" y="107"/>
                    </a:lnTo>
                    <a:lnTo>
                      <a:pt x="48" y="117"/>
                    </a:lnTo>
                    <a:lnTo>
                      <a:pt x="46" y="119"/>
                    </a:lnTo>
                    <a:lnTo>
                      <a:pt x="45" y="123"/>
                    </a:lnTo>
                    <a:lnTo>
                      <a:pt x="42" y="125"/>
                    </a:lnTo>
                    <a:lnTo>
                      <a:pt x="39" y="124"/>
                    </a:lnTo>
                    <a:lnTo>
                      <a:pt x="34" y="115"/>
                    </a:lnTo>
                    <a:lnTo>
                      <a:pt x="32" y="106"/>
                    </a:lnTo>
                    <a:lnTo>
                      <a:pt x="33" y="95"/>
                    </a:lnTo>
                    <a:lnTo>
                      <a:pt x="36" y="86"/>
                    </a:lnTo>
                    <a:lnTo>
                      <a:pt x="40" y="79"/>
                    </a:lnTo>
                    <a:lnTo>
                      <a:pt x="47" y="73"/>
                    </a:lnTo>
                    <a:lnTo>
                      <a:pt x="55" y="69"/>
                    </a:lnTo>
                    <a:lnTo>
                      <a:pt x="63" y="64"/>
                    </a:lnTo>
                    <a:lnTo>
                      <a:pt x="69" y="59"/>
                    </a:lnTo>
                    <a:lnTo>
                      <a:pt x="74" y="53"/>
                    </a:lnTo>
                    <a:lnTo>
                      <a:pt x="76" y="44"/>
                    </a:lnTo>
                    <a:lnTo>
                      <a:pt x="72" y="34"/>
                    </a:lnTo>
                    <a:lnTo>
                      <a:pt x="68" y="30"/>
                    </a:lnTo>
                    <a:lnTo>
                      <a:pt x="63" y="26"/>
                    </a:lnTo>
                    <a:lnTo>
                      <a:pt x="59" y="23"/>
                    </a:lnTo>
                    <a:lnTo>
                      <a:pt x="53" y="20"/>
                    </a:lnTo>
                    <a:lnTo>
                      <a:pt x="47" y="19"/>
                    </a:lnTo>
                    <a:lnTo>
                      <a:pt x="40" y="18"/>
                    </a:lnTo>
                    <a:lnTo>
                      <a:pt x="34" y="19"/>
                    </a:lnTo>
                    <a:lnTo>
                      <a:pt x="27" y="20"/>
                    </a:lnTo>
                    <a:lnTo>
                      <a:pt x="23" y="28"/>
                    </a:lnTo>
                    <a:lnTo>
                      <a:pt x="22" y="41"/>
                    </a:lnTo>
                    <a:lnTo>
                      <a:pt x="19" y="51"/>
                    </a:lnTo>
                    <a:lnTo>
                      <a:pt x="7" y="55"/>
                    </a:lnTo>
                    <a:lnTo>
                      <a:pt x="0" y="46"/>
                    </a:lnTo>
                    <a:lnTo>
                      <a:pt x="0" y="36"/>
                    </a:lnTo>
                    <a:lnTo>
                      <a:pt x="3" y="26"/>
                    </a:lnTo>
                    <a:lnTo>
                      <a:pt x="8" y="17"/>
                    </a:lnTo>
                    <a:lnTo>
                      <a:pt x="15" y="9"/>
                    </a:lnTo>
                    <a:lnTo>
                      <a:pt x="22" y="4"/>
                    </a:lnTo>
                    <a:lnTo>
                      <a:pt x="31" y="1"/>
                    </a:lnTo>
                    <a:lnTo>
                      <a:pt x="40" y="0"/>
                    </a:lnTo>
                    <a:lnTo>
                      <a:pt x="49" y="1"/>
                    </a:lnTo>
                    <a:lnTo>
                      <a:pt x="57" y="4"/>
                    </a:lnTo>
                    <a:lnTo>
                      <a:pt x="65" y="9"/>
                    </a:lnTo>
                    <a:lnTo>
                      <a:pt x="72"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9" name="Freeform 24">
                <a:extLst>
                  <a:ext uri="{FF2B5EF4-FFF2-40B4-BE49-F238E27FC236}">
                    <a16:creationId xmlns:a16="http://schemas.microsoft.com/office/drawing/2014/main" xmlns="" id="{8482B402-6433-4D6B-ADB9-86E0F840ACB3}"/>
                  </a:ext>
                </a:extLst>
              </p:cNvPr>
              <p:cNvSpPr>
                <a:spLocks noChangeAspect="1"/>
              </p:cNvSpPr>
              <p:nvPr/>
            </p:nvSpPr>
            <p:spPr bwMode="auto">
              <a:xfrm>
                <a:off x="4079" y="1448"/>
                <a:ext cx="369" cy="302"/>
              </a:xfrm>
              <a:custGeom>
                <a:avLst/>
                <a:gdLst>
                  <a:gd name="T0" fmla="*/ 369 w 295"/>
                  <a:gd name="T1" fmla="*/ 14 h 277"/>
                  <a:gd name="T2" fmla="*/ 331 w 295"/>
                  <a:gd name="T3" fmla="*/ 37 h 277"/>
                  <a:gd name="T4" fmla="*/ 295 w 295"/>
                  <a:gd name="T5" fmla="*/ 61 h 277"/>
                  <a:gd name="T6" fmla="*/ 261 w 295"/>
                  <a:gd name="T7" fmla="*/ 87 h 277"/>
                  <a:gd name="T8" fmla="*/ 231 w 295"/>
                  <a:gd name="T9" fmla="*/ 119 h 277"/>
                  <a:gd name="T10" fmla="*/ 215 w 295"/>
                  <a:gd name="T11" fmla="*/ 134 h 277"/>
                  <a:gd name="T12" fmla="*/ 196 w 295"/>
                  <a:gd name="T13" fmla="*/ 144 h 277"/>
                  <a:gd name="T14" fmla="*/ 176 w 295"/>
                  <a:gd name="T15" fmla="*/ 153 h 277"/>
                  <a:gd name="T16" fmla="*/ 158 w 295"/>
                  <a:gd name="T17" fmla="*/ 161 h 277"/>
                  <a:gd name="T18" fmla="*/ 130 w 295"/>
                  <a:gd name="T19" fmla="*/ 188 h 277"/>
                  <a:gd name="T20" fmla="*/ 101 w 295"/>
                  <a:gd name="T21" fmla="*/ 213 h 277"/>
                  <a:gd name="T22" fmla="*/ 74 w 295"/>
                  <a:gd name="T23" fmla="*/ 238 h 277"/>
                  <a:gd name="T24" fmla="*/ 49 w 295"/>
                  <a:gd name="T25" fmla="*/ 265 h 277"/>
                  <a:gd name="T26" fmla="*/ 69 w 295"/>
                  <a:gd name="T27" fmla="*/ 267 h 277"/>
                  <a:gd name="T28" fmla="*/ 91 w 295"/>
                  <a:gd name="T29" fmla="*/ 263 h 277"/>
                  <a:gd name="T30" fmla="*/ 110 w 295"/>
                  <a:gd name="T31" fmla="*/ 261 h 277"/>
                  <a:gd name="T32" fmla="*/ 126 w 295"/>
                  <a:gd name="T33" fmla="*/ 269 h 277"/>
                  <a:gd name="T34" fmla="*/ 110 w 295"/>
                  <a:gd name="T35" fmla="*/ 279 h 277"/>
                  <a:gd name="T36" fmla="*/ 84 w 295"/>
                  <a:gd name="T37" fmla="*/ 283 h 277"/>
                  <a:gd name="T38" fmla="*/ 59 w 295"/>
                  <a:gd name="T39" fmla="*/ 290 h 277"/>
                  <a:gd name="T40" fmla="*/ 35 w 295"/>
                  <a:gd name="T41" fmla="*/ 299 h 277"/>
                  <a:gd name="T42" fmla="*/ 11 w 295"/>
                  <a:gd name="T43" fmla="*/ 302 h 277"/>
                  <a:gd name="T44" fmla="*/ 0 w 295"/>
                  <a:gd name="T45" fmla="*/ 288 h 277"/>
                  <a:gd name="T46" fmla="*/ 13 w 295"/>
                  <a:gd name="T47" fmla="*/ 270 h 277"/>
                  <a:gd name="T48" fmla="*/ 21 w 295"/>
                  <a:gd name="T49" fmla="*/ 250 h 277"/>
                  <a:gd name="T50" fmla="*/ 28 w 295"/>
                  <a:gd name="T51" fmla="*/ 228 h 277"/>
                  <a:gd name="T52" fmla="*/ 38 w 295"/>
                  <a:gd name="T53" fmla="*/ 210 h 277"/>
                  <a:gd name="T54" fmla="*/ 54 w 295"/>
                  <a:gd name="T55" fmla="*/ 209 h 277"/>
                  <a:gd name="T56" fmla="*/ 55 w 295"/>
                  <a:gd name="T57" fmla="*/ 221 h 277"/>
                  <a:gd name="T58" fmla="*/ 76 w 295"/>
                  <a:gd name="T59" fmla="*/ 213 h 277"/>
                  <a:gd name="T60" fmla="*/ 110 w 295"/>
                  <a:gd name="T61" fmla="*/ 181 h 277"/>
                  <a:gd name="T62" fmla="*/ 141 w 295"/>
                  <a:gd name="T63" fmla="*/ 152 h 277"/>
                  <a:gd name="T64" fmla="*/ 179 w 295"/>
                  <a:gd name="T65" fmla="*/ 128 h 277"/>
                  <a:gd name="T66" fmla="*/ 216 w 295"/>
                  <a:gd name="T67" fmla="*/ 102 h 277"/>
                  <a:gd name="T68" fmla="*/ 253 w 295"/>
                  <a:gd name="T69" fmla="*/ 71 h 277"/>
                  <a:gd name="T70" fmla="*/ 293 w 295"/>
                  <a:gd name="T71" fmla="*/ 43 h 277"/>
                  <a:gd name="T72" fmla="*/ 333 w 295"/>
                  <a:gd name="T73" fmla="*/ 14 h 277"/>
                  <a:gd name="T74" fmla="*/ 358 w 295"/>
                  <a:gd name="T75" fmla="*/ 0 h 277"/>
                  <a:gd name="T76" fmla="*/ 366 w 295"/>
                  <a:gd name="T77" fmla="*/ 3 h 2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95" h="277">
                    <a:moveTo>
                      <a:pt x="295" y="5"/>
                    </a:moveTo>
                    <a:lnTo>
                      <a:pt x="295" y="13"/>
                    </a:lnTo>
                    <a:lnTo>
                      <a:pt x="280" y="24"/>
                    </a:lnTo>
                    <a:lnTo>
                      <a:pt x="265" y="34"/>
                    </a:lnTo>
                    <a:lnTo>
                      <a:pt x="251" y="45"/>
                    </a:lnTo>
                    <a:lnTo>
                      <a:pt x="236" y="56"/>
                    </a:lnTo>
                    <a:lnTo>
                      <a:pt x="221" y="68"/>
                    </a:lnTo>
                    <a:lnTo>
                      <a:pt x="209" y="80"/>
                    </a:lnTo>
                    <a:lnTo>
                      <a:pt x="196" y="94"/>
                    </a:lnTo>
                    <a:lnTo>
                      <a:pt x="185" y="109"/>
                    </a:lnTo>
                    <a:lnTo>
                      <a:pt x="179" y="116"/>
                    </a:lnTo>
                    <a:lnTo>
                      <a:pt x="172" y="123"/>
                    </a:lnTo>
                    <a:lnTo>
                      <a:pt x="164" y="127"/>
                    </a:lnTo>
                    <a:lnTo>
                      <a:pt x="157" y="132"/>
                    </a:lnTo>
                    <a:lnTo>
                      <a:pt x="149" y="135"/>
                    </a:lnTo>
                    <a:lnTo>
                      <a:pt x="141" y="140"/>
                    </a:lnTo>
                    <a:lnTo>
                      <a:pt x="134" y="143"/>
                    </a:lnTo>
                    <a:lnTo>
                      <a:pt x="126" y="148"/>
                    </a:lnTo>
                    <a:lnTo>
                      <a:pt x="115" y="161"/>
                    </a:lnTo>
                    <a:lnTo>
                      <a:pt x="104" y="172"/>
                    </a:lnTo>
                    <a:lnTo>
                      <a:pt x="92" y="184"/>
                    </a:lnTo>
                    <a:lnTo>
                      <a:pt x="81" y="195"/>
                    </a:lnTo>
                    <a:lnTo>
                      <a:pt x="69" y="207"/>
                    </a:lnTo>
                    <a:lnTo>
                      <a:pt x="59" y="218"/>
                    </a:lnTo>
                    <a:lnTo>
                      <a:pt x="48" y="230"/>
                    </a:lnTo>
                    <a:lnTo>
                      <a:pt x="39" y="243"/>
                    </a:lnTo>
                    <a:lnTo>
                      <a:pt x="47" y="245"/>
                    </a:lnTo>
                    <a:lnTo>
                      <a:pt x="55" y="245"/>
                    </a:lnTo>
                    <a:lnTo>
                      <a:pt x="63" y="243"/>
                    </a:lnTo>
                    <a:lnTo>
                      <a:pt x="73" y="241"/>
                    </a:lnTo>
                    <a:lnTo>
                      <a:pt x="81" y="239"/>
                    </a:lnTo>
                    <a:lnTo>
                      <a:pt x="88" y="239"/>
                    </a:lnTo>
                    <a:lnTo>
                      <a:pt x="94" y="241"/>
                    </a:lnTo>
                    <a:lnTo>
                      <a:pt x="101" y="247"/>
                    </a:lnTo>
                    <a:lnTo>
                      <a:pt x="98" y="256"/>
                    </a:lnTo>
                    <a:lnTo>
                      <a:pt x="88" y="256"/>
                    </a:lnTo>
                    <a:lnTo>
                      <a:pt x="77" y="259"/>
                    </a:lnTo>
                    <a:lnTo>
                      <a:pt x="67" y="260"/>
                    </a:lnTo>
                    <a:lnTo>
                      <a:pt x="58" y="263"/>
                    </a:lnTo>
                    <a:lnTo>
                      <a:pt x="47" y="266"/>
                    </a:lnTo>
                    <a:lnTo>
                      <a:pt x="37" y="269"/>
                    </a:lnTo>
                    <a:lnTo>
                      <a:pt x="28" y="274"/>
                    </a:lnTo>
                    <a:lnTo>
                      <a:pt x="17" y="277"/>
                    </a:lnTo>
                    <a:lnTo>
                      <a:pt x="9" y="277"/>
                    </a:lnTo>
                    <a:lnTo>
                      <a:pt x="2" y="271"/>
                    </a:lnTo>
                    <a:lnTo>
                      <a:pt x="0" y="264"/>
                    </a:lnTo>
                    <a:lnTo>
                      <a:pt x="3" y="256"/>
                    </a:lnTo>
                    <a:lnTo>
                      <a:pt x="10" y="248"/>
                    </a:lnTo>
                    <a:lnTo>
                      <a:pt x="14" y="239"/>
                    </a:lnTo>
                    <a:lnTo>
                      <a:pt x="17" y="229"/>
                    </a:lnTo>
                    <a:lnTo>
                      <a:pt x="20" y="218"/>
                    </a:lnTo>
                    <a:lnTo>
                      <a:pt x="22" y="209"/>
                    </a:lnTo>
                    <a:lnTo>
                      <a:pt x="25" y="200"/>
                    </a:lnTo>
                    <a:lnTo>
                      <a:pt x="30" y="193"/>
                    </a:lnTo>
                    <a:lnTo>
                      <a:pt x="38" y="187"/>
                    </a:lnTo>
                    <a:lnTo>
                      <a:pt x="43" y="192"/>
                    </a:lnTo>
                    <a:lnTo>
                      <a:pt x="44" y="198"/>
                    </a:lnTo>
                    <a:lnTo>
                      <a:pt x="44" y="203"/>
                    </a:lnTo>
                    <a:lnTo>
                      <a:pt x="46" y="208"/>
                    </a:lnTo>
                    <a:lnTo>
                      <a:pt x="61" y="195"/>
                    </a:lnTo>
                    <a:lnTo>
                      <a:pt x="74" y="180"/>
                    </a:lnTo>
                    <a:lnTo>
                      <a:pt x="88" y="166"/>
                    </a:lnTo>
                    <a:lnTo>
                      <a:pt x="100" y="153"/>
                    </a:lnTo>
                    <a:lnTo>
                      <a:pt x="113" y="139"/>
                    </a:lnTo>
                    <a:lnTo>
                      <a:pt x="127" y="127"/>
                    </a:lnTo>
                    <a:lnTo>
                      <a:pt x="143" y="117"/>
                    </a:lnTo>
                    <a:lnTo>
                      <a:pt x="160" y="110"/>
                    </a:lnTo>
                    <a:lnTo>
                      <a:pt x="173" y="94"/>
                    </a:lnTo>
                    <a:lnTo>
                      <a:pt x="187" y="79"/>
                    </a:lnTo>
                    <a:lnTo>
                      <a:pt x="202" y="65"/>
                    </a:lnTo>
                    <a:lnTo>
                      <a:pt x="218" y="51"/>
                    </a:lnTo>
                    <a:lnTo>
                      <a:pt x="234" y="39"/>
                    </a:lnTo>
                    <a:lnTo>
                      <a:pt x="250" y="26"/>
                    </a:lnTo>
                    <a:lnTo>
                      <a:pt x="266" y="13"/>
                    </a:lnTo>
                    <a:lnTo>
                      <a:pt x="282" y="0"/>
                    </a:lnTo>
                    <a:lnTo>
                      <a:pt x="286" y="0"/>
                    </a:lnTo>
                    <a:lnTo>
                      <a:pt x="289" y="0"/>
                    </a:lnTo>
                    <a:lnTo>
                      <a:pt x="293" y="3"/>
                    </a:lnTo>
                    <a:lnTo>
                      <a:pt x="295" y="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0" name="Freeform 25">
                <a:extLst>
                  <a:ext uri="{FF2B5EF4-FFF2-40B4-BE49-F238E27FC236}">
                    <a16:creationId xmlns:a16="http://schemas.microsoft.com/office/drawing/2014/main" xmlns="" id="{89F68D1D-A160-4B97-98AA-4B6B640A1AA9}"/>
                  </a:ext>
                </a:extLst>
              </p:cNvPr>
              <p:cNvSpPr>
                <a:spLocks noChangeAspect="1"/>
              </p:cNvSpPr>
              <p:nvPr/>
            </p:nvSpPr>
            <p:spPr bwMode="auto">
              <a:xfrm>
                <a:off x="5013" y="1531"/>
                <a:ext cx="38" cy="32"/>
              </a:xfrm>
              <a:custGeom>
                <a:avLst/>
                <a:gdLst>
                  <a:gd name="T0" fmla="*/ 38 w 29"/>
                  <a:gd name="T1" fmla="*/ 16 h 30"/>
                  <a:gd name="T2" fmla="*/ 37 w 29"/>
                  <a:gd name="T3" fmla="*/ 20 h 30"/>
                  <a:gd name="T4" fmla="*/ 35 w 29"/>
                  <a:gd name="T5" fmla="*/ 25 h 30"/>
                  <a:gd name="T6" fmla="*/ 31 w 29"/>
                  <a:gd name="T7" fmla="*/ 28 h 30"/>
                  <a:gd name="T8" fmla="*/ 28 w 29"/>
                  <a:gd name="T9" fmla="*/ 30 h 30"/>
                  <a:gd name="T10" fmla="*/ 18 w 29"/>
                  <a:gd name="T11" fmla="*/ 32 h 30"/>
                  <a:gd name="T12" fmla="*/ 10 w 29"/>
                  <a:gd name="T13" fmla="*/ 28 h 30"/>
                  <a:gd name="T14" fmla="*/ 5 w 29"/>
                  <a:gd name="T15" fmla="*/ 21 h 30"/>
                  <a:gd name="T16" fmla="*/ 0 w 29"/>
                  <a:gd name="T17" fmla="*/ 17 h 30"/>
                  <a:gd name="T18" fmla="*/ 0 w 29"/>
                  <a:gd name="T19" fmla="*/ 10 h 30"/>
                  <a:gd name="T20" fmla="*/ 4 w 29"/>
                  <a:gd name="T21" fmla="*/ 3 h 30"/>
                  <a:gd name="T22" fmla="*/ 9 w 29"/>
                  <a:gd name="T23" fmla="*/ 1 h 30"/>
                  <a:gd name="T24" fmla="*/ 17 w 29"/>
                  <a:gd name="T25" fmla="*/ 0 h 30"/>
                  <a:gd name="T26" fmla="*/ 26 w 29"/>
                  <a:gd name="T27" fmla="*/ 1 h 30"/>
                  <a:gd name="T28" fmla="*/ 31 w 29"/>
                  <a:gd name="T29" fmla="*/ 3 h 30"/>
                  <a:gd name="T30" fmla="*/ 37 w 29"/>
                  <a:gd name="T31" fmla="*/ 9 h 30"/>
                  <a:gd name="T32" fmla="*/ 38 w 29"/>
                  <a:gd name="T33" fmla="*/ 16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0">
                    <a:moveTo>
                      <a:pt x="29" y="15"/>
                    </a:moveTo>
                    <a:lnTo>
                      <a:pt x="28" y="19"/>
                    </a:lnTo>
                    <a:lnTo>
                      <a:pt x="27" y="23"/>
                    </a:lnTo>
                    <a:lnTo>
                      <a:pt x="24" y="26"/>
                    </a:lnTo>
                    <a:lnTo>
                      <a:pt x="21" y="28"/>
                    </a:lnTo>
                    <a:lnTo>
                      <a:pt x="14" y="30"/>
                    </a:lnTo>
                    <a:lnTo>
                      <a:pt x="8" y="26"/>
                    </a:lnTo>
                    <a:lnTo>
                      <a:pt x="4" y="20"/>
                    </a:lnTo>
                    <a:lnTo>
                      <a:pt x="0" y="16"/>
                    </a:lnTo>
                    <a:lnTo>
                      <a:pt x="0" y="9"/>
                    </a:lnTo>
                    <a:lnTo>
                      <a:pt x="3" y="3"/>
                    </a:lnTo>
                    <a:lnTo>
                      <a:pt x="7" y="1"/>
                    </a:lnTo>
                    <a:lnTo>
                      <a:pt x="13" y="0"/>
                    </a:lnTo>
                    <a:lnTo>
                      <a:pt x="20" y="1"/>
                    </a:lnTo>
                    <a:lnTo>
                      <a:pt x="24" y="3"/>
                    </a:lnTo>
                    <a:lnTo>
                      <a:pt x="28" y="8"/>
                    </a:lnTo>
                    <a:lnTo>
                      <a:pt x="29"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1" name="Freeform 28">
                <a:extLst>
                  <a:ext uri="{FF2B5EF4-FFF2-40B4-BE49-F238E27FC236}">
                    <a16:creationId xmlns:a16="http://schemas.microsoft.com/office/drawing/2014/main" xmlns="" id="{50BF74AB-1C5F-4DED-B525-C88317A371F2}"/>
                  </a:ext>
                </a:extLst>
              </p:cNvPr>
              <p:cNvSpPr>
                <a:spLocks noChangeAspect="1"/>
              </p:cNvSpPr>
              <p:nvPr/>
            </p:nvSpPr>
            <p:spPr bwMode="auto">
              <a:xfrm flipH="1">
                <a:off x="4102" y="1189"/>
                <a:ext cx="113" cy="137"/>
              </a:xfrm>
              <a:custGeom>
                <a:avLst/>
                <a:gdLst>
                  <a:gd name="T0" fmla="*/ 90 w 90"/>
                  <a:gd name="T1" fmla="*/ 16 h 125"/>
                  <a:gd name="T2" fmla="*/ 99 w 90"/>
                  <a:gd name="T3" fmla="*/ 26 h 125"/>
                  <a:gd name="T4" fmla="*/ 108 w 90"/>
                  <a:gd name="T5" fmla="*/ 37 h 125"/>
                  <a:gd name="T6" fmla="*/ 113 w 90"/>
                  <a:gd name="T7" fmla="*/ 48 h 125"/>
                  <a:gd name="T8" fmla="*/ 108 w 90"/>
                  <a:gd name="T9" fmla="*/ 61 h 125"/>
                  <a:gd name="T10" fmla="*/ 104 w 90"/>
                  <a:gd name="T11" fmla="*/ 71 h 125"/>
                  <a:gd name="T12" fmla="*/ 95 w 90"/>
                  <a:gd name="T13" fmla="*/ 80 h 125"/>
                  <a:gd name="T14" fmla="*/ 84 w 90"/>
                  <a:gd name="T15" fmla="*/ 87 h 125"/>
                  <a:gd name="T16" fmla="*/ 72 w 90"/>
                  <a:gd name="T17" fmla="*/ 93 h 125"/>
                  <a:gd name="T18" fmla="*/ 62 w 90"/>
                  <a:gd name="T19" fmla="*/ 101 h 125"/>
                  <a:gd name="T20" fmla="*/ 57 w 90"/>
                  <a:gd name="T21" fmla="*/ 107 h 125"/>
                  <a:gd name="T22" fmla="*/ 55 w 90"/>
                  <a:gd name="T23" fmla="*/ 117 h 125"/>
                  <a:gd name="T24" fmla="*/ 60 w 90"/>
                  <a:gd name="T25" fmla="*/ 128 h 125"/>
                  <a:gd name="T26" fmla="*/ 58 w 90"/>
                  <a:gd name="T27" fmla="*/ 130 h 125"/>
                  <a:gd name="T28" fmla="*/ 57 w 90"/>
                  <a:gd name="T29" fmla="*/ 135 h 125"/>
                  <a:gd name="T30" fmla="*/ 53 w 90"/>
                  <a:gd name="T31" fmla="*/ 137 h 125"/>
                  <a:gd name="T32" fmla="*/ 49 w 90"/>
                  <a:gd name="T33" fmla="*/ 136 h 125"/>
                  <a:gd name="T34" fmla="*/ 43 w 90"/>
                  <a:gd name="T35" fmla="*/ 126 h 125"/>
                  <a:gd name="T36" fmla="*/ 40 w 90"/>
                  <a:gd name="T37" fmla="*/ 116 h 125"/>
                  <a:gd name="T38" fmla="*/ 41 w 90"/>
                  <a:gd name="T39" fmla="*/ 104 h 125"/>
                  <a:gd name="T40" fmla="*/ 45 w 90"/>
                  <a:gd name="T41" fmla="*/ 94 h 125"/>
                  <a:gd name="T42" fmla="*/ 50 w 90"/>
                  <a:gd name="T43" fmla="*/ 87 h 125"/>
                  <a:gd name="T44" fmla="*/ 59 w 90"/>
                  <a:gd name="T45" fmla="*/ 80 h 125"/>
                  <a:gd name="T46" fmla="*/ 69 w 90"/>
                  <a:gd name="T47" fmla="*/ 76 h 125"/>
                  <a:gd name="T48" fmla="*/ 79 w 90"/>
                  <a:gd name="T49" fmla="*/ 70 h 125"/>
                  <a:gd name="T50" fmla="*/ 87 w 90"/>
                  <a:gd name="T51" fmla="*/ 65 h 125"/>
                  <a:gd name="T52" fmla="*/ 93 w 90"/>
                  <a:gd name="T53" fmla="*/ 58 h 125"/>
                  <a:gd name="T54" fmla="*/ 95 w 90"/>
                  <a:gd name="T55" fmla="*/ 48 h 125"/>
                  <a:gd name="T56" fmla="*/ 90 w 90"/>
                  <a:gd name="T57" fmla="*/ 37 h 125"/>
                  <a:gd name="T58" fmla="*/ 85 w 90"/>
                  <a:gd name="T59" fmla="*/ 33 h 125"/>
                  <a:gd name="T60" fmla="*/ 79 w 90"/>
                  <a:gd name="T61" fmla="*/ 28 h 125"/>
                  <a:gd name="T62" fmla="*/ 74 w 90"/>
                  <a:gd name="T63" fmla="*/ 25 h 125"/>
                  <a:gd name="T64" fmla="*/ 67 w 90"/>
                  <a:gd name="T65" fmla="*/ 22 h 125"/>
                  <a:gd name="T66" fmla="*/ 59 w 90"/>
                  <a:gd name="T67" fmla="*/ 21 h 125"/>
                  <a:gd name="T68" fmla="*/ 50 w 90"/>
                  <a:gd name="T69" fmla="*/ 20 h 125"/>
                  <a:gd name="T70" fmla="*/ 43 w 90"/>
                  <a:gd name="T71" fmla="*/ 21 h 125"/>
                  <a:gd name="T72" fmla="*/ 34 w 90"/>
                  <a:gd name="T73" fmla="*/ 22 h 125"/>
                  <a:gd name="T74" fmla="*/ 29 w 90"/>
                  <a:gd name="T75" fmla="*/ 31 h 125"/>
                  <a:gd name="T76" fmla="*/ 28 w 90"/>
                  <a:gd name="T77" fmla="*/ 45 h 125"/>
                  <a:gd name="T78" fmla="*/ 24 w 90"/>
                  <a:gd name="T79" fmla="*/ 56 h 125"/>
                  <a:gd name="T80" fmla="*/ 9 w 90"/>
                  <a:gd name="T81" fmla="*/ 60 h 125"/>
                  <a:gd name="T82" fmla="*/ 0 w 90"/>
                  <a:gd name="T83" fmla="*/ 50 h 125"/>
                  <a:gd name="T84" fmla="*/ 0 w 90"/>
                  <a:gd name="T85" fmla="*/ 39 h 125"/>
                  <a:gd name="T86" fmla="*/ 4 w 90"/>
                  <a:gd name="T87" fmla="*/ 28 h 125"/>
                  <a:gd name="T88" fmla="*/ 10 w 90"/>
                  <a:gd name="T89" fmla="*/ 19 h 125"/>
                  <a:gd name="T90" fmla="*/ 19 w 90"/>
                  <a:gd name="T91" fmla="*/ 10 h 125"/>
                  <a:gd name="T92" fmla="*/ 28 w 90"/>
                  <a:gd name="T93" fmla="*/ 4 h 125"/>
                  <a:gd name="T94" fmla="*/ 39 w 90"/>
                  <a:gd name="T95" fmla="*/ 1 h 125"/>
                  <a:gd name="T96" fmla="*/ 50 w 90"/>
                  <a:gd name="T97" fmla="*/ 0 h 125"/>
                  <a:gd name="T98" fmla="*/ 62 w 90"/>
                  <a:gd name="T99" fmla="*/ 1 h 125"/>
                  <a:gd name="T100" fmla="*/ 72 w 90"/>
                  <a:gd name="T101" fmla="*/ 4 h 125"/>
                  <a:gd name="T102" fmla="*/ 82 w 90"/>
                  <a:gd name="T103" fmla="*/ 10 h 125"/>
                  <a:gd name="T104" fmla="*/ 90 w 90"/>
                  <a:gd name="T105" fmla="*/ 16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0" h="125">
                    <a:moveTo>
                      <a:pt x="72" y="15"/>
                    </a:moveTo>
                    <a:lnTo>
                      <a:pt x="79" y="24"/>
                    </a:lnTo>
                    <a:lnTo>
                      <a:pt x="86" y="34"/>
                    </a:lnTo>
                    <a:lnTo>
                      <a:pt x="90" y="44"/>
                    </a:lnTo>
                    <a:lnTo>
                      <a:pt x="86" y="56"/>
                    </a:lnTo>
                    <a:lnTo>
                      <a:pt x="83" y="65"/>
                    </a:lnTo>
                    <a:lnTo>
                      <a:pt x="76" y="73"/>
                    </a:lnTo>
                    <a:lnTo>
                      <a:pt x="67" y="79"/>
                    </a:lnTo>
                    <a:lnTo>
                      <a:pt x="57" y="85"/>
                    </a:lnTo>
                    <a:lnTo>
                      <a:pt x="49" y="92"/>
                    </a:lnTo>
                    <a:lnTo>
                      <a:pt x="45" y="98"/>
                    </a:lnTo>
                    <a:lnTo>
                      <a:pt x="44" y="107"/>
                    </a:lnTo>
                    <a:lnTo>
                      <a:pt x="48" y="117"/>
                    </a:lnTo>
                    <a:lnTo>
                      <a:pt x="46" y="119"/>
                    </a:lnTo>
                    <a:lnTo>
                      <a:pt x="45" y="123"/>
                    </a:lnTo>
                    <a:lnTo>
                      <a:pt x="42" y="125"/>
                    </a:lnTo>
                    <a:lnTo>
                      <a:pt x="39" y="124"/>
                    </a:lnTo>
                    <a:lnTo>
                      <a:pt x="34" y="115"/>
                    </a:lnTo>
                    <a:lnTo>
                      <a:pt x="32" y="106"/>
                    </a:lnTo>
                    <a:lnTo>
                      <a:pt x="33" y="95"/>
                    </a:lnTo>
                    <a:lnTo>
                      <a:pt x="36" y="86"/>
                    </a:lnTo>
                    <a:lnTo>
                      <a:pt x="40" y="79"/>
                    </a:lnTo>
                    <a:lnTo>
                      <a:pt x="47" y="73"/>
                    </a:lnTo>
                    <a:lnTo>
                      <a:pt x="55" y="69"/>
                    </a:lnTo>
                    <a:lnTo>
                      <a:pt x="63" y="64"/>
                    </a:lnTo>
                    <a:lnTo>
                      <a:pt x="69" y="59"/>
                    </a:lnTo>
                    <a:lnTo>
                      <a:pt x="74" y="53"/>
                    </a:lnTo>
                    <a:lnTo>
                      <a:pt x="76" y="44"/>
                    </a:lnTo>
                    <a:lnTo>
                      <a:pt x="72" y="34"/>
                    </a:lnTo>
                    <a:lnTo>
                      <a:pt x="68" y="30"/>
                    </a:lnTo>
                    <a:lnTo>
                      <a:pt x="63" y="26"/>
                    </a:lnTo>
                    <a:lnTo>
                      <a:pt x="59" y="23"/>
                    </a:lnTo>
                    <a:lnTo>
                      <a:pt x="53" y="20"/>
                    </a:lnTo>
                    <a:lnTo>
                      <a:pt x="47" y="19"/>
                    </a:lnTo>
                    <a:lnTo>
                      <a:pt x="40" y="18"/>
                    </a:lnTo>
                    <a:lnTo>
                      <a:pt x="34" y="19"/>
                    </a:lnTo>
                    <a:lnTo>
                      <a:pt x="27" y="20"/>
                    </a:lnTo>
                    <a:lnTo>
                      <a:pt x="23" y="28"/>
                    </a:lnTo>
                    <a:lnTo>
                      <a:pt x="22" y="41"/>
                    </a:lnTo>
                    <a:lnTo>
                      <a:pt x="19" y="51"/>
                    </a:lnTo>
                    <a:lnTo>
                      <a:pt x="7" y="55"/>
                    </a:lnTo>
                    <a:lnTo>
                      <a:pt x="0" y="46"/>
                    </a:lnTo>
                    <a:lnTo>
                      <a:pt x="0" y="36"/>
                    </a:lnTo>
                    <a:lnTo>
                      <a:pt x="3" y="26"/>
                    </a:lnTo>
                    <a:lnTo>
                      <a:pt x="8" y="17"/>
                    </a:lnTo>
                    <a:lnTo>
                      <a:pt x="15" y="9"/>
                    </a:lnTo>
                    <a:lnTo>
                      <a:pt x="22" y="4"/>
                    </a:lnTo>
                    <a:lnTo>
                      <a:pt x="31" y="1"/>
                    </a:lnTo>
                    <a:lnTo>
                      <a:pt x="40" y="0"/>
                    </a:lnTo>
                    <a:lnTo>
                      <a:pt x="49" y="1"/>
                    </a:lnTo>
                    <a:lnTo>
                      <a:pt x="57" y="4"/>
                    </a:lnTo>
                    <a:lnTo>
                      <a:pt x="65" y="9"/>
                    </a:lnTo>
                    <a:lnTo>
                      <a:pt x="72"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2" name="Freeform 29">
                <a:extLst>
                  <a:ext uri="{FF2B5EF4-FFF2-40B4-BE49-F238E27FC236}">
                    <a16:creationId xmlns:a16="http://schemas.microsoft.com/office/drawing/2014/main" xmlns="" id="{D323012D-7C04-4FFB-B8F0-EBF935429C7D}"/>
                  </a:ext>
                </a:extLst>
              </p:cNvPr>
              <p:cNvSpPr>
                <a:spLocks noChangeAspect="1"/>
              </p:cNvSpPr>
              <p:nvPr/>
            </p:nvSpPr>
            <p:spPr bwMode="auto">
              <a:xfrm flipH="1">
                <a:off x="4155" y="1337"/>
                <a:ext cx="38" cy="32"/>
              </a:xfrm>
              <a:custGeom>
                <a:avLst/>
                <a:gdLst>
                  <a:gd name="T0" fmla="*/ 38 w 29"/>
                  <a:gd name="T1" fmla="*/ 16 h 30"/>
                  <a:gd name="T2" fmla="*/ 37 w 29"/>
                  <a:gd name="T3" fmla="*/ 20 h 30"/>
                  <a:gd name="T4" fmla="*/ 35 w 29"/>
                  <a:gd name="T5" fmla="*/ 25 h 30"/>
                  <a:gd name="T6" fmla="*/ 31 w 29"/>
                  <a:gd name="T7" fmla="*/ 28 h 30"/>
                  <a:gd name="T8" fmla="*/ 28 w 29"/>
                  <a:gd name="T9" fmla="*/ 30 h 30"/>
                  <a:gd name="T10" fmla="*/ 18 w 29"/>
                  <a:gd name="T11" fmla="*/ 32 h 30"/>
                  <a:gd name="T12" fmla="*/ 10 w 29"/>
                  <a:gd name="T13" fmla="*/ 28 h 30"/>
                  <a:gd name="T14" fmla="*/ 5 w 29"/>
                  <a:gd name="T15" fmla="*/ 21 h 30"/>
                  <a:gd name="T16" fmla="*/ 0 w 29"/>
                  <a:gd name="T17" fmla="*/ 17 h 30"/>
                  <a:gd name="T18" fmla="*/ 0 w 29"/>
                  <a:gd name="T19" fmla="*/ 10 h 30"/>
                  <a:gd name="T20" fmla="*/ 4 w 29"/>
                  <a:gd name="T21" fmla="*/ 3 h 30"/>
                  <a:gd name="T22" fmla="*/ 9 w 29"/>
                  <a:gd name="T23" fmla="*/ 1 h 30"/>
                  <a:gd name="T24" fmla="*/ 17 w 29"/>
                  <a:gd name="T25" fmla="*/ 0 h 30"/>
                  <a:gd name="T26" fmla="*/ 26 w 29"/>
                  <a:gd name="T27" fmla="*/ 1 h 30"/>
                  <a:gd name="T28" fmla="*/ 31 w 29"/>
                  <a:gd name="T29" fmla="*/ 3 h 30"/>
                  <a:gd name="T30" fmla="*/ 37 w 29"/>
                  <a:gd name="T31" fmla="*/ 9 h 30"/>
                  <a:gd name="T32" fmla="*/ 38 w 29"/>
                  <a:gd name="T33" fmla="*/ 16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0">
                    <a:moveTo>
                      <a:pt x="29" y="15"/>
                    </a:moveTo>
                    <a:lnTo>
                      <a:pt x="28" y="19"/>
                    </a:lnTo>
                    <a:lnTo>
                      <a:pt x="27" y="23"/>
                    </a:lnTo>
                    <a:lnTo>
                      <a:pt x="24" y="26"/>
                    </a:lnTo>
                    <a:lnTo>
                      <a:pt x="21" y="28"/>
                    </a:lnTo>
                    <a:lnTo>
                      <a:pt x="14" y="30"/>
                    </a:lnTo>
                    <a:lnTo>
                      <a:pt x="8" y="26"/>
                    </a:lnTo>
                    <a:lnTo>
                      <a:pt x="4" y="20"/>
                    </a:lnTo>
                    <a:lnTo>
                      <a:pt x="0" y="16"/>
                    </a:lnTo>
                    <a:lnTo>
                      <a:pt x="0" y="9"/>
                    </a:lnTo>
                    <a:lnTo>
                      <a:pt x="3" y="3"/>
                    </a:lnTo>
                    <a:lnTo>
                      <a:pt x="7" y="1"/>
                    </a:lnTo>
                    <a:lnTo>
                      <a:pt x="13" y="0"/>
                    </a:lnTo>
                    <a:lnTo>
                      <a:pt x="20" y="1"/>
                    </a:lnTo>
                    <a:lnTo>
                      <a:pt x="24" y="3"/>
                    </a:lnTo>
                    <a:lnTo>
                      <a:pt x="28" y="8"/>
                    </a:lnTo>
                    <a:lnTo>
                      <a:pt x="29" y="15"/>
                    </a:lnTo>
                    <a:close/>
                  </a:path>
                </a:pathLst>
              </a:custGeom>
              <a:solidFill>
                <a:srgbClr val="FF00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xmlns="" id="{DA4A6240-02E9-405E-84A9-43654087DB7C}"/>
              </a:ext>
            </a:extLst>
          </p:cNvPr>
          <p:cNvGrpSpPr>
            <a:grpSpLocks/>
          </p:cNvGrpSpPr>
          <p:nvPr/>
        </p:nvGrpSpPr>
        <p:grpSpPr bwMode="auto">
          <a:xfrm>
            <a:off x="1205345" y="1114187"/>
            <a:ext cx="10016837" cy="5620327"/>
            <a:chOff x="237" y="837"/>
            <a:chExt cx="5334" cy="3046"/>
          </a:xfrm>
        </p:grpSpPr>
        <p:grpSp>
          <p:nvGrpSpPr>
            <p:cNvPr id="34820" name="Group 3">
              <a:extLst>
                <a:ext uri="{FF2B5EF4-FFF2-40B4-BE49-F238E27FC236}">
                  <a16:creationId xmlns:a16="http://schemas.microsoft.com/office/drawing/2014/main" xmlns="" id="{56174A97-F00E-41B6-95A0-216B4FC0E27F}"/>
                </a:ext>
              </a:extLst>
            </p:cNvPr>
            <p:cNvGrpSpPr>
              <a:grpSpLocks noChangeAspect="1"/>
            </p:cNvGrpSpPr>
            <p:nvPr/>
          </p:nvGrpSpPr>
          <p:grpSpPr bwMode="auto">
            <a:xfrm>
              <a:off x="243" y="844"/>
              <a:ext cx="5321" cy="3033"/>
              <a:chOff x="1030" y="1446"/>
              <a:chExt cx="3969" cy="2262"/>
            </a:xfrm>
          </p:grpSpPr>
          <p:sp>
            <p:nvSpPr>
              <p:cNvPr id="34822" name="Rectangle 4">
                <a:extLst>
                  <a:ext uri="{FF2B5EF4-FFF2-40B4-BE49-F238E27FC236}">
                    <a16:creationId xmlns:a16="http://schemas.microsoft.com/office/drawing/2014/main" xmlns="" id="{C4E4C0AE-C030-486B-A06E-F3154298508E}"/>
                  </a:ext>
                </a:extLst>
              </p:cNvPr>
              <p:cNvSpPr>
                <a:spLocks noChangeAspect="1" noChangeArrowheads="1"/>
              </p:cNvSpPr>
              <p:nvPr/>
            </p:nvSpPr>
            <p:spPr bwMode="auto">
              <a:xfrm>
                <a:off x="3040" y="3583"/>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Memória de curto-prazo limitada</a:t>
                </a:r>
              </a:p>
            </p:txBody>
          </p:sp>
          <p:sp>
            <p:nvSpPr>
              <p:cNvPr id="34823" name="Rectangle 5">
                <a:extLst>
                  <a:ext uri="{FF2B5EF4-FFF2-40B4-BE49-F238E27FC236}">
                    <a16:creationId xmlns:a16="http://schemas.microsoft.com/office/drawing/2014/main" xmlns="" id="{E5EF5224-8F16-4227-B98A-421B0D65FF24}"/>
                  </a:ext>
                </a:extLst>
              </p:cNvPr>
              <p:cNvSpPr>
                <a:spLocks noChangeAspect="1" noChangeArrowheads="1"/>
              </p:cNvSpPr>
              <p:nvPr/>
            </p:nvSpPr>
            <p:spPr bwMode="auto">
              <a:xfrm>
                <a:off x="1030" y="3583"/>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Conflitos de personalidade</a:t>
                </a:r>
              </a:p>
            </p:txBody>
          </p:sp>
          <p:sp>
            <p:nvSpPr>
              <p:cNvPr id="34824" name="Rectangle 6">
                <a:extLst>
                  <a:ext uri="{FF2B5EF4-FFF2-40B4-BE49-F238E27FC236}">
                    <a16:creationId xmlns:a16="http://schemas.microsoft.com/office/drawing/2014/main" xmlns="" id="{58896ED4-B9C0-4A1E-BD41-9F0FB27BCB7A}"/>
                  </a:ext>
                </a:extLst>
              </p:cNvPr>
              <p:cNvSpPr>
                <a:spLocks noChangeAspect="1" noChangeArrowheads="1"/>
              </p:cNvSpPr>
              <p:nvPr/>
            </p:nvSpPr>
            <p:spPr bwMode="auto">
              <a:xfrm>
                <a:off x="3040" y="3460"/>
                <a:ext cx="1959"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Ráciocínio simplificado (desvios)</a:t>
                </a:r>
              </a:p>
            </p:txBody>
          </p:sp>
          <p:sp>
            <p:nvSpPr>
              <p:cNvPr id="34825" name="Rectangle 7">
                <a:extLst>
                  <a:ext uri="{FF2B5EF4-FFF2-40B4-BE49-F238E27FC236}">
                    <a16:creationId xmlns:a16="http://schemas.microsoft.com/office/drawing/2014/main" xmlns="" id="{88D6CFF6-935D-4510-AB30-691560EAA17D}"/>
                  </a:ext>
                </a:extLst>
              </p:cNvPr>
              <p:cNvSpPr>
                <a:spLocks noChangeAspect="1" noChangeArrowheads="1"/>
              </p:cNvSpPr>
              <p:nvPr/>
            </p:nvSpPr>
            <p:spPr bwMode="auto">
              <a:xfrm>
                <a:off x="1030" y="3460"/>
                <a:ext cx="2010"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Ausência de indicação alternativa</a:t>
                </a:r>
              </a:p>
            </p:txBody>
          </p:sp>
          <p:sp>
            <p:nvSpPr>
              <p:cNvPr id="34826" name="Rectangle 8">
                <a:extLst>
                  <a:ext uri="{FF2B5EF4-FFF2-40B4-BE49-F238E27FC236}">
                    <a16:creationId xmlns:a16="http://schemas.microsoft.com/office/drawing/2014/main" xmlns="" id="{747A2396-173D-4A78-A3F3-FCD1277ECE7E}"/>
                  </a:ext>
                </a:extLst>
              </p:cNvPr>
              <p:cNvSpPr>
                <a:spLocks noChangeAspect="1" noChangeArrowheads="1"/>
              </p:cNvSpPr>
              <p:nvPr/>
            </p:nvSpPr>
            <p:spPr bwMode="auto">
              <a:xfrm>
                <a:off x="3040" y="3335"/>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Percepção de risco inacurada (Pollyanna)</a:t>
                </a:r>
              </a:p>
            </p:txBody>
          </p:sp>
          <p:sp>
            <p:nvSpPr>
              <p:cNvPr id="34827" name="Rectangle 9">
                <a:extLst>
                  <a:ext uri="{FF2B5EF4-FFF2-40B4-BE49-F238E27FC236}">
                    <a16:creationId xmlns:a16="http://schemas.microsoft.com/office/drawing/2014/main" xmlns="" id="{0378878F-7C6B-41D0-B5D6-545AAB216C41}"/>
                  </a:ext>
                </a:extLst>
              </p:cNvPr>
              <p:cNvSpPr>
                <a:spLocks noChangeAspect="1" noChangeArrowheads="1"/>
              </p:cNvSpPr>
              <p:nvPr/>
            </p:nvSpPr>
            <p:spPr bwMode="auto">
              <a:xfrm>
                <a:off x="1030" y="3335"/>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Condições inesperadas do equipamento</a:t>
                </a:r>
              </a:p>
            </p:txBody>
          </p:sp>
          <p:sp>
            <p:nvSpPr>
              <p:cNvPr id="34828" name="Rectangle 10">
                <a:extLst>
                  <a:ext uri="{FF2B5EF4-FFF2-40B4-BE49-F238E27FC236}">
                    <a16:creationId xmlns:a16="http://schemas.microsoft.com/office/drawing/2014/main" xmlns="" id="{631D029C-7D27-4C8E-AB5E-5CD0BD0391F4}"/>
                  </a:ext>
                </a:extLst>
              </p:cNvPr>
              <p:cNvSpPr>
                <a:spLocks noChangeAspect="1" noChangeArrowheads="1"/>
              </p:cNvSpPr>
              <p:nvPr/>
            </p:nvSpPr>
            <p:spPr bwMode="auto">
              <a:xfrm>
                <a:off x="3040" y="3210"/>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Ilusão (“ajustado” para ver)</a:t>
                </a:r>
              </a:p>
            </p:txBody>
          </p:sp>
          <p:sp>
            <p:nvSpPr>
              <p:cNvPr id="34829" name="Rectangle 11">
                <a:extLst>
                  <a:ext uri="{FF2B5EF4-FFF2-40B4-BE49-F238E27FC236}">
                    <a16:creationId xmlns:a16="http://schemas.microsoft.com/office/drawing/2014/main" xmlns="" id="{2218BF1F-BB33-4658-899C-5ED4F53845B4}"/>
                  </a:ext>
                </a:extLst>
              </p:cNvPr>
              <p:cNvSpPr>
                <a:spLocks noChangeAspect="1" noChangeArrowheads="1"/>
              </p:cNvSpPr>
              <p:nvPr/>
            </p:nvSpPr>
            <p:spPr bwMode="auto">
              <a:xfrm>
                <a:off x="1030" y="3210"/>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Resposta do sistema ocultada</a:t>
                </a:r>
              </a:p>
            </p:txBody>
          </p:sp>
          <p:sp>
            <p:nvSpPr>
              <p:cNvPr id="34830" name="Rectangle 12">
                <a:extLst>
                  <a:ext uri="{FF2B5EF4-FFF2-40B4-BE49-F238E27FC236}">
                    <a16:creationId xmlns:a16="http://schemas.microsoft.com/office/drawing/2014/main" xmlns="" id="{66A8AD25-E166-4160-90CD-757DD1322794}"/>
                  </a:ext>
                </a:extLst>
              </p:cNvPr>
              <p:cNvSpPr>
                <a:spLocks noChangeAspect="1" noChangeArrowheads="1"/>
              </p:cNvSpPr>
              <p:nvPr/>
            </p:nvSpPr>
            <p:spPr bwMode="auto">
              <a:xfrm>
                <a:off x="3040" y="3087"/>
                <a:ext cx="1959"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Complacência / Superconfiança</a:t>
                </a:r>
              </a:p>
            </p:txBody>
          </p:sp>
          <p:sp>
            <p:nvSpPr>
              <p:cNvPr id="34831" name="Rectangle 13">
                <a:extLst>
                  <a:ext uri="{FF2B5EF4-FFF2-40B4-BE49-F238E27FC236}">
                    <a16:creationId xmlns:a16="http://schemas.microsoft.com/office/drawing/2014/main" xmlns="" id="{9A821746-01AC-4394-8E9B-AE91F5B148C3}"/>
                  </a:ext>
                </a:extLst>
              </p:cNvPr>
              <p:cNvSpPr>
                <a:spLocks noChangeAspect="1" noChangeArrowheads="1"/>
              </p:cNvSpPr>
              <p:nvPr/>
            </p:nvSpPr>
            <p:spPr bwMode="auto">
              <a:xfrm>
                <a:off x="1030" y="3087"/>
                <a:ext cx="2010"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Workarounds / instrumentos fora de serviço </a:t>
                </a:r>
              </a:p>
            </p:txBody>
          </p:sp>
          <p:sp>
            <p:nvSpPr>
              <p:cNvPr id="34832" name="Rectangle 14">
                <a:extLst>
                  <a:ext uri="{FF2B5EF4-FFF2-40B4-BE49-F238E27FC236}">
                    <a16:creationId xmlns:a16="http://schemas.microsoft.com/office/drawing/2014/main" xmlns="" id="{2028114B-AD33-4602-B729-4EABB6B0484D}"/>
                  </a:ext>
                </a:extLst>
              </p:cNvPr>
              <p:cNvSpPr>
                <a:spLocks noChangeAspect="1" noChangeArrowheads="1"/>
              </p:cNvSpPr>
              <p:nvPr/>
            </p:nvSpPr>
            <p:spPr bwMode="auto">
              <a:xfrm>
                <a:off x="3040" y="2962"/>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Presunções (imagem mental inacurada)</a:t>
                </a:r>
              </a:p>
            </p:txBody>
          </p:sp>
          <p:sp>
            <p:nvSpPr>
              <p:cNvPr id="34833" name="Rectangle 15">
                <a:extLst>
                  <a:ext uri="{FF2B5EF4-FFF2-40B4-BE49-F238E27FC236}">
                    <a16:creationId xmlns:a16="http://schemas.microsoft.com/office/drawing/2014/main" xmlns="" id="{53A08121-2B45-4CCA-8A1C-64E2F361E28C}"/>
                  </a:ext>
                </a:extLst>
              </p:cNvPr>
              <p:cNvSpPr>
                <a:spLocks noChangeAspect="1" noChangeArrowheads="1"/>
              </p:cNvSpPr>
              <p:nvPr/>
            </p:nvSpPr>
            <p:spPr bwMode="auto">
              <a:xfrm>
                <a:off x="1030" y="2962"/>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Telas ou controles confusos</a:t>
                </a:r>
              </a:p>
            </p:txBody>
          </p:sp>
          <p:sp>
            <p:nvSpPr>
              <p:cNvPr id="34834" name="Rectangle 16">
                <a:extLst>
                  <a:ext uri="{FF2B5EF4-FFF2-40B4-BE49-F238E27FC236}">
                    <a16:creationId xmlns:a16="http://schemas.microsoft.com/office/drawing/2014/main" xmlns="" id="{893FD293-9B20-4FCA-918D-5BCE75B63ABD}"/>
                  </a:ext>
                </a:extLst>
              </p:cNvPr>
              <p:cNvSpPr>
                <a:spLocks noChangeAspect="1" noChangeArrowheads="1"/>
              </p:cNvSpPr>
              <p:nvPr/>
            </p:nvSpPr>
            <p:spPr bwMode="auto">
              <a:xfrm>
                <a:off x="3040" y="2838"/>
                <a:ext cx="1959" cy="124"/>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Perfis de hábitos</a:t>
                </a:r>
              </a:p>
            </p:txBody>
          </p:sp>
          <p:sp>
            <p:nvSpPr>
              <p:cNvPr id="34835" name="Rectangle 17">
                <a:extLst>
                  <a:ext uri="{FF2B5EF4-FFF2-40B4-BE49-F238E27FC236}">
                    <a16:creationId xmlns:a16="http://schemas.microsoft.com/office/drawing/2014/main" xmlns="" id="{09B74FF1-D76E-4305-8DE3-50F8716A9BE4}"/>
                  </a:ext>
                </a:extLst>
              </p:cNvPr>
              <p:cNvSpPr>
                <a:spLocks noChangeAspect="1" noChangeArrowheads="1"/>
              </p:cNvSpPr>
              <p:nvPr/>
            </p:nvSpPr>
            <p:spPr bwMode="auto">
              <a:xfrm>
                <a:off x="1030" y="2838"/>
                <a:ext cx="2010" cy="124"/>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Alterações / desvios da rotina</a:t>
                </a:r>
              </a:p>
            </p:txBody>
          </p:sp>
          <p:sp>
            <p:nvSpPr>
              <p:cNvPr id="34836" name="Rectangle 18">
                <a:extLst>
                  <a:ext uri="{FF2B5EF4-FFF2-40B4-BE49-F238E27FC236}">
                    <a16:creationId xmlns:a16="http://schemas.microsoft.com/office/drawing/2014/main" xmlns="" id="{1EA6A5CA-9D34-416B-8842-350762F98BC3}"/>
                  </a:ext>
                </a:extLst>
              </p:cNvPr>
              <p:cNvSpPr>
                <a:spLocks noChangeAspect="1" noChangeArrowheads="1"/>
              </p:cNvSpPr>
              <p:nvPr/>
            </p:nvSpPr>
            <p:spPr bwMode="auto">
              <a:xfrm>
                <a:off x="3040" y="2714"/>
                <a:ext cx="1959" cy="124"/>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Stress (limita a atenção)</a:t>
                </a:r>
              </a:p>
            </p:txBody>
          </p:sp>
          <p:sp>
            <p:nvSpPr>
              <p:cNvPr id="34837" name="Rectangle 19">
                <a:extLst>
                  <a:ext uri="{FF2B5EF4-FFF2-40B4-BE49-F238E27FC236}">
                    <a16:creationId xmlns:a16="http://schemas.microsoft.com/office/drawing/2014/main" xmlns="" id="{D1C760C2-455C-48B5-B054-C4F4ACE492BD}"/>
                  </a:ext>
                </a:extLst>
              </p:cNvPr>
              <p:cNvSpPr>
                <a:spLocks noChangeAspect="1" noChangeArrowheads="1"/>
              </p:cNvSpPr>
              <p:nvPr/>
            </p:nvSpPr>
            <p:spPr bwMode="auto">
              <a:xfrm>
                <a:off x="1030" y="2714"/>
                <a:ext cx="2010" cy="124"/>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Distrações / Interrupções</a:t>
                </a:r>
              </a:p>
            </p:txBody>
          </p:sp>
          <p:sp>
            <p:nvSpPr>
              <p:cNvPr id="34838" name="Rectangle 20">
                <a:extLst>
                  <a:ext uri="{FF2B5EF4-FFF2-40B4-BE49-F238E27FC236}">
                    <a16:creationId xmlns:a16="http://schemas.microsoft.com/office/drawing/2014/main" xmlns="" id="{2C0DB9FF-315B-4A13-8D6F-7958FCEF8865}"/>
                  </a:ext>
                </a:extLst>
              </p:cNvPr>
              <p:cNvSpPr>
                <a:spLocks noChangeAspect="1" noChangeArrowheads="1"/>
              </p:cNvSpPr>
              <p:nvPr/>
            </p:nvSpPr>
            <p:spPr bwMode="auto">
              <a:xfrm>
                <a:off x="3040" y="2577"/>
                <a:ext cx="1959" cy="137"/>
              </a:xfrm>
              <a:prstGeom prst="rect">
                <a:avLst/>
              </a:prstGeom>
              <a:solidFill>
                <a:schemeClr val="tx1"/>
              </a:solidFill>
              <a:ln w="12700">
                <a:solidFill>
                  <a:srgbClr val="339966"/>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ctr"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None/>
                  <a:tabLst/>
                  <a:defRPr/>
                </a:pP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Natureza</a:t>
                </a:r>
                <a:r>
                  <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Humana</a:t>
                </a:r>
              </a:p>
            </p:txBody>
          </p:sp>
          <p:sp>
            <p:nvSpPr>
              <p:cNvPr id="34839" name="Rectangle 21">
                <a:extLst>
                  <a:ext uri="{FF2B5EF4-FFF2-40B4-BE49-F238E27FC236}">
                    <a16:creationId xmlns:a16="http://schemas.microsoft.com/office/drawing/2014/main" xmlns="" id="{CBD71A7C-5BE5-4F98-A208-211538E49C82}"/>
                  </a:ext>
                </a:extLst>
              </p:cNvPr>
              <p:cNvSpPr>
                <a:spLocks noChangeAspect="1" noChangeArrowheads="1"/>
              </p:cNvSpPr>
              <p:nvPr/>
            </p:nvSpPr>
            <p:spPr bwMode="auto">
              <a:xfrm>
                <a:off x="1030" y="2577"/>
                <a:ext cx="2010" cy="137"/>
              </a:xfrm>
              <a:prstGeom prst="rect">
                <a:avLst/>
              </a:prstGeom>
              <a:solidFill>
                <a:schemeClr val="tx1"/>
              </a:solidFill>
              <a:ln w="12700">
                <a:solidFill>
                  <a:srgbClr val="339966"/>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ctr"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None/>
                  <a:tabLst/>
                  <a:defRPr/>
                </a:pP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Ambiente</a:t>
                </a:r>
                <a:r>
                  <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de </a:t>
                </a: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Trabalho</a:t>
                </a:r>
                <a:endPar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840" name="Rectangle 22">
                <a:extLst>
                  <a:ext uri="{FF2B5EF4-FFF2-40B4-BE49-F238E27FC236}">
                    <a16:creationId xmlns:a16="http://schemas.microsoft.com/office/drawing/2014/main" xmlns="" id="{0C7E40E4-9131-4BF5-A913-397B6B7AA934}"/>
                  </a:ext>
                </a:extLst>
              </p:cNvPr>
              <p:cNvSpPr>
                <a:spLocks noChangeAspect="1" noChangeArrowheads="1"/>
              </p:cNvSpPr>
              <p:nvPr/>
            </p:nvSpPr>
            <p:spPr bwMode="auto">
              <a:xfrm>
                <a:off x="3040" y="2452"/>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Doença / Fadiga</a:t>
                </a:r>
              </a:p>
            </p:txBody>
          </p:sp>
          <p:sp>
            <p:nvSpPr>
              <p:cNvPr id="34841" name="Rectangle 23">
                <a:extLst>
                  <a:ext uri="{FF2B5EF4-FFF2-40B4-BE49-F238E27FC236}">
                    <a16:creationId xmlns:a16="http://schemas.microsoft.com/office/drawing/2014/main" xmlns="" id="{8F8032B0-CC83-4A4C-B41E-9B099E8A7CC5}"/>
                  </a:ext>
                </a:extLst>
              </p:cNvPr>
              <p:cNvSpPr>
                <a:spLocks noChangeAspect="1" noChangeArrowheads="1"/>
              </p:cNvSpPr>
              <p:nvPr/>
            </p:nvSpPr>
            <p:spPr bwMode="auto">
              <a:xfrm>
                <a:off x="1030" y="2452"/>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Ausência de padrões ou padrões obscuros</a:t>
                </a:r>
              </a:p>
            </p:txBody>
          </p:sp>
          <p:sp>
            <p:nvSpPr>
              <p:cNvPr id="34842" name="Rectangle 24">
                <a:extLst>
                  <a:ext uri="{FF2B5EF4-FFF2-40B4-BE49-F238E27FC236}">
                    <a16:creationId xmlns:a16="http://schemas.microsoft.com/office/drawing/2014/main" xmlns="" id="{A85FB475-E3FE-4E1C-A972-8D89B2C2AE0C}"/>
                  </a:ext>
                </a:extLst>
              </p:cNvPr>
              <p:cNvSpPr>
                <a:spLocks noChangeAspect="1" noChangeArrowheads="1"/>
              </p:cNvSpPr>
              <p:nvPr/>
            </p:nvSpPr>
            <p:spPr bwMode="auto">
              <a:xfrm>
                <a:off x="3040" y="2329"/>
                <a:ext cx="1959"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Atitude “insegura” para tarefas críticas</a:t>
                </a:r>
              </a:p>
            </p:txBody>
          </p:sp>
          <p:sp>
            <p:nvSpPr>
              <p:cNvPr id="34843" name="Rectangle 25">
                <a:extLst>
                  <a:ext uri="{FF2B5EF4-FFF2-40B4-BE49-F238E27FC236}">
                    <a16:creationId xmlns:a16="http://schemas.microsoft.com/office/drawing/2014/main" xmlns="" id="{657FEE0B-80E4-4B8C-BC3A-042D80C78312}"/>
                  </a:ext>
                </a:extLst>
              </p:cNvPr>
              <p:cNvSpPr>
                <a:spLocks noChangeAspect="1" noChangeArrowheads="1"/>
              </p:cNvSpPr>
              <p:nvPr/>
            </p:nvSpPr>
            <p:spPr bwMode="auto">
              <a:xfrm>
                <a:off x="1030" y="2329"/>
                <a:ext cx="2010"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Metas obscuras, regras &amp; responsabilidades</a:t>
                </a:r>
              </a:p>
            </p:txBody>
          </p:sp>
          <p:sp>
            <p:nvSpPr>
              <p:cNvPr id="34844" name="Rectangle 26">
                <a:extLst>
                  <a:ext uri="{FF2B5EF4-FFF2-40B4-BE49-F238E27FC236}">
                    <a16:creationId xmlns:a16="http://schemas.microsoft.com/office/drawing/2014/main" xmlns="" id="{1C6AD7AD-3E4A-4570-9834-C8E2F5B86F7D}"/>
                  </a:ext>
                </a:extLst>
              </p:cNvPr>
              <p:cNvSpPr>
                <a:spLocks noChangeAspect="1" noChangeArrowheads="1"/>
              </p:cNvSpPr>
              <p:nvPr/>
            </p:nvSpPr>
            <p:spPr bwMode="auto">
              <a:xfrm>
                <a:off x="3040" y="2204"/>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Pouca habilidade para solução de problemas</a:t>
                </a:r>
              </a:p>
            </p:txBody>
          </p:sp>
          <p:sp>
            <p:nvSpPr>
              <p:cNvPr id="34845" name="Rectangle 27">
                <a:extLst>
                  <a:ext uri="{FF2B5EF4-FFF2-40B4-BE49-F238E27FC236}">
                    <a16:creationId xmlns:a16="http://schemas.microsoft.com/office/drawing/2014/main" xmlns="" id="{53FE3928-B0C9-4DA7-B00B-94B30F8653D2}"/>
                  </a:ext>
                </a:extLst>
              </p:cNvPr>
              <p:cNvSpPr>
                <a:spLocks noChangeAspect="1" noChangeArrowheads="1"/>
              </p:cNvSpPr>
              <p:nvPr/>
            </p:nvSpPr>
            <p:spPr bwMode="auto">
              <a:xfrm>
                <a:off x="1030" y="2204"/>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Requisitos de interpretação</a:t>
                </a:r>
              </a:p>
            </p:txBody>
          </p:sp>
          <p:sp>
            <p:nvSpPr>
              <p:cNvPr id="34846" name="Rectangle 28">
                <a:extLst>
                  <a:ext uri="{FF2B5EF4-FFF2-40B4-BE49-F238E27FC236}">
                    <a16:creationId xmlns:a16="http://schemas.microsoft.com/office/drawing/2014/main" xmlns="" id="{41AC4F02-CE49-4897-8CAC-45BFD56D11BB}"/>
                  </a:ext>
                </a:extLst>
              </p:cNvPr>
              <p:cNvSpPr>
                <a:spLocks noChangeAspect="1" noChangeArrowheads="1"/>
              </p:cNvSpPr>
              <p:nvPr/>
            </p:nvSpPr>
            <p:spPr bwMode="auto">
              <a:xfrm>
                <a:off x="3040" y="2079"/>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Ausência de proficiência / </a:t>
                </a:r>
                <a:r>
                  <a:rPr kumimoji="0" lang="pt-BR"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inexperiência</a:t>
                </a:r>
              </a:p>
            </p:txBody>
          </p:sp>
          <p:sp>
            <p:nvSpPr>
              <p:cNvPr id="34847" name="Rectangle 29">
                <a:extLst>
                  <a:ext uri="{FF2B5EF4-FFF2-40B4-BE49-F238E27FC236}">
                    <a16:creationId xmlns:a16="http://schemas.microsoft.com/office/drawing/2014/main" xmlns="" id="{AE8BE631-6441-4847-8BB0-ECD108F819BF}"/>
                  </a:ext>
                </a:extLst>
              </p:cNvPr>
              <p:cNvSpPr>
                <a:spLocks noChangeAspect="1" noChangeArrowheads="1"/>
              </p:cNvSpPr>
              <p:nvPr/>
            </p:nvSpPr>
            <p:spPr bwMode="auto">
              <a:xfrm>
                <a:off x="1030" y="2079"/>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Atos irrecuperáveis</a:t>
                </a:r>
              </a:p>
            </p:txBody>
          </p:sp>
          <p:sp>
            <p:nvSpPr>
              <p:cNvPr id="34848" name="Rectangle 30">
                <a:extLst>
                  <a:ext uri="{FF2B5EF4-FFF2-40B4-BE49-F238E27FC236}">
                    <a16:creationId xmlns:a16="http://schemas.microsoft.com/office/drawing/2014/main" xmlns="" id="{1C6115F0-1188-4453-B548-0D282D9E8AFB}"/>
                  </a:ext>
                </a:extLst>
              </p:cNvPr>
              <p:cNvSpPr>
                <a:spLocks noChangeAspect="1" noChangeArrowheads="1"/>
              </p:cNvSpPr>
              <p:nvPr/>
            </p:nvSpPr>
            <p:spPr bwMode="auto">
              <a:xfrm>
                <a:off x="3040" y="1956"/>
                <a:ext cx="1959"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Hábitos imprecisos de comunicáção </a:t>
                </a:r>
              </a:p>
            </p:txBody>
          </p:sp>
          <p:sp>
            <p:nvSpPr>
              <p:cNvPr id="34849" name="Rectangle 31">
                <a:extLst>
                  <a:ext uri="{FF2B5EF4-FFF2-40B4-BE49-F238E27FC236}">
                    <a16:creationId xmlns:a16="http://schemas.microsoft.com/office/drawing/2014/main" xmlns="" id="{71E811C8-E6CF-4E38-A8CB-5FE1BA343A93}"/>
                  </a:ext>
                </a:extLst>
              </p:cNvPr>
              <p:cNvSpPr>
                <a:spLocks noChangeAspect="1" noChangeArrowheads="1"/>
              </p:cNvSpPr>
              <p:nvPr/>
            </p:nvSpPr>
            <p:spPr bwMode="auto">
              <a:xfrm>
                <a:off x="1030" y="1956"/>
                <a:ext cx="2010"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Ações repetitivas, monótonas</a:t>
                </a:r>
              </a:p>
            </p:txBody>
          </p:sp>
          <p:sp>
            <p:nvSpPr>
              <p:cNvPr id="34850" name="Rectangle 32">
                <a:extLst>
                  <a:ext uri="{FF2B5EF4-FFF2-40B4-BE49-F238E27FC236}">
                    <a16:creationId xmlns:a16="http://schemas.microsoft.com/office/drawing/2014/main" xmlns="" id="{08892568-CF4F-4FF8-ABD4-66337D480C69}"/>
                  </a:ext>
                </a:extLst>
              </p:cNvPr>
              <p:cNvSpPr>
                <a:spLocks noChangeAspect="1" noChangeArrowheads="1"/>
              </p:cNvSpPr>
              <p:nvPr/>
            </p:nvSpPr>
            <p:spPr bwMode="auto">
              <a:xfrm>
                <a:off x="3040" y="1831"/>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Nova técnica não usada antes</a:t>
                </a:r>
              </a:p>
            </p:txBody>
          </p:sp>
          <p:sp>
            <p:nvSpPr>
              <p:cNvPr id="34851" name="Rectangle 33">
                <a:extLst>
                  <a:ext uri="{FF2B5EF4-FFF2-40B4-BE49-F238E27FC236}">
                    <a16:creationId xmlns:a16="http://schemas.microsoft.com/office/drawing/2014/main" xmlns="" id="{7FC303EB-71D8-4BF0-B7A7-226EAEF14D32}"/>
                  </a:ext>
                </a:extLst>
              </p:cNvPr>
              <p:cNvSpPr>
                <a:spLocks noChangeAspect="1" noChangeArrowheads="1"/>
              </p:cNvSpPr>
              <p:nvPr/>
            </p:nvSpPr>
            <p:spPr bwMode="auto">
              <a:xfrm>
                <a:off x="1030" y="1831"/>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Tarefas simultâneas, múltiplas tarefas</a:t>
                </a:r>
              </a:p>
            </p:txBody>
          </p:sp>
          <p:sp>
            <p:nvSpPr>
              <p:cNvPr id="34852" name="Rectangle 34">
                <a:extLst>
                  <a:ext uri="{FF2B5EF4-FFF2-40B4-BE49-F238E27FC236}">
                    <a16:creationId xmlns:a16="http://schemas.microsoft.com/office/drawing/2014/main" xmlns="" id="{2E1F9BD5-AC60-4DB1-8E5D-22A6BDE3FA0B}"/>
                  </a:ext>
                </a:extLst>
              </p:cNvPr>
              <p:cNvSpPr>
                <a:spLocks noChangeAspect="1" noChangeArrowheads="1"/>
              </p:cNvSpPr>
              <p:nvPr/>
            </p:nvSpPr>
            <p:spPr bwMode="auto">
              <a:xfrm>
                <a:off x="3040" y="1706"/>
                <a:ext cx="1959"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Falta de conhecimento (modelo mental)</a:t>
                </a:r>
              </a:p>
            </p:txBody>
          </p:sp>
          <p:sp>
            <p:nvSpPr>
              <p:cNvPr id="34853" name="Rectangle 35">
                <a:extLst>
                  <a:ext uri="{FF2B5EF4-FFF2-40B4-BE49-F238E27FC236}">
                    <a16:creationId xmlns:a16="http://schemas.microsoft.com/office/drawing/2014/main" xmlns="" id="{19CAC5C6-1E67-4B09-A982-440F20BDEE6F}"/>
                  </a:ext>
                </a:extLst>
              </p:cNvPr>
              <p:cNvSpPr>
                <a:spLocks noChangeAspect="1" noChangeArrowheads="1"/>
              </p:cNvSpPr>
              <p:nvPr/>
            </p:nvSpPr>
            <p:spPr bwMode="auto">
              <a:xfrm>
                <a:off x="1030" y="1706"/>
                <a:ext cx="2010" cy="125"/>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Alta carga de trabalho (requisitos de memória)</a:t>
                </a:r>
              </a:p>
            </p:txBody>
          </p:sp>
          <p:sp>
            <p:nvSpPr>
              <p:cNvPr id="34854" name="Rectangle 36">
                <a:extLst>
                  <a:ext uri="{FF2B5EF4-FFF2-40B4-BE49-F238E27FC236}">
                    <a16:creationId xmlns:a16="http://schemas.microsoft.com/office/drawing/2014/main" xmlns="" id="{C3B4CD33-596C-480E-AC63-830B839F52DA}"/>
                  </a:ext>
                </a:extLst>
              </p:cNvPr>
              <p:cNvSpPr>
                <a:spLocks noChangeAspect="1" noChangeArrowheads="1"/>
              </p:cNvSpPr>
              <p:nvPr/>
            </p:nvSpPr>
            <p:spPr bwMode="auto">
              <a:xfrm>
                <a:off x="3040" y="1583"/>
                <a:ext cx="1959"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Falta de familiaridade com a tarefa / 1a. vez</a:t>
                </a:r>
              </a:p>
            </p:txBody>
          </p:sp>
          <p:sp>
            <p:nvSpPr>
              <p:cNvPr id="34855" name="Rectangle 37">
                <a:extLst>
                  <a:ext uri="{FF2B5EF4-FFF2-40B4-BE49-F238E27FC236}">
                    <a16:creationId xmlns:a16="http://schemas.microsoft.com/office/drawing/2014/main" xmlns="" id="{4EAC6D8F-F298-42A3-88D6-77247197376E}"/>
                  </a:ext>
                </a:extLst>
              </p:cNvPr>
              <p:cNvSpPr>
                <a:spLocks noChangeAspect="1" noChangeArrowheads="1"/>
              </p:cNvSpPr>
              <p:nvPr/>
            </p:nvSpPr>
            <p:spPr bwMode="auto">
              <a:xfrm>
                <a:off x="1030" y="1583"/>
                <a:ext cx="2010" cy="123"/>
              </a:xfrm>
              <a:prstGeom prst="rect">
                <a:avLst/>
              </a:prstGeom>
              <a:noFill/>
              <a:ln w="1270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l"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Char char="q"/>
                  <a:tabLst/>
                  <a:defRPr/>
                </a:pPr>
                <a:r>
                  <a:rPr kumimoji="0" lang="en-US" altLang="pt-BR" sz="1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Pressão do tempo (muita pressa)</a:t>
                </a:r>
              </a:p>
            </p:txBody>
          </p:sp>
          <p:sp>
            <p:nvSpPr>
              <p:cNvPr id="34856" name="Rectangle 38">
                <a:extLst>
                  <a:ext uri="{FF2B5EF4-FFF2-40B4-BE49-F238E27FC236}">
                    <a16:creationId xmlns:a16="http://schemas.microsoft.com/office/drawing/2014/main" xmlns="" id="{4A5986DB-DB8C-420D-8087-9F3747BB302C}"/>
                  </a:ext>
                </a:extLst>
              </p:cNvPr>
              <p:cNvSpPr>
                <a:spLocks noChangeAspect="1" noChangeArrowheads="1"/>
              </p:cNvSpPr>
              <p:nvPr/>
            </p:nvSpPr>
            <p:spPr bwMode="auto">
              <a:xfrm>
                <a:off x="3040" y="1446"/>
                <a:ext cx="1959" cy="137"/>
              </a:xfrm>
              <a:prstGeom prst="rect">
                <a:avLst/>
              </a:prstGeom>
              <a:solidFill>
                <a:schemeClr val="tx1"/>
              </a:solidFill>
              <a:ln w="12700">
                <a:solidFill>
                  <a:srgbClr val="339966"/>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ctr"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None/>
                  <a:tabLst/>
                  <a:defRPr/>
                </a:pP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Capacidades</a:t>
                </a:r>
                <a:r>
                  <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Individuais</a:t>
                </a:r>
                <a:endPar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857" name="Rectangle 39">
                <a:extLst>
                  <a:ext uri="{FF2B5EF4-FFF2-40B4-BE49-F238E27FC236}">
                    <a16:creationId xmlns:a16="http://schemas.microsoft.com/office/drawing/2014/main" xmlns="" id="{4B6B8A2D-2639-4674-9A9D-340F5DBCED23}"/>
                  </a:ext>
                </a:extLst>
              </p:cNvPr>
              <p:cNvSpPr>
                <a:spLocks noChangeAspect="1" noChangeArrowheads="1"/>
              </p:cNvSpPr>
              <p:nvPr/>
            </p:nvSpPr>
            <p:spPr bwMode="auto">
              <a:xfrm>
                <a:off x="1030" y="1446"/>
                <a:ext cx="2010" cy="137"/>
              </a:xfrm>
              <a:prstGeom prst="rect">
                <a:avLst/>
              </a:prstGeom>
              <a:solidFill>
                <a:schemeClr val="tx1"/>
              </a:solidFill>
              <a:ln w="12700">
                <a:solidFill>
                  <a:srgbClr val="339966"/>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5715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0287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0" marR="0" lvl="0" indent="0" algn="ctr" defTabSz="914400" rtl="0" eaLnBrk="1" fontAlgn="auto" latinLnBrk="0" hangingPunct="1">
                  <a:lnSpc>
                    <a:spcPct val="75000"/>
                  </a:lnSpc>
                  <a:spcBef>
                    <a:spcPct val="0"/>
                  </a:spcBef>
                  <a:spcAft>
                    <a:spcPts val="0"/>
                  </a:spcAft>
                  <a:buClr>
                    <a:prstClr val="white"/>
                  </a:buClr>
                  <a:buSzPct val="85000"/>
                  <a:buFont typeface="Wingdings" panose="05000000000000000000" pitchFamily="2" charset="2"/>
                  <a:buNone/>
                  <a:tabLst/>
                  <a:defRPr/>
                </a:pP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Demandas</a:t>
                </a:r>
                <a:r>
                  <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de </a:t>
                </a:r>
                <a:r>
                  <a:rPr kumimoji="0" lang="en-US" altLang="pt-B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Tarefa</a:t>
                </a:r>
                <a:endParaRPr kumimoji="0" lang="en-US" alt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858" name="Line 40">
                <a:extLst>
                  <a:ext uri="{FF2B5EF4-FFF2-40B4-BE49-F238E27FC236}">
                    <a16:creationId xmlns:a16="http://schemas.microsoft.com/office/drawing/2014/main" xmlns="" id="{1A6BA6D7-8941-4C77-9762-12DB5C2AC300}"/>
                  </a:ext>
                </a:extLst>
              </p:cNvPr>
              <p:cNvSpPr>
                <a:spLocks noChangeAspect="1" noChangeShapeType="1"/>
              </p:cNvSpPr>
              <p:nvPr/>
            </p:nvSpPr>
            <p:spPr bwMode="auto">
              <a:xfrm>
                <a:off x="1030" y="1446"/>
                <a:ext cx="3969" cy="0"/>
              </a:xfrm>
              <a:prstGeom prst="line">
                <a:avLst/>
              </a:prstGeom>
              <a:noFill/>
              <a:ln w="28575" cap="sq">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59" name="Line 41">
                <a:extLst>
                  <a:ext uri="{FF2B5EF4-FFF2-40B4-BE49-F238E27FC236}">
                    <a16:creationId xmlns:a16="http://schemas.microsoft.com/office/drawing/2014/main" xmlns="" id="{2EA6909B-77BD-4466-B274-EA3EE27FCE3A}"/>
                  </a:ext>
                </a:extLst>
              </p:cNvPr>
              <p:cNvSpPr>
                <a:spLocks noChangeAspect="1" noChangeShapeType="1"/>
              </p:cNvSpPr>
              <p:nvPr/>
            </p:nvSpPr>
            <p:spPr bwMode="auto">
              <a:xfrm>
                <a:off x="1030" y="1583"/>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0" name="Line 42">
                <a:extLst>
                  <a:ext uri="{FF2B5EF4-FFF2-40B4-BE49-F238E27FC236}">
                    <a16:creationId xmlns:a16="http://schemas.microsoft.com/office/drawing/2014/main" xmlns="" id="{51E53B64-2E28-468E-90D5-D9355F9F4547}"/>
                  </a:ext>
                </a:extLst>
              </p:cNvPr>
              <p:cNvSpPr>
                <a:spLocks noChangeAspect="1" noChangeShapeType="1"/>
              </p:cNvSpPr>
              <p:nvPr/>
            </p:nvSpPr>
            <p:spPr bwMode="auto">
              <a:xfrm>
                <a:off x="1030" y="1706"/>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1" name="Line 43">
                <a:extLst>
                  <a:ext uri="{FF2B5EF4-FFF2-40B4-BE49-F238E27FC236}">
                    <a16:creationId xmlns:a16="http://schemas.microsoft.com/office/drawing/2014/main" xmlns="" id="{A9B7D759-9458-4A22-8C3F-EF7E4996E5BA}"/>
                  </a:ext>
                </a:extLst>
              </p:cNvPr>
              <p:cNvSpPr>
                <a:spLocks noChangeAspect="1" noChangeShapeType="1"/>
              </p:cNvSpPr>
              <p:nvPr/>
            </p:nvSpPr>
            <p:spPr bwMode="auto">
              <a:xfrm>
                <a:off x="1030" y="1831"/>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2" name="Line 44">
                <a:extLst>
                  <a:ext uri="{FF2B5EF4-FFF2-40B4-BE49-F238E27FC236}">
                    <a16:creationId xmlns:a16="http://schemas.microsoft.com/office/drawing/2014/main" xmlns="" id="{8D992511-408E-43D7-9D00-92099DCA4F3B}"/>
                  </a:ext>
                </a:extLst>
              </p:cNvPr>
              <p:cNvSpPr>
                <a:spLocks noChangeAspect="1" noChangeShapeType="1"/>
              </p:cNvSpPr>
              <p:nvPr/>
            </p:nvSpPr>
            <p:spPr bwMode="auto">
              <a:xfrm>
                <a:off x="1030" y="1956"/>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3" name="Line 45">
                <a:extLst>
                  <a:ext uri="{FF2B5EF4-FFF2-40B4-BE49-F238E27FC236}">
                    <a16:creationId xmlns:a16="http://schemas.microsoft.com/office/drawing/2014/main" xmlns="" id="{D9971DD8-343B-485F-93A5-C746280F50FB}"/>
                  </a:ext>
                </a:extLst>
              </p:cNvPr>
              <p:cNvSpPr>
                <a:spLocks noChangeAspect="1" noChangeShapeType="1"/>
              </p:cNvSpPr>
              <p:nvPr/>
            </p:nvSpPr>
            <p:spPr bwMode="auto">
              <a:xfrm>
                <a:off x="1030" y="2079"/>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4" name="Line 46">
                <a:extLst>
                  <a:ext uri="{FF2B5EF4-FFF2-40B4-BE49-F238E27FC236}">
                    <a16:creationId xmlns:a16="http://schemas.microsoft.com/office/drawing/2014/main" xmlns="" id="{D513A6C4-B619-4F80-9221-8005FD80FE53}"/>
                  </a:ext>
                </a:extLst>
              </p:cNvPr>
              <p:cNvSpPr>
                <a:spLocks noChangeAspect="1" noChangeShapeType="1"/>
              </p:cNvSpPr>
              <p:nvPr/>
            </p:nvSpPr>
            <p:spPr bwMode="auto">
              <a:xfrm>
                <a:off x="1030" y="2204"/>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5" name="Line 47">
                <a:extLst>
                  <a:ext uri="{FF2B5EF4-FFF2-40B4-BE49-F238E27FC236}">
                    <a16:creationId xmlns:a16="http://schemas.microsoft.com/office/drawing/2014/main" xmlns="" id="{580358F9-ED3C-4026-A7A6-07CC148B56A2}"/>
                  </a:ext>
                </a:extLst>
              </p:cNvPr>
              <p:cNvSpPr>
                <a:spLocks noChangeAspect="1" noChangeShapeType="1"/>
              </p:cNvSpPr>
              <p:nvPr/>
            </p:nvSpPr>
            <p:spPr bwMode="auto">
              <a:xfrm>
                <a:off x="1030" y="2329"/>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6" name="Line 48">
                <a:extLst>
                  <a:ext uri="{FF2B5EF4-FFF2-40B4-BE49-F238E27FC236}">
                    <a16:creationId xmlns:a16="http://schemas.microsoft.com/office/drawing/2014/main" xmlns="" id="{F5341C49-5AF2-4176-A7CB-8FEE069F1439}"/>
                  </a:ext>
                </a:extLst>
              </p:cNvPr>
              <p:cNvSpPr>
                <a:spLocks noChangeAspect="1" noChangeShapeType="1"/>
              </p:cNvSpPr>
              <p:nvPr/>
            </p:nvSpPr>
            <p:spPr bwMode="auto">
              <a:xfrm>
                <a:off x="1030" y="2452"/>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7" name="Line 49">
                <a:extLst>
                  <a:ext uri="{FF2B5EF4-FFF2-40B4-BE49-F238E27FC236}">
                    <a16:creationId xmlns:a16="http://schemas.microsoft.com/office/drawing/2014/main" xmlns="" id="{D3B1F13A-6C67-4EEC-BD0B-FCF2A41AC639}"/>
                  </a:ext>
                </a:extLst>
              </p:cNvPr>
              <p:cNvSpPr>
                <a:spLocks noChangeAspect="1" noChangeShapeType="1"/>
              </p:cNvSpPr>
              <p:nvPr/>
            </p:nvSpPr>
            <p:spPr bwMode="auto">
              <a:xfrm>
                <a:off x="1030" y="2577"/>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8" name="Line 50">
                <a:extLst>
                  <a:ext uri="{FF2B5EF4-FFF2-40B4-BE49-F238E27FC236}">
                    <a16:creationId xmlns:a16="http://schemas.microsoft.com/office/drawing/2014/main" xmlns="" id="{5DA6D911-8871-4432-B1D9-3851438305BA}"/>
                  </a:ext>
                </a:extLst>
              </p:cNvPr>
              <p:cNvSpPr>
                <a:spLocks noChangeAspect="1" noChangeShapeType="1"/>
              </p:cNvSpPr>
              <p:nvPr/>
            </p:nvSpPr>
            <p:spPr bwMode="auto">
              <a:xfrm>
                <a:off x="1030" y="2714"/>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69" name="Line 51">
                <a:extLst>
                  <a:ext uri="{FF2B5EF4-FFF2-40B4-BE49-F238E27FC236}">
                    <a16:creationId xmlns:a16="http://schemas.microsoft.com/office/drawing/2014/main" xmlns="" id="{CC8286EF-4B3F-4658-BE75-CE7D26AF2D54}"/>
                  </a:ext>
                </a:extLst>
              </p:cNvPr>
              <p:cNvSpPr>
                <a:spLocks noChangeAspect="1" noChangeShapeType="1"/>
              </p:cNvSpPr>
              <p:nvPr/>
            </p:nvSpPr>
            <p:spPr bwMode="auto">
              <a:xfrm>
                <a:off x="1030" y="2838"/>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0" name="Line 52">
                <a:extLst>
                  <a:ext uri="{FF2B5EF4-FFF2-40B4-BE49-F238E27FC236}">
                    <a16:creationId xmlns:a16="http://schemas.microsoft.com/office/drawing/2014/main" xmlns="" id="{F2DC56C3-C8AE-46F1-BC57-C47721B238A1}"/>
                  </a:ext>
                </a:extLst>
              </p:cNvPr>
              <p:cNvSpPr>
                <a:spLocks noChangeAspect="1" noChangeShapeType="1"/>
              </p:cNvSpPr>
              <p:nvPr/>
            </p:nvSpPr>
            <p:spPr bwMode="auto">
              <a:xfrm>
                <a:off x="1030" y="2962"/>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1" name="Line 53">
                <a:extLst>
                  <a:ext uri="{FF2B5EF4-FFF2-40B4-BE49-F238E27FC236}">
                    <a16:creationId xmlns:a16="http://schemas.microsoft.com/office/drawing/2014/main" xmlns="" id="{4747548D-D4B3-436C-9537-D0B90B624874}"/>
                  </a:ext>
                </a:extLst>
              </p:cNvPr>
              <p:cNvSpPr>
                <a:spLocks noChangeAspect="1" noChangeShapeType="1"/>
              </p:cNvSpPr>
              <p:nvPr/>
            </p:nvSpPr>
            <p:spPr bwMode="auto">
              <a:xfrm>
                <a:off x="1030" y="3087"/>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2" name="Line 54">
                <a:extLst>
                  <a:ext uri="{FF2B5EF4-FFF2-40B4-BE49-F238E27FC236}">
                    <a16:creationId xmlns:a16="http://schemas.microsoft.com/office/drawing/2014/main" xmlns="" id="{C5D9F0DB-01E0-4C7F-B6FB-EC5527707A38}"/>
                  </a:ext>
                </a:extLst>
              </p:cNvPr>
              <p:cNvSpPr>
                <a:spLocks noChangeAspect="1" noChangeShapeType="1"/>
              </p:cNvSpPr>
              <p:nvPr/>
            </p:nvSpPr>
            <p:spPr bwMode="auto">
              <a:xfrm>
                <a:off x="1030" y="3210"/>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3" name="Line 55">
                <a:extLst>
                  <a:ext uri="{FF2B5EF4-FFF2-40B4-BE49-F238E27FC236}">
                    <a16:creationId xmlns:a16="http://schemas.microsoft.com/office/drawing/2014/main" xmlns="" id="{9751E351-30A6-45F1-B8A4-3384FE78B083}"/>
                  </a:ext>
                </a:extLst>
              </p:cNvPr>
              <p:cNvSpPr>
                <a:spLocks noChangeAspect="1" noChangeShapeType="1"/>
              </p:cNvSpPr>
              <p:nvPr/>
            </p:nvSpPr>
            <p:spPr bwMode="auto">
              <a:xfrm>
                <a:off x="1030" y="3335"/>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4" name="Line 56">
                <a:extLst>
                  <a:ext uri="{FF2B5EF4-FFF2-40B4-BE49-F238E27FC236}">
                    <a16:creationId xmlns:a16="http://schemas.microsoft.com/office/drawing/2014/main" xmlns="" id="{81345C4A-4143-4D42-B985-84048BA3D14F}"/>
                  </a:ext>
                </a:extLst>
              </p:cNvPr>
              <p:cNvSpPr>
                <a:spLocks noChangeAspect="1" noChangeShapeType="1"/>
              </p:cNvSpPr>
              <p:nvPr/>
            </p:nvSpPr>
            <p:spPr bwMode="auto">
              <a:xfrm>
                <a:off x="1030" y="3460"/>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5" name="Line 57">
                <a:extLst>
                  <a:ext uri="{FF2B5EF4-FFF2-40B4-BE49-F238E27FC236}">
                    <a16:creationId xmlns:a16="http://schemas.microsoft.com/office/drawing/2014/main" xmlns="" id="{86AC62B1-8E7D-43B1-815B-09438024B494}"/>
                  </a:ext>
                </a:extLst>
              </p:cNvPr>
              <p:cNvSpPr>
                <a:spLocks noChangeAspect="1" noChangeShapeType="1"/>
              </p:cNvSpPr>
              <p:nvPr/>
            </p:nvSpPr>
            <p:spPr bwMode="auto">
              <a:xfrm>
                <a:off x="1030" y="3583"/>
                <a:ext cx="3969" cy="0"/>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6" name="Line 58">
                <a:extLst>
                  <a:ext uri="{FF2B5EF4-FFF2-40B4-BE49-F238E27FC236}">
                    <a16:creationId xmlns:a16="http://schemas.microsoft.com/office/drawing/2014/main" xmlns="" id="{4DAE7750-7369-4450-82C5-28608BA40420}"/>
                  </a:ext>
                </a:extLst>
              </p:cNvPr>
              <p:cNvSpPr>
                <a:spLocks noChangeAspect="1" noChangeShapeType="1"/>
              </p:cNvSpPr>
              <p:nvPr/>
            </p:nvSpPr>
            <p:spPr bwMode="auto">
              <a:xfrm>
                <a:off x="1030" y="3708"/>
                <a:ext cx="3969" cy="0"/>
              </a:xfrm>
              <a:prstGeom prst="line">
                <a:avLst/>
              </a:prstGeom>
              <a:noFill/>
              <a:ln w="28575" cap="sq">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7" name="Line 59">
                <a:extLst>
                  <a:ext uri="{FF2B5EF4-FFF2-40B4-BE49-F238E27FC236}">
                    <a16:creationId xmlns:a16="http://schemas.microsoft.com/office/drawing/2014/main" xmlns="" id="{94EE83F1-CBC1-4B18-9848-5FA4E2768A5E}"/>
                  </a:ext>
                </a:extLst>
              </p:cNvPr>
              <p:cNvSpPr>
                <a:spLocks noChangeAspect="1" noChangeShapeType="1"/>
              </p:cNvSpPr>
              <p:nvPr/>
            </p:nvSpPr>
            <p:spPr bwMode="auto">
              <a:xfrm>
                <a:off x="1030" y="1446"/>
                <a:ext cx="0" cy="2262"/>
              </a:xfrm>
              <a:prstGeom prst="line">
                <a:avLst/>
              </a:prstGeom>
              <a:noFill/>
              <a:ln w="28575" cap="sq">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8" name="Line 60">
                <a:extLst>
                  <a:ext uri="{FF2B5EF4-FFF2-40B4-BE49-F238E27FC236}">
                    <a16:creationId xmlns:a16="http://schemas.microsoft.com/office/drawing/2014/main" xmlns="" id="{BF602644-2A44-436B-9FC8-079207E5D19D}"/>
                  </a:ext>
                </a:extLst>
              </p:cNvPr>
              <p:cNvSpPr>
                <a:spLocks noChangeAspect="1" noChangeShapeType="1"/>
              </p:cNvSpPr>
              <p:nvPr/>
            </p:nvSpPr>
            <p:spPr bwMode="auto">
              <a:xfrm>
                <a:off x="3040" y="1446"/>
                <a:ext cx="0" cy="2262"/>
              </a:xfrm>
              <a:prstGeom prst="line">
                <a:avLst/>
              </a:prstGeom>
              <a:noFill/>
              <a:ln w="12700">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4879" name="Line 61">
                <a:extLst>
                  <a:ext uri="{FF2B5EF4-FFF2-40B4-BE49-F238E27FC236}">
                    <a16:creationId xmlns:a16="http://schemas.microsoft.com/office/drawing/2014/main" xmlns="" id="{95C5D040-5FDB-4102-B1F3-D052DABB7E9E}"/>
                  </a:ext>
                </a:extLst>
              </p:cNvPr>
              <p:cNvSpPr>
                <a:spLocks noChangeAspect="1" noChangeShapeType="1"/>
              </p:cNvSpPr>
              <p:nvPr/>
            </p:nvSpPr>
            <p:spPr bwMode="auto">
              <a:xfrm>
                <a:off x="4999" y="1446"/>
                <a:ext cx="0" cy="2262"/>
              </a:xfrm>
              <a:prstGeom prst="line">
                <a:avLst/>
              </a:prstGeom>
              <a:noFill/>
              <a:ln w="28575" cap="sq">
                <a:solidFill>
                  <a:srgbClr val="33996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34821" name="Rectangle 62">
              <a:extLst>
                <a:ext uri="{FF2B5EF4-FFF2-40B4-BE49-F238E27FC236}">
                  <a16:creationId xmlns:a16="http://schemas.microsoft.com/office/drawing/2014/main" xmlns="" id="{100EA9D2-C093-48EB-860C-844187459B34}"/>
                </a:ext>
              </a:extLst>
            </p:cNvPr>
            <p:cNvSpPr>
              <a:spLocks noChangeArrowheads="1"/>
            </p:cNvSpPr>
            <p:nvPr/>
          </p:nvSpPr>
          <p:spPr bwMode="auto">
            <a:xfrm>
              <a:off x="237" y="837"/>
              <a:ext cx="5334" cy="3046"/>
            </a:xfrm>
            <a:prstGeom prst="rect">
              <a:avLst/>
            </a:prstGeom>
            <a:noFill/>
            <a:ln w="57150">
              <a:solidFill>
                <a:srgbClr val="339966"/>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grpSp>
      <p:sp>
        <p:nvSpPr>
          <p:cNvPr id="34819" name="Rectangle 63">
            <a:extLst>
              <a:ext uri="{FF2B5EF4-FFF2-40B4-BE49-F238E27FC236}">
                <a16:creationId xmlns:a16="http://schemas.microsoft.com/office/drawing/2014/main" xmlns="" id="{03CF66A5-4C13-46A9-8A08-A22524C60F2C}"/>
              </a:ext>
            </a:extLst>
          </p:cNvPr>
          <p:cNvSpPr>
            <a:spLocks noGrp="1" noChangeArrowheads="1"/>
          </p:cNvSpPr>
          <p:nvPr>
            <p:ph type="title"/>
          </p:nvPr>
        </p:nvSpPr>
        <p:spPr>
          <a:xfrm>
            <a:off x="116610" y="52601"/>
            <a:ext cx="7185025" cy="874041"/>
          </a:xfrm>
          <a:noFill/>
          <a:extLs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normAutofit fontScale="90000"/>
          </a:bodyPr>
          <a:lstStyle/>
          <a:p>
            <a:pPr>
              <a:lnSpc>
                <a:spcPct val="85000"/>
              </a:lnSpc>
            </a:pPr>
            <a:r>
              <a:rPr lang="en-US" altLang="pt-BR" b="1" dirty="0">
                <a:solidFill>
                  <a:srgbClr val="002060"/>
                </a:solidFill>
              </a:rPr>
              <a:t>PRECURSORES DO ERRO </a:t>
            </a:r>
            <a:br>
              <a:rPr lang="en-US" altLang="pt-BR" b="1" dirty="0">
                <a:solidFill>
                  <a:srgbClr val="002060"/>
                </a:solidFill>
              </a:rPr>
            </a:br>
            <a:r>
              <a:rPr lang="en-US" altLang="pt-BR" sz="3200" b="1" dirty="0">
                <a:solidFill>
                  <a:srgbClr val="002060"/>
                </a:solidFill>
              </a:rPr>
              <a:t>  </a:t>
            </a:r>
            <a:r>
              <a:rPr lang="en-US" altLang="pt-BR" sz="2800" b="1" dirty="0" err="1">
                <a:solidFill>
                  <a:srgbClr val="002060"/>
                </a:solidFill>
              </a:rPr>
              <a:t>lista</a:t>
            </a:r>
            <a:r>
              <a:rPr lang="en-US" altLang="pt-BR" sz="2800" b="1" dirty="0">
                <a:solidFill>
                  <a:srgbClr val="002060"/>
                </a:solidFill>
              </a:rPr>
              <a:t> </a:t>
            </a:r>
            <a:r>
              <a:rPr lang="en-US" altLang="pt-BR" sz="2800" b="1" dirty="0" err="1">
                <a:solidFill>
                  <a:srgbClr val="002060"/>
                </a:solidFill>
              </a:rPr>
              <a:t>reduzida</a:t>
            </a:r>
            <a:endParaRPr lang="en-US" altLang="pt-BR" sz="2800" b="1" dirty="0">
              <a:solidFill>
                <a:srgbClr val="00206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xmlns="" id="{F1FA2507-6E27-41DB-A12B-A7C99A7ADA65}"/>
              </a:ext>
            </a:extLst>
          </p:cNvPr>
          <p:cNvGrpSpPr>
            <a:grpSpLocks/>
          </p:cNvGrpSpPr>
          <p:nvPr/>
        </p:nvGrpSpPr>
        <p:grpSpPr bwMode="auto">
          <a:xfrm>
            <a:off x="3124201" y="1427164"/>
            <a:ext cx="2265363" cy="915987"/>
            <a:chOff x="1005" y="807"/>
            <a:chExt cx="1427" cy="577"/>
          </a:xfrm>
        </p:grpSpPr>
        <p:sp>
          <p:nvSpPr>
            <p:cNvPr id="36904" name="Oval 3">
              <a:extLst>
                <a:ext uri="{FF2B5EF4-FFF2-40B4-BE49-F238E27FC236}">
                  <a16:creationId xmlns:a16="http://schemas.microsoft.com/office/drawing/2014/main" xmlns="" id="{103C5945-BF4F-414A-A44E-597B21426E4C}"/>
                </a:ext>
              </a:extLst>
            </p:cNvPr>
            <p:cNvSpPr>
              <a:spLocks noChangeArrowheads="1"/>
            </p:cNvSpPr>
            <p:nvPr/>
          </p:nvSpPr>
          <p:spPr bwMode="auto">
            <a:xfrm rot="2040000">
              <a:off x="1005" y="807"/>
              <a:ext cx="1427" cy="577"/>
            </a:xfrm>
            <a:prstGeom prst="ellipse">
              <a:avLst/>
            </a:prstGeom>
            <a:gradFill rotWithShape="0">
              <a:gsLst>
                <a:gs pos="0">
                  <a:srgbClr val="B26B6B"/>
                </a:gs>
                <a:gs pos="100000">
                  <a:srgbClr val="FF9999"/>
                </a:gs>
              </a:gsLst>
              <a:lin ang="2700000" scaled="1"/>
            </a:gradFill>
            <a:ln>
              <a:noFill/>
            </a:ln>
            <a:effectLst/>
            <a:extLst>
              <a:ext uri="{91240B29-F687-4F45-9708-019B960494DF}">
                <a14:hiddenLine xmlns:a14="http://schemas.microsoft.com/office/drawing/2010/main" xmlns="" w="12700">
                  <a:solidFill>
                    <a:schemeClr val="hlink"/>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36905" name="Rectangle 4">
              <a:extLst>
                <a:ext uri="{FF2B5EF4-FFF2-40B4-BE49-F238E27FC236}">
                  <a16:creationId xmlns:a16="http://schemas.microsoft.com/office/drawing/2014/main" xmlns="" id="{00316A54-F215-4528-88A4-37D2985BB56A}"/>
                </a:ext>
              </a:extLst>
            </p:cNvPr>
            <p:cNvSpPr>
              <a:spLocks noChangeArrowheads="1"/>
            </p:cNvSpPr>
            <p:nvPr/>
          </p:nvSpPr>
          <p:spPr bwMode="auto">
            <a:xfrm rot="1980000">
              <a:off x="1282" y="1079"/>
              <a:ext cx="6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Padrões</a:t>
              </a:r>
            </a:p>
          </p:txBody>
        </p:sp>
      </p:grpSp>
      <p:grpSp>
        <p:nvGrpSpPr>
          <p:cNvPr id="36867" name="Group 5">
            <a:extLst>
              <a:ext uri="{FF2B5EF4-FFF2-40B4-BE49-F238E27FC236}">
                <a16:creationId xmlns:a16="http://schemas.microsoft.com/office/drawing/2014/main" xmlns="" id="{7D3AC006-3A8A-4920-AFCC-69566F802AED}"/>
              </a:ext>
            </a:extLst>
          </p:cNvPr>
          <p:cNvGrpSpPr>
            <a:grpSpLocks/>
          </p:cNvGrpSpPr>
          <p:nvPr/>
        </p:nvGrpSpPr>
        <p:grpSpPr bwMode="auto">
          <a:xfrm>
            <a:off x="4702175" y="2871789"/>
            <a:ext cx="3201988" cy="923925"/>
            <a:chOff x="1999" y="1717"/>
            <a:chExt cx="2017" cy="582"/>
          </a:xfrm>
        </p:grpSpPr>
        <p:sp>
          <p:nvSpPr>
            <p:cNvPr id="36902" name="Oval 6">
              <a:extLst>
                <a:ext uri="{FF2B5EF4-FFF2-40B4-BE49-F238E27FC236}">
                  <a16:creationId xmlns:a16="http://schemas.microsoft.com/office/drawing/2014/main" xmlns="" id="{BDCC0350-B796-4571-8459-FB584CD355BA}"/>
                </a:ext>
              </a:extLst>
            </p:cNvPr>
            <p:cNvSpPr>
              <a:spLocks noChangeArrowheads="1"/>
            </p:cNvSpPr>
            <p:nvPr/>
          </p:nvSpPr>
          <p:spPr bwMode="auto">
            <a:xfrm rot="2040000">
              <a:off x="1999" y="1717"/>
              <a:ext cx="2017" cy="577"/>
            </a:xfrm>
            <a:prstGeom prst="ellipse">
              <a:avLst/>
            </a:prstGeom>
            <a:gradFill rotWithShape="0">
              <a:gsLst>
                <a:gs pos="0">
                  <a:srgbClr val="8EA5B2"/>
                </a:gs>
                <a:gs pos="100000">
                  <a:srgbClr val="CCECFF"/>
                </a:gs>
              </a:gsLst>
              <a:lin ang="2700000" scaled="1"/>
            </a:gradFill>
            <a:ln>
              <a:noFill/>
            </a:ln>
            <a:effectLst/>
            <a:extLst>
              <a:ext uri="{91240B29-F687-4F45-9708-019B960494DF}">
                <a14:hiddenLine xmlns:a14="http://schemas.microsoft.com/office/drawing/2010/main" xmlns="" w="12700">
                  <a:solidFill>
                    <a:schemeClr val="accent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36903" name="Rectangle 7">
              <a:extLst>
                <a:ext uri="{FF2B5EF4-FFF2-40B4-BE49-F238E27FC236}">
                  <a16:creationId xmlns:a16="http://schemas.microsoft.com/office/drawing/2014/main" xmlns="" id="{1138F76C-413B-4399-9CAB-ED983D49C17A}"/>
                </a:ext>
              </a:extLst>
            </p:cNvPr>
            <p:cNvSpPr>
              <a:spLocks noChangeArrowheads="1"/>
            </p:cNvSpPr>
            <p:nvPr/>
          </p:nvSpPr>
          <p:spPr bwMode="auto">
            <a:xfrm rot="1980000">
              <a:off x="2617" y="2068"/>
              <a:ext cx="82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Se - Então</a:t>
              </a:r>
            </a:p>
          </p:txBody>
        </p:sp>
      </p:grpSp>
      <p:sp>
        <p:nvSpPr>
          <p:cNvPr id="36868" name="Oval 40">
            <a:extLst>
              <a:ext uri="{FF2B5EF4-FFF2-40B4-BE49-F238E27FC236}">
                <a16:creationId xmlns:a16="http://schemas.microsoft.com/office/drawing/2014/main" xmlns="" id="{C2768786-A535-497E-BBE1-AF7B01E485FC}"/>
              </a:ext>
            </a:extLst>
          </p:cNvPr>
          <p:cNvSpPr>
            <a:spLocks noChangeArrowheads="1"/>
          </p:cNvSpPr>
          <p:nvPr/>
        </p:nvSpPr>
        <p:spPr bwMode="auto">
          <a:xfrm rot="1992452">
            <a:off x="7165976" y="3716339"/>
            <a:ext cx="2411413" cy="1838325"/>
          </a:xfrm>
          <a:prstGeom prst="ellipse">
            <a:avLst/>
          </a:prstGeom>
          <a:solidFill>
            <a:schemeClr val="accent1">
              <a:alpha val="87057"/>
            </a:schemeClr>
          </a:soli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36869" name="Group 43">
            <a:extLst>
              <a:ext uri="{FF2B5EF4-FFF2-40B4-BE49-F238E27FC236}">
                <a16:creationId xmlns:a16="http://schemas.microsoft.com/office/drawing/2014/main" xmlns="" id="{5134C0BA-A1FE-4BCD-982E-D13FC96941C0}"/>
              </a:ext>
            </a:extLst>
          </p:cNvPr>
          <p:cNvGrpSpPr>
            <a:grpSpLocks/>
          </p:cNvGrpSpPr>
          <p:nvPr/>
        </p:nvGrpSpPr>
        <p:grpSpPr bwMode="auto">
          <a:xfrm>
            <a:off x="2868613" y="5803906"/>
            <a:ext cx="6692900" cy="509588"/>
            <a:chOff x="847" y="3776"/>
            <a:chExt cx="4216" cy="321"/>
          </a:xfrm>
        </p:grpSpPr>
        <p:grpSp>
          <p:nvGrpSpPr>
            <p:cNvPr id="36896" name="Group 16">
              <a:extLst>
                <a:ext uri="{FF2B5EF4-FFF2-40B4-BE49-F238E27FC236}">
                  <a16:creationId xmlns:a16="http://schemas.microsoft.com/office/drawing/2014/main" xmlns="" id="{2E228CCA-A3C1-44F1-9881-D8A8D900EB8D}"/>
                </a:ext>
              </a:extLst>
            </p:cNvPr>
            <p:cNvGrpSpPr>
              <a:grpSpLocks/>
            </p:cNvGrpSpPr>
            <p:nvPr/>
          </p:nvGrpSpPr>
          <p:grpSpPr bwMode="auto">
            <a:xfrm>
              <a:off x="847" y="3799"/>
              <a:ext cx="4150" cy="298"/>
              <a:chOff x="583" y="3671"/>
              <a:chExt cx="4150" cy="298"/>
            </a:xfrm>
          </p:grpSpPr>
          <p:sp>
            <p:nvSpPr>
              <p:cNvPr id="36898" name="Rectangle 17">
                <a:extLst>
                  <a:ext uri="{FF2B5EF4-FFF2-40B4-BE49-F238E27FC236}">
                    <a16:creationId xmlns:a16="http://schemas.microsoft.com/office/drawing/2014/main" xmlns="" id="{89887D7A-09F8-411C-A466-F36BE8C470CA}"/>
                  </a:ext>
                </a:extLst>
              </p:cNvPr>
              <p:cNvSpPr>
                <a:spLocks noChangeArrowheads="1"/>
              </p:cNvSpPr>
              <p:nvPr/>
            </p:nvSpPr>
            <p:spPr bwMode="auto">
              <a:xfrm>
                <a:off x="1788" y="3678"/>
                <a:ext cx="2227"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Familiaridade</a:t>
                </a:r>
                <a:r>
                  <a:rPr kumimoji="0" lang="en-US" altLang="pt-BR"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(com a </a:t>
                </a:r>
                <a:r>
                  <a:rPr kumimoji="0" lang="en-US" altLang="pt-BR"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tarefa</a:t>
                </a:r>
                <a:r>
                  <a:rPr kumimoji="0" lang="en-US" altLang="pt-BR"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grpSp>
            <p:nvGrpSpPr>
              <p:cNvPr id="36899" name="Group 18">
                <a:extLst>
                  <a:ext uri="{FF2B5EF4-FFF2-40B4-BE49-F238E27FC236}">
                    <a16:creationId xmlns:a16="http://schemas.microsoft.com/office/drawing/2014/main" xmlns="" id="{EC79A53C-AF2E-40B4-92FF-43E81A999335}"/>
                  </a:ext>
                </a:extLst>
              </p:cNvPr>
              <p:cNvGrpSpPr>
                <a:grpSpLocks/>
              </p:cNvGrpSpPr>
              <p:nvPr/>
            </p:nvGrpSpPr>
            <p:grpSpPr bwMode="auto">
              <a:xfrm>
                <a:off x="583" y="3671"/>
                <a:ext cx="4150" cy="231"/>
                <a:chOff x="583" y="3671"/>
                <a:chExt cx="4150" cy="231"/>
              </a:xfrm>
            </p:grpSpPr>
            <p:sp>
              <p:nvSpPr>
                <p:cNvPr id="36900" name="Rectangle 19">
                  <a:extLst>
                    <a:ext uri="{FF2B5EF4-FFF2-40B4-BE49-F238E27FC236}">
                      <a16:creationId xmlns:a16="http://schemas.microsoft.com/office/drawing/2014/main" xmlns="" id="{5075ADA3-7BAA-4AD0-8387-D891718BF361}"/>
                    </a:ext>
                  </a:extLst>
                </p:cNvPr>
                <p:cNvSpPr>
                  <a:spLocks noChangeArrowheads="1"/>
                </p:cNvSpPr>
                <p:nvPr/>
              </p:nvSpPr>
              <p:spPr bwMode="auto">
                <a:xfrm>
                  <a:off x="583" y="3671"/>
                  <a:ext cx="47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Baixo</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6901" name="Rectangle 20">
                  <a:extLst>
                    <a:ext uri="{FF2B5EF4-FFF2-40B4-BE49-F238E27FC236}">
                      <a16:creationId xmlns:a16="http://schemas.microsoft.com/office/drawing/2014/main" xmlns="" id="{427F3E26-6E68-4E31-97D5-7E8E0A05CB5F}"/>
                    </a:ext>
                  </a:extLst>
                </p:cNvPr>
                <p:cNvSpPr>
                  <a:spLocks noChangeArrowheads="1"/>
                </p:cNvSpPr>
                <p:nvPr/>
              </p:nvSpPr>
              <p:spPr bwMode="auto">
                <a:xfrm>
                  <a:off x="4369" y="3671"/>
                  <a:ext cx="3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Alto</a:t>
                  </a:r>
                </a:p>
              </p:txBody>
            </p:sp>
          </p:grpSp>
        </p:grpSp>
        <p:sp>
          <p:nvSpPr>
            <p:cNvPr id="36897" name="Line 21">
              <a:extLst>
                <a:ext uri="{FF2B5EF4-FFF2-40B4-BE49-F238E27FC236}">
                  <a16:creationId xmlns:a16="http://schemas.microsoft.com/office/drawing/2014/main" xmlns="" id="{335EAC3A-9F55-4072-AD7C-892C398B9435}"/>
                </a:ext>
              </a:extLst>
            </p:cNvPr>
            <p:cNvSpPr>
              <a:spLocks noChangeShapeType="1"/>
            </p:cNvSpPr>
            <p:nvPr/>
          </p:nvSpPr>
          <p:spPr bwMode="auto">
            <a:xfrm flipH="1">
              <a:off x="863" y="3776"/>
              <a:ext cx="4200" cy="0"/>
            </a:xfrm>
            <a:prstGeom prst="line">
              <a:avLst/>
            </a:prstGeom>
            <a:noFill/>
            <a:ln w="57150">
              <a:solidFill>
                <a:schemeClr val="tx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870" name="Group 42">
            <a:extLst>
              <a:ext uri="{FF2B5EF4-FFF2-40B4-BE49-F238E27FC236}">
                <a16:creationId xmlns:a16="http://schemas.microsoft.com/office/drawing/2014/main" xmlns="" id="{2ACCF1F1-9FF6-46A2-AB7D-5E967A783F08}"/>
              </a:ext>
            </a:extLst>
          </p:cNvPr>
          <p:cNvGrpSpPr>
            <a:grpSpLocks/>
          </p:cNvGrpSpPr>
          <p:nvPr/>
        </p:nvGrpSpPr>
        <p:grpSpPr bwMode="auto">
          <a:xfrm>
            <a:off x="2146301" y="1028700"/>
            <a:ext cx="815975" cy="4787900"/>
            <a:chOff x="392" y="768"/>
            <a:chExt cx="514" cy="3016"/>
          </a:xfrm>
        </p:grpSpPr>
        <p:sp>
          <p:nvSpPr>
            <p:cNvPr id="36890" name="Line 23">
              <a:extLst>
                <a:ext uri="{FF2B5EF4-FFF2-40B4-BE49-F238E27FC236}">
                  <a16:creationId xmlns:a16="http://schemas.microsoft.com/office/drawing/2014/main" xmlns="" id="{73CF5437-FE1B-4D50-82FC-F6A372253DA0}"/>
                </a:ext>
              </a:extLst>
            </p:cNvPr>
            <p:cNvSpPr>
              <a:spLocks noChangeShapeType="1"/>
            </p:cNvSpPr>
            <p:nvPr/>
          </p:nvSpPr>
          <p:spPr bwMode="auto">
            <a:xfrm>
              <a:off x="870" y="769"/>
              <a:ext cx="0" cy="3015"/>
            </a:xfrm>
            <a:prstGeom prst="line">
              <a:avLst/>
            </a:prstGeom>
            <a:noFill/>
            <a:ln w="57150">
              <a:solidFill>
                <a:schemeClr val="tx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891" name="Group 24">
              <a:extLst>
                <a:ext uri="{FF2B5EF4-FFF2-40B4-BE49-F238E27FC236}">
                  <a16:creationId xmlns:a16="http://schemas.microsoft.com/office/drawing/2014/main" xmlns="" id="{25CF46DD-94B2-495B-8738-3E3CAA59C279}"/>
                </a:ext>
              </a:extLst>
            </p:cNvPr>
            <p:cNvGrpSpPr>
              <a:grpSpLocks/>
            </p:cNvGrpSpPr>
            <p:nvPr/>
          </p:nvGrpSpPr>
          <p:grpSpPr bwMode="auto">
            <a:xfrm>
              <a:off x="392" y="768"/>
              <a:ext cx="514" cy="2940"/>
              <a:chOff x="144" y="576"/>
              <a:chExt cx="514" cy="2940"/>
            </a:xfrm>
          </p:grpSpPr>
          <p:grpSp>
            <p:nvGrpSpPr>
              <p:cNvPr id="36892" name="Group 25">
                <a:extLst>
                  <a:ext uri="{FF2B5EF4-FFF2-40B4-BE49-F238E27FC236}">
                    <a16:creationId xmlns:a16="http://schemas.microsoft.com/office/drawing/2014/main" xmlns="" id="{C4E087C1-050D-4B08-895D-18D12EF9AB4C}"/>
                  </a:ext>
                </a:extLst>
              </p:cNvPr>
              <p:cNvGrpSpPr>
                <a:grpSpLocks/>
              </p:cNvGrpSpPr>
              <p:nvPr/>
            </p:nvGrpSpPr>
            <p:grpSpPr bwMode="auto">
              <a:xfrm>
                <a:off x="144" y="576"/>
                <a:ext cx="514" cy="2940"/>
                <a:chOff x="144" y="576"/>
                <a:chExt cx="514" cy="2940"/>
              </a:xfrm>
            </p:grpSpPr>
            <p:sp>
              <p:nvSpPr>
                <p:cNvPr id="36894" name="Rectangle 26">
                  <a:extLst>
                    <a:ext uri="{FF2B5EF4-FFF2-40B4-BE49-F238E27FC236}">
                      <a16:creationId xmlns:a16="http://schemas.microsoft.com/office/drawing/2014/main" xmlns="" id="{990E164C-DECD-4AF8-85EF-9F7F1C8A01A8}"/>
                    </a:ext>
                  </a:extLst>
                </p:cNvPr>
                <p:cNvSpPr>
                  <a:spLocks noChangeArrowheads="1"/>
                </p:cNvSpPr>
                <p:nvPr/>
              </p:nvSpPr>
              <p:spPr bwMode="auto">
                <a:xfrm>
                  <a:off x="144" y="576"/>
                  <a:ext cx="3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Alto</a:t>
                  </a:r>
                </a:p>
              </p:txBody>
            </p:sp>
            <p:sp>
              <p:nvSpPr>
                <p:cNvPr id="36895" name="Rectangle 27">
                  <a:extLst>
                    <a:ext uri="{FF2B5EF4-FFF2-40B4-BE49-F238E27FC236}">
                      <a16:creationId xmlns:a16="http://schemas.microsoft.com/office/drawing/2014/main" xmlns="" id="{684156D1-06BE-4EB2-BE50-F2E902ABDA39}"/>
                    </a:ext>
                  </a:extLst>
                </p:cNvPr>
                <p:cNvSpPr>
                  <a:spLocks noChangeArrowheads="1"/>
                </p:cNvSpPr>
                <p:nvPr/>
              </p:nvSpPr>
              <p:spPr bwMode="auto">
                <a:xfrm>
                  <a:off x="182" y="3285"/>
                  <a:ext cx="47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Baixo</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sp>
            <p:nvSpPr>
              <p:cNvPr id="36893" name="Rectangle 28">
                <a:extLst>
                  <a:ext uri="{FF2B5EF4-FFF2-40B4-BE49-F238E27FC236}">
                    <a16:creationId xmlns:a16="http://schemas.microsoft.com/office/drawing/2014/main" xmlns="" id="{3696F873-1995-4A34-8E09-D35890E879E8}"/>
                  </a:ext>
                </a:extLst>
              </p:cNvPr>
              <p:cNvSpPr>
                <a:spLocks noChangeArrowheads="1"/>
              </p:cNvSpPr>
              <p:nvPr/>
            </p:nvSpPr>
            <p:spPr bwMode="auto">
              <a:xfrm rot="16200000">
                <a:off x="-394" y="2152"/>
                <a:ext cx="1462"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Atenção</a:t>
                </a:r>
                <a:r>
                  <a:rPr kumimoji="0" lang="en-US" altLang="pt-BR"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(à </a:t>
                </a:r>
                <a:r>
                  <a:rPr kumimoji="0" lang="en-US" altLang="pt-BR"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tarefa</a:t>
                </a:r>
                <a:r>
                  <a:rPr kumimoji="0" lang="en-US" altLang="pt-BR"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grpSp>
      </p:grpSp>
      <p:grpSp>
        <p:nvGrpSpPr>
          <p:cNvPr id="36871" name="Group 8">
            <a:extLst>
              <a:ext uri="{FF2B5EF4-FFF2-40B4-BE49-F238E27FC236}">
                <a16:creationId xmlns:a16="http://schemas.microsoft.com/office/drawing/2014/main" xmlns="" id="{DCF2C7FE-8740-45FE-B824-F08187B6FC23}"/>
              </a:ext>
            </a:extLst>
          </p:cNvPr>
          <p:cNvGrpSpPr>
            <a:grpSpLocks/>
          </p:cNvGrpSpPr>
          <p:nvPr/>
        </p:nvGrpSpPr>
        <p:grpSpPr bwMode="auto">
          <a:xfrm>
            <a:off x="7324726" y="4244975"/>
            <a:ext cx="2030413" cy="915988"/>
            <a:chOff x="3651" y="2582"/>
            <a:chExt cx="1279" cy="577"/>
          </a:xfrm>
        </p:grpSpPr>
        <p:sp>
          <p:nvSpPr>
            <p:cNvPr id="36888" name="Oval 9">
              <a:extLst>
                <a:ext uri="{FF2B5EF4-FFF2-40B4-BE49-F238E27FC236}">
                  <a16:creationId xmlns:a16="http://schemas.microsoft.com/office/drawing/2014/main" xmlns="" id="{A3F31992-7281-47D6-9195-C26EC636D75A}"/>
                </a:ext>
              </a:extLst>
            </p:cNvPr>
            <p:cNvSpPr>
              <a:spLocks noChangeArrowheads="1"/>
            </p:cNvSpPr>
            <p:nvPr/>
          </p:nvSpPr>
          <p:spPr bwMode="auto">
            <a:xfrm rot="2040000">
              <a:off x="3651" y="2582"/>
              <a:ext cx="1279" cy="577"/>
            </a:xfrm>
            <a:prstGeom prst="ellipse">
              <a:avLst/>
            </a:prstGeom>
            <a:gradFill rotWithShape="0">
              <a:gsLst>
                <a:gs pos="0">
                  <a:srgbClr val="7A995C"/>
                </a:gs>
                <a:gs pos="100000">
                  <a:srgbClr val="CCFF99"/>
                </a:gs>
              </a:gsLst>
              <a:lin ang="2700000" scaled="1"/>
            </a:gradFill>
            <a:ln w="12700">
              <a:solidFill>
                <a:schemeClr val="accent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36889" name="Rectangle 10">
              <a:extLst>
                <a:ext uri="{FF2B5EF4-FFF2-40B4-BE49-F238E27FC236}">
                  <a16:creationId xmlns:a16="http://schemas.microsoft.com/office/drawing/2014/main" xmlns="" id="{9D93125C-DA86-4AB6-85EE-94873E43D6F6}"/>
                </a:ext>
              </a:extLst>
            </p:cNvPr>
            <p:cNvSpPr>
              <a:spLocks noChangeArrowheads="1"/>
            </p:cNvSpPr>
            <p:nvPr/>
          </p:nvSpPr>
          <p:spPr bwMode="auto">
            <a:xfrm rot="1980000">
              <a:off x="4024" y="2876"/>
              <a:ext cx="44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Auto</a:t>
              </a:r>
            </a:p>
          </p:txBody>
        </p:sp>
      </p:grpSp>
      <p:sp>
        <p:nvSpPr>
          <p:cNvPr id="36872" name="Rectangle 11">
            <a:extLst>
              <a:ext uri="{FF2B5EF4-FFF2-40B4-BE49-F238E27FC236}">
                <a16:creationId xmlns:a16="http://schemas.microsoft.com/office/drawing/2014/main" xmlns="" id="{D769C7AA-6B3F-4761-ACCB-B78685395FAD}"/>
              </a:ext>
            </a:extLst>
          </p:cNvPr>
          <p:cNvSpPr>
            <a:spLocks noChangeArrowheads="1"/>
          </p:cNvSpPr>
          <p:nvPr/>
        </p:nvSpPr>
        <p:spPr bwMode="auto">
          <a:xfrm rot="2100000">
            <a:off x="4099404" y="1487137"/>
            <a:ext cx="557845"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000" b="1" i="0" u="none" strike="noStrike" kern="1200" cap="none" spc="0" normalizeH="0" baseline="0" noProof="0">
                <a:ln>
                  <a:noFill/>
                </a:ln>
                <a:solidFill>
                  <a:srgbClr val="993300"/>
                </a:solidFill>
                <a:effectLst/>
                <a:uLnTx/>
                <a:uFillTx/>
                <a:latin typeface="Arial" panose="020B0604020202020204" pitchFamily="34" charset="0"/>
                <a:ea typeface="+mn-ea"/>
                <a:cs typeface="+mn-cs"/>
              </a:rPr>
              <a:t>BC</a:t>
            </a:r>
          </a:p>
        </p:txBody>
      </p:sp>
      <p:sp>
        <p:nvSpPr>
          <p:cNvPr id="36873" name="Rectangle 12">
            <a:extLst>
              <a:ext uri="{FF2B5EF4-FFF2-40B4-BE49-F238E27FC236}">
                <a16:creationId xmlns:a16="http://schemas.microsoft.com/office/drawing/2014/main" xmlns="" id="{5008DC87-5914-4CA3-8C9F-3360D90F07D2}"/>
              </a:ext>
            </a:extLst>
          </p:cNvPr>
          <p:cNvSpPr>
            <a:spLocks noChangeArrowheads="1"/>
          </p:cNvSpPr>
          <p:nvPr/>
        </p:nvSpPr>
        <p:spPr bwMode="auto">
          <a:xfrm rot="2100000">
            <a:off x="6299679" y="3022250"/>
            <a:ext cx="557845"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000" b="1" i="0" u="none" strike="noStrike" kern="1200" cap="none" spc="0" normalizeH="0" baseline="0" noProof="0">
                <a:ln>
                  <a:noFill/>
                </a:ln>
                <a:solidFill>
                  <a:srgbClr val="0033CC"/>
                </a:solidFill>
                <a:effectLst/>
                <a:uLnTx/>
                <a:uFillTx/>
                <a:latin typeface="Arial" panose="020B0604020202020204" pitchFamily="34" charset="0"/>
                <a:ea typeface="+mn-ea"/>
                <a:cs typeface="+mn-cs"/>
              </a:rPr>
              <a:t>BR</a:t>
            </a:r>
          </a:p>
        </p:txBody>
      </p:sp>
      <p:sp>
        <p:nvSpPr>
          <p:cNvPr id="36874" name="Rectangle 13">
            <a:extLst>
              <a:ext uri="{FF2B5EF4-FFF2-40B4-BE49-F238E27FC236}">
                <a16:creationId xmlns:a16="http://schemas.microsoft.com/office/drawing/2014/main" xmlns="" id="{B32114A2-3BE2-4BFE-9F67-5486058EDC36}"/>
              </a:ext>
            </a:extLst>
          </p:cNvPr>
          <p:cNvSpPr>
            <a:spLocks noChangeArrowheads="1"/>
          </p:cNvSpPr>
          <p:nvPr/>
        </p:nvSpPr>
        <p:spPr bwMode="auto">
          <a:xfrm rot="2100000">
            <a:off x="8206267" y="4335112"/>
            <a:ext cx="557845"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000" b="1" i="0" u="none" strike="noStrike" kern="1200" cap="none" spc="0" normalizeH="0" baseline="0" noProof="0">
                <a:ln>
                  <a:noFill/>
                </a:ln>
                <a:solidFill>
                  <a:srgbClr val="ED7D31"/>
                </a:solidFill>
                <a:effectLst/>
                <a:uLnTx/>
                <a:uFillTx/>
                <a:latin typeface="Arial" panose="020B0604020202020204" pitchFamily="34" charset="0"/>
                <a:ea typeface="+mn-ea"/>
                <a:cs typeface="+mn-cs"/>
              </a:rPr>
              <a:t>BH</a:t>
            </a:r>
          </a:p>
        </p:txBody>
      </p:sp>
      <p:sp>
        <p:nvSpPr>
          <p:cNvPr id="36875" name="Rectangle 14">
            <a:extLst>
              <a:ext uri="{FF2B5EF4-FFF2-40B4-BE49-F238E27FC236}">
                <a16:creationId xmlns:a16="http://schemas.microsoft.com/office/drawing/2014/main" xmlns="" id="{3AE4CF17-592E-4A2F-BD36-6451DAF21092}"/>
              </a:ext>
            </a:extLst>
          </p:cNvPr>
          <p:cNvSpPr>
            <a:spLocks noGrp="1" noChangeArrowheads="1"/>
          </p:cNvSpPr>
          <p:nvPr>
            <p:ph type="title"/>
          </p:nvPr>
        </p:nvSpPr>
        <p:spPr>
          <a:xfrm>
            <a:off x="246490" y="248189"/>
            <a:ext cx="6610350" cy="482600"/>
          </a:xfrm>
          <a:noFill/>
        </p:spPr>
        <p:txBody>
          <a:bodyPr>
            <a:normAutofit fontScale="90000"/>
          </a:bodyPr>
          <a:lstStyle/>
          <a:p>
            <a:pPr>
              <a:lnSpc>
                <a:spcPct val="90000"/>
              </a:lnSpc>
            </a:pPr>
            <a:r>
              <a:rPr lang="en-US" altLang="pt-BR" b="1" i="0" dirty="0">
                <a:solidFill>
                  <a:srgbClr val="002060"/>
                </a:solidFill>
              </a:rPr>
              <a:t>MODOS DE DESEMPENHO</a:t>
            </a:r>
          </a:p>
        </p:txBody>
      </p:sp>
      <p:sp>
        <p:nvSpPr>
          <p:cNvPr id="36876" name="Line 29">
            <a:extLst>
              <a:ext uri="{FF2B5EF4-FFF2-40B4-BE49-F238E27FC236}">
                <a16:creationId xmlns:a16="http://schemas.microsoft.com/office/drawing/2014/main" xmlns="" id="{A21CD6D5-3CF7-4252-AE37-08D030A1E50A}"/>
              </a:ext>
            </a:extLst>
          </p:cNvPr>
          <p:cNvSpPr>
            <a:spLocks noChangeShapeType="1"/>
          </p:cNvSpPr>
          <p:nvPr/>
        </p:nvSpPr>
        <p:spPr bwMode="auto">
          <a:xfrm>
            <a:off x="3354388" y="1258888"/>
            <a:ext cx="5789612" cy="4037012"/>
          </a:xfrm>
          <a:prstGeom prst="line">
            <a:avLst/>
          </a:prstGeom>
          <a:noFill/>
          <a:ln w="508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77" name="Rectangle 30">
            <a:extLst>
              <a:ext uri="{FF2B5EF4-FFF2-40B4-BE49-F238E27FC236}">
                <a16:creationId xmlns:a16="http://schemas.microsoft.com/office/drawing/2014/main" xmlns="" id="{46E2F66A-982E-46AC-B6CA-25C2DEE96E02}"/>
              </a:ext>
            </a:extLst>
          </p:cNvPr>
          <p:cNvSpPr>
            <a:spLocks noChangeArrowheads="1"/>
          </p:cNvSpPr>
          <p:nvPr/>
        </p:nvSpPr>
        <p:spPr bwMode="auto">
          <a:xfrm>
            <a:off x="6161088" y="4983163"/>
            <a:ext cx="1466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t>Desatenção</a:t>
            </a:r>
          </a:p>
        </p:txBody>
      </p:sp>
      <p:sp>
        <p:nvSpPr>
          <p:cNvPr id="36878" name="Rectangle 31">
            <a:extLst>
              <a:ext uri="{FF2B5EF4-FFF2-40B4-BE49-F238E27FC236}">
                <a16:creationId xmlns:a16="http://schemas.microsoft.com/office/drawing/2014/main" xmlns="" id="{29986A14-3A48-4291-B1E3-CFB5CF3A8481}"/>
              </a:ext>
            </a:extLst>
          </p:cNvPr>
          <p:cNvSpPr>
            <a:spLocks noChangeArrowheads="1"/>
          </p:cNvSpPr>
          <p:nvPr/>
        </p:nvSpPr>
        <p:spPr bwMode="auto">
          <a:xfrm>
            <a:off x="3932238" y="3797301"/>
            <a:ext cx="2012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t>Má interpretação</a:t>
            </a:r>
          </a:p>
        </p:txBody>
      </p:sp>
      <p:sp>
        <p:nvSpPr>
          <p:cNvPr id="36879" name="Rectangle 32">
            <a:extLst>
              <a:ext uri="{FF2B5EF4-FFF2-40B4-BE49-F238E27FC236}">
                <a16:creationId xmlns:a16="http://schemas.microsoft.com/office/drawing/2014/main" xmlns="" id="{0DC474E9-0F9A-4613-911F-99F5232AB778}"/>
              </a:ext>
            </a:extLst>
          </p:cNvPr>
          <p:cNvSpPr>
            <a:spLocks noChangeArrowheads="1"/>
          </p:cNvSpPr>
          <p:nvPr/>
        </p:nvSpPr>
        <p:spPr bwMode="auto">
          <a:xfrm>
            <a:off x="2957513" y="2452688"/>
            <a:ext cx="20510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t>Imagem</a:t>
            </a:r>
            <a:br>
              <a:rPr kumimoji="0" lang="en-US" altLang="pt-BR"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br>
            <a:r>
              <a:rPr kumimoji="0" lang="en-US" altLang="pt-BR"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t>Mental Inacurada</a:t>
            </a:r>
          </a:p>
        </p:txBody>
      </p:sp>
      <p:sp>
        <p:nvSpPr>
          <p:cNvPr id="36880" name="Rectangle 33">
            <a:extLst>
              <a:ext uri="{FF2B5EF4-FFF2-40B4-BE49-F238E27FC236}">
                <a16:creationId xmlns:a16="http://schemas.microsoft.com/office/drawing/2014/main" xmlns="" id="{5131FAD5-1B91-4F54-B768-607EB94941CA}"/>
              </a:ext>
            </a:extLst>
          </p:cNvPr>
          <p:cNvSpPr>
            <a:spLocks noChangeArrowheads="1"/>
          </p:cNvSpPr>
          <p:nvPr/>
        </p:nvSpPr>
        <p:spPr bwMode="auto">
          <a:xfrm rot="16200000">
            <a:off x="9482695" y="3909352"/>
            <a:ext cx="4133253" cy="462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Fonte: James Reason. </a:t>
            </a:r>
            <a:r>
              <a:rPr kumimoji="0" lang="en-US" altLang="pt-BR" sz="12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Managing the Risks </a:t>
            </a:r>
            <a:br>
              <a:rPr kumimoji="0" lang="en-US" altLang="pt-BR" sz="12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of Organizational Accidents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1998.</a:t>
            </a:r>
          </a:p>
        </p:txBody>
      </p:sp>
      <p:sp>
        <p:nvSpPr>
          <p:cNvPr id="36881" name="Text Box 34">
            <a:extLst>
              <a:ext uri="{FF2B5EF4-FFF2-40B4-BE49-F238E27FC236}">
                <a16:creationId xmlns:a16="http://schemas.microsoft.com/office/drawing/2014/main" xmlns="" id="{E6428C8C-B3B7-483E-A5E5-6B999C355533}"/>
              </a:ext>
            </a:extLst>
          </p:cNvPr>
          <p:cNvSpPr txBox="1">
            <a:spLocks noChangeArrowheads="1"/>
          </p:cNvSpPr>
          <p:nvPr/>
        </p:nvSpPr>
        <p:spPr bwMode="auto">
          <a:xfrm>
            <a:off x="8853489" y="3970338"/>
            <a:ext cx="1462087"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1/10.000 to 1/100.000</a:t>
            </a:r>
          </a:p>
        </p:txBody>
      </p:sp>
      <p:sp>
        <p:nvSpPr>
          <p:cNvPr id="36882" name="Rectangle 35">
            <a:extLst>
              <a:ext uri="{FF2B5EF4-FFF2-40B4-BE49-F238E27FC236}">
                <a16:creationId xmlns:a16="http://schemas.microsoft.com/office/drawing/2014/main" xmlns="" id="{84B12CC9-A320-4D89-9806-0DD9AF18D1F7}"/>
              </a:ext>
            </a:extLst>
          </p:cNvPr>
          <p:cNvSpPr>
            <a:spLocks noChangeArrowheads="1"/>
          </p:cNvSpPr>
          <p:nvPr/>
        </p:nvSpPr>
        <p:spPr bwMode="auto">
          <a:xfrm>
            <a:off x="6502400" y="2419351"/>
            <a:ext cx="946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1/1.000</a:t>
            </a:r>
          </a:p>
        </p:txBody>
      </p:sp>
      <p:sp>
        <p:nvSpPr>
          <p:cNvPr id="36883" name="Rectangle 36">
            <a:extLst>
              <a:ext uri="{FF2B5EF4-FFF2-40B4-BE49-F238E27FC236}">
                <a16:creationId xmlns:a16="http://schemas.microsoft.com/office/drawing/2014/main" xmlns="" id="{EC70F5F5-9239-48D3-AF58-564B21785C5D}"/>
              </a:ext>
            </a:extLst>
          </p:cNvPr>
          <p:cNvSpPr>
            <a:spLocks noChangeArrowheads="1"/>
          </p:cNvSpPr>
          <p:nvPr/>
        </p:nvSpPr>
        <p:spPr bwMode="auto">
          <a:xfrm>
            <a:off x="4470400" y="1065213"/>
            <a:ext cx="501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1/2</a:t>
            </a:r>
          </a:p>
        </p:txBody>
      </p:sp>
      <p:sp>
        <p:nvSpPr>
          <p:cNvPr id="36884" name="Text Box 37">
            <a:extLst>
              <a:ext uri="{FF2B5EF4-FFF2-40B4-BE49-F238E27FC236}">
                <a16:creationId xmlns:a16="http://schemas.microsoft.com/office/drawing/2014/main" xmlns="" id="{FA206E38-B5B6-41B7-8457-5D468E762A23}"/>
              </a:ext>
            </a:extLst>
          </p:cNvPr>
          <p:cNvSpPr txBox="1">
            <a:spLocks noChangeArrowheads="1"/>
          </p:cNvSpPr>
          <p:nvPr/>
        </p:nvSpPr>
        <p:spPr bwMode="auto">
          <a:xfrm rot="19765822">
            <a:off x="7207251" y="4100513"/>
            <a:ext cx="16351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0" i="0" u="none" strike="noStrike" kern="1200" cap="none" spc="0" normalizeH="0" baseline="0" noProof="0">
                <a:ln>
                  <a:noFill/>
                </a:ln>
                <a:solidFill>
                  <a:srgbClr val="663300"/>
                </a:solidFill>
                <a:effectLst/>
                <a:uLnTx/>
                <a:uFillTx/>
                <a:latin typeface="Arial" panose="020B0604020202020204" pitchFamily="34" charset="0"/>
                <a:ea typeface="+mn-ea"/>
                <a:cs typeface="+mn-cs"/>
              </a:rPr>
              <a:t>25% de Erros</a:t>
            </a:r>
          </a:p>
        </p:txBody>
      </p:sp>
      <p:sp>
        <p:nvSpPr>
          <p:cNvPr id="36885" name="Rectangle 38">
            <a:extLst>
              <a:ext uri="{FF2B5EF4-FFF2-40B4-BE49-F238E27FC236}">
                <a16:creationId xmlns:a16="http://schemas.microsoft.com/office/drawing/2014/main" xmlns="" id="{5C80E3F9-E01E-4C5B-A508-A27EF692FB6C}"/>
              </a:ext>
            </a:extLst>
          </p:cNvPr>
          <p:cNvSpPr>
            <a:spLocks noChangeArrowheads="1"/>
          </p:cNvSpPr>
          <p:nvPr/>
        </p:nvSpPr>
        <p:spPr bwMode="auto">
          <a:xfrm rot="19657775">
            <a:off x="4970463" y="2652713"/>
            <a:ext cx="16319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a:ln>
                  <a:noFill/>
                </a:ln>
                <a:solidFill>
                  <a:srgbClr val="663300"/>
                </a:solidFill>
                <a:effectLst/>
                <a:uLnTx/>
                <a:uFillTx/>
                <a:latin typeface="Arial" panose="020B0604020202020204" pitchFamily="34" charset="0"/>
                <a:ea typeface="+mn-ea"/>
                <a:cs typeface="+mn-cs"/>
              </a:rPr>
              <a:t>60 % de Erros</a:t>
            </a:r>
          </a:p>
        </p:txBody>
      </p:sp>
      <p:sp>
        <p:nvSpPr>
          <p:cNvPr id="36886" name="Rectangle 39">
            <a:extLst>
              <a:ext uri="{FF2B5EF4-FFF2-40B4-BE49-F238E27FC236}">
                <a16:creationId xmlns:a16="http://schemas.microsoft.com/office/drawing/2014/main" xmlns="" id="{7692354A-8466-4CFA-8BAB-63141E2B5FD8}"/>
              </a:ext>
            </a:extLst>
          </p:cNvPr>
          <p:cNvSpPr>
            <a:spLocks noChangeArrowheads="1"/>
          </p:cNvSpPr>
          <p:nvPr/>
        </p:nvSpPr>
        <p:spPr bwMode="auto">
          <a:xfrm rot="19168047">
            <a:off x="3017838" y="1323976"/>
            <a:ext cx="1631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a:ln>
                  <a:noFill/>
                </a:ln>
                <a:solidFill>
                  <a:srgbClr val="663300"/>
                </a:solidFill>
                <a:effectLst/>
                <a:uLnTx/>
                <a:uFillTx/>
                <a:latin typeface="Arial" panose="020B0604020202020204" pitchFamily="34" charset="0"/>
                <a:ea typeface="+mn-ea"/>
                <a:cs typeface="+mn-cs"/>
              </a:rPr>
              <a:t>15 % de Erros</a:t>
            </a:r>
          </a:p>
        </p:txBody>
      </p:sp>
      <p:sp>
        <p:nvSpPr>
          <p:cNvPr id="36887" name="Text Box 41">
            <a:extLst>
              <a:ext uri="{FF2B5EF4-FFF2-40B4-BE49-F238E27FC236}">
                <a16:creationId xmlns:a16="http://schemas.microsoft.com/office/drawing/2014/main" xmlns="" id="{3E6B8017-6AC3-43D9-9CBA-701D95944028}"/>
              </a:ext>
            </a:extLst>
          </p:cNvPr>
          <p:cNvSpPr txBox="1">
            <a:spLocks noChangeArrowheads="1"/>
          </p:cNvSpPr>
          <p:nvPr/>
        </p:nvSpPr>
        <p:spPr bwMode="auto">
          <a:xfrm>
            <a:off x="3413126" y="4546601"/>
            <a:ext cx="40163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88% - 90% do </a:t>
            </a:r>
            <a:r>
              <a:rPr kumimoji="0" lang="en-US" altLang="pt-BR" sz="2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nosso</a:t>
            </a:r>
            <a:r>
              <a:rPr kumimoji="0" lang="en-US" altLang="pt-B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tempo!! ---</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xmlns="" id="{A6846648-BC38-431C-B862-AFF716FA9E05}"/>
              </a:ext>
            </a:extLst>
          </p:cNvPr>
          <p:cNvSpPr>
            <a:spLocks noGrp="1" noChangeArrowheads="1"/>
          </p:cNvSpPr>
          <p:nvPr>
            <p:ph type="title"/>
          </p:nvPr>
        </p:nvSpPr>
        <p:spPr>
          <a:xfrm>
            <a:off x="108744" y="157162"/>
            <a:ext cx="10515600" cy="958849"/>
          </a:xfrm>
        </p:spPr>
        <p:txBody>
          <a:bodyPr/>
          <a:lstStyle/>
          <a:p>
            <a:r>
              <a:rPr lang="en-US" altLang="pt-BR" dirty="0">
                <a:solidFill>
                  <a:srgbClr val="002060"/>
                </a:solidFill>
              </a:rPr>
              <a:t>ERROS DE DEPENDÊNCIA</a:t>
            </a:r>
          </a:p>
        </p:txBody>
      </p:sp>
      <p:sp>
        <p:nvSpPr>
          <p:cNvPr id="38915" name="Rectangle 3">
            <a:extLst>
              <a:ext uri="{FF2B5EF4-FFF2-40B4-BE49-F238E27FC236}">
                <a16:creationId xmlns:a16="http://schemas.microsoft.com/office/drawing/2014/main" xmlns="" id="{BE57F22F-A999-439A-9C60-655507045A5C}"/>
              </a:ext>
            </a:extLst>
          </p:cNvPr>
          <p:cNvSpPr>
            <a:spLocks noGrp="1" noChangeArrowheads="1"/>
          </p:cNvSpPr>
          <p:nvPr>
            <p:ph type="body" idx="1"/>
          </p:nvPr>
        </p:nvSpPr>
        <p:spPr>
          <a:xfrm>
            <a:off x="3175000" y="1446214"/>
            <a:ext cx="4383088" cy="4295775"/>
          </a:xfrm>
        </p:spPr>
        <p:txBody>
          <a:bodyPr/>
          <a:lstStyle/>
          <a:p>
            <a:pPr marL="463550" indent="-463550"/>
            <a:r>
              <a:rPr lang="en-US" altLang="pt-BR" sz="4000" dirty="0" err="1">
                <a:solidFill>
                  <a:srgbClr val="002060"/>
                </a:solidFill>
              </a:rPr>
              <a:t>Equipamento</a:t>
            </a:r>
            <a:endParaRPr lang="en-US" altLang="pt-BR" sz="4000" dirty="0">
              <a:solidFill>
                <a:srgbClr val="002060"/>
              </a:solidFill>
            </a:endParaRPr>
          </a:p>
          <a:p>
            <a:pPr marL="463550" indent="-463550"/>
            <a:endParaRPr lang="en-US" altLang="pt-BR" sz="4000" dirty="0">
              <a:solidFill>
                <a:srgbClr val="002060"/>
              </a:solidFill>
            </a:endParaRPr>
          </a:p>
          <a:p>
            <a:pPr marL="463550" indent="-463550"/>
            <a:r>
              <a:rPr lang="en-US" altLang="pt-BR" sz="4000" dirty="0" err="1">
                <a:solidFill>
                  <a:srgbClr val="002060"/>
                </a:solidFill>
              </a:rPr>
              <a:t>Equipe</a:t>
            </a:r>
            <a:endParaRPr lang="en-US" altLang="pt-BR" sz="4000" dirty="0">
              <a:solidFill>
                <a:srgbClr val="002060"/>
              </a:solidFill>
            </a:endParaRPr>
          </a:p>
          <a:p>
            <a:pPr marL="463550" indent="-463550"/>
            <a:endParaRPr lang="en-US" altLang="pt-BR" sz="4000" dirty="0">
              <a:solidFill>
                <a:srgbClr val="002060"/>
              </a:solidFill>
            </a:endParaRPr>
          </a:p>
          <a:p>
            <a:pPr marL="463550" indent="-463550"/>
            <a:r>
              <a:rPr lang="en-US" altLang="pt-BR" sz="4000" dirty="0" err="1">
                <a:solidFill>
                  <a:srgbClr val="002060"/>
                </a:solidFill>
              </a:rPr>
              <a:t>Pessoal</a:t>
            </a:r>
            <a:endParaRPr lang="en-US" altLang="pt-BR" sz="4000" dirty="0">
              <a:solidFill>
                <a:srgbClr val="002060"/>
              </a:solidFill>
            </a:endParaRPr>
          </a:p>
        </p:txBody>
      </p:sp>
      <p:grpSp>
        <p:nvGrpSpPr>
          <p:cNvPr id="38916" name="Group 4">
            <a:extLst>
              <a:ext uri="{FF2B5EF4-FFF2-40B4-BE49-F238E27FC236}">
                <a16:creationId xmlns:a16="http://schemas.microsoft.com/office/drawing/2014/main" xmlns="" id="{DCCB32B6-B021-4F86-A45F-A26805CDC7CB}"/>
              </a:ext>
            </a:extLst>
          </p:cNvPr>
          <p:cNvGrpSpPr>
            <a:grpSpLocks/>
          </p:cNvGrpSpPr>
          <p:nvPr/>
        </p:nvGrpSpPr>
        <p:grpSpPr bwMode="auto">
          <a:xfrm>
            <a:off x="4289426" y="2008188"/>
            <a:ext cx="6208713" cy="4387850"/>
            <a:chOff x="1590" y="1185"/>
            <a:chExt cx="3911" cy="2764"/>
          </a:xfrm>
        </p:grpSpPr>
        <p:sp>
          <p:nvSpPr>
            <p:cNvPr id="38922" name="Line 5">
              <a:extLst>
                <a:ext uri="{FF2B5EF4-FFF2-40B4-BE49-F238E27FC236}">
                  <a16:creationId xmlns:a16="http://schemas.microsoft.com/office/drawing/2014/main" xmlns="" id="{C5D42682-D5BB-4105-85DA-0BB1FFA31205}"/>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3" name="Line 6">
              <a:extLst>
                <a:ext uri="{FF2B5EF4-FFF2-40B4-BE49-F238E27FC236}">
                  <a16:creationId xmlns:a16="http://schemas.microsoft.com/office/drawing/2014/main" xmlns="" id="{F5710C4B-A318-43DD-B51A-F5A7BF5D86F8}"/>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4" name="Line 7">
              <a:extLst>
                <a:ext uri="{FF2B5EF4-FFF2-40B4-BE49-F238E27FC236}">
                  <a16:creationId xmlns:a16="http://schemas.microsoft.com/office/drawing/2014/main" xmlns="" id="{E096EBFE-B867-4B83-8B5A-A5BD12F126D1}"/>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5" name="Line 8">
              <a:extLst>
                <a:ext uri="{FF2B5EF4-FFF2-40B4-BE49-F238E27FC236}">
                  <a16:creationId xmlns:a16="http://schemas.microsoft.com/office/drawing/2014/main" xmlns="" id="{A8949BAA-7FA6-49AE-9D2C-D79A0B0CFFFC}"/>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6" name="Line 9">
              <a:extLst>
                <a:ext uri="{FF2B5EF4-FFF2-40B4-BE49-F238E27FC236}">
                  <a16:creationId xmlns:a16="http://schemas.microsoft.com/office/drawing/2014/main" xmlns="" id="{C438F2B7-63FB-40E2-917E-772EC1A12A01}"/>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7" name="Line 10">
              <a:extLst>
                <a:ext uri="{FF2B5EF4-FFF2-40B4-BE49-F238E27FC236}">
                  <a16:creationId xmlns:a16="http://schemas.microsoft.com/office/drawing/2014/main" xmlns="" id="{8F74FF07-84AD-42BD-8737-96B6C841B38F}"/>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8" name="Line 11">
              <a:extLst>
                <a:ext uri="{FF2B5EF4-FFF2-40B4-BE49-F238E27FC236}">
                  <a16:creationId xmlns:a16="http://schemas.microsoft.com/office/drawing/2014/main" xmlns="" id="{D47149DA-878B-40D5-9649-31F30219046C}"/>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9" name="Line 12">
              <a:extLst>
                <a:ext uri="{FF2B5EF4-FFF2-40B4-BE49-F238E27FC236}">
                  <a16:creationId xmlns:a16="http://schemas.microsoft.com/office/drawing/2014/main" xmlns="" id="{947EB436-DCE5-40A6-A165-4752B0D42D95}"/>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0" name="Line 13">
              <a:extLst>
                <a:ext uri="{FF2B5EF4-FFF2-40B4-BE49-F238E27FC236}">
                  <a16:creationId xmlns:a16="http://schemas.microsoft.com/office/drawing/2014/main" xmlns="" id="{F1D9A43B-CB78-4C31-9B47-6873664EDC8E}"/>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1" name="Line 14">
              <a:extLst>
                <a:ext uri="{FF2B5EF4-FFF2-40B4-BE49-F238E27FC236}">
                  <a16:creationId xmlns:a16="http://schemas.microsoft.com/office/drawing/2014/main" xmlns="" id="{74520E2F-F308-4316-81EA-0D5EB88964D2}"/>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2" name="Line 15">
              <a:extLst>
                <a:ext uri="{FF2B5EF4-FFF2-40B4-BE49-F238E27FC236}">
                  <a16:creationId xmlns:a16="http://schemas.microsoft.com/office/drawing/2014/main" xmlns="" id="{F4610201-EC2F-46C9-BA53-B829B73271B9}"/>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3" name="Line 16">
              <a:extLst>
                <a:ext uri="{FF2B5EF4-FFF2-40B4-BE49-F238E27FC236}">
                  <a16:creationId xmlns:a16="http://schemas.microsoft.com/office/drawing/2014/main" xmlns="" id="{D35E942C-3867-4B66-A505-60D84D1FB106}"/>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4" name="Line 17">
              <a:extLst>
                <a:ext uri="{FF2B5EF4-FFF2-40B4-BE49-F238E27FC236}">
                  <a16:creationId xmlns:a16="http://schemas.microsoft.com/office/drawing/2014/main" xmlns="" id="{A0E571C1-2F97-4044-A81C-C3AED2950899}"/>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5" name="Line 18">
              <a:extLst>
                <a:ext uri="{FF2B5EF4-FFF2-40B4-BE49-F238E27FC236}">
                  <a16:creationId xmlns:a16="http://schemas.microsoft.com/office/drawing/2014/main" xmlns="" id="{94C10DD9-90C0-4F28-B2CB-4E0E10AEFAB9}"/>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6" name="Line 19">
              <a:extLst>
                <a:ext uri="{FF2B5EF4-FFF2-40B4-BE49-F238E27FC236}">
                  <a16:creationId xmlns:a16="http://schemas.microsoft.com/office/drawing/2014/main" xmlns="" id="{981B1939-3D6B-45F6-B9DE-FA5F883C4E1E}"/>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7" name="Line 20">
              <a:extLst>
                <a:ext uri="{FF2B5EF4-FFF2-40B4-BE49-F238E27FC236}">
                  <a16:creationId xmlns:a16="http://schemas.microsoft.com/office/drawing/2014/main" xmlns="" id="{A3353472-0ADC-4512-AE28-2DA8F87176A2}"/>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8" name="Line 21">
              <a:extLst>
                <a:ext uri="{FF2B5EF4-FFF2-40B4-BE49-F238E27FC236}">
                  <a16:creationId xmlns:a16="http://schemas.microsoft.com/office/drawing/2014/main" xmlns="" id="{DF590DF4-746F-4236-BFA3-EDA2211210D1}"/>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9" name="Line 22">
              <a:extLst>
                <a:ext uri="{FF2B5EF4-FFF2-40B4-BE49-F238E27FC236}">
                  <a16:creationId xmlns:a16="http://schemas.microsoft.com/office/drawing/2014/main" xmlns="" id="{D969ECF4-ED63-4630-998A-F31F75AD161B}"/>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0" name="Line 23">
              <a:extLst>
                <a:ext uri="{FF2B5EF4-FFF2-40B4-BE49-F238E27FC236}">
                  <a16:creationId xmlns:a16="http://schemas.microsoft.com/office/drawing/2014/main" xmlns="" id="{89DAB17E-87E1-4D73-90FB-A6FE589A8645}"/>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1" name="Line 24">
              <a:extLst>
                <a:ext uri="{FF2B5EF4-FFF2-40B4-BE49-F238E27FC236}">
                  <a16:creationId xmlns:a16="http://schemas.microsoft.com/office/drawing/2014/main" xmlns="" id="{977156DA-5649-4172-B172-2A6459395D47}"/>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2" name="Line 25">
              <a:extLst>
                <a:ext uri="{FF2B5EF4-FFF2-40B4-BE49-F238E27FC236}">
                  <a16:creationId xmlns:a16="http://schemas.microsoft.com/office/drawing/2014/main" xmlns="" id="{B68A66CF-6BC7-4737-A803-CD43A5212323}"/>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3" name="Line 26">
              <a:extLst>
                <a:ext uri="{FF2B5EF4-FFF2-40B4-BE49-F238E27FC236}">
                  <a16:creationId xmlns:a16="http://schemas.microsoft.com/office/drawing/2014/main" xmlns="" id="{BB62068A-4603-44E6-9A80-E0D2916469DE}"/>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4" name="Line 27">
              <a:extLst>
                <a:ext uri="{FF2B5EF4-FFF2-40B4-BE49-F238E27FC236}">
                  <a16:creationId xmlns:a16="http://schemas.microsoft.com/office/drawing/2014/main" xmlns="" id="{E970DCFD-BE56-4DD8-8817-F4DCA9F3C3C8}"/>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5" name="Line 28">
              <a:extLst>
                <a:ext uri="{FF2B5EF4-FFF2-40B4-BE49-F238E27FC236}">
                  <a16:creationId xmlns:a16="http://schemas.microsoft.com/office/drawing/2014/main" xmlns="" id="{DADD7B0C-ABC8-49D8-80BC-EE8FDF325049}"/>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6" name="Line 29">
              <a:extLst>
                <a:ext uri="{FF2B5EF4-FFF2-40B4-BE49-F238E27FC236}">
                  <a16:creationId xmlns:a16="http://schemas.microsoft.com/office/drawing/2014/main" xmlns="" id="{C7FC9943-EC5C-4C80-9070-7FABCB27A1B1}"/>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7" name="Line 30">
              <a:extLst>
                <a:ext uri="{FF2B5EF4-FFF2-40B4-BE49-F238E27FC236}">
                  <a16:creationId xmlns:a16="http://schemas.microsoft.com/office/drawing/2014/main" xmlns="" id="{E1D06A9C-425F-4BED-ABFC-8DE1B7298EDD}"/>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8" name="Line 31">
              <a:extLst>
                <a:ext uri="{FF2B5EF4-FFF2-40B4-BE49-F238E27FC236}">
                  <a16:creationId xmlns:a16="http://schemas.microsoft.com/office/drawing/2014/main" xmlns="" id="{090DEA72-1485-4076-8743-940101769272}"/>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9" name="Line 32">
              <a:extLst>
                <a:ext uri="{FF2B5EF4-FFF2-40B4-BE49-F238E27FC236}">
                  <a16:creationId xmlns:a16="http://schemas.microsoft.com/office/drawing/2014/main" xmlns="" id="{53AE07E2-F8AC-4710-A4DC-39AA5353C058}"/>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50" name="Line 33">
              <a:extLst>
                <a:ext uri="{FF2B5EF4-FFF2-40B4-BE49-F238E27FC236}">
                  <a16:creationId xmlns:a16="http://schemas.microsoft.com/office/drawing/2014/main" xmlns="" id="{2004E386-CDC2-4D82-A1B8-0DEAE5150578}"/>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51" name="Line 34">
              <a:extLst>
                <a:ext uri="{FF2B5EF4-FFF2-40B4-BE49-F238E27FC236}">
                  <a16:creationId xmlns:a16="http://schemas.microsoft.com/office/drawing/2014/main" xmlns="" id="{B1EB116F-A39D-479D-9391-B6DB6E6BB8E2}"/>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52" name="Line 35">
              <a:extLst>
                <a:ext uri="{FF2B5EF4-FFF2-40B4-BE49-F238E27FC236}">
                  <a16:creationId xmlns:a16="http://schemas.microsoft.com/office/drawing/2014/main" xmlns="" id="{713DF42F-C962-4EE3-AD49-F51C1BBBAF0F}"/>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53" name="Line 36">
              <a:extLst>
                <a:ext uri="{FF2B5EF4-FFF2-40B4-BE49-F238E27FC236}">
                  <a16:creationId xmlns:a16="http://schemas.microsoft.com/office/drawing/2014/main" xmlns="" id="{99CBA5ED-3BFB-4178-98E0-33B90FF5E5C4}"/>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4" name="Picture 4" descr="Resultado de imagem para desenho equipamento">
            <a:extLst>
              <a:ext uri="{FF2B5EF4-FFF2-40B4-BE49-F238E27FC236}">
                <a16:creationId xmlns:a16="http://schemas.microsoft.com/office/drawing/2014/main" xmlns="" id="{750ED2C9-8258-4B0C-BC8F-EBF026E493D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1884" y="767556"/>
            <a:ext cx="2009775" cy="167481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m 2">
            <a:extLst>
              <a:ext uri="{FF2B5EF4-FFF2-40B4-BE49-F238E27FC236}">
                <a16:creationId xmlns:a16="http://schemas.microsoft.com/office/drawing/2014/main" xmlns="" id="{35CD858A-E234-4A5A-B6AA-B84E168AFDD1}"/>
              </a:ext>
            </a:extLst>
          </p:cNvPr>
          <p:cNvPicPr>
            <a:picLocks noChangeAspect="1"/>
          </p:cNvPicPr>
          <p:nvPr/>
        </p:nvPicPr>
        <p:blipFill>
          <a:blip r:embed="rId4" cstate="print"/>
          <a:stretch>
            <a:fillRect/>
          </a:stretch>
        </p:blipFill>
        <p:spPr>
          <a:xfrm>
            <a:off x="5800752" y="2228129"/>
            <a:ext cx="1787428" cy="1860550"/>
          </a:xfrm>
          <a:prstGeom prst="rect">
            <a:avLst/>
          </a:prstGeom>
        </p:spPr>
      </p:pic>
      <p:pic>
        <p:nvPicPr>
          <p:cNvPr id="5128" name="Picture 8" descr="Resultado de imagem para desenho de trabalhador">
            <a:extLst>
              <a:ext uri="{FF2B5EF4-FFF2-40B4-BE49-F238E27FC236}">
                <a16:creationId xmlns:a16="http://schemas.microsoft.com/office/drawing/2014/main" xmlns="" id="{F6F64EB5-5F08-4413-9757-1925FF1F96B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49009" y="3303482"/>
            <a:ext cx="1833670" cy="170775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02" name="Picture 2" descr="CherData4">
            <a:extLst>
              <a:ext uri="{FF2B5EF4-FFF2-40B4-BE49-F238E27FC236}">
                <a16:creationId xmlns:a16="http://schemas.microsoft.com/office/drawing/2014/main" xmlns="" id="{1959C8A3-5DD0-4686-B350-23283FD88DA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41964" y="0"/>
            <a:ext cx="512603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75203" name="Text Box 3">
            <a:extLst>
              <a:ext uri="{FF2B5EF4-FFF2-40B4-BE49-F238E27FC236}">
                <a16:creationId xmlns:a16="http://schemas.microsoft.com/office/drawing/2014/main" xmlns="" id="{B94EE96E-F599-41CB-979C-ED0E790E1E3E}"/>
              </a:ext>
            </a:extLst>
          </p:cNvPr>
          <p:cNvSpPr txBox="1">
            <a:spLocks noChangeArrowheads="1"/>
          </p:cNvSpPr>
          <p:nvPr/>
        </p:nvSpPr>
        <p:spPr bwMode="auto">
          <a:xfrm>
            <a:off x="1524000" y="1"/>
            <a:ext cx="3924300" cy="53900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spAutoFit/>
          </a:bodyPr>
          <a:lstStyle/>
          <a:p>
            <a:pPr algn="ctr" eaLnBrk="0" hangingPunct="0">
              <a:lnSpc>
                <a:spcPct val="210000"/>
              </a:lnSpc>
              <a:spcBef>
                <a:spcPts val="1200"/>
              </a:spcBef>
            </a:pPr>
            <a:r>
              <a:rPr lang="pt-BR" altLang="en-US" sz="2800" b="1"/>
              <a:t>As doses de radiação avaliadas por medidas in vivo foram muito menores do que as estimativas teóricas usando modelos</a:t>
            </a:r>
            <a:endParaRPr lang="es-ES_tradnl" altLang="en-US" sz="2800" b="1"/>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38">
            <a:extLst>
              <a:ext uri="{FF2B5EF4-FFF2-40B4-BE49-F238E27FC236}">
                <a16:creationId xmlns:a16="http://schemas.microsoft.com/office/drawing/2014/main" xmlns="" id="{40745518-DB31-4C23-93EC-EEE5471F40E9}"/>
              </a:ext>
            </a:extLst>
          </p:cNvPr>
          <p:cNvGrpSpPr>
            <a:grpSpLocks/>
          </p:cNvGrpSpPr>
          <p:nvPr/>
        </p:nvGrpSpPr>
        <p:grpSpPr bwMode="auto">
          <a:xfrm>
            <a:off x="4289426" y="2008188"/>
            <a:ext cx="6208713" cy="4387850"/>
            <a:chOff x="1590" y="1185"/>
            <a:chExt cx="3911" cy="2764"/>
          </a:xfrm>
        </p:grpSpPr>
        <p:sp>
          <p:nvSpPr>
            <p:cNvPr id="40965" name="Line 39">
              <a:extLst>
                <a:ext uri="{FF2B5EF4-FFF2-40B4-BE49-F238E27FC236}">
                  <a16:creationId xmlns:a16="http://schemas.microsoft.com/office/drawing/2014/main" xmlns="" id="{0B1A0D8C-7526-4C81-9278-C50EA5B14C12}"/>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6" name="Line 40">
              <a:extLst>
                <a:ext uri="{FF2B5EF4-FFF2-40B4-BE49-F238E27FC236}">
                  <a16:creationId xmlns:a16="http://schemas.microsoft.com/office/drawing/2014/main" xmlns="" id="{1A4882DC-AA22-4BB1-BB1C-978DD344710B}"/>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7" name="Line 41">
              <a:extLst>
                <a:ext uri="{FF2B5EF4-FFF2-40B4-BE49-F238E27FC236}">
                  <a16:creationId xmlns:a16="http://schemas.microsoft.com/office/drawing/2014/main" xmlns="" id="{FE3EE797-D79F-4A3E-B703-ACE2B5088C0D}"/>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8" name="Line 42">
              <a:extLst>
                <a:ext uri="{FF2B5EF4-FFF2-40B4-BE49-F238E27FC236}">
                  <a16:creationId xmlns:a16="http://schemas.microsoft.com/office/drawing/2014/main" xmlns="" id="{AAF9FF72-E9F7-47C0-8333-04D927BBB51D}"/>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9" name="Line 43">
              <a:extLst>
                <a:ext uri="{FF2B5EF4-FFF2-40B4-BE49-F238E27FC236}">
                  <a16:creationId xmlns:a16="http://schemas.microsoft.com/office/drawing/2014/main" xmlns="" id="{39D9C6E0-600B-4B4C-8C57-2F74339E3443}"/>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0" name="Line 44">
              <a:extLst>
                <a:ext uri="{FF2B5EF4-FFF2-40B4-BE49-F238E27FC236}">
                  <a16:creationId xmlns:a16="http://schemas.microsoft.com/office/drawing/2014/main" xmlns="" id="{F3DEA8E4-60F9-4200-9C3A-0CF7325922AA}"/>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1" name="Line 45">
              <a:extLst>
                <a:ext uri="{FF2B5EF4-FFF2-40B4-BE49-F238E27FC236}">
                  <a16:creationId xmlns:a16="http://schemas.microsoft.com/office/drawing/2014/main" xmlns="" id="{6E34D9BE-0AD7-41C0-9A94-908696571F44}"/>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2" name="Line 46">
              <a:extLst>
                <a:ext uri="{FF2B5EF4-FFF2-40B4-BE49-F238E27FC236}">
                  <a16:creationId xmlns:a16="http://schemas.microsoft.com/office/drawing/2014/main" xmlns="" id="{A27FD992-A919-42AA-AB98-259F7BF23BA2}"/>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3" name="Line 47">
              <a:extLst>
                <a:ext uri="{FF2B5EF4-FFF2-40B4-BE49-F238E27FC236}">
                  <a16:creationId xmlns:a16="http://schemas.microsoft.com/office/drawing/2014/main" xmlns="" id="{452DE241-8FBD-4307-B72F-47AF6FFE21F6}"/>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4" name="Line 48">
              <a:extLst>
                <a:ext uri="{FF2B5EF4-FFF2-40B4-BE49-F238E27FC236}">
                  <a16:creationId xmlns:a16="http://schemas.microsoft.com/office/drawing/2014/main" xmlns="" id="{221654E4-44BA-4DDD-8F89-994F732D9DB8}"/>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5" name="Line 49">
              <a:extLst>
                <a:ext uri="{FF2B5EF4-FFF2-40B4-BE49-F238E27FC236}">
                  <a16:creationId xmlns:a16="http://schemas.microsoft.com/office/drawing/2014/main" xmlns="" id="{6095C835-4F68-4F2A-8C9F-73AC7F1198DB}"/>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6" name="Line 50">
              <a:extLst>
                <a:ext uri="{FF2B5EF4-FFF2-40B4-BE49-F238E27FC236}">
                  <a16:creationId xmlns:a16="http://schemas.microsoft.com/office/drawing/2014/main" xmlns="" id="{A9E2C122-17FF-4243-9182-1A2212D084E9}"/>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7" name="Line 51">
              <a:extLst>
                <a:ext uri="{FF2B5EF4-FFF2-40B4-BE49-F238E27FC236}">
                  <a16:creationId xmlns:a16="http://schemas.microsoft.com/office/drawing/2014/main" xmlns="" id="{46DE176A-E695-4FAB-A657-100BD8A04D48}"/>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8" name="Line 52">
              <a:extLst>
                <a:ext uri="{FF2B5EF4-FFF2-40B4-BE49-F238E27FC236}">
                  <a16:creationId xmlns:a16="http://schemas.microsoft.com/office/drawing/2014/main" xmlns="" id="{8FABEAA4-ABCA-4486-BBEA-974BC50997FD}"/>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9" name="Line 53">
              <a:extLst>
                <a:ext uri="{FF2B5EF4-FFF2-40B4-BE49-F238E27FC236}">
                  <a16:creationId xmlns:a16="http://schemas.microsoft.com/office/drawing/2014/main" xmlns="" id="{F40923D1-D6EE-42EB-9626-920949893F30}"/>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0" name="Line 54">
              <a:extLst>
                <a:ext uri="{FF2B5EF4-FFF2-40B4-BE49-F238E27FC236}">
                  <a16:creationId xmlns:a16="http://schemas.microsoft.com/office/drawing/2014/main" xmlns="" id="{509AFEE3-0F4F-42CD-AFA9-4DF3B10BE798}"/>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1" name="Line 55">
              <a:extLst>
                <a:ext uri="{FF2B5EF4-FFF2-40B4-BE49-F238E27FC236}">
                  <a16:creationId xmlns:a16="http://schemas.microsoft.com/office/drawing/2014/main" xmlns="" id="{8EBB4565-292A-4AB7-BE0D-739240186509}"/>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2" name="Line 56">
              <a:extLst>
                <a:ext uri="{FF2B5EF4-FFF2-40B4-BE49-F238E27FC236}">
                  <a16:creationId xmlns:a16="http://schemas.microsoft.com/office/drawing/2014/main" xmlns="" id="{13B34A57-36CB-4E80-8D47-80F630C27734}"/>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3" name="Line 57">
              <a:extLst>
                <a:ext uri="{FF2B5EF4-FFF2-40B4-BE49-F238E27FC236}">
                  <a16:creationId xmlns:a16="http://schemas.microsoft.com/office/drawing/2014/main" xmlns="" id="{B1E42157-3E6C-49B7-B802-07E07AF640DB}"/>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4" name="Line 58">
              <a:extLst>
                <a:ext uri="{FF2B5EF4-FFF2-40B4-BE49-F238E27FC236}">
                  <a16:creationId xmlns:a16="http://schemas.microsoft.com/office/drawing/2014/main" xmlns="" id="{7147D0C2-85D8-45F1-B64D-9864E8DD787C}"/>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5" name="Line 59">
              <a:extLst>
                <a:ext uri="{FF2B5EF4-FFF2-40B4-BE49-F238E27FC236}">
                  <a16:creationId xmlns:a16="http://schemas.microsoft.com/office/drawing/2014/main" xmlns="" id="{B783DBBC-D392-49C0-923D-A22458CE6242}"/>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6" name="Line 60">
              <a:extLst>
                <a:ext uri="{FF2B5EF4-FFF2-40B4-BE49-F238E27FC236}">
                  <a16:creationId xmlns:a16="http://schemas.microsoft.com/office/drawing/2014/main" xmlns="" id="{03A748F6-66EF-475A-81DE-9251DDCE4380}"/>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7" name="Line 61">
              <a:extLst>
                <a:ext uri="{FF2B5EF4-FFF2-40B4-BE49-F238E27FC236}">
                  <a16:creationId xmlns:a16="http://schemas.microsoft.com/office/drawing/2014/main" xmlns="" id="{51BF441F-D40E-4D67-AF7C-5575B899EAC4}"/>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8" name="Line 62">
              <a:extLst>
                <a:ext uri="{FF2B5EF4-FFF2-40B4-BE49-F238E27FC236}">
                  <a16:creationId xmlns:a16="http://schemas.microsoft.com/office/drawing/2014/main" xmlns="" id="{16B74E02-7DFD-4768-98CE-8840DE00C669}"/>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9" name="Line 63">
              <a:extLst>
                <a:ext uri="{FF2B5EF4-FFF2-40B4-BE49-F238E27FC236}">
                  <a16:creationId xmlns:a16="http://schemas.microsoft.com/office/drawing/2014/main" xmlns="" id="{EDB78E15-4025-4C71-B4BE-A9155ED951E5}"/>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0" name="Line 64">
              <a:extLst>
                <a:ext uri="{FF2B5EF4-FFF2-40B4-BE49-F238E27FC236}">
                  <a16:creationId xmlns:a16="http://schemas.microsoft.com/office/drawing/2014/main" xmlns="" id="{F4C5F464-0AE0-4809-8349-00B54DC37CAA}"/>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1" name="Line 65">
              <a:extLst>
                <a:ext uri="{FF2B5EF4-FFF2-40B4-BE49-F238E27FC236}">
                  <a16:creationId xmlns:a16="http://schemas.microsoft.com/office/drawing/2014/main" xmlns="" id="{55D1B45D-4830-4E15-9E0E-CAE732E5D48A}"/>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2" name="Line 66">
              <a:extLst>
                <a:ext uri="{FF2B5EF4-FFF2-40B4-BE49-F238E27FC236}">
                  <a16:creationId xmlns:a16="http://schemas.microsoft.com/office/drawing/2014/main" xmlns="" id="{870DBFC7-9875-4BC9-ACC0-9AFC69E1C32A}"/>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3" name="Line 67">
              <a:extLst>
                <a:ext uri="{FF2B5EF4-FFF2-40B4-BE49-F238E27FC236}">
                  <a16:creationId xmlns:a16="http://schemas.microsoft.com/office/drawing/2014/main" xmlns="" id="{367AE699-CBF6-4F1E-A0AE-E5C4EBD285A9}"/>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4" name="Line 68">
              <a:extLst>
                <a:ext uri="{FF2B5EF4-FFF2-40B4-BE49-F238E27FC236}">
                  <a16:creationId xmlns:a16="http://schemas.microsoft.com/office/drawing/2014/main" xmlns="" id="{525CA9DC-1A82-4BD0-AF0E-28B04863132E}"/>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5" name="Line 69">
              <a:extLst>
                <a:ext uri="{FF2B5EF4-FFF2-40B4-BE49-F238E27FC236}">
                  <a16:creationId xmlns:a16="http://schemas.microsoft.com/office/drawing/2014/main" xmlns="" id="{BD71D80C-FE4D-443C-B5C8-3B3E6F21879F}"/>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6" name="Line 70">
              <a:extLst>
                <a:ext uri="{FF2B5EF4-FFF2-40B4-BE49-F238E27FC236}">
                  <a16:creationId xmlns:a16="http://schemas.microsoft.com/office/drawing/2014/main" xmlns="" id="{30A9FA41-5788-4754-8D99-A7D217E096E1}"/>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963" name="Rectangle 2">
            <a:extLst>
              <a:ext uri="{FF2B5EF4-FFF2-40B4-BE49-F238E27FC236}">
                <a16:creationId xmlns:a16="http://schemas.microsoft.com/office/drawing/2014/main" xmlns="" id="{EE6272B7-5BFD-419C-977B-9C6B874CE5F4}"/>
              </a:ext>
            </a:extLst>
          </p:cNvPr>
          <p:cNvSpPr>
            <a:spLocks noGrp="1" noChangeArrowheads="1"/>
          </p:cNvSpPr>
          <p:nvPr>
            <p:ph type="title"/>
          </p:nvPr>
        </p:nvSpPr>
        <p:spPr>
          <a:xfrm>
            <a:off x="381000" y="132331"/>
            <a:ext cx="5715000" cy="1219200"/>
          </a:xfrm>
          <a:noFill/>
        </p:spPr>
        <p:txBody>
          <a:bodyPr/>
          <a:lstStyle/>
          <a:p>
            <a:pPr>
              <a:lnSpc>
                <a:spcPct val="85000"/>
              </a:lnSpc>
            </a:pPr>
            <a:r>
              <a:rPr lang="en-US" altLang="pt-BR" b="1" dirty="0" err="1">
                <a:solidFill>
                  <a:srgbClr val="002060"/>
                </a:solidFill>
              </a:rPr>
              <a:t>Erros</a:t>
            </a:r>
            <a:r>
              <a:rPr lang="en-US" altLang="pt-BR" b="1" dirty="0">
                <a:solidFill>
                  <a:srgbClr val="002060"/>
                </a:solidFill>
              </a:rPr>
              <a:t> de </a:t>
            </a:r>
            <a:r>
              <a:rPr lang="en-US" altLang="pt-BR" b="1" dirty="0" err="1">
                <a:solidFill>
                  <a:srgbClr val="002060"/>
                </a:solidFill>
              </a:rPr>
              <a:t>Equipe</a:t>
            </a:r>
            <a:r>
              <a:rPr lang="en-US" altLang="pt-BR" b="1" dirty="0">
                <a:solidFill>
                  <a:srgbClr val="002060"/>
                </a:solidFill>
              </a:rPr>
              <a:t/>
            </a:r>
            <a:br>
              <a:rPr lang="en-US" altLang="pt-BR" b="1" dirty="0">
                <a:solidFill>
                  <a:srgbClr val="002060"/>
                </a:solidFill>
              </a:rPr>
            </a:br>
            <a:endParaRPr lang="en-US" altLang="pt-BR" sz="3200" b="1" dirty="0">
              <a:solidFill>
                <a:srgbClr val="002060"/>
              </a:solidFill>
            </a:endParaRPr>
          </a:p>
        </p:txBody>
      </p:sp>
      <p:sp>
        <p:nvSpPr>
          <p:cNvPr id="40964" name="Rectangle 36">
            <a:extLst>
              <a:ext uri="{FF2B5EF4-FFF2-40B4-BE49-F238E27FC236}">
                <a16:creationId xmlns:a16="http://schemas.microsoft.com/office/drawing/2014/main" xmlns="" id="{09E08EF8-0872-48E5-8BEA-09B21BC3D237}"/>
              </a:ext>
            </a:extLst>
          </p:cNvPr>
          <p:cNvSpPr>
            <a:spLocks noChangeArrowheads="1"/>
          </p:cNvSpPr>
          <p:nvPr/>
        </p:nvSpPr>
        <p:spPr bwMode="auto">
          <a:xfrm>
            <a:off x="2209800" y="1536700"/>
            <a:ext cx="7239000"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514350" indent="-514350">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9144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2573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514350" marR="0" lvl="0" indent="-514350" algn="l" defTabSz="914400" rtl="0" eaLnBrk="1" fontAlgn="auto" latinLnBrk="0" hangingPunct="1">
              <a:lnSpc>
                <a:spcPct val="100000"/>
              </a:lnSpc>
              <a:spcBef>
                <a:spcPct val="0"/>
              </a:spcBef>
              <a:spcAft>
                <a:spcPct val="5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Efeito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Halo.</a:t>
            </a:r>
          </a:p>
          <a:p>
            <a:pPr marL="514350" marR="0" lvl="0" indent="-514350" algn="l" defTabSz="914400" rtl="0" eaLnBrk="1" fontAlgn="auto" latinLnBrk="0" hangingPunct="1">
              <a:lnSpc>
                <a:spcPct val="100000"/>
              </a:lnSpc>
              <a:spcBef>
                <a:spcPct val="0"/>
              </a:spcBef>
              <a:spcAft>
                <a:spcPct val="5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Piloto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Co-</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piloto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100000"/>
              </a:lnSpc>
              <a:spcBef>
                <a:spcPct val="0"/>
              </a:spcBef>
              <a:spcAft>
                <a:spcPct val="5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Movimento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Inercial</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100000"/>
              </a:lnSpc>
              <a:spcBef>
                <a:spcPct val="0"/>
              </a:spcBef>
              <a:spcAft>
                <a:spcPct val="5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Preocupação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com o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grupo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100000"/>
              </a:lnSpc>
              <a:spcBef>
                <a:spcPct val="0"/>
              </a:spcBef>
              <a:spcAft>
                <a:spcPct val="5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Grupo de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risco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BDF29DCF-CD17-4881-ABA7-24377AB5194B}"/>
              </a:ext>
            </a:extLst>
          </p:cNvPr>
          <p:cNvSpPr>
            <a:spLocks noGrp="1" noChangeArrowheads="1"/>
          </p:cNvSpPr>
          <p:nvPr>
            <p:ph type="title"/>
          </p:nvPr>
        </p:nvSpPr>
        <p:spPr>
          <a:xfrm>
            <a:off x="163285" y="160624"/>
            <a:ext cx="10515600" cy="1325563"/>
          </a:xfrm>
        </p:spPr>
        <p:txBody>
          <a:bodyPr>
            <a:normAutofit/>
          </a:bodyPr>
          <a:lstStyle/>
          <a:p>
            <a:r>
              <a:rPr lang="en-US" altLang="pt-BR" sz="4800" b="1" dirty="0">
                <a:solidFill>
                  <a:srgbClr val="002060"/>
                </a:solidFill>
              </a:rPr>
              <a:t>MANEIRAS DE UMA AÇÃO GERAR ERRO</a:t>
            </a:r>
          </a:p>
        </p:txBody>
      </p:sp>
      <p:sp>
        <p:nvSpPr>
          <p:cNvPr id="43011" name="Rectangle 3">
            <a:extLst>
              <a:ext uri="{FF2B5EF4-FFF2-40B4-BE49-F238E27FC236}">
                <a16:creationId xmlns:a16="http://schemas.microsoft.com/office/drawing/2014/main" xmlns="" id="{27F0648C-BBEA-4B35-883C-DB7C5D8B4DBD}"/>
              </a:ext>
            </a:extLst>
          </p:cNvPr>
          <p:cNvSpPr>
            <a:spLocks noGrp="1" noChangeArrowheads="1"/>
          </p:cNvSpPr>
          <p:nvPr>
            <p:ph sz="half" idx="1"/>
          </p:nvPr>
        </p:nvSpPr>
        <p:spPr>
          <a:xfrm>
            <a:off x="533400" y="1825625"/>
            <a:ext cx="5181600" cy="4351338"/>
          </a:xfrm>
        </p:spPr>
        <p:txBody>
          <a:bodyPr>
            <a:normAutofit fontScale="92500"/>
          </a:bodyPr>
          <a:lstStyle/>
          <a:p>
            <a:pPr marL="463550" indent="-463550"/>
            <a:r>
              <a:rPr lang="en-US" altLang="pt-BR" sz="5400" dirty="0" err="1">
                <a:solidFill>
                  <a:srgbClr val="002060"/>
                </a:solidFill>
              </a:rPr>
              <a:t>Deslizes</a:t>
            </a:r>
            <a:r>
              <a:rPr lang="en-US" altLang="pt-BR" sz="5400" dirty="0">
                <a:solidFill>
                  <a:srgbClr val="002060"/>
                </a:solidFill>
              </a:rPr>
              <a:t> e </a:t>
            </a:r>
            <a:r>
              <a:rPr lang="en-US" altLang="pt-BR" sz="5400" dirty="0" err="1">
                <a:solidFill>
                  <a:srgbClr val="002060"/>
                </a:solidFill>
              </a:rPr>
              <a:t>Lapsos</a:t>
            </a:r>
            <a:endParaRPr lang="en-US" altLang="pt-BR" sz="5400" dirty="0">
              <a:solidFill>
                <a:srgbClr val="002060"/>
              </a:solidFill>
            </a:endParaRPr>
          </a:p>
          <a:p>
            <a:pPr marL="863600" lvl="1"/>
            <a:r>
              <a:rPr lang="en-US" altLang="pt-BR" sz="4800" dirty="0" err="1">
                <a:solidFill>
                  <a:srgbClr val="002060"/>
                </a:solidFill>
              </a:rPr>
              <a:t>Sincronismo</a:t>
            </a:r>
            <a:endParaRPr lang="en-US" altLang="pt-BR" sz="4800" dirty="0">
              <a:solidFill>
                <a:srgbClr val="002060"/>
              </a:solidFill>
            </a:endParaRPr>
          </a:p>
          <a:p>
            <a:pPr marL="863600" lvl="1"/>
            <a:r>
              <a:rPr lang="en-US" altLang="pt-BR" sz="4800" dirty="0" err="1">
                <a:solidFill>
                  <a:srgbClr val="002060"/>
                </a:solidFill>
              </a:rPr>
              <a:t>Duração</a:t>
            </a:r>
            <a:endParaRPr lang="en-US" altLang="pt-BR" sz="4800" dirty="0">
              <a:solidFill>
                <a:srgbClr val="002060"/>
              </a:solidFill>
            </a:endParaRPr>
          </a:p>
          <a:p>
            <a:pPr marL="863600" lvl="1"/>
            <a:r>
              <a:rPr lang="en-US" altLang="pt-BR" sz="4800" dirty="0" err="1">
                <a:solidFill>
                  <a:srgbClr val="002060"/>
                </a:solidFill>
              </a:rPr>
              <a:t>Sequência</a:t>
            </a:r>
            <a:endParaRPr lang="en-US" altLang="pt-BR" sz="4800" dirty="0">
              <a:solidFill>
                <a:srgbClr val="002060"/>
              </a:solidFill>
            </a:endParaRPr>
          </a:p>
          <a:p>
            <a:pPr marL="863600" lvl="1"/>
            <a:r>
              <a:rPr lang="en-US" altLang="pt-BR" sz="4800" dirty="0" err="1">
                <a:solidFill>
                  <a:srgbClr val="002060"/>
                </a:solidFill>
              </a:rPr>
              <a:t>Objeto</a:t>
            </a:r>
            <a:endParaRPr lang="en-US" altLang="pt-BR" sz="4800" dirty="0">
              <a:solidFill>
                <a:srgbClr val="002060"/>
              </a:solidFill>
            </a:endParaRPr>
          </a:p>
          <a:p>
            <a:pPr marL="863600" lvl="1"/>
            <a:r>
              <a:rPr lang="en-US" altLang="pt-BR" sz="4800" dirty="0" err="1">
                <a:solidFill>
                  <a:srgbClr val="002060"/>
                </a:solidFill>
              </a:rPr>
              <a:t>Força</a:t>
            </a:r>
            <a:endParaRPr lang="en-US" altLang="pt-BR" sz="4800" dirty="0">
              <a:solidFill>
                <a:srgbClr val="002060"/>
              </a:solidFill>
            </a:endParaRPr>
          </a:p>
        </p:txBody>
      </p:sp>
      <p:sp>
        <p:nvSpPr>
          <p:cNvPr id="2" name="Espaço Reservado para Conteúdo 1">
            <a:extLst>
              <a:ext uri="{FF2B5EF4-FFF2-40B4-BE49-F238E27FC236}">
                <a16:creationId xmlns:a16="http://schemas.microsoft.com/office/drawing/2014/main" xmlns="" id="{8F4019FC-A89E-450A-83E1-C0853E3D2E44}"/>
              </a:ext>
            </a:extLst>
          </p:cNvPr>
          <p:cNvSpPr>
            <a:spLocks noGrp="1"/>
          </p:cNvSpPr>
          <p:nvPr>
            <p:ph sz="half" idx="2"/>
          </p:nvPr>
        </p:nvSpPr>
        <p:spPr>
          <a:xfrm>
            <a:off x="6477000" y="1825625"/>
            <a:ext cx="5181600" cy="4351338"/>
          </a:xfrm>
        </p:spPr>
        <p:txBody>
          <a:bodyPr>
            <a:normAutofit fontScale="92500"/>
          </a:bodyPr>
          <a:lstStyle/>
          <a:p>
            <a:r>
              <a:rPr lang="pt-BR" sz="5400" dirty="0">
                <a:solidFill>
                  <a:srgbClr val="002060"/>
                </a:solidFill>
              </a:rPr>
              <a:t>Erros</a:t>
            </a:r>
          </a:p>
          <a:p>
            <a:r>
              <a:rPr lang="pt-BR" sz="5400" dirty="0">
                <a:solidFill>
                  <a:srgbClr val="002060"/>
                </a:solidFill>
              </a:rPr>
              <a:t>Violações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7">
            <a:extLst>
              <a:ext uri="{FF2B5EF4-FFF2-40B4-BE49-F238E27FC236}">
                <a16:creationId xmlns:a16="http://schemas.microsoft.com/office/drawing/2014/main" xmlns="" id="{432D185C-639F-4C9E-AAE0-C97984741738}"/>
              </a:ext>
            </a:extLst>
          </p:cNvPr>
          <p:cNvGrpSpPr>
            <a:grpSpLocks/>
          </p:cNvGrpSpPr>
          <p:nvPr/>
        </p:nvGrpSpPr>
        <p:grpSpPr bwMode="auto">
          <a:xfrm>
            <a:off x="4289426" y="2008188"/>
            <a:ext cx="6208713" cy="4387850"/>
            <a:chOff x="1590" y="1185"/>
            <a:chExt cx="3911" cy="2764"/>
          </a:xfrm>
        </p:grpSpPr>
        <p:sp>
          <p:nvSpPr>
            <p:cNvPr id="45062" name="Line 38">
              <a:extLst>
                <a:ext uri="{FF2B5EF4-FFF2-40B4-BE49-F238E27FC236}">
                  <a16:creationId xmlns:a16="http://schemas.microsoft.com/office/drawing/2014/main" xmlns="" id="{4F88D665-815D-4EEA-B391-D83155625B8C}"/>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3" name="Line 39">
              <a:extLst>
                <a:ext uri="{FF2B5EF4-FFF2-40B4-BE49-F238E27FC236}">
                  <a16:creationId xmlns:a16="http://schemas.microsoft.com/office/drawing/2014/main" xmlns="" id="{FFAF3413-5999-426F-B307-6E91B1693FDF}"/>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4" name="Line 40">
              <a:extLst>
                <a:ext uri="{FF2B5EF4-FFF2-40B4-BE49-F238E27FC236}">
                  <a16:creationId xmlns:a16="http://schemas.microsoft.com/office/drawing/2014/main" xmlns="" id="{6E8867E6-37ED-454D-ACA6-01D02183415A}"/>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5" name="Line 41">
              <a:extLst>
                <a:ext uri="{FF2B5EF4-FFF2-40B4-BE49-F238E27FC236}">
                  <a16:creationId xmlns:a16="http://schemas.microsoft.com/office/drawing/2014/main" xmlns="" id="{8A454A87-D87A-4E1F-80C4-2A09F0041C1E}"/>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6" name="Line 42">
              <a:extLst>
                <a:ext uri="{FF2B5EF4-FFF2-40B4-BE49-F238E27FC236}">
                  <a16:creationId xmlns:a16="http://schemas.microsoft.com/office/drawing/2014/main" xmlns="" id="{F083A544-5068-4116-B335-E752F00E92B8}"/>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7" name="Line 43">
              <a:extLst>
                <a:ext uri="{FF2B5EF4-FFF2-40B4-BE49-F238E27FC236}">
                  <a16:creationId xmlns:a16="http://schemas.microsoft.com/office/drawing/2014/main" xmlns="" id="{8F5A1C4E-8728-4A4B-B67B-AEDB6E5BD334}"/>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8" name="Line 44">
              <a:extLst>
                <a:ext uri="{FF2B5EF4-FFF2-40B4-BE49-F238E27FC236}">
                  <a16:creationId xmlns:a16="http://schemas.microsoft.com/office/drawing/2014/main" xmlns="" id="{FBD81584-E03E-4400-9D86-82E8852C464A}"/>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69" name="Line 45">
              <a:extLst>
                <a:ext uri="{FF2B5EF4-FFF2-40B4-BE49-F238E27FC236}">
                  <a16:creationId xmlns:a16="http://schemas.microsoft.com/office/drawing/2014/main" xmlns="" id="{A2BA0EF6-C69A-4207-8D5E-E606B61A2493}"/>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0" name="Line 46">
              <a:extLst>
                <a:ext uri="{FF2B5EF4-FFF2-40B4-BE49-F238E27FC236}">
                  <a16:creationId xmlns:a16="http://schemas.microsoft.com/office/drawing/2014/main" xmlns="" id="{C26CAA77-4D9A-4349-BA2E-C90D275D9035}"/>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1" name="Line 47">
              <a:extLst>
                <a:ext uri="{FF2B5EF4-FFF2-40B4-BE49-F238E27FC236}">
                  <a16:creationId xmlns:a16="http://schemas.microsoft.com/office/drawing/2014/main" xmlns="" id="{122BF1C7-9322-4C08-A474-22121554DB29}"/>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2" name="Line 48">
              <a:extLst>
                <a:ext uri="{FF2B5EF4-FFF2-40B4-BE49-F238E27FC236}">
                  <a16:creationId xmlns:a16="http://schemas.microsoft.com/office/drawing/2014/main" xmlns="" id="{53FC378A-2C59-4557-94E0-BA39FBB5043D}"/>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3" name="Line 49">
              <a:extLst>
                <a:ext uri="{FF2B5EF4-FFF2-40B4-BE49-F238E27FC236}">
                  <a16:creationId xmlns:a16="http://schemas.microsoft.com/office/drawing/2014/main" xmlns="" id="{516647EA-5369-4781-9477-E00A2BC3EBFA}"/>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4" name="Line 50">
              <a:extLst>
                <a:ext uri="{FF2B5EF4-FFF2-40B4-BE49-F238E27FC236}">
                  <a16:creationId xmlns:a16="http://schemas.microsoft.com/office/drawing/2014/main" xmlns="" id="{4835E065-AF34-4243-A3E0-EC324A9BC49D}"/>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5" name="Line 51">
              <a:extLst>
                <a:ext uri="{FF2B5EF4-FFF2-40B4-BE49-F238E27FC236}">
                  <a16:creationId xmlns:a16="http://schemas.microsoft.com/office/drawing/2014/main" xmlns="" id="{69AA08A0-677F-4589-BD6D-5897CCB834A7}"/>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6" name="Line 52">
              <a:extLst>
                <a:ext uri="{FF2B5EF4-FFF2-40B4-BE49-F238E27FC236}">
                  <a16:creationId xmlns:a16="http://schemas.microsoft.com/office/drawing/2014/main" xmlns="" id="{7566F5A0-D453-46FB-A666-00EE4E66961B}"/>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7" name="Line 53">
              <a:extLst>
                <a:ext uri="{FF2B5EF4-FFF2-40B4-BE49-F238E27FC236}">
                  <a16:creationId xmlns:a16="http://schemas.microsoft.com/office/drawing/2014/main" xmlns="" id="{5EF44612-F135-44CC-940B-92EC36F733BD}"/>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8" name="Line 54">
              <a:extLst>
                <a:ext uri="{FF2B5EF4-FFF2-40B4-BE49-F238E27FC236}">
                  <a16:creationId xmlns:a16="http://schemas.microsoft.com/office/drawing/2014/main" xmlns="" id="{E403AA9B-265C-4313-9ABD-BB7F73A4D26D}"/>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79" name="Line 55">
              <a:extLst>
                <a:ext uri="{FF2B5EF4-FFF2-40B4-BE49-F238E27FC236}">
                  <a16:creationId xmlns:a16="http://schemas.microsoft.com/office/drawing/2014/main" xmlns="" id="{AE227136-5559-4442-AD52-F776C3931BAC}"/>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0" name="Line 56">
              <a:extLst>
                <a:ext uri="{FF2B5EF4-FFF2-40B4-BE49-F238E27FC236}">
                  <a16:creationId xmlns:a16="http://schemas.microsoft.com/office/drawing/2014/main" xmlns="" id="{496A0A69-01A6-4F91-BC5A-5070CD9C6DC8}"/>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1" name="Line 57">
              <a:extLst>
                <a:ext uri="{FF2B5EF4-FFF2-40B4-BE49-F238E27FC236}">
                  <a16:creationId xmlns:a16="http://schemas.microsoft.com/office/drawing/2014/main" xmlns="" id="{F6C53A00-97D3-4874-85D3-760A6DEA38E6}"/>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2" name="Line 58">
              <a:extLst>
                <a:ext uri="{FF2B5EF4-FFF2-40B4-BE49-F238E27FC236}">
                  <a16:creationId xmlns:a16="http://schemas.microsoft.com/office/drawing/2014/main" xmlns="" id="{7E03EE1E-5975-4005-886F-926A056ECA1C}"/>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3" name="Line 59">
              <a:extLst>
                <a:ext uri="{FF2B5EF4-FFF2-40B4-BE49-F238E27FC236}">
                  <a16:creationId xmlns:a16="http://schemas.microsoft.com/office/drawing/2014/main" xmlns="" id="{FD7E9406-2E13-4B78-A953-593203E04160}"/>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4" name="Line 60">
              <a:extLst>
                <a:ext uri="{FF2B5EF4-FFF2-40B4-BE49-F238E27FC236}">
                  <a16:creationId xmlns:a16="http://schemas.microsoft.com/office/drawing/2014/main" xmlns="" id="{BF2A9ECE-A54C-48C6-AF70-822AC4B25517}"/>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5" name="Line 61">
              <a:extLst>
                <a:ext uri="{FF2B5EF4-FFF2-40B4-BE49-F238E27FC236}">
                  <a16:creationId xmlns:a16="http://schemas.microsoft.com/office/drawing/2014/main" xmlns="" id="{76447971-119D-4CF6-B091-CE0F172E6815}"/>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6" name="Line 62">
              <a:extLst>
                <a:ext uri="{FF2B5EF4-FFF2-40B4-BE49-F238E27FC236}">
                  <a16:creationId xmlns:a16="http://schemas.microsoft.com/office/drawing/2014/main" xmlns="" id="{5C7F8B7E-D1F3-4F8D-A2A0-406EEC855621}"/>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7" name="Line 63">
              <a:extLst>
                <a:ext uri="{FF2B5EF4-FFF2-40B4-BE49-F238E27FC236}">
                  <a16:creationId xmlns:a16="http://schemas.microsoft.com/office/drawing/2014/main" xmlns="" id="{E22F1E97-E602-482B-B639-3A69A861F5D0}"/>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8" name="Line 64">
              <a:extLst>
                <a:ext uri="{FF2B5EF4-FFF2-40B4-BE49-F238E27FC236}">
                  <a16:creationId xmlns:a16="http://schemas.microsoft.com/office/drawing/2014/main" xmlns="" id="{58A414D3-CF39-4E8B-866B-EB9DD2BBE282}"/>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89" name="Line 65">
              <a:extLst>
                <a:ext uri="{FF2B5EF4-FFF2-40B4-BE49-F238E27FC236}">
                  <a16:creationId xmlns:a16="http://schemas.microsoft.com/office/drawing/2014/main" xmlns="" id="{E35E12A0-AFAE-4658-93C8-1B916FA94B64}"/>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90" name="Line 66">
              <a:extLst>
                <a:ext uri="{FF2B5EF4-FFF2-40B4-BE49-F238E27FC236}">
                  <a16:creationId xmlns:a16="http://schemas.microsoft.com/office/drawing/2014/main" xmlns="" id="{6303C101-88F8-4131-B38B-BB51D3FFEEA5}"/>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91" name="Line 67">
              <a:extLst>
                <a:ext uri="{FF2B5EF4-FFF2-40B4-BE49-F238E27FC236}">
                  <a16:creationId xmlns:a16="http://schemas.microsoft.com/office/drawing/2014/main" xmlns="" id="{4D1F335C-738A-48C6-9F91-7A7C357B5C32}"/>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92" name="Line 68">
              <a:extLst>
                <a:ext uri="{FF2B5EF4-FFF2-40B4-BE49-F238E27FC236}">
                  <a16:creationId xmlns:a16="http://schemas.microsoft.com/office/drawing/2014/main" xmlns="" id="{A52D943D-EAD4-4A1A-958E-D964522A32EF}"/>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93" name="Line 69">
              <a:extLst>
                <a:ext uri="{FF2B5EF4-FFF2-40B4-BE49-F238E27FC236}">
                  <a16:creationId xmlns:a16="http://schemas.microsoft.com/office/drawing/2014/main" xmlns="" id="{85BE4DA5-B7B6-4F05-BD42-06EC2D1DDD90}"/>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059" name="Rectangle 2">
            <a:extLst>
              <a:ext uri="{FF2B5EF4-FFF2-40B4-BE49-F238E27FC236}">
                <a16:creationId xmlns:a16="http://schemas.microsoft.com/office/drawing/2014/main" xmlns="" id="{CD6C59C8-2352-40B4-8F47-6AECF94D0BC5}"/>
              </a:ext>
            </a:extLst>
          </p:cNvPr>
          <p:cNvSpPr>
            <a:spLocks noGrp="1" noChangeArrowheads="1"/>
          </p:cNvSpPr>
          <p:nvPr>
            <p:ph type="title"/>
          </p:nvPr>
        </p:nvSpPr>
        <p:spPr>
          <a:xfrm>
            <a:off x="381000" y="216694"/>
            <a:ext cx="5715000" cy="533400"/>
          </a:xfrm>
          <a:noFill/>
        </p:spPr>
        <p:txBody>
          <a:bodyPr>
            <a:normAutofit fontScale="90000"/>
          </a:bodyPr>
          <a:lstStyle/>
          <a:p>
            <a:pPr>
              <a:lnSpc>
                <a:spcPct val="85000"/>
              </a:lnSpc>
            </a:pPr>
            <a:r>
              <a:rPr lang="en-US" altLang="pt-BR" b="1" dirty="0">
                <a:solidFill>
                  <a:srgbClr val="002060"/>
                </a:solidFill>
              </a:rPr>
              <a:t>CONTROLE POSITIVO</a:t>
            </a:r>
          </a:p>
        </p:txBody>
      </p:sp>
      <p:sp>
        <p:nvSpPr>
          <p:cNvPr id="45060" name="Rectangle 36">
            <a:extLst>
              <a:ext uri="{FF2B5EF4-FFF2-40B4-BE49-F238E27FC236}">
                <a16:creationId xmlns:a16="http://schemas.microsoft.com/office/drawing/2014/main" xmlns="" id="{61D83528-0C40-4FD3-99B1-BD6A6C9E4A22}"/>
              </a:ext>
            </a:extLst>
          </p:cNvPr>
          <p:cNvSpPr>
            <a:spLocks noChangeArrowheads="1"/>
          </p:cNvSpPr>
          <p:nvPr/>
        </p:nvSpPr>
        <p:spPr bwMode="auto">
          <a:xfrm>
            <a:off x="2583659" y="1123157"/>
            <a:ext cx="7612062" cy="437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514350" indent="-514350">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9144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2573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514350" marR="0" lvl="0" indent="-514350" algn="ctr" defTabSz="914400" rtl="0" eaLnBrk="1" fontAlgn="auto" latinLnBrk="0" hangingPunct="1">
              <a:lnSpc>
                <a:spcPct val="85000"/>
              </a:lnSpc>
              <a:spcBef>
                <a:spcPct val="0"/>
              </a:spcBef>
              <a:spcAft>
                <a:spcPct val="45000"/>
              </a:spcAft>
              <a:buClrTx/>
              <a:buSzPct val="90000"/>
              <a:buFont typeface="Wingdings" panose="05000000000000000000" pitchFamily="2" charset="2"/>
              <a:buNone/>
              <a:tabLst/>
              <a:defRPr/>
            </a:pP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O que é </a:t>
            </a:r>
            <a:r>
              <a:rPr kumimoji="0" lang="en-US" altLang="pt-BR"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pretendido</a:t>
            </a: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acontecer</a:t>
            </a: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514350" marR="0" lvl="0" indent="-514350" algn="ctr" defTabSz="914400" rtl="0" eaLnBrk="1" fontAlgn="auto" latinLnBrk="0" hangingPunct="1">
              <a:lnSpc>
                <a:spcPct val="85000"/>
              </a:lnSpc>
              <a:spcBef>
                <a:spcPct val="0"/>
              </a:spcBef>
              <a:spcAft>
                <a:spcPct val="45000"/>
              </a:spcAft>
              <a:buClrTx/>
              <a:buSzPct val="90000"/>
              <a:buFont typeface="Wingdings" panose="05000000000000000000" pitchFamily="2" charset="2"/>
              <a:buNone/>
              <a:tabLst/>
              <a:defRPr/>
            </a:pP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é o que </a:t>
            </a:r>
            <a:r>
              <a:rPr kumimoji="0" lang="en-US" altLang="pt-BR"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acontece</a:t>
            </a: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514350" marR="0" lvl="0" indent="-514350" algn="ctr" defTabSz="914400" rtl="0" eaLnBrk="1" fontAlgn="auto" latinLnBrk="0" hangingPunct="1">
              <a:lnSpc>
                <a:spcPct val="85000"/>
              </a:lnSpc>
              <a:spcBef>
                <a:spcPct val="0"/>
              </a:spcBef>
              <a:spcAft>
                <a:spcPct val="45000"/>
              </a:spcAft>
              <a:buClrTx/>
              <a:buSzPct val="90000"/>
              <a:buFont typeface="Wingdings" panose="05000000000000000000" pitchFamily="2" charset="2"/>
              <a:buNone/>
              <a:tabLst/>
              <a:defRPr/>
            </a:pP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 </a:t>
            </a:r>
            <a:r>
              <a:rPr kumimoji="0" lang="en-US" altLang="pt-BR"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isto</a:t>
            </a: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é </a:t>
            </a:r>
            <a:r>
              <a:rPr kumimoji="0" lang="en-US" altLang="pt-BR"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tudo</a:t>
            </a: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o que </a:t>
            </a:r>
            <a:r>
              <a:rPr kumimoji="0" lang="en-US" altLang="pt-BR"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acontece</a:t>
            </a:r>
            <a:r>
              <a:rPr kumimoji="0" lang="en-US" altLang="pt-BR"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pic>
        <p:nvPicPr>
          <p:cNvPr id="3" name="Imagem 2">
            <a:extLst>
              <a:ext uri="{FF2B5EF4-FFF2-40B4-BE49-F238E27FC236}">
                <a16:creationId xmlns:a16="http://schemas.microsoft.com/office/drawing/2014/main" xmlns="" id="{31E0EF02-AC6B-4544-8E93-9D6989A43F0A}"/>
              </a:ext>
            </a:extLst>
          </p:cNvPr>
          <p:cNvPicPr>
            <a:picLocks noChangeAspect="1"/>
          </p:cNvPicPr>
          <p:nvPr/>
        </p:nvPicPr>
        <p:blipFill rotWithShape="1">
          <a:blip r:embed="rId3" cstate="print"/>
          <a:srcRect b="9889"/>
          <a:stretch/>
        </p:blipFill>
        <p:spPr>
          <a:xfrm>
            <a:off x="4458611" y="3875087"/>
            <a:ext cx="4255177" cy="248754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xmlns="" id="{3D5B3908-E183-411A-A148-DD62F25AA2EC}"/>
              </a:ext>
            </a:extLst>
          </p:cNvPr>
          <p:cNvGrpSpPr>
            <a:grpSpLocks/>
          </p:cNvGrpSpPr>
          <p:nvPr/>
        </p:nvGrpSpPr>
        <p:grpSpPr bwMode="auto">
          <a:xfrm>
            <a:off x="4289426" y="2008188"/>
            <a:ext cx="6208713" cy="4387850"/>
            <a:chOff x="1590" y="1185"/>
            <a:chExt cx="3911" cy="2764"/>
          </a:xfrm>
        </p:grpSpPr>
        <p:sp>
          <p:nvSpPr>
            <p:cNvPr id="47110" name="Line 3">
              <a:extLst>
                <a:ext uri="{FF2B5EF4-FFF2-40B4-BE49-F238E27FC236}">
                  <a16:creationId xmlns:a16="http://schemas.microsoft.com/office/drawing/2014/main" xmlns="" id="{6812A623-D162-4E41-A3B3-522A94B3D504}"/>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1" name="Line 4">
              <a:extLst>
                <a:ext uri="{FF2B5EF4-FFF2-40B4-BE49-F238E27FC236}">
                  <a16:creationId xmlns:a16="http://schemas.microsoft.com/office/drawing/2014/main" xmlns="" id="{27B58E0C-FD16-42E2-AA63-18E4EF88CCFF}"/>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2" name="Line 5">
              <a:extLst>
                <a:ext uri="{FF2B5EF4-FFF2-40B4-BE49-F238E27FC236}">
                  <a16:creationId xmlns:a16="http://schemas.microsoft.com/office/drawing/2014/main" xmlns="" id="{10A6FA3F-398B-482B-B702-56C3FB190B45}"/>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3" name="Line 6">
              <a:extLst>
                <a:ext uri="{FF2B5EF4-FFF2-40B4-BE49-F238E27FC236}">
                  <a16:creationId xmlns:a16="http://schemas.microsoft.com/office/drawing/2014/main" xmlns="" id="{533914BE-4CA4-435A-9C18-03BBA8FA1D04}"/>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4" name="Line 7">
              <a:extLst>
                <a:ext uri="{FF2B5EF4-FFF2-40B4-BE49-F238E27FC236}">
                  <a16:creationId xmlns:a16="http://schemas.microsoft.com/office/drawing/2014/main" xmlns="" id="{5E00D371-51DA-44F7-9290-181032C5108F}"/>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5" name="Line 8">
              <a:extLst>
                <a:ext uri="{FF2B5EF4-FFF2-40B4-BE49-F238E27FC236}">
                  <a16:creationId xmlns:a16="http://schemas.microsoft.com/office/drawing/2014/main" xmlns="" id="{AEDBE91B-F01E-4C7B-AF3B-144FA1536F03}"/>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6" name="Line 9">
              <a:extLst>
                <a:ext uri="{FF2B5EF4-FFF2-40B4-BE49-F238E27FC236}">
                  <a16:creationId xmlns:a16="http://schemas.microsoft.com/office/drawing/2014/main" xmlns="" id="{33B064E7-B9CA-47D1-B59F-E3EBE750EB75}"/>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7" name="Line 10">
              <a:extLst>
                <a:ext uri="{FF2B5EF4-FFF2-40B4-BE49-F238E27FC236}">
                  <a16:creationId xmlns:a16="http://schemas.microsoft.com/office/drawing/2014/main" xmlns="" id="{74EBCCCE-C88C-4E76-BEE6-CEB09DC6CB34}"/>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8" name="Line 11">
              <a:extLst>
                <a:ext uri="{FF2B5EF4-FFF2-40B4-BE49-F238E27FC236}">
                  <a16:creationId xmlns:a16="http://schemas.microsoft.com/office/drawing/2014/main" xmlns="" id="{09A2C2AE-721E-4B6B-A65F-F963713344D9}"/>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19" name="Line 12">
              <a:extLst>
                <a:ext uri="{FF2B5EF4-FFF2-40B4-BE49-F238E27FC236}">
                  <a16:creationId xmlns:a16="http://schemas.microsoft.com/office/drawing/2014/main" xmlns="" id="{AC318444-5488-416D-80DA-968D49CDEE54}"/>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0" name="Line 13">
              <a:extLst>
                <a:ext uri="{FF2B5EF4-FFF2-40B4-BE49-F238E27FC236}">
                  <a16:creationId xmlns:a16="http://schemas.microsoft.com/office/drawing/2014/main" xmlns="" id="{05D0B943-2A47-4EEA-A804-D1F6F13B6DBF}"/>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1" name="Line 14">
              <a:extLst>
                <a:ext uri="{FF2B5EF4-FFF2-40B4-BE49-F238E27FC236}">
                  <a16:creationId xmlns:a16="http://schemas.microsoft.com/office/drawing/2014/main" xmlns="" id="{8657D56C-F506-43AC-8A8A-F1E91100B6F6}"/>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2" name="Line 15">
              <a:extLst>
                <a:ext uri="{FF2B5EF4-FFF2-40B4-BE49-F238E27FC236}">
                  <a16:creationId xmlns:a16="http://schemas.microsoft.com/office/drawing/2014/main" xmlns="" id="{3CF75F92-C8E8-4E32-B5EF-DD9B6D39BE25}"/>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3" name="Line 16">
              <a:extLst>
                <a:ext uri="{FF2B5EF4-FFF2-40B4-BE49-F238E27FC236}">
                  <a16:creationId xmlns:a16="http://schemas.microsoft.com/office/drawing/2014/main" xmlns="" id="{4D1C96D2-9EF3-4668-82AA-75C1511801BD}"/>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4" name="Line 17">
              <a:extLst>
                <a:ext uri="{FF2B5EF4-FFF2-40B4-BE49-F238E27FC236}">
                  <a16:creationId xmlns:a16="http://schemas.microsoft.com/office/drawing/2014/main" xmlns="" id="{4028D986-4DDD-402A-8B7A-449C577A37F1}"/>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5" name="Line 18">
              <a:extLst>
                <a:ext uri="{FF2B5EF4-FFF2-40B4-BE49-F238E27FC236}">
                  <a16:creationId xmlns:a16="http://schemas.microsoft.com/office/drawing/2014/main" xmlns="" id="{5081011E-0B92-4BB9-B2C1-9135AB1DFA9F}"/>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6" name="Line 19">
              <a:extLst>
                <a:ext uri="{FF2B5EF4-FFF2-40B4-BE49-F238E27FC236}">
                  <a16:creationId xmlns:a16="http://schemas.microsoft.com/office/drawing/2014/main" xmlns="" id="{11CB04FB-1726-4D21-B831-0E0912F587C9}"/>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7" name="Line 20">
              <a:extLst>
                <a:ext uri="{FF2B5EF4-FFF2-40B4-BE49-F238E27FC236}">
                  <a16:creationId xmlns:a16="http://schemas.microsoft.com/office/drawing/2014/main" xmlns="" id="{25631D56-7FBF-4BD0-B580-FCDD7C1A1325}"/>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8" name="Line 21">
              <a:extLst>
                <a:ext uri="{FF2B5EF4-FFF2-40B4-BE49-F238E27FC236}">
                  <a16:creationId xmlns:a16="http://schemas.microsoft.com/office/drawing/2014/main" xmlns="" id="{65AAE084-4F24-4331-8367-D84FC93E1EED}"/>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29" name="Line 22">
              <a:extLst>
                <a:ext uri="{FF2B5EF4-FFF2-40B4-BE49-F238E27FC236}">
                  <a16:creationId xmlns:a16="http://schemas.microsoft.com/office/drawing/2014/main" xmlns="" id="{A3712D87-C869-4415-A591-36AB1572E4EF}"/>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0" name="Line 23">
              <a:extLst>
                <a:ext uri="{FF2B5EF4-FFF2-40B4-BE49-F238E27FC236}">
                  <a16:creationId xmlns:a16="http://schemas.microsoft.com/office/drawing/2014/main" xmlns="" id="{8A544E61-0607-4712-9308-3AB986BA3ACC}"/>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1" name="Line 24">
              <a:extLst>
                <a:ext uri="{FF2B5EF4-FFF2-40B4-BE49-F238E27FC236}">
                  <a16:creationId xmlns:a16="http://schemas.microsoft.com/office/drawing/2014/main" xmlns="" id="{AB6FD102-C6F7-400D-9358-815E2436CAA2}"/>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2" name="Line 25">
              <a:extLst>
                <a:ext uri="{FF2B5EF4-FFF2-40B4-BE49-F238E27FC236}">
                  <a16:creationId xmlns:a16="http://schemas.microsoft.com/office/drawing/2014/main" xmlns="" id="{B1D5DE36-3AE2-4639-9076-DF82C39E87BB}"/>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3" name="Line 26">
              <a:extLst>
                <a:ext uri="{FF2B5EF4-FFF2-40B4-BE49-F238E27FC236}">
                  <a16:creationId xmlns:a16="http://schemas.microsoft.com/office/drawing/2014/main" xmlns="" id="{49E350DF-7015-48A6-93A2-B0DC3BC6BBDC}"/>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4" name="Line 27">
              <a:extLst>
                <a:ext uri="{FF2B5EF4-FFF2-40B4-BE49-F238E27FC236}">
                  <a16:creationId xmlns:a16="http://schemas.microsoft.com/office/drawing/2014/main" xmlns="" id="{A01D6B3B-F854-400D-AC0B-B6B7A884562F}"/>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5" name="Line 28">
              <a:extLst>
                <a:ext uri="{FF2B5EF4-FFF2-40B4-BE49-F238E27FC236}">
                  <a16:creationId xmlns:a16="http://schemas.microsoft.com/office/drawing/2014/main" xmlns="" id="{84FB6E43-63E4-49C8-9246-A9ABC70946DD}"/>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6" name="Line 29">
              <a:extLst>
                <a:ext uri="{FF2B5EF4-FFF2-40B4-BE49-F238E27FC236}">
                  <a16:creationId xmlns:a16="http://schemas.microsoft.com/office/drawing/2014/main" xmlns="" id="{3AA2F241-CF07-4BE1-91AA-561D545D0BB5}"/>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7" name="Line 30">
              <a:extLst>
                <a:ext uri="{FF2B5EF4-FFF2-40B4-BE49-F238E27FC236}">
                  <a16:creationId xmlns:a16="http://schemas.microsoft.com/office/drawing/2014/main" xmlns="" id="{820E1EE9-2E5C-4B58-B0C6-6F7FCE6A7AB6}"/>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8" name="Line 31">
              <a:extLst>
                <a:ext uri="{FF2B5EF4-FFF2-40B4-BE49-F238E27FC236}">
                  <a16:creationId xmlns:a16="http://schemas.microsoft.com/office/drawing/2014/main" xmlns="" id="{8C312DEA-4FCD-4FFD-9499-21A63F7F8EB7}"/>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39" name="Line 32">
              <a:extLst>
                <a:ext uri="{FF2B5EF4-FFF2-40B4-BE49-F238E27FC236}">
                  <a16:creationId xmlns:a16="http://schemas.microsoft.com/office/drawing/2014/main" xmlns="" id="{3705F0F3-71DA-43D6-B573-6ECB24874117}"/>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40" name="Line 33">
              <a:extLst>
                <a:ext uri="{FF2B5EF4-FFF2-40B4-BE49-F238E27FC236}">
                  <a16:creationId xmlns:a16="http://schemas.microsoft.com/office/drawing/2014/main" xmlns="" id="{5B3380BA-951F-4174-A8C4-02F3B7763047}"/>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41" name="Line 34">
              <a:extLst>
                <a:ext uri="{FF2B5EF4-FFF2-40B4-BE49-F238E27FC236}">
                  <a16:creationId xmlns:a16="http://schemas.microsoft.com/office/drawing/2014/main" xmlns="" id="{294C7BDA-28D5-419C-998F-CCFCB932868B}"/>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107" name="Rectangle 35">
            <a:extLst>
              <a:ext uri="{FF2B5EF4-FFF2-40B4-BE49-F238E27FC236}">
                <a16:creationId xmlns:a16="http://schemas.microsoft.com/office/drawing/2014/main" xmlns="" id="{CE39F86A-AA32-4182-97AD-AAFF6B5367B6}"/>
              </a:ext>
            </a:extLst>
          </p:cNvPr>
          <p:cNvSpPr>
            <a:spLocks noGrp="1" noChangeArrowheads="1"/>
          </p:cNvSpPr>
          <p:nvPr>
            <p:ph type="title"/>
          </p:nvPr>
        </p:nvSpPr>
        <p:spPr>
          <a:xfrm>
            <a:off x="80964" y="570707"/>
            <a:ext cx="7067550" cy="533400"/>
          </a:xfrm>
          <a:noFill/>
        </p:spPr>
        <p:txBody>
          <a:bodyPr>
            <a:normAutofit fontScale="90000"/>
          </a:bodyPr>
          <a:lstStyle/>
          <a:p>
            <a:pPr>
              <a:lnSpc>
                <a:spcPct val="85000"/>
              </a:lnSpc>
            </a:pPr>
            <a:r>
              <a:rPr lang="en-US" altLang="pt-BR" b="1" dirty="0">
                <a:solidFill>
                  <a:srgbClr val="002060"/>
                </a:solidFill>
              </a:rPr>
              <a:t>ALGUMAS PRÁTICAS DE RISCO:</a:t>
            </a:r>
          </a:p>
        </p:txBody>
      </p:sp>
      <p:sp>
        <p:nvSpPr>
          <p:cNvPr id="47108" name="Rectangle 36">
            <a:extLst>
              <a:ext uri="{FF2B5EF4-FFF2-40B4-BE49-F238E27FC236}">
                <a16:creationId xmlns:a16="http://schemas.microsoft.com/office/drawing/2014/main" xmlns="" id="{FD617FB7-F089-42DD-974F-56EB0D27481E}"/>
              </a:ext>
            </a:extLst>
          </p:cNvPr>
          <p:cNvSpPr>
            <a:spLocks noChangeArrowheads="1"/>
          </p:cNvSpPr>
          <p:nvPr/>
        </p:nvSpPr>
        <p:spPr bwMode="auto">
          <a:xfrm>
            <a:off x="379416" y="1630363"/>
            <a:ext cx="11636370" cy="4794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514350" indent="-514350">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91440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2573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514350" marR="0" lvl="0" indent="-514350" algn="l" defTabSz="914400" rtl="0" eaLnBrk="1" fontAlgn="auto" latinLnBrk="0" hangingPunct="1">
              <a:lnSpc>
                <a:spcPct val="85000"/>
              </a:lnSpc>
              <a:spcBef>
                <a:spcPct val="0"/>
              </a:spcBef>
              <a:spcAft>
                <a:spcPct val="4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Manuseio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dois</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85000"/>
              </a:lnSpc>
              <a:spcBef>
                <a:spcPct val="0"/>
              </a:spcBef>
              <a:spcAft>
                <a:spcPct val="4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Pressa</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85000"/>
              </a:lnSpc>
              <a:spcBef>
                <a:spcPct val="0"/>
              </a:spcBef>
              <a:spcAft>
                <a:spcPct val="4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Executando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uma</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tarefa</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com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diversos</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procedimentos</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85000"/>
              </a:lnSpc>
              <a:spcBef>
                <a:spcPct val="0"/>
              </a:spcBef>
              <a:spcAft>
                <a:spcPct val="4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Lendo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receita</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bolo um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procedimento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14350" marR="0" lvl="0" indent="-514350" algn="l" defTabSz="914400" rtl="0" eaLnBrk="1" fontAlgn="auto" latinLnBrk="0" hangingPunct="1">
              <a:lnSpc>
                <a:spcPct val="85000"/>
              </a:lnSpc>
              <a:spcBef>
                <a:spcPct val="0"/>
              </a:spcBef>
              <a:spcAft>
                <a:spcPct val="45000"/>
              </a:spcAft>
              <a:buClrTx/>
              <a:buSzPct val="90000"/>
              <a:buFont typeface="Wingdings" panose="05000000000000000000" pitchFamily="2" charset="2"/>
              <a:buChar char="q"/>
              <a:tabLst/>
              <a:defRPr/>
            </a:pP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Lendo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enquanto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controla</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um </a:t>
            </a:r>
            <a:r>
              <a:rPr kumimoji="0" lang="en-US" altLang="pt-BR"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processo</a:t>
            </a:r>
            <a:r>
              <a:rPr kumimoji="0" lang="en-US" altLang="pt-BR"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em modo manual.</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4">
            <a:extLst>
              <a:ext uri="{FF2B5EF4-FFF2-40B4-BE49-F238E27FC236}">
                <a16:creationId xmlns:a16="http://schemas.microsoft.com/office/drawing/2014/main" xmlns="" id="{7CDC37B8-0A41-49A2-850B-32BFB2054104}"/>
              </a:ext>
            </a:extLst>
          </p:cNvPr>
          <p:cNvGrpSpPr>
            <a:grpSpLocks/>
          </p:cNvGrpSpPr>
          <p:nvPr/>
        </p:nvGrpSpPr>
        <p:grpSpPr bwMode="auto">
          <a:xfrm>
            <a:off x="4289426" y="2008188"/>
            <a:ext cx="6208713" cy="4387850"/>
            <a:chOff x="1590" y="1185"/>
            <a:chExt cx="3911" cy="2764"/>
          </a:xfrm>
        </p:grpSpPr>
        <p:sp>
          <p:nvSpPr>
            <p:cNvPr id="49159" name="Line 5">
              <a:extLst>
                <a:ext uri="{FF2B5EF4-FFF2-40B4-BE49-F238E27FC236}">
                  <a16:creationId xmlns:a16="http://schemas.microsoft.com/office/drawing/2014/main" xmlns="" id="{F59E7277-554A-4D44-85C3-A7110CB7AD5E}"/>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0" name="Line 6">
              <a:extLst>
                <a:ext uri="{FF2B5EF4-FFF2-40B4-BE49-F238E27FC236}">
                  <a16:creationId xmlns:a16="http://schemas.microsoft.com/office/drawing/2014/main" xmlns="" id="{C7BB8477-7067-42B2-82F2-460932C739C9}"/>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1" name="Line 7">
              <a:extLst>
                <a:ext uri="{FF2B5EF4-FFF2-40B4-BE49-F238E27FC236}">
                  <a16:creationId xmlns:a16="http://schemas.microsoft.com/office/drawing/2014/main" xmlns="" id="{76820F72-ECD9-435A-9592-F79A01D7B4D1}"/>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2" name="Line 8">
              <a:extLst>
                <a:ext uri="{FF2B5EF4-FFF2-40B4-BE49-F238E27FC236}">
                  <a16:creationId xmlns:a16="http://schemas.microsoft.com/office/drawing/2014/main" xmlns="" id="{596A5AB8-94A2-490C-BEF1-A957D9C4C74B}"/>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3" name="Line 9">
              <a:extLst>
                <a:ext uri="{FF2B5EF4-FFF2-40B4-BE49-F238E27FC236}">
                  <a16:creationId xmlns:a16="http://schemas.microsoft.com/office/drawing/2014/main" xmlns="" id="{D03F6D4C-AB98-4C14-B055-E7B27B5D819F}"/>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4" name="Line 10">
              <a:extLst>
                <a:ext uri="{FF2B5EF4-FFF2-40B4-BE49-F238E27FC236}">
                  <a16:creationId xmlns:a16="http://schemas.microsoft.com/office/drawing/2014/main" xmlns="" id="{0C007170-76C4-4DD3-BA96-AC759600CB5A}"/>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5" name="Line 11">
              <a:extLst>
                <a:ext uri="{FF2B5EF4-FFF2-40B4-BE49-F238E27FC236}">
                  <a16:creationId xmlns:a16="http://schemas.microsoft.com/office/drawing/2014/main" xmlns="" id="{FE9D64E0-3A55-417A-888B-3372483D4D8E}"/>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6" name="Line 12">
              <a:extLst>
                <a:ext uri="{FF2B5EF4-FFF2-40B4-BE49-F238E27FC236}">
                  <a16:creationId xmlns:a16="http://schemas.microsoft.com/office/drawing/2014/main" xmlns="" id="{D88F9591-EB26-4923-B28F-535228C68BA7}"/>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7" name="Line 13">
              <a:extLst>
                <a:ext uri="{FF2B5EF4-FFF2-40B4-BE49-F238E27FC236}">
                  <a16:creationId xmlns:a16="http://schemas.microsoft.com/office/drawing/2014/main" xmlns="" id="{26889F3B-B3EA-453F-B5FC-BB6A55B530AA}"/>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8" name="Line 14">
              <a:extLst>
                <a:ext uri="{FF2B5EF4-FFF2-40B4-BE49-F238E27FC236}">
                  <a16:creationId xmlns:a16="http://schemas.microsoft.com/office/drawing/2014/main" xmlns="" id="{64B93138-A16B-4BC8-AFDD-172786E4FCCA}"/>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69" name="Line 15">
              <a:extLst>
                <a:ext uri="{FF2B5EF4-FFF2-40B4-BE49-F238E27FC236}">
                  <a16:creationId xmlns:a16="http://schemas.microsoft.com/office/drawing/2014/main" xmlns="" id="{1CBBE595-8A8D-4BA9-8AC2-3FFBD05B4444}"/>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0" name="Line 16">
              <a:extLst>
                <a:ext uri="{FF2B5EF4-FFF2-40B4-BE49-F238E27FC236}">
                  <a16:creationId xmlns:a16="http://schemas.microsoft.com/office/drawing/2014/main" xmlns="" id="{27242D17-5929-4BDF-BC25-80EFEC2003A5}"/>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1" name="Line 17">
              <a:extLst>
                <a:ext uri="{FF2B5EF4-FFF2-40B4-BE49-F238E27FC236}">
                  <a16:creationId xmlns:a16="http://schemas.microsoft.com/office/drawing/2014/main" xmlns="" id="{6265874F-31CB-4F69-9AD8-58846C61E63B}"/>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2" name="Line 18">
              <a:extLst>
                <a:ext uri="{FF2B5EF4-FFF2-40B4-BE49-F238E27FC236}">
                  <a16:creationId xmlns:a16="http://schemas.microsoft.com/office/drawing/2014/main" xmlns="" id="{24A0F424-1954-442D-8A90-E7359FC11ECB}"/>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3" name="Line 19">
              <a:extLst>
                <a:ext uri="{FF2B5EF4-FFF2-40B4-BE49-F238E27FC236}">
                  <a16:creationId xmlns:a16="http://schemas.microsoft.com/office/drawing/2014/main" xmlns="" id="{2F75C15E-D99E-41CD-8D23-AE13C9BF0E16}"/>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4" name="Line 20">
              <a:extLst>
                <a:ext uri="{FF2B5EF4-FFF2-40B4-BE49-F238E27FC236}">
                  <a16:creationId xmlns:a16="http://schemas.microsoft.com/office/drawing/2014/main" xmlns="" id="{C21A91C3-7B35-4066-8A3A-5E3F527D922F}"/>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5" name="Line 21">
              <a:extLst>
                <a:ext uri="{FF2B5EF4-FFF2-40B4-BE49-F238E27FC236}">
                  <a16:creationId xmlns:a16="http://schemas.microsoft.com/office/drawing/2014/main" xmlns="" id="{6237D7DE-BB27-40A1-ACDD-F966E21F3109}"/>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6" name="Line 22">
              <a:extLst>
                <a:ext uri="{FF2B5EF4-FFF2-40B4-BE49-F238E27FC236}">
                  <a16:creationId xmlns:a16="http://schemas.microsoft.com/office/drawing/2014/main" xmlns="" id="{B438649D-F371-44E6-BC05-C847875F2DED}"/>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7" name="Line 23">
              <a:extLst>
                <a:ext uri="{FF2B5EF4-FFF2-40B4-BE49-F238E27FC236}">
                  <a16:creationId xmlns:a16="http://schemas.microsoft.com/office/drawing/2014/main" xmlns="" id="{795C7284-F6C2-47B4-9051-09320AEBF4F9}"/>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8" name="Line 24">
              <a:extLst>
                <a:ext uri="{FF2B5EF4-FFF2-40B4-BE49-F238E27FC236}">
                  <a16:creationId xmlns:a16="http://schemas.microsoft.com/office/drawing/2014/main" xmlns="" id="{3001B20B-9C8B-46D8-8026-902DC99FC633}"/>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79" name="Line 25">
              <a:extLst>
                <a:ext uri="{FF2B5EF4-FFF2-40B4-BE49-F238E27FC236}">
                  <a16:creationId xmlns:a16="http://schemas.microsoft.com/office/drawing/2014/main" xmlns="" id="{FF588F8D-AD22-4CE0-88C6-5453CB07207F}"/>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0" name="Line 26">
              <a:extLst>
                <a:ext uri="{FF2B5EF4-FFF2-40B4-BE49-F238E27FC236}">
                  <a16:creationId xmlns:a16="http://schemas.microsoft.com/office/drawing/2014/main" xmlns="" id="{6A868F97-E212-467F-BCD3-30AAD045C5A6}"/>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1" name="Line 27">
              <a:extLst>
                <a:ext uri="{FF2B5EF4-FFF2-40B4-BE49-F238E27FC236}">
                  <a16:creationId xmlns:a16="http://schemas.microsoft.com/office/drawing/2014/main" xmlns="" id="{8EB96977-FD6C-4FE4-97BC-0E55B9B60336}"/>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2" name="Line 28">
              <a:extLst>
                <a:ext uri="{FF2B5EF4-FFF2-40B4-BE49-F238E27FC236}">
                  <a16:creationId xmlns:a16="http://schemas.microsoft.com/office/drawing/2014/main" xmlns="" id="{D568FC85-A1C4-4138-ABEF-C0A7E65E6B05}"/>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3" name="Line 29">
              <a:extLst>
                <a:ext uri="{FF2B5EF4-FFF2-40B4-BE49-F238E27FC236}">
                  <a16:creationId xmlns:a16="http://schemas.microsoft.com/office/drawing/2014/main" xmlns="" id="{BF24FFF8-BF11-4D99-B69C-8C2BF40FE07F}"/>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4" name="Line 30">
              <a:extLst>
                <a:ext uri="{FF2B5EF4-FFF2-40B4-BE49-F238E27FC236}">
                  <a16:creationId xmlns:a16="http://schemas.microsoft.com/office/drawing/2014/main" xmlns="" id="{6E784898-0166-45FB-AE60-BFCBA0C8BA8D}"/>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5" name="Line 31">
              <a:extLst>
                <a:ext uri="{FF2B5EF4-FFF2-40B4-BE49-F238E27FC236}">
                  <a16:creationId xmlns:a16="http://schemas.microsoft.com/office/drawing/2014/main" xmlns="" id="{6487F42D-7602-461B-B292-F08D824B23FD}"/>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6" name="Line 32">
              <a:extLst>
                <a:ext uri="{FF2B5EF4-FFF2-40B4-BE49-F238E27FC236}">
                  <a16:creationId xmlns:a16="http://schemas.microsoft.com/office/drawing/2014/main" xmlns="" id="{BBFC4A82-C3FC-4292-B6AA-05DC8CC87CF1}"/>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7" name="Line 33">
              <a:extLst>
                <a:ext uri="{FF2B5EF4-FFF2-40B4-BE49-F238E27FC236}">
                  <a16:creationId xmlns:a16="http://schemas.microsoft.com/office/drawing/2014/main" xmlns="" id="{2D6ADF51-0D9B-482E-A4C0-317D18CEB648}"/>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8" name="Line 34">
              <a:extLst>
                <a:ext uri="{FF2B5EF4-FFF2-40B4-BE49-F238E27FC236}">
                  <a16:creationId xmlns:a16="http://schemas.microsoft.com/office/drawing/2014/main" xmlns="" id="{374A919F-76D2-4868-B59D-B87A6FEA7369}"/>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89" name="Line 35">
              <a:extLst>
                <a:ext uri="{FF2B5EF4-FFF2-40B4-BE49-F238E27FC236}">
                  <a16:creationId xmlns:a16="http://schemas.microsoft.com/office/drawing/2014/main" xmlns="" id="{A99DB979-8ADF-4D45-8072-C49C9FB7FCA5}"/>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90" name="Line 36">
              <a:extLst>
                <a:ext uri="{FF2B5EF4-FFF2-40B4-BE49-F238E27FC236}">
                  <a16:creationId xmlns:a16="http://schemas.microsoft.com/office/drawing/2014/main" xmlns="" id="{48E09722-01CF-4C5E-B0E0-CE4ABA44A4C9}"/>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155" name="Rectangle 2">
            <a:extLst>
              <a:ext uri="{FF2B5EF4-FFF2-40B4-BE49-F238E27FC236}">
                <a16:creationId xmlns:a16="http://schemas.microsoft.com/office/drawing/2014/main" xmlns="" id="{490ABDF4-619D-4867-AF31-2742B96E1605}"/>
              </a:ext>
            </a:extLst>
          </p:cNvPr>
          <p:cNvSpPr>
            <a:spLocks noGrp="1" noChangeArrowheads="1"/>
          </p:cNvSpPr>
          <p:nvPr>
            <p:ph type="title"/>
          </p:nvPr>
        </p:nvSpPr>
        <p:spPr>
          <a:xfrm>
            <a:off x="259557" y="115888"/>
            <a:ext cx="7886700" cy="681038"/>
          </a:xfrm>
        </p:spPr>
        <p:txBody>
          <a:bodyPr>
            <a:normAutofit fontScale="90000"/>
          </a:bodyPr>
          <a:lstStyle/>
          <a:p>
            <a:r>
              <a:rPr lang="en-US" altLang="pt-BR" b="1" dirty="0">
                <a:solidFill>
                  <a:srgbClr val="002060"/>
                </a:solidFill>
              </a:rPr>
              <a:t>ETAPAS CRÍTICAS</a:t>
            </a:r>
          </a:p>
        </p:txBody>
      </p:sp>
      <p:sp>
        <p:nvSpPr>
          <p:cNvPr id="49156" name="Rectangle 3">
            <a:extLst>
              <a:ext uri="{FF2B5EF4-FFF2-40B4-BE49-F238E27FC236}">
                <a16:creationId xmlns:a16="http://schemas.microsoft.com/office/drawing/2014/main" xmlns="" id="{A11F556F-74D8-45A4-A580-B1BD857F1465}"/>
              </a:ext>
            </a:extLst>
          </p:cNvPr>
          <p:cNvSpPr>
            <a:spLocks noGrp="1" noChangeArrowheads="1"/>
          </p:cNvSpPr>
          <p:nvPr>
            <p:ph type="body" idx="1"/>
          </p:nvPr>
        </p:nvSpPr>
        <p:spPr>
          <a:xfrm>
            <a:off x="1139825" y="1230313"/>
            <a:ext cx="9947275" cy="5054600"/>
          </a:xfrm>
        </p:spPr>
        <p:txBody>
          <a:bodyPr>
            <a:normAutofit/>
          </a:bodyPr>
          <a:lstStyle/>
          <a:p>
            <a:pPr marL="0" indent="0">
              <a:buNone/>
            </a:pPr>
            <a:r>
              <a:rPr lang="en-US" altLang="pt-BR" sz="3600" b="1" u="sng" dirty="0">
                <a:solidFill>
                  <a:srgbClr val="002060"/>
                </a:solidFill>
              </a:rPr>
              <a:t>Etapa </a:t>
            </a:r>
            <a:r>
              <a:rPr lang="en-US" altLang="pt-BR" sz="3600" b="1" u="sng" dirty="0" err="1">
                <a:solidFill>
                  <a:srgbClr val="002060"/>
                </a:solidFill>
              </a:rPr>
              <a:t>Crítica</a:t>
            </a:r>
            <a:r>
              <a:rPr lang="en-US" altLang="pt-BR" sz="3600" dirty="0">
                <a:solidFill>
                  <a:srgbClr val="002060"/>
                </a:solidFill>
              </a:rPr>
              <a:t> – </a:t>
            </a:r>
            <a:r>
              <a:rPr lang="en-US" altLang="pt-BR" sz="3600" dirty="0" err="1">
                <a:solidFill>
                  <a:srgbClr val="002060"/>
                </a:solidFill>
              </a:rPr>
              <a:t>uma</a:t>
            </a:r>
            <a:r>
              <a:rPr lang="en-US" altLang="pt-BR" sz="3600" dirty="0">
                <a:solidFill>
                  <a:srgbClr val="002060"/>
                </a:solidFill>
              </a:rPr>
              <a:t> </a:t>
            </a:r>
            <a:r>
              <a:rPr lang="en-US" altLang="pt-BR" sz="3600" dirty="0" err="1">
                <a:solidFill>
                  <a:srgbClr val="002060"/>
                </a:solidFill>
              </a:rPr>
              <a:t>etapa</a:t>
            </a:r>
            <a:r>
              <a:rPr lang="en-US" altLang="pt-BR" sz="3600" dirty="0">
                <a:solidFill>
                  <a:srgbClr val="002060"/>
                </a:solidFill>
              </a:rPr>
              <a:t> de </a:t>
            </a:r>
            <a:r>
              <a:rPr lang="en-US" altLang="pt-BR" sz="3600" dirty="0" err="1">
                <a:solidFill>
                  <a:srgbClr val="002060"/>
                </a:solidFill>
              </a:rPr>
              <a:t>procedimento</a:t>
            </a:r>
            <a:r>
              <a:rPr lang="en-US" altLang="pt-BR" sz="3600" dirty="0">
                <a:solidFill>
                  <a:srgbClr val="002060"/>
                </a:solidFill>
              </a:rPr>
              <a:t>, </a:t>
            </a:r>
            <a:r>
              <a:rPr lang="en-US" altLang="pt-BR" sz="3600" dirty="0" err="1">
                <a:solidFill>
                  <a:srgbClr val="002060"/>
                </a:solidFill>
              </a:rPr>
              <a:t>uma</a:t>
            </a:r>
            <a:r>
              <a:rPr lang="en-US" altLang="pt-BR" sz="3600" dirty="0">
                <a:solidFill>
                  <a:srgbClr val="002060"/>
                </a:solidFill>
              </a:rPr>
              <a:t> </a:t>
            </a:r>
            <a:r>
              <a:rPr lang="en-US" altLang="pt-BR" sz="3600" dirty="0" err="1">
                <a:solidFill>
                  <a:srgbClr val="002060"/>
                </a:solidFill>
              </a:rPr>
              <a:t>série</a:t>
            </a:r>
            <a:r>
              <a:rPr lang="en-US" altLang="pt-BR" sz="3600" dirty="0">
                <a:solidFill>
                  <a:srgbClr val="002060"/>
                </a:solidFill>
              </a:rPr>
              <a:t> de </a:t>
            </a:r>
            <a:r>
              <a:rPr lang="en-US" altLang="pt-BR" sz="3600" dirty="0" err="1">
                <a:solidFill>
                  <a:srgbClr val="002060"/>
                </a:solidFill>
              </a:rPr>
              <a:t>etapas</a:t>
            </a:r>
            <a:r>
              <a:rPr lang="en-US" altLang="pt-BR" sz="3600" dirty="0">
                <a:solidFill>
                  <a:srgbClr val="002060"/>
                </a:solidFill>
              </a:rPr>
              <a:t>, </a:t>
            </a:r>
            <a:r>
              <a:rPr lang="en-US" altLang="pt-BR" sz="3600" dirty="0" err="1">
                <a:solidFill>
                  <a:srgbClr val="002060"/>
                </a:solidFill>
              </a:rPr>
              <a:t>ou</a:t>
            </a:r>
            <a:r>
              <a:rPr lang="en-US" altLang="pt-BR" sz="3600" dirty="0">
                <a:solidFill>
                  <a:srgbClr val="002060"/>
                </a:solidFill>
              </a:rPr>
              <a:t> </a:t>
            </a:r>
            <a:r>
              <a:rPr lang="en-US" altLang="pt-BR" sz="3600" dirty="0" err="1">
                <a:solidFill>
                  <a:srgbClr val="002060"/>
                </a:solidFill>
              </a:rPr>
              <a:t>uma</a:t>
            </a:r>
            <a:r>
              <a:rPr lang="en-US" altLang="pt-BR" sz="3600" dirty="0">
                <a:solidFill>
                  <a:srgbClr val="002060"/>
                </a:solidFill>
              </a:rPr>
              <a:t> </a:t>
            </a:r>
            <a:r>
              <a:rPr lang="en-US" altLang="pt-BR" sz="3600" dirty="0" err="1">
                <a:solidFill>
                  <a:srgbClr val="002060"/>
                </a:solidFill>
              </a:rPr>
              <a:t>ação</a:t>
            </a:r>
            <a:r>
              <a:rPr lang="en-US" altLang="pt-BR" sz="3600" dirty="0">
                <a:solidFill>
                  <a:srgbClr val="002060"/>
                </a:solidFill>
              </a:rPr>
              <a:t> que, se </a:t>
            </a:r>
            <a:r>
              <a:rPr lang="en-US" altLang="pt-BR" sz="3600" dirty="0" err="1">
                <a:solidFill>
                  <a:srgbClr val="002060"/>
                </a:solidFill>
              </a:rPr>
              <a:t>feita</a:t>
            </a:r>
            <a:r>
              <a:rPr lang="en-US" altLang="pt-BR" sz="3600" dirty="0">
                <a:solidFill>
                  <a:srgbClr val="002060"/>
                </a:solidFill>
              </a:rPr>
              <a:t> </a:t>
            </a:r>
            <a:r>
              <a:rPr lang="en-US" altLang="pt-BR" sz="3600" dirty="0" err="1">
                <a:solidFill>
                  <a:srgbClr val="002060"/>
                </a:solidFill>
              </a:rPr>
              <a:t>inapropriadamente</a:t>
            </a:r>
            <a:r>
              <a:rPr lang="en-US" altLang="pt-BR" sz="3600" dirty="0">
                <a:solidFill>
                  <a:srgbClr val="002060"/>
                </a:solidFill>
              </a:rPr>
              <a:t>, </a:t>
            </a:r>
            <a:r>
              <a:rPr lang="en-US" altLang="pt-BR" sz="3600" dirty="0" err="1">
                <a:solidFill>
                  <a:srgbClr val="002060"/>
                </a:solidFill>
              </a:rPr>
              <a:t>causará</a:t>
            </a:r>
            <a:r>
              <a:rPr lang="en-US" altLang="pt-BR" sz="3600" dirty="0">
                <a:solidFill>
                  <a:srgbClr val="002060"/>
                </a:solidFill>
              </a:rPr>
              <a:t> </a:t>
            </a:r>
            <a:r>
              <a:rPr lang="en-US" altLang="pt-BR" sz="3600" dirty="0" err="1">
                <a:solidFill>
                  <a:srgbClr val="002060"/>
                </a:solidFill>
              </a:rPr>
              <a:t>prejuízo</a:t>
            </a:r>
            <a:r>
              <a:rPr lang="en-US" altLang="pt-BR" sz="3600" dirty="0">
                <a:solidFill>
                  <a:srgbClr val="002060"/>
                </a:solidFill>
              </a:rPr>
              <a:t> </a:t>
            </a:r>
            <a:r>
              <a:rPr lang="en-US" altLang="pt-BR" sz="3600" dirty="0" err="1">
                <a:solidFill>
                  <a:srgbClr val="002060"/>
                </a:solidFill>
              </a:rPr>
              <a:t>irreversível</a:t>
            </a:r>
            <a:r>
              <a:rPr lang="en-US" altLang="pt-BR" sz="3600" dirty="0">
                <a:solidFill>
                  <a:srgbClr val="002060"/>
                </a:solidFill>
              </a:rPr>
              <a:t> </a:t>
            </a:r>
            <a:r>
              <a:rPr lang="en-US" altLang="pt-BR" sz="3600" dirty="0" err="1">
                <a:solidFill>
                  <a:srgbClr val="002060"/>
                </a:solidFill>
              </a:rPr>
              <a:t>ao</a:t>
            </a:r>
            <a:r>
              <a:rPr lang="en-US" altLang="pt-BR" sz="3600" dirty="0">
                <a:solidFill>
                  <a:srgbClr val="002060"/>
                </a:solidFill>
              </a:rPr>
              <a:t> </a:t>
            </a:r>
            <a:r>
              <a:rPr lang="en-US" altLang="pt-BR" sz="3600" dirty="0" err="1">
                <a:solidFill>
                  <a:srgbClr val="002060"/>
                </a:solidFill>
              </a:rPr>
              <a:t>equipamento</a:t>
            </a:r>
            <a:r>
              <a:rPr lang="en-US" altLang="pt-BR" sz="3600" dirty="0">
                <a:solidFill>
                  <a:srgbClr val="002060"/>
                </a:solidFill>
              </a:rPr>
              <a:t> </a:t>
            </a:r>
            <a:r>
              <a:rPr lang="en-US" altLang="pt-BR" sz="3600" dirty="0" err="1">
                <a:solidFill>
                  <a:srgbClr val="002060"/>
                </a:solidFill>
              </a:rPr>
              <a:t>ou</a:t>
            </a:r>
            <a:r>
              <a:rPr lang="en-US" altLang="pt-BR" sz="3600" dirty="0">
                <a:solidFill>
                  <a:srgbClr val="002060"/>
                </a:solidFill>
              </a:rPr>
              <a:t> </a:t>
            </a:r>
            <a:r>
              <a:rPr lang="en-US" altLang="pt-BR" sz="3600" dirty="0" err="1">
                <a:solidFill>
                  <a:srgbClr val="002060"/>
                </a:solidFill>
              </a:rPr>
              <a:t>pessoal</a:t>
            </a:r>
            <a:r>
              <a:rPr lang="en-US" altLang="pt-BR" sz="3600" dirty="0">
                <a:solidFill>
                  <a:srgbClr val="002060"/>
                </a:solidFill>
              </a:rPr>
              <a:t>, </a:t>
            </a:r>
            <a:r>
              <a:rPr lang="en-US" altLang="pt-BR" sz="3600" dirty="0" err="1">
                <a:solidFill>
                  <a:srgbClr val="002060"/>
                </a:solidFill>
              </a:rPr>
              <a:t>ou</a:t>
            </a:r>
            <a:r>
              <a:rPr lang="en-US" altLang="pt-BR" sz="3600" dirty="0">
                <a:solidFill>
                  <a:srgbClr val="002060"/>
                </a:solidFill>
              </a:rPr>
              <a:t> </a:t>
            </a:r>
            <a:r>
              <a:rPr lang="en-US" altLang="pt-BR" sz="3600" dirty="0" err="1">
                <a:solidFill>
                  <a:srgbClr val="002060"/>
                </a:solidFill>
              </a:rPr>
              <a:t>impactará</a:t>
            </a:r>
            <a:r>
              <a:rPr lang="en-US" altLang="pt-BR" sz="3600" dirty="0">
                <a:solidFill>
                  <a:srgbClr val="002060"/>
                </a:solidFill>
              </a:rPr>
              <a:t> </a:t>
            </a:r>
            <a:r>
              <a:rPr lang="en-US" altLang="pt-BR" sz="3600" dirty="0" err="1">
                <a:solidFill>
                  <a:srgbClr val="002060"/>
                </a:solidFill>
              </a:rPr>
              <a:t>significantemente</a:t>
            </a:r>
            <a:r>
              <a:rPr lang="en-US" altLang="pt-BR" sz="3600" dirty="0">
                <a:solidFill>
                  <a:srgbClr val="002060"/>
                </a:solidFill>
              </a:rPr>
              <a:t> a </a:t>
            </a:r>
            <a:r>
              <a:rPr lang="en-US" altLang="pt-BR" sz="3600" dirty="0" err="1">
                <a:solidFill>
                  <a:srgbClr val="002060"/>
                </a:solidFill>
              </a:rPr>
              <a:t>operação</a:t>
            </a:r>
            <a:r>
              <a:rPr lang="en-US" altLang="pt-BR" sz="3600" dirty="0">
                <a:solidFill>
                  <a:srgbClr val="002060"/>
                </a:solidFill>
              </a:rPr>
              <a:t> da planta.</a:t>
            </a:r>
            <a:endParaRPr lang="en-US" altLang="pt-BR" sz="3600" i="1" dirty="0">
              <a:solidFill>
                <a:srgbClr val="002060"/>
              </a:solidFill>
            </a:endParaRPr>
          </a:p>
        </p:txBody>
      </p:sp>
      <p:sp>
        <p:nvSpPr>
          <p:cNvPr id="49157" name="Text Box 38">
            <a:extLst>
              <a:ext uri="{FF2B5EF4-FFF2-40B4-BE49-F238E27FC236}">
                <a16:creationId xmlns:a16="http://schemas.microsoft.com/office/drawing/2014/main" xmlns="" id="{A5B317DB-FF3E-4C1F-BBBE-DCF3741EB232}"/>
              </a:ext>
            </a:extLst>
          </p:cNvPr>
          <p:cNvSpPr txBox="1">
            <a:spLocks noChangeArrowheads="1"/>
          </p:cNvSpPr>
          <p:nvPr/>
        </p:nvSpPr>
        <p:spPr bwMode="auto">
          <a:xfrm>
            <a:off x="3648075" y="4357688"/>
            <a:ext cx="184150" cy="823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49158" name="Rectangle 39">
            <a:extLst>
              <a:ext uri="{FF2B5EF4-FFF2-40B4-BE49-F238E27FC236}">
                <a16:creationId xmlns:a16="http://schemas.microsoft.com/office/drawing/2014/main" xmlns="" id="{A8488AE7-7830-4079-AD0F-12BF60B474FC}"/>
              </a:ext>
            </a:extLst>
          </p:cNvPr>
          <p:cNvSpPr>
            <a:spLocks noChangeArrowheads="1"/>
          </p:cNvSpPr>
          <p:nvPr/>
        </p:nvSpPr>
        <p:spPr bwMode="auto">
          <a:xfrm>
            <a:off x="1162050" y="4505326"/>
            <a:ext cx="9925050" cy="1569660"/>
          </a:xfrm>
          <a:prstGeom prst="rect">
            <a:avLst/>
          </a:prstGeom>
          <a:solidFill>
            <a:schemeClr val="accent5">
              <a:lumMod val="20000"/>
              <a:lumOff val="80000"/>
            </a:schemeClr>
          </a:solidFill>
          <a:ln w="57150">
            <a:solidFill>
              <a:schemeClr val="tx2"/>
            </a:solidFill>
            <a:miter lim="800000"/>
            <a:headEnd type="none" w="sm" len="sm"/>
            <a:tailEnd type="none" w="sm" len="sm"/>
          </a:ln>
          <a:effectLst/>
        </p:spPr>
        <p:txBody>
          <a:bodyPr wrap="squar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Pct val="85000"/>
              <a:buFont typeface="Wingdings" panose="05000000000000000000" pitchFamily="2" charset="2"/>
              <a:buNone/>
              <a:tabLst/>
              <a:defRPr/>
            </a:pP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É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recomendável</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usar</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uma</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abordagem</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gradual,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baseada</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no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risco</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para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selecionar</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 ferramenta de R.E.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mais</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apropriada</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à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situação</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fluxograma</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r>
              <a:rPr kumimoji="0" lang="en-US" altLang="pt-BR"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mn-cs"/>
              </a:rPr>
              <a:t>lógico</a:t>
            </a:r>
            <a:r>
              <a:rPr kumimoji="0" lang="en-US" altLang="pt-BR" sz="32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4">
            <a:extLst>
              <a:ext uri="{FF2B5EF4-FFF2-40B4-BE49-F238E27FC236}">
                <a16:creationId xmlns:a16="http://schemas.microsoft.com/office/drawing/2014/main" xmlns="" id="{913A7148-47E2-41A4-A6D8-75C71111CABA}"/>
              </a:ext>
            </a:extLst>
          </p:cNvPr>
          <p:cNvGrpSpPr>
            <a:grpSpLocks/>
          </p:cNvGrpSpPr>
          <p:nvPr/>
        </p:nvGrpSpPr>
        <p:grpSpPr bwMode="auto">
          <a:xfrm>
            <a:off x="4289426" y="2008188"/>
            <a:ext cx="6208713" cy="4387850"/>
            <a:chOff x="1590" y="1185"/>
            <a:chExt cx="3911" cy="2764"/>
          </a:xfrm>
        </p:grpSpPr>
        <p:sp>
          <p:nvSpPr>
            <p:cNvPr id="51218" name="Line 5">
              <a:extLst>
                <a:ext uri="{FF2B5EF4-FFF2-40B4-BE49-F238E27FC236}">
                  <a16:creationId xmlns:a16="http://schemas.microsoft.com/office/drawing/2014/main" xmlns="" id="{179883A0-138D-4FDE-B976-A28735C624DE}"/>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9" name="Line 6">
              <a:extLst>
                <a:ext uri="{FF2B5EF4-FFF2-40B4-BE49-F238E27FC236}">
                  <a16:creationId xmlns:a16="http://schemas.microsoft.com/office/drawing/2014/main" xmlns="" id="{682DD06D-7C85-4F0C-9E7B-990E3ABDE4D4}"/>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0" name="Line 7">
              <a:extLst>
                <a:ext uri="{FF2B5EF4-FFF2-40B4-BE49-F238E27FC236}">
                  <a16:creationId xmlns:a16="http://schemas.microsoft.com/office/drawing/2014/main" xmlns="" id="{2A48A8F4-E73B-4AA2-8C12-7E50DB6F4EE1}"/>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1" name="Line 8">
              <a:extLst>
                <a:ext uri="{FF2B5EF4-FFF2-40B4-BE49-F238E27FC236}">
                  <a16:creationId xmlns:a16="http://schemas.microsoft.com/office/drawing/2014/main" xmlns="" id="{B71DBBFF-72FE-43B1-A46F-78A7BA1A260A}"/>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2" name="Line 9">
              <a:extLst>
                <a:ext uri="{FF2B5EF4-FFF2-40B4-BE49-F238E27FC236}">
                  <a16:creationId xmlns:a16="http://schemas.microsoft.com/office/drawing/2014/main" xmlns="" id="{9EB02F9D-AE14-4C3D-A413-E6BC4D6FF1C4}"/>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3" name="Line 10">
              <a:extLst>
                <a:ext uri="{FF2B5EF4-FFF2-40B4-BE49-F238E27FC236}">
                  <a16:creationId xmlns:a16="http://schemas.microsoft.com/office/drawing/2014/main" xmlns="" id="{136B72FF-A1B7-49CF-87DE-B9EB15723CEB}"/>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4" name="Line 11">
              <a:extLst>
                <a:ext uri="{FF2B5EF4-FFF2-40B4-BE49-F238E27FC236}">
                  <a16:creationId xmlns:a16="http://schemas.microsoft.com/office/drawing/2014/main" xmlns="" id="{CEA7FE44-5E6F-4F44-A449-B7351D19E210}"/>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5" name="Line 12">
              <a:extLst>
                <a:ext uri="{FF2B5EF4-FFF2-40B4-BE49-F238E27FC236}">
                  <a16:creationId xmlns:a16="http://schemas.microsoft.com/office/drawing/2014/main" xmlns="" id="{CC5E0292-78FE-4EC6-B061-876941366153}"/>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6" name="Line 13">
              <a:extLst>
                <a:ext uri="{FF2B5EF4-FFF2-40B4-BE49-F238E27FC236}">
                  <a16:creationId xmlns:a16="http://schemas.microsoft.com/office/drawing/2014/main" xmlns="" id="{D9873E70-4212-4A91-9894-0CD3EEE6B984}"/>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7" name="Line 14">
              <a:extLst>
                <a:ext uri="{FF2B5EF4-FFF2-40B4-BE49-F238E27FC236}">
                  <a16:creationId xmlns:a16="http://schemas.microsoft.com/office/drawing/2014/main" xmlns="" id="{B677C323-0B42-472D-8ED7-C1EED197583A}"/>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8" name="Line 15">
              <a:extLst>
                <a:ext uri="{FF2B5EF4-FFF2-40B4-BE49-F238E27FC236}">
                  <a16:creationId xmlns:a16="http://schemas.microsoft.com/office/drawing/2014/main" xmlns="" id="{E8E4605A-61F1-41E0-8668-BD0F048574EA}"/>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9" name="Line 16">
              <a:extLst>
                <a:ext uri="{FF2B5EF4-FFF2-40B4-BE49-F238E27FC236}">
                  <a16:creationId xmlns:a16="http://schemas.microsoft.com/office/drawing/2014/main" xmlns="" id="{5C15B125-88E7-4F8E-97CE-F90D366888BF}"/>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0" name="Line 17">
              <a:extLst>
                <a:ext uri="{FF2B5EF4-FFF2-40B4-BE49-F238E27FC236}">
                  <a16:creationId xmlns:a16="http://schemas.microsoft.com/office/drawing/2014/main" xmlns="" id="{E4D1954E-FA62-4030-9E84-BAC29E5D5317}"/>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1" name="Line 18">
              <a:extLst>
                <a:ext uri="{FF2B5EF4-FFF2-40B4-BE49-F238E27FC236}">
                  <a16:creationId xmlns:a16="http://schemas.microsoft.com/office/drawing/2014/main" xmlns="" id="{E5645B37-3717-4258-96C3-356A73FEEF6D}"/>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2" name="Line 19">
              <a:extLst>
                <a:ext uri="{FF2B5EF4-FFF2-40B4-BE49-F238E27FC236}">
                  <a16:creationId xmlns:a16="http://schemas.microsoft.com/office/drawing/2014/main" xmlns="" id="{D4956D2C-D64F-4DDD-A71C-3F204AB584C4}"/>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3" name="Line 20">
              <a:extLst>
                <a:ext uri="{FF2B5EF4-FFF2-40B4-BE49-F238E27FC236}">
                  <a16:creationId xmlns:a16="http://schemas.microsoft.com/office/drawing/2014/main" xmlns="" id="{51B603D8-90CE-4A7B-9CCB-EA56F5035596}"/>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4" name="Line 21">
              <a:extLst>
                <a:ext uri="{FF2B5EF4-FFF2-40B4-BE49-F238E27FC236}">
                  <a16:creationId xmlns:a16="http://schemas.microsoft.com/office/drawing/2014/main" xmlns="" id="{0511BBB3-B283-4F82-B68A-73AB41DE57C4}"/>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5" name="Line 22">
              <a:extLst>
                <a:ext uri="{FF2B5EF4-FFF2-40B4-BE49-F238E27FC236}">
                  <a16:creationId xmlns:a16="http://schemas.microsoft.com/office/drawing/2014/main" xmlns="" id="{5F61D868-C712-4325-AF4F-0EB4A6E0959C}"/>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6" name="Line 23">
              <a:extLst>
                <a:ext uri="{FF2B5EF4-FFF2-40B4-BE49-F238E27FC236}">
                  <a16:creationId xmlns:a16="http://schemas.microsoft.com/office/drawing/2014/main" xmlns="" id="{F36DD28B-E01D-4A32-A1D9-A23D1403BBE6}"/>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7" name="Line 24">
              <a:extLst>
                <a:ext uri="{FF2B5EF4-FFF2-40B4-BE49-F238E27FC236}">
                  <a16:creationId xmlns:a16="http://schemas.microsoft.com/office/drawing/2014/main" xmlns="" id="{820A3C6D-C29C-48A2-A845-DE29D73183EF}"/>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8" name="Line 25">
              <a:extLst>
                <a:ext uri="{FF2B5EF4-FFF2-40B4-BE49-F238E27FC236}">
                  <a16:creationId xmlns:a16="http://schemas.microsoft.com/office/drawing/2014/main" xmlns="" id="{3DC57F85-ACA8-4387-8D2A-5B1BF4CDFC9A}"/>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39" name="Line 26">
              <a:extLst>
                <a:ext uri="{FF2B5EF4-FFF2-40B4-BE49-F238E27FC236}">
                  <a16:creationId xmlns:a16="http://schemas.microsoft.com/office/drawing/2014/main" xmlns="" id="{2BED3BEF-46E8-4202-B37D-34FF2C38007A}"/>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0" name="Line 27">
              <a:extLst>
                <a:ext uri="{FF2B5EF4-FFF2-40B4-BE49-F238E27FC236}">
                  <a16:creationId xmlns:a16="http://schemas.microsoft.com/office/drawing/2014/main" xmlns="" id="{0984DC6B-19E3-4EE1-ADB6-D96F9034C43B}"/>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1" name="Line 28">
              <a:extLst>
                <a:ext uri="{FF2B5EF4-FFF2-40B4-BE49-F238E27FC236}">
                  <a16:creationId xmlns:a16="http://schemas.microsoft.com/office/drawing/2014/main" xmlns="" id="{28DF5B1A-2201-4665-8084-BB9DB693CEEF}"/>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2" name="Line 29">
              <a:extLst>
                <a:ext uri="{FF2B5EF4-FFF2-40B4-BE49-F238E27FC236}">
                  <a16:creationId xmlns:a16="http://schemas.microsoft.com/office/drawing/2014/main" xmlns="" id="{E3723E18-3F7E-4C31-A419-8F6E8B7A6262}"/>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3" name="Line 30">
              <a:extLst>
                <a:ext uri="{FF2B5EF4-FFF2-40B4-BE49-F238E27FC236}">
                  <a16:creationId xmlns:a16="http://schemas.microsoft.com/office/drawing/2014/main" xmlns="" id="{410E7A38-BBBE-466C-906E-495976DDF12A}"/>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4" name="Line 31">
              <a:extLst>
                <a:ext uri="{FF2B5EF4-FFF2-40B4-BE49-F238E27FC236}">
                  <a16:creationId xmlns:a16="http://schemas.microsoft.com/office/drawing/2014/main" xmlns="" id="{6B726F01-B176-49FD-9D37-A965372BC097}"/>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5" name="Line 32">
              <a:extLst>
                <a:ext uri="{FF2B5EF4-FFF2-40B4-BE49-F238E27FC236}">
                  <a16:creationId xmlns:a16="http://schemas.microsoft.com/office/drawing/2014/main" xmlns="" id="{BD2539A8-44FA-49A5-B599-346CEF538D62}"/>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6" name="Line 33">
              <a:extLst>
                <a:ext uri="{FF2B5EF4-FFF2-40B4-BE49-F238E27FC236}">
                  <a16:creationId xmlns:a16="http://schemas.microsoft.com/office/drawing/2014/main" xmlns="" id="{0E8668C2-272C-401B-83F4-B376967AA26F}"/>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7" name="Line 34">
              <a:extLst>
                <a:ext uri="{FF2B5EF4-FFF2-40B4-BE49-F238E27FC236}">
                  <a16:creationId xmlns:a16="http://schemas.microsoft.com/office/drawing/2014/main" xmlns="" id="{0B404D08-BD06-4DE0-846E-AAAF0DFDE5EF}"/>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8" name="Line 35">
              <a:extLst>
                <a:ext uri="{FF2B5EF4-FFF2-40B4-BE49-F238E27FC236}">
                  <a16:creationId xmlns:a16="http://schemas.microsoft.com/office/drawing/2014/main" xmlns="" id="{2BB4C64D-84A8-4BF7-945F-2F592A9B0362}"/>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49" name="Line 36">
              <a:extLst>
                <a:ext uri="{FF2B5EF4-FFF2-40B4-BE49-F238E27FC236}">
                  <a16:creationId xmlns:a16="http://schemas.microsoft.com/office/drawing/2014/main" xmlns="" id="{54DD4889-41DA-4B93-8885-A38CC84285B3}"/>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203" name="Rectangle 2">
            <a:extLst>
              <a:ext uri="{FF2B5EF4-FFF2-40B4-BE49-F238E27FC236}">
                <a16:creationId xmlns:a16="http://schemas.microsoft.com/office/drawing/2014/main" xmlns="" id="{B224ECA1-8BC2-4F14-9E06-F3E748DA213B}"/>
              </a:ext>
            </a:extLst>
          </p:cNvPr>
          <p:cNvSpPr>
            <a:spLocks noGrp="1" noChangeArrowheads="1"/>
          </p:cNvSpPr>
          <p:nvPr>
            <p:ph type="title"/>
          </p:nvPr>
        </p:nvSpPr>
        <p:spPr>
          <a:xfrm>
            <a:off x="223043" y="282576"/>
            <a:ext cx="9847264" cy="965200"/>
          </a:xfrm>
        </p:spPr>
        <p:txBody>
          <a:bodyPr>
            <a:normAutofit fontScale="90000"/>
          </a:bodyPr>
          <a:lstStyle/>
          <a:p>
            <a:r>
              <a:rPr lang="en-US" altLang="pt-BR" sz="3200" b="1" dirty="0">
                <a:solidFill>
                  <a:srgbClr val="002060"/>
                </a:solidFill>
              </a:rPr>
              <a:t>FERRAMENTAS DE DESEMPENHO HUMANO PARA TRABALHADORES</a:t>
            </a:r>
          </a:p>
        </p:txBody>
      </p:sp>
      <p:sp>
        <p:nvSpPr>
          <p:cNvPr id="51204" name="Rectangle 3">
            <a:extLst>
              <a:ext uri="{FF2B5EF4-FFF2-40B4-BE49-F238E27FC236}">
                <a16:creationId xmlns:a16="http://schemas.microsoft.com/office/drawing/2014/main" xmlns="" id="{89E74D78-B95B-4BC1-B490-EC57BCD48C04}"/>
              </a:ext>
            </a:extLst>
          </p:cNvPr>
          <p:cNvSpPr>
            <a:spLocks noGrp="1" noChangeArrowheads="1"/>
          </p:cNvSpPr>
          <p:nvPr>
            <p:ph type="body" idx="1"/>
          </p:nvPr>
        </p:nvSpPr>
        <p:spPr>
          <a:xfrm>
            <a:off x="658019" y="1423262"/>
            <a:ext cx="4811959" cy="5434738"/>
          </a:xfrm>
        </p:spPr>
        <p:txBody>
          <a:bodyPr>
            <a:normAutofit/>
          </a:bodyPr>
          <a:lstStyle/>
          <a:p>
            <a:pPr>
              <a:lnSpc>
                <a:spcPct val="90000"/>
              </a:lnSpc>
              <a:buFont typeface="Wingdings" panose="05000000000000000000" pitchFamily="2" charset="2"/>
              <a:buNone/>
            </a:pPr>
            <a:r>
              <a:rPr lang="en-US" altLang="pt-BR" sz="3200" u="sng" dirty="0">
                <a:solidFill>
                  <a:srgbClr val="008000"/>
                </a:solidFill>
              </a:rPr>
              <a:t>Ferramentas </a:t>
            </a:r>
            <a:r>
              <a:rPr lang="en-US" altLang="pt-BR" sz="3200" u="sng" dirty="0" err="1">
                <a:solidFill>
                  <a:srgbClr val="008000"/>
                </a:solidFill>
              </a:rPr>
              <a:t>Fundamentais</a:t>
            </a:r>
            <a:endParaRPr lang="en-US" altLang="pt-BR" sz="3200" u="sng" dirty="0">
              <a:solidFill>
                <a:srgbClr val="008000"/>
              </a:solidFill>
            </a:endParaRPr>
          </a:p>
          <a:p>
            <a:pPr>
              <a:lnSpc>
                <a:spcPct val="90000"/>
              </a:lnSpc>
            </a:pPr>
            <a:r>
              <a:rPr lang="en-US" altLang="pt-BR" sz="3200" dirty="0" err="1">
                <a:solidFill>
                  <a:srgbClr val="008000"/>
                </a:solidFill>
              </a:rPr>
              <a:t>Consciência</a:t>
            </a:r>
            <a:r>
              <a:rPr lang="en-US" altLang="pt-BR" sz="3200" dirty="0">
                <a:solidFill>
                  <a:srgbClr val="008000"/>
                </a:solidFill>
              </a:rPr>
              <a:t> </a:t>
            </a:r>
            <a:r>
              <a:rPr lang="en-US" altLang="pt-BR" sz="3200" dirty="0" err="1">
                <a:solidFill>
                  <a:srgbClr val="008000"/>
                </a:solidFill>
              </a:rPr>
              <a:t>Situacional</a:t>
            </a:r>
            <a:endParaRPr lang="en-US" altLang="pt-BR" sz="3200" dirty="0">
              <a:solidFill>
                <a:srgbClr val="008000"/>
              </a:solidFill>
            </a:endParaRPr>
          </a:p>
          <a:p>
            <a:pPr lvl="1">
              <a:lnSpc>
                <a:spcPct val="90000"/>
              </a:lnSpc>
            </a:pPr>
            <a:r>
              <a:rPr lang="en-US" altLang="pt-BR" sz="2800" dirty="0" err="1">
                <a:solidFill>
                  <a:srgbClr val="008000"/>
                </a:solidFill>
              </a:rPr>
              <a:t>Previsão</a:t>
            </a:r>
            <a:r>
              <a:rPr lang="en-US" altLang="pt-BR" sz="2800" dirty="0">
                <a:solidFill>
                  <a:srgbClr val="008000"/>
                </a:solidFill>
              </a:rPr>
              <a:t> da </a:t>
            </a:r>
            <a:r>
              <a:rPr lang="en-US" altLang="pt-BR" sz="2800" dirty="0" err="1">
                <a:solidFill>
                  <a:srgbClr val="008000"/>
                </a:solidFill>
              </a:rPr>
              <a:t>Tarefa</a:t>
            </a:r>
            <a:endParaRPr lang="en-US" altLang="pt-BR" sz="2800" dirty="0">
              <a:solidFill>
                <a:srgbClr val="008000"/>
              </a:solidFill>
            </a:endParaRPr>
          </a:p>
          <a:p>
            <a:pPr lvl="1">
              <a:lnSpc>
                <a:spcPct val="90000"/>
              </a:lnSpc>
            </a:pPr>
            <a:r>
              <a:rPr lang="en-US" altLang="pt-BR" sz="2800" dirty="0" err="1">
                <a:solidFill>
                  <a:srgbClr val="008000"/>
                </a:solidFill>
              </a:rPr>
              <a:t>Revisão</a:t>
            </a:r>
            <a:r>
              <a:rPr lang="en-US" altLang="pt-BR" sz="2800" dirty="0">
                <a:solidFill>
                  <a:srgbClr val="008000"/>
                </a:solidFill>
              </a:rPr>
              <a:t> do local de </a:t>
            </a:r>
            <a:r>
              <a:rPr lang="en-US" altLang="pt-BR" sz="2800" dirty="0" err="1">
                <a:solidFill>
                  <a:srgbClr val="008000"/>
                </a:solidFill>
              </a:rPr>
              <a:t>trabalho</a:t>
            </a:r>
            <a:endParaRPr lang="en-US" altLang="pt-BR" sz="2800" dirty="0">
              <a:solidFill>
                <a:srgbClr val="008000"/>
              </a:solidFill>
            </a:endParaRPr>
          </a:p>
          <a:p>
            <a:pPr lvl="1">
              <a:lnSpc>
                <a:spcPct val="90000"/>
              </a:lnSpc>
            </a:pPr>
            <a:r>
              <a:rPr lang="en-US" altLang="pt-BR" sz="2800" dirty="0" err="1">
                <a:solidFill>
                  <a:srgbClr val="008000"/>
                </a:solidFill>
              </a:rPr>
              <a:t>Atitude</a:t>
            </a:r>
            <a:r>
              <a:rPr lang="en-US" altLang="pt-BR" sz="2800" dirty="0">
                <a:solidFill>
                  <a:srgbClr val="008000"/>
                </a:solidFill>
              </a:rPr>
              <a:t> </a:t>
            </a:r>
            <a:r>
              <a:rPr lang="en-US" altLang="pt-BR" sz="2800" dirty="0" err="1">
                <a:solidFill>
                  <a:srgbClr val="008000"/>
                </a:solidFill>
              </a:rPr>
              <a:t>Questionadora</a:t>
            </a:r>
            <a:endParaRPr lang="en-US" altLang="pt-BR" sz="2800" dirty="0">
              <a:solidFill>
                <a:srgbClr val="008000"/>
              </a:solidFill>
            </a:endParaRPr>
          </a:p>
          <a:p>
            <a:pPr lvl="1">
              <a:lnSpc>
                <a:spcPct val="90000"/>
              </a:lnSpc>
            </a:pPr>
            <a:r>
              <a:rPr lang="en-US" altLang="pt-BR" sz="2800" dirty="0" err="1">
                <a:solidFill>
                  <a:srgbClr val="008000"/>
                </a:solidFill>
              </a:rPr>
              <a:t>Parar</a:t>
            </a:r>
            <a:r>
              <a:rPr lang="en-US" altLang="pt-BR" sz="2800" dirty="0">
                <a:solidFill>
                  <a:srgbClr val="008000"/>
                </a:solidFill>
              </a:rPr>
              <a:t> </a:t>
            </a:r>
            <a:r>
              <a:rPr lang="en-US" altLang="pt-BR" sz="2800" dirty="0" err="1">
                <a:solidFill>
                  <a:srgbClr val="008000"/>
                </a:solidFill>
              </a:rPr>
              <a:t>Quando</a:t>
            </a:r>
            <a:r>
              <a:rPr lang="en-US" altLang="pt-BR" sz="2800" dirty="0">
                <a:solidFill>
                  <a:srgbClr val="008000"/>
                </a:solidFill>
              </a:rPr>
              <a:t> em </a:t>
            </a:r>
            <a:r>
              <a:rPr lang="en-US" altLang="pt-BR" sz="2800" dirty="0" err="1">
                <a:solidFill>
                  <a:srgbClr val="008000"/>
                </a:solidFill>
              </a:rPr>
              <a:t>Dúvida</a:t>
            </a:r>
            <a:endParaRPr lang="en-US" altLang="pt-BR" sz="2800" dirty="0">
              <a:solidFill>
                <a:srgbClr val="008000"/>
              </a:solidFill>
            </a:endParaRPr>
          </a:p>
          <a:p>
            <a:pPr>
              <a:lnSpc>
                <a:spcPct val="90000"/>
              </a:lnSpc>
            </a:pPr>
            <a:r>
              <a:rPr lang="en-US" altLang="pt-BR" sz="3200" dirty="0">
                <a:solidFill>
                  <a:srgbClr val="008000"/>
                </a:solidFill>
              </a:rPr>
              <a:t>Auto-</a:t>
            </a:r>
            <a:r>
              <a:rPr lang="en-US" altLang="pt-BR" sz="3200" dirty="0" err="1">
                <a:solidFill>
                  <a:srgbClr val="008000"/>
                </a:solidFill>
              </a:rPr>
              <a:t>Verificação</a:t>
            </a:r>
            <a:endParaRPr lang="en-US" altLang="pt-BR" sz="3200" dirty="0">
              <a:solidFill>
                <a:srgbClr val="008000"/>
              </a:solidFill>
            </a:endParaRPr>
          </a:p>
          <a:p>
            <a:pPr>
              <a:lnSpc>
                <a:spcPct val="90000"/>
              </a:lnSpc>
            </a:pPr>
            <a:r>
              <a:rPr lang="en-US" altLang="pt-BR" sz="3200" dirty="0" err="1">
                <a:solidFill>
                  <a:srgbClr val="008000"/>
                </a:solidFill>
              </a:rPr>
              <a:t>Uso</a:t>
            </a:r>
            <a:r>
              <a:rPr lang="en-US" altLang="pt-BR" sz="3200" dirty="0">
                <a:solidFill>
                  <a:srgbClr val="008000"/>
                </a:solidFill>
              </a:rPr>
              <a:t> de </a:t>
            </a:r>
            <a:r>
              <a:rPr lang="en-US" altLang="pt-BR" sz="3200" dirty="0" err="1">
                <a:solidFill>
                  <a:srgbClr val="008000"/>
                </a:solidFill>
              </a:rPr>
              <a:t>Procedimento</a:t>
            </a:r>
            <a:r>
              <a:rPr lang="en-US" altLang="pt-BR" sz="3200" dirty="0">
                <a:solidFill>
                  <a:srgbClr val="008000"/>
                </a:solidFill>
              </a:rPr>
              <a:t> e </a:t>
            </a:r>
            <a:r>
              <a:rPr lang="en-US" altLang="pt-BR" sz="3200" dirty="0" err="1">
                <a:solidFill>
                  <a:srgbClr val="008000"/>
                </a:solidFill>
              </a:rPr>
              <a:t>Aderência</a:t>
            </a:r>
            <a:r>
              <a:rPr lang="en-US" altLang="pt-BR" sz="3200" dirty="0">
                <a:solidFill>
                  <a:srgbClr val="008000"/>
                </a:solidFill>
              </a:rPr>
              <a:t> </a:t>
            </a:r>
          </a:p>
          <a:p>
            <a:pPr>
              <a:lnSpc>
                <a:spcPct val="90000"/>
              </a:lnSpc>
            </a:pPr>
            <a:r>
              <a:rPr lang="en-US" altLang="pt-BR" sz="3200" dirty="0">
                <a:solidFill>
                  <a:srgbClr val="008000"/>
                </a:solidFill>
              </a:rPr>
              <a:t>Comunicação </a:t>
            </a:r>
            <a:r>
              <a:rPr lang="en-US" altLang="pt-BR" sz="3200" dirty="0" err="1">
                <a:solidFill>
                  <a:srgbClr val="008000"/>
                </a:solidFill>
              </a:rPr>
              <a:t>Efetiva</a:t>
            </a:r>
            <a:endParaRPr lang="en-US" altLang="pt-BR" sz="3200" dirty="0">
              <a:solidFill>
                <a:srgbClr val="008000"/>
              </a:solidFill>
            </a:endParaRPr>
          </a:p>
        </p:txBody>
      </p:sp>
      <p:sp>
        <p:nvSpPr>
          <p:cNvPr id="51205" name="Rectangle 37">
            <a:extLst>
              <a:ext uri="{FF2B5EF4-FFF2-40B4-BE49-F238E27FC236}">
                <a16:creationId xmlns:a16="http://schemas.microsoft.com/office/drawing/2014/main" xmlns="" id="{8E471EF9-7C21-467A-AC06-B8EA51111650}"/>
              </a:ext>
            </a:extLst>
          </p:cNvPr>
          <p:cNvSpPr>
            <a:spLocks noChangeArrowheads="1"/>
          </p:cNvSpPr>
          <p:nvPr/>
        </p:nvSpPr>
        <p:spPr bwMode="auto">
          <a:xfrm>
            <a:off x="6457952" y="1423263"/>
            <a:ext cx="5500687" cy="484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342900" indent="-342900">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74295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1430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None/>
              <a:tabLst/>
              <a:defRPr/>
            </a:pPr>
            <a:r>
              <a:rPr kumimoji="0" lang="en-US" altLang="pt-BR" sz="2800" b="0" i="0" u="sng" strike="noStrike" kern="1200" cap="none" spc="0" normalizeH="0" baseline="0" noProof="0" dirty="0">
                <a:ln>
                  <a:noFill/>
                </a:ln>
                <a:solidFill>
                  <a:srgbClr val="A50021"/>
                </a:solidFill>
                <a:effectLst/>
                <a:uLnTx/>
                <a:uFillTx/>
                <a:latin typeface="Arial" panose="020B0604020202020204" pitchFamily="34" charset="0"/>
                <a:ea typeface="+mn-ea"/>
                <a:cs typeface="+mn-cs"/>
              </a:rPr>
              <a:t>Ferramentas </a:t>
            </a:r>
            <a:r>
              <a:rPr kumimoji="0" lang="en-US" altLang="pt-BR" sz="2800" b="0" i="0" u="sng" strike="noStrike" kern="1200" cap="none" spc="0" normalizeH="0" baseline="0" noProof="0" dirty="0" err="1">
                <a:ln>
                  <a:noFill/>
                </a:ln>
                <a:solidFill>
                  <a:srgbClr val="A50021"/>
                </a:solidFill>
                <a:effectLst/>
                <a:uLnTx/>
                <a:uFillTx/>
                <a:latin typeface="Arial" panose="020B0604020202020204" pitchFamily="34" charset="0"/>
                <a:ea typeface="+mn-ea"/>
                <a:cs typeface="+mn-cs"/>
              </a:rPr>
              <a:t>Condicionais</a:t>
            </a:r>
            <a:endParaRPr kumimoji="0" lang="en-US" altLang="pt-BR" sz="2800" b="0" i="0" u="sng"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q"/>
              <a:tabLst/>
              <a:defRPr/>
            </a:pP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Instrução</a:t>
            </a:r>
            <a:r>
              <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a:t>
            </a: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Preliminar</a:t>
            </a:r>
            <a:endPar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q"/>
              <a:tabLst/>
              <a:defRPr/>
            </a:pP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Práticas</a:t>
            </a:r>
            <a:r>
              <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de </a:t>
            </a: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Verificação</a:t>
            </a:r>
            <a:endPar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90000"/>
              </a:lnSpc>
              <a:spcBef>
                <a:spcPct val="20000"/>
              </a:spcBef>
              <a:spcAft>
                <a:spcPts val="0"/>
              </a:spcAft>
              <a:buClrTx/>
              <a:buSzPct val="60000"/>
              <a:buFont typeface="Monotype Sorts" pitchFamily="2" charset="2"/>
              <a:buChar char="u"/>
              <a:tabLst/>
              <a:defRPr/>
            </a:pP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Verificação</a:t>
            </a:r>
            <a:r>
              <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Concorrente</a:t>
            </a:r>
            <a:endPar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90000"/>
              </a:lnSpc>
              <a:spcBef>
                <a:spcPct val="20000"/>
              </a:spcBef>
              <a:spcAft>
                <a:spcPts val="0"/>
              </a:spcAft>
              <a:buClrTx/>
              <a:buSzPct val="60000"/>
              <a:buFont typeface="Monotype Sorts" pitchFamily="2" charset="2"/>
              <a:buChar char="u"/>
              <a:tabLst/>
              <a:defRPr/>
            </a:pP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Verificação</a:t>
            </a:r>
            <a:r>
              <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Independente</a:t>
            </a:r>
            <a:endPar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90000"/>
              </a:lnSpc>
              <a:spcBef>
                <a:spcPct val="20000"/>
              </a:spcBef>
              <a:spcAft>
                <a:spcPts val="0"/>
              </a:spcAft>
              <a:buClrTx/>
              <a:buSzPct val="60000"/>
              <a:buFont typeface="Monotype Sorts" pitchFamily="2" charset="2"/>
              <a:buChar char="u"/>
              <a:tabLst/>
              <a:defRPr/>
            </a:pP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Verificação</a:t>
            </a:r>
            <a:r>
              <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do </a:t>
            </a: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parceiro</a:t>
            </a:r>
            <a:r>
              <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de </a:t>
            </a:r>
            <a:r>
              <a:rPr kumimoji="0" lang="en-US" altLang="pt-BR" sz="24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trabalho</a:t>
            </a:r>
            <a:endParaRPr kumimoji="0" lang="en-US" altLang="pt-BR" sz="24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q"/>
              <a:tabLst/>
              <a:defRPr/>
            </a:pP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Sinalização</a:t>
            </a:r>
            <a:endPar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q"/>
              <a:tabLst/>
              <a:defRPr/>
            </a:pP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Marcar</a:t>
            </a:r>
            <a:r>
              <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o </a:t>
            </a: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procedimento</a:t>
            </a:r>
            <a:endPar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q"/>
              <a:tabLst/>
              <a:defRPr/>
            </a:pP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Troca</a:t>
            </a:r>
            <a:r>
              <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de </a:t>
            </a: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turno</a:t>
            </a:r>
            <a:endPar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q"/>
              <a:tabLst/>
              <a:defRPr/>
            </a:pP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Revisão</a:t>
            </a:r>
            <a:r>
              <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rPr>
              <a:t> </a:t>
            </a:r>
            <a:r>
              <a:rPr kumimoji="0" lang="en-US" altLang="pt-BR" sz="2800" b="0" i="0" u="none" strike="noStrike" kern="1200" cap="none" spc="0" normalizeH="0" baseline="0" noProof="0" dirty="0" err="1">
                <a:ln>
                  <a:noFill/>
                </a:ln>
                <a:solidFill>
                  <a:srgbClr val="A50021"/>
                </a:solidFill>
                <a:effectLst/>
                <a:uLnTx/>
                <a:uFillTx/>
                <a:latin typeface="Arial" panose="020B0604020202020204" pitchFamily="34" charset="0"/>
                <a:ea typeface="+mn-ea"/>
                <a:cs typeface="+mn-cs"/>
              </a:rPr>
              <a:t>pós-trabalho</a:t>
            </a:r>
            <a:endParaRPr kumimoji="0" lang="en-US" altLang="pt-BR" sz="2800" b="0" i="0" u="none" strike="noStrike" kern="1200" cap="none" spc="0" normalizeH="0" baseline="0" noProof="0" dirty="0">
              <a:ln>
                <a:noFill/>
              </a:ln>
              <a:solidFill>
                <a:srgbClr val="A50021"/>
              </a:solidFill>
              <a:effectLst/>
              <a:uLnTx/>
              <a:uFillTx/>
              <a:latin typeface="Arial" panose="020B0604020202020204" pitchFamily="34" charset="0"/>
              <a:ea typeface="+mn-ea"/>
              <a:cs typeface="+mn-cs"/>
            </a:endParaRPr>
          </a:p>
        </p:txBody>
      </p:sp>
      <p:grpSp>
        <p:nvGrpSpPr>
          <p:cNvPr id="51206" name="Group 38">
            <a:extLst>
              <a:ext uri="{FF2B5EF4-FFF2-40B4-BE49-F238E27FC236}">
                <a16:creationId xmlns:a16="http://schemas.microsoft.com/office/drawing/2014/main" xmlns="" id="{206D74E2-906F-4A1F-90D0-240BCB410592}"/>
              </a:ext>
            </a:extLst>
          </p:cNvPr>
          <p:cNvGrpSpPr>
            <a:grpSpLocks noChangeAspect="1"/>
          </p:cNvGrpSpPr>
          <p:nvPr/>
        </p:nvGrpSpPr>
        <p:grpSpPr bwMode="auto">
          <a:xfrm>
            <a:off x="10606089" y="4837906"/>
            <a:ext cx="1352550" cy="1465263"/>
            <a:chOff x="4167" y="2933"/>
            <a:chExt cx="1009" cy="1093"/>
          </a:xfrm>
        </p:grpSpPr>
        <p:sp>
          <p:nvSpPr>
            <p:cNvPr id="51207" name="AutoShape 39">
              <a:extLst>
                <a:ext uri="{FF2B5EF4-FFF2-40B4-BE49-F238E27FC236}">
                  <a16:creationId xmlns:a16="http://schemas.microsoft.com/office/drawing/2014/main" xmlns="" id="{B1D740DB-68AC-40FA-AF2A-3453F0A87344}"/>
                </a:ext>
              </a:extLst>
            </p:cNvPr>
            <p:cNvSpPr>
              <a:spLocks noChangeAspect="1" noChangeArrowheads="1" noTextEdit="1"/>
            </p:cNvSpPr>
            <p:nvPr/>
          </p:nvSpPr>
          <p:spPr bwMode="auto">
            <a:xfrm>
              <a:off x="4167" y="2933"/>
              <a:ext cx="1009"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8" name="Freeform 40">
              <a:extLst>
                <a:ext uri="{FF2B5EF4-FFF2-40B4-BE49-F238E27FC236}">
                  <a16:creationId xmlns:a16="http://schemas.microsoft.com/office/drawing/2014/main" xmlns="" id="{1E6CE6F9-C58D-4672-842F-6A3BC31551C9}"/>
                </a:ext>
              </a:extLst>
            </p:cNvPr>
            <p:cNvSpPr>
              <a:spLocks/>
            </p:cNvSpPr>
            <p:nvPr/>
          </p:nvSpPr>
          <p:spPr bwMode="auto">
            <a:xfrm>
              <a:off x="4167" y="3213"/>
              <a:ext cx="1009" cy="793"/>
            </a:xfrm>
            <a:custGeom>
              <a:avLst/>
              <a:gdLst>
                <a:gd name="T0" fmla="*/ 938 w 2018"/>
                <a:gd name="T1" fmla="*/ 761 h 1586"/>
                <a:gd name="T2" fmla="*/ 972 w 2018"/>
                <a:gd name="T3" fmla="*/ 694 h 1586"/>
                <a:gd name="T4" fmla="*/ 995 w 2018"/>
                <a:gd name="T5" fmla="*/ 621 h 1586"/>
                <a:gd name="T6" fmla="*/ 1008 w 2018"/>
                <a:gd name="T7" fmla="*/ 544 h 1586"/>
                <a:gd name="T8" fmla="*/ 1009 w 2018"/>
                <a:gd name="T9" fmla="*/ 478 h 1586"/>
                <a:gd name="T10" fmla="*/ 1003 w 2018"/>
                <a:gd name="T11" fmla="*/ 428 h 1586"/>
                <a:gd name="T12" fmla="*/ 993 w 2018"/>
                <a:gd name="T13" fmla="*/ 378 h 1586"/>
                <a:gd name="T14" fmla="*/ 979 w 2018"/>
                <a:gd name="T15" fmla="*/ 331 h 1586"/>
                <a:gd name="T16" fmla="*/ 959 w 2018"/>
                <a:gd name="T17" fmla="*/ 285 h 1586"/>
                <a:gd name="T18" fmla="*/ 936 w 2018"/>
                <a:gd name="T19" fmla="*/ 243 h 1586"/>
                <a:gd name="T20" fmla="*/ 909 w 2018"/>
                <a:gd name="T21" fmla="*/ 203 h 1586"/>
                <a:gd name="T22" fmla="*/ 878 w 2018"/>
                <a:gd name="T23" fmla="*/ 165 h 1586"/>
                <a:gd name="T24" fmla="*/ 844 w 2018"/>
                <a:gd name="T25" fmla="*/ 131 h 1586"/>
                <a:gd name="T26" fmla="*/ 806 w 2018"/>
                <a:gd name="T27" fmla="*/ 101 h 1586"/>
                <a:gd name="T28" fmla="*/ 766 w 2018"/>
                <a:gd name="T29" fmla="*/ 73 h 1586"/>
                <a:gd name="T30" fmla="*/ 723 w 2018"/>
                <a:gd name="T31" fmla="*/ 50 h 1586"/>
                <a:gd name="T32" fmla="*/ 678 w 2018"/>
                <a:gd name="T33" fmla="*/ 31 h 1586"/>
                <a:gd name="T34" fmla="*/ 631 w 2018"/>
                <a:gd name="T35" fmla="*/ 16 h 1586"/>
                <a:gd name="T36" fmla="*/ 581 w 2018"/>
                <a:gd name="T37" fmla="*/ 6 h 1586"/>
                <a:gd name="T38" fmla="*/ 530 w 2018"/>
                <a:gd name="T39" fmla="*/ 1 h 1586"/>
                <a:gd name="T40" fmla="*/ 479 w 2018"/>
                <a:gd name="T41" fmla="*/ 1 h 1586"/>
                <a:gd name="T42" fmla="*/ 428 w 2018"/>
                <a:gd name="T43" fmla="*/ 6 h 1586"/>
                <a:gd name="T44" fmla="*/ 378 w 2018"/>
                <a:gd name="T45" fmla="*/ 16 h 1586"/>
                <a:gd name="T46" fmla="*/ 331 w 2018"/>
                <a:gd name="T47" fmla="*/ 31 h 1586"/>
                <a:gd name="T48" fmla="*/ 286 w 2018"/>
                <a:gd name="T49" fmla="*/ 50 h 1586"/>
                <a:gd name="T50" fmla="*/ 243 w 2018"/>
                <a:gd name="T51" fmla="*/ 73 h 1586"/>
                <a:gd name="T52" fmla="*/ 203 w 2018"/>
                <a:gd name="T53" fmla="*/ 101 h 1586"/>
                <a:gd name="T54" fmla="*/ 166 w 2018"/>
                <a:gd name="T55" fmla="*/ 131 h 1586"/>
                <a:gd name="T56" fmla="*/ 131 w 2018"/>
                <a:gd name="T57" fmla="*/ 165 h 1586"/>
                <a:gd name="T58" fmla="*/ 101 w 2018"/>
                <a:gd name="T59" fmla="*/ 203 h 1586"/>
                <a:gd name="T60" fmla="*/ 73 w 2018"/>
                <a:gd name="T61" fmla="*/ 243 h 1586"/>
                <a:gd name="T62" fmla="*/ 50 w 2018"/>
                <a:gd name="T63" fmla="*/ 285 h 1586"/>
                <a:gd name="T64" fmla="*/ 31 w 2018"/>
                <a:gd name="T65" fmla="*/ 331 h 1586"/>
                <a:gd name="T66" fmla="*/ 16 w 2018"/>
                <a:gd name="T67" fmla="*/ 378 h 1586"/>
                <a:gd name="T68" fmla="*/ 6 w 2018"/>
                <a:gd name="T69" fmla="*/ 428 h 1586"/>
                <a:gd name="T70" fmla="*/ 1 w 2018"/>
                <a:gd name="T71" fmla="*/ 478 h 1586"/>
                <a:gd name="T72" fmla="*/ 2 w 2018"/>
                <a:gd name="T73" fmla="*/ 544 h 1586"/>
                <a:gd name="T74" fmla="*/ 14 w 2018"/>
                <a:gd name="T75" fmla="*/ 621 h 1586"/>
                <a:gd name="T76" fmla="*/ 38 w 2018"/>
                <a:gd name="T77" fmla="*/ 694 h 1586"/>
                <a:gd name="T78" fmla="*/ 71 w 2018"/>
                <a:gd name="T79" fmla="*/ 761 h 1586"/>
                <a:gd name="T80" fmla="*/ 918 w 2018"/>
                <a:gd name="T81" fmla="*/ 793 h 15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18" h="1586">
                  <a:moveTo>
                    <a:pt x="1836" y="1586"/>
                  </a:moveTo>
                  <a:lnTo>
                    <a:pt x="1876" y="1522"/>
                  </a:lnTo>
                  <a:lnTo>
                    <a:pt x="1912" y="1457"/>
                  </a:lnTo>
                  <a:lnTo>
                    <a:pt x="1943" y="1387"/>
                  </a:lnTo>
                  <a:lnTo>
                    <a:pt x="1970" y="1316"/>
                  </a:lnTo>
                  <a:lnTo>
                    <a:pt x="1990" y="1242"/>
                  </a:lnTo>
                  <a:lnTo>
                    <a:pt x="2005" y="1166"/>
                  </a:lnTo>
                  <a:lnTo>
                    <a:pt x="2015" y="1088"/>
                  </a:lnTo>
                  <a:lnTo>
                    <a:pt x="2018" y="1008"/>
                  </a:lnTo>
                  <a:lnTo>
                    <a:pt x="2017" y="956"/>
                  </a:lnTo>
                  <a:lnTo>
                    <a:pt x="2012" y="905"/>
                  </a:lnTo>
                  <a:lnTo>
                    <a:pt x="2006" y="855"/>
                  </a:lnTo>
                  <a:lnTo>
                    <a:pt x="1997" y="804"/>
                  </a:lnTo>
                  <a:lnTo>
                    <a:pt x="1986" y="756"/>
                  </a:lnTo>
                  <a:lnTo>
                    <a:pt x="1973" y="709"/>
                  </a:lnTo>
                  <a:lnTo>
                    <a:pt x="1957" y="661"/>
                  </a:lnTo>
                  <a:lnTo>
                    <a:pt x="1938" y="615"/>
                  </a:lnTo>
                  <a:lnTo>
                    <a:pt x="1918" y="570"/>
                  </a:lnTo>
                  <a:lnTo>
                    <a:pt x="1896" y="528"/>
                  </a:lnTo>
                  <a:lnTo>
                    <a:pt x="1872" y="485"/>
                  </a:lnTo>
                  <a:lnTo>
                    <a:pt x="1845" y="444"/>
                  </a:lnTo>
                  <a:lnTo>
                    <a:pt x="1817" y="405"/>
                  </a:lnTo>
                  <a:lnTo>
                    <a:pt x="1788" y="366"/>
                  </a:lnTo>
                  <a:lnTo>
                    <a:pt x="1755" y="330"/>
                  </a:lnTo>
                  <a:lnTo>
                    <a:pt x="1722" y="295"/>
                  </a:lnTo>
                  <a:lnTo>
                    <a:pt x="1687" y="262"/>
                  </a:lnTo>
                  <a:lnTo>
                    <a:pt x="1650" y="231"/>
                  </a:lnTo>
                  <a:lnTo>
                    <a:pt x="1612" y="201"/>
                  </a:lnTo>
                  <a:lnTo>
                    <a:pt x="1572" y="172"/>
                  </a:lnTo>
                  <a:lnTo>
                    <a:pt x="1532" y="146"/>
                  </a:lnTo>
                  <a:lnTo>
                    <a:pt x="1489" y="121"/>
                  </a:lnTo>
                  <a:lnTo>
                    <a:pt x="1445" y="99"/>
                  </a:lnTo>
                  <a:lnTo>
                    <a:pt x="1401" y="80"/>
                  </a:lnTo>
                  <a:lnTo>
                    <a:pt x="1355" y="61"/>
                  </a:lnTo>
                  <a:lnTo>
                    <a:pt x="1308" y="45"/>
                  </a:lnTo>
                  <a:lnTo>
                    <a:pt x="1261" y="32"/>
                  </a:lnTo>
                  <a:lnTo>
                    <a:pt x="1211" y="21"/>
                  </a:lnTo>
                  <a:lnTo>
                    <a:pt x="1162" y="12"/>
                  </a:lnTo>
                  <a:lnTo>
                    <a:pt x="1111" y="6"/>
                  </a:lnTo>
                  <a:lnTo>
                    <a:pt x="1060" y="1"/>
                  </a:lnTo>
                  <a:lnTo>
                    <a:pt x="1008" y="0"/>
                  </a:lnTo>
                  <a:lnTo>
                    <a:pt x="957" y="1"/>
                  </a:lnTo>
                  <a:lnTo>
                    <a:pt x="906" y="6"/>
                  </a:lnTo>
                  <a:lnTo>
                    <a:pt x="855" y="12"/>
                  </a:lnTo>
                  <a:lnTo>
                    <a:pt x="806" y="21"/>
                  </a:lnTo>
                  <a:lnTo>
                    <a:pt x="756" y="32"/>
                  </a:lnTo>
                  <a:lnTo>
                    <a:pt x="709" y="45"/>
                  </a:lnTo>
                  <a:lnTo>
                    <a:pt x="662" y="61"/>
                  </a:lnTo>
                  <a:lnTo>
                    <a:pt x="617" y="80"/>
                  </a:lnTo>
                  <a:lnTo>
                    <a:pt x="572" y="99"/>
                  </a:lnTo>
                  <a:lnTo>
                    <a:pt x="528" y="121"/>
                  </a:lnTo>
                  <a:lnTo>
                    <a:pt x="485" y="146"/>
                  </a:lnTo>
                  <a:lnTo>
                    <a:pt x="445" y="172"/>
                  </a:lnTo>
                  <a:lnTo>
                    <a:pt x="406" y="201"/>
                  </a:lnTo>
                  <a:lnTo>
                    <a:pt x="368" y="231"/>
                  </a:lnTo>
                  <a:lnTo>
                    <a:pt x="331" y="262"/>
                  </a:lnTo>
                  <a:lnTo>
                    <a:pt x="295" y="295"/>
                  </a:lnTo>
                  <a:lnTo>
                    <a:pt x="262" y="330"/>
                  </a:lnTo>
                  <a:lnTo>
                    <a:pt x="230" y="366"/>
                  </a:lnTo>
                  <a:lnTo>
                    <a:pt x="201" y="405"/>
                  </a:lnTo>
                  <a:lnTo>
                    <a:pt x="173" y="444"/>
                  </a:lnTo>
                  <a:lnTo>
                    <a:pt x="146" y="485"/>
                  </a:lnTo>
                  <a:lnTo>
                    <a:pt x="122" y="528"/>
                  </a:lnTo>
                  <a:lnTo>
                    <a:pt x="99" y="570"/>
                  </a:lnTo>
                  <a:lnTo>
                    <a:pt x="80" y="615"/>
                  </a:lnTo>
                  <a:lnTo>
                    <a:pt x="61" y="661"/>
                  </a:lnTo>
                  <a:lnTo>
                    <a:pt x="45" y="709"/>
                  </a:lnTo>
                  <a:lnTo>
                    <a:pt x="32" y="756"/>
                  </a:lnTo>
                  <a:lnTo>
                    <a:pt x="21" y="804"/>
                  </a:lnTo>
                  <a:lnTo>
                    <a:pt x="12" y="855"/>
                  </a:lnTo>
                  <a:lnTo>
                    <a:pt x="6" y="905"/>
                  </a:lnTo>
                  <a:lnTo>
                    <a:pt x="1" y="956"/>
                  </a:lnTo>
                  <a:lnTo>
                    <a:pt x="0" y="1008"/>
                  </a:lnTo>
                  <a:lnTo>
                    <a:pt x="3" y="1088"/>
                  </a:lnTo>
                  <a:lnTo>
                    <a:pt x="13" y="1166"/>
                  </a:lnTo>
                  <a:lnTo>
                    <a:pt x="28" y="1242"/>
                  </a:lnTo>
                  <a:lnTo>
                    <a:pt x="48" y="1316"/>
                  </a:lnTo>
                  <a:lnTo>
                    <a:pt x="75" y="1387"/>
                  </a:lnTo>
                  <a:lnTo>
                    <a:pt x="106" y="1457"/>
                  </a:lnTo>
                  <a:lnTo>
                    <a:pt x="142" y="1522"/>
                  </a:lnTo>
                  <a:lnTo>
                    <a:pt x="182" y="1586"/>
                  </a:lnTo>
                  <a:lnTo>
                    <a:pt x="1836" y="1586"/>
                  </a:lnTo>
                  <a:close/>
                </a:path>
              </a:pathLst>
            </a:custGeom>
            <a:solidFill>
              <a:srgbClr val="7FB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9" name="Rectangle 41">
              <a:extLst>
                <a:ext uri="{FF2B5EF4-FFF2-40B4-BE49-F238E27FC236}">
                  <a16:creationId xmlns:a16="http://schemas.microsoft.com/office/drawing/2014/main" xmlns="" id="{CE30B9F3-969D-4B27-80E8-66754978EF4B}"/>
                </a:ext>
              </a:extLst>
            </p:cNvPr>
            <p:cNvSpPr>
              <a:spLocks noChangeArrowheads="1"/>
            </p:cNvSpPr>
            <p:nvPr/>
          </p:nvSpPr>
          <p:spPr bwMode="auto">
            <a:xfrm>
              <a:off x="4197" y="3974"/>
              <a:ext cx="948" cy="5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1210" name="Freeform 42">
              <a:extLst>
                <a:ext uri="{FF2B5EF4-FFF2-40B4-BE49-F238E27FC236}">
                  <a16:creationId xmlns:a16="http://schemas.microsoft.com/office/drawing/2014/main" xmlns="" id="{B73B8CDD-FBEB-49AE-9F04-A199F49CD7B9}"/>
                </a:ext>
              </a:extLst>
            </p:cNvPr>
            <p:cNvSpPr>
              <a:spLocks/>
            </p:cNvSpPr>
            <p:nvPr/>
          </p:nvSpPr>
          <p:spPr bwMode="auto">
            <a:xfrm>
              <a:off x="4371" y="3139"/>
              <a:ext cx="612" cy="843"/>
            </a:xfrm>
            <a:custGeom>
              <a:avLst/>
              <a:gdLst>
                <a:gd name="T0" fmla="*/ 567 w 1224"/>
                <a:gd name="T1" fmla="*/ 66 h 1685"/>
                <a:gd name="T2" fmla="*/ 523 w 1224"/>
                <a:gd name="T3" fmla="*/ 99 h 1685"/>
                <a:gd name="T4" fmla="*/ 447 w 1224"/>
                <a:gd name="T5" fmla="*/ 119 h 1685"/>
                <a:gd name="T6" fmla="*/ 389 w 1224"/>
                <a:gd name="T7" fmla="*/ 112 h 1685"/>
                <a:gd name="T8" fmla="*/ 359 w 1224"/>
                <a:gd name="T9" fmla="*/ 107 h 1685"/>
                <a:gd name="T10" fmla="*/ 330 w 1224"/>
                <a:gd name="T11" fmla="*/ 101 h 1685"/>
                <a:gd name="T12" fmla="*/ 319 w 1224"/>
                <a:gd name="T13" fmla="*/ 85 h 1685"/>
                <a:gd name="T14" fmla="*/ 314 w 1224"/>
                <a:gd name="T15" fmla="*/ 42 h 1685"/>
                <a:gd name="T16" fmla="*/ 310 w 1224"/>
                <a:gd name="T17" fmla="*/ 35 h 1685"/>
                <a:gd name="T18" fmla="*/ 331 w 1224"/>
                <a:gd name="T19" fmla="*/ 18 h 1685"/>
                <a:gd name="T20" fmla="*/ 347 w 1224"/>
                <a:gd name="T21" fmla="*/ 5 h 1685"/>
                <a:gd name="T22" fmla="*/ 326 w 1224"/>
                <a:gd name="T23" fmla="*/ 10 h 1685"/>
                <a:gd name="T24" fmla="*/ 288 w 1224"/>
                <a:gd name="T25" fmla="*/ 9 h 1685"/>
                <a:gd name="T26" fmla="*/ 255 w 1224"/>
                <a:gd name="T27" fmla="*/ 1 h 1685"/>
                <a:gd name="T28" fmla="*/ 230 w 1224"/>
                <a:gd name="T29" fmla="*/ 32 h 1685"/>
                <a:gd name="T30" fmla="*/ 239 w 1224"/>
                <a:gd name="T31" fmla="*/ 78 h 1685"/>
                <a:gd name="T32" fmla="*/ 250 w 1224"/>
                <a:gd name="T33" fmla="*/ 94 h 1685"/>
                <a:gd name="T34" fmla="*/ 242 w 1224"/>
                <a:gd name="T35" fmla="*/ 101 h 1685"/>
                <a:gd name="T36" fmla="*/ 211 w 1224"/>
                <a:gd name="T37" fmla="*/ 112 h 1685"/>
                <a:gd name="T38" fmla="*/ 156 w 1224"/>
                <a:gd name="T39" fmla="*/ 140 h 1685"/>
                <a:gd name="T40" fmla="*/ 114 w 1224"/>
                <a:gd name="T41" fmla="*/ 174 h 1685"/>
                <a:gd name="T42" fmla="*/ 89 w 1224"/>
                <a:gd name="T43" fmla="*/ 216 h 1685"/>
                <a:gd name="T44" fmla="*/ 85 w 1224"/>
                <a:gd name="T45" fmla="*/ 232 h 1685"/>
                <a:gd name="T46" fmla="*/ 158 w 1224"/>
                <a:gd name="T47" fmla="*/ 233 h 1685"/>
                <a:gd name="T48" fmla="*/ 167 w 1224"/>
                <a:gd name="T49" fmla="*/ 217 h 1685"/>
                <a:gd name="T50" fmla="*/ 189 w 1224"/>
                <a:gd name="T51" fmla="*/ 201 h 1685"/>
                <a:gd name="T52" fmla="*/ 193 w 1224"/>
                <a:gd name="T53" fmla="*/ 267 h 1685"/>
                <a:gd name="T54" fmla="*/ 162 w 1224"/>
                <a:gd name="T55" fmla="*/ 272 h 1685"/>
                <a:gd name="T56" fmla="*/ 84 w 1224"/>
                <a:gd name="T57" fmla="*/ 258 h 1685"/>
                <a:gd name="T58" fmla="*/ 100 w 1224"/>
                <a:gd name="T59" fmla="*/ 294 h 1685"/>
                <a:gd name="T60" fmla="*/ 132 w 1224"/>
                <a:gd name="T61" fmla="*/ 323 h 1685"/>
                <a:gd name="T62" fmla="*/ 171 w 1224"/>
                <a:gd name="T63" fmla="*/ 344 h 1685"/>
                <a:gd name="T64" fmla="*/ 169 w 1224"/>
                <a:gd name="T65" fmla="*/ 391 h 1685"/>
                <a:gd name="T66" fmla="*/ 145 w 1224"/>
                <a:gd name="T67" fmla="*/ 473 h 1685"/>
                <a:gd name="T68" fmla="*/ 82 w 1224"/>
                <a:gd name="T69" fmla="*/ 649 h 1685"/>
                <a:gd name="T70" fmla="*/ 25 w 1224"/>
                <a:gd name="T71" fmla="*/ 783 h 1685"/>
                <a:gd name="T72" fmla="*/ 0 w 1224"/>
                <a:gd name="T73" fmla="*/ 837 h 1685"/>
                <a:gd name="T74" fmla="*/ 83 w 1224"/>
                <a:gd name="T75" fmla="*/ 825 h 1685"/>
                <a:gd name="T76" fmla="*/ 112 w 1224"/>
                <a:gd name="T77" fmla="*/ 777 h 1685"/>
                <a:gd name="T78" fmla="*/ 154 w 1224"/>
                <a:gd name="T79" fmla="*/ 712 h 1685"/>
                <a:gd name="T80" fmla="*/ 202 w 1224"/>
                <a:gd name="T81" fmla="*/ 637 h 1685"/>
                <a:gd name="T82" fmla="*/ 245 w 1224"/>
                <a:gd name="T83" fmla="*/ 565 h 1685"/>
                <a:gd name="T84" fmla="*/ 278 w 1224"/>
                <a:gd name="T85" fmla="*/ 521 h 1685"/>
                <a:gd name="T86" fmla="*/ 318 w 1224"/>
                <a:gd name="T87" fmla="*/ 573 h 1685"/>
                <a:gd name="T88" fmla="*/ 330 w 1224"/>
                <a:gd name="T89" fmla="*/ 826 h 1685"/>
                <a:gd name="T90" fmla="*/ 412 w 1224"/>
                <a:gd name="T91" fmla="*/ 742 h 1685"/>
                <a:gd name="T92" fmla="*/ 427 w 1224"/>
                <a:gd name="T93" fmla="*/ 426 h 1685"/>
                <a:gd name="T94" fmla="*/ 411 w 1224"/>
                <a:gd name="T95" fmla="*/ 279 h 1685"/>
                <a:gd name="T96" fmla="*/ 423 w 1224"/>
                <a:gd name="T97" fmla="*/ 194 h 1685"/>
                <a:gd name="T98" fmla="*/ 480 w 1224"/>
                <a:gd name="T99" fmla="*/ 179 h 1685"/>
                <a:gd name="T100" fmla="*/ 552 w 1224"/>
                <a:gd name="T101" fmla="*/ 140 h 1685"/>
                <a:gd name="T102" fmla="*/ 595 w 1224"/>
                <a:gd name="T103" fmla="*/ 103 h 1685"/>
                <a:gd name="T104" fmla="*/ 611 w 1224"/>
                <a:gd name="T105" fmla="*/ 80 h 16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24" h="1685">
                  <a:moveTo>
                    <a:pt x="1157" y="106"/>
                  </a:moveTo>
                  <a:lnTo>
                    <a:pt x="1156" y="108"/>
                  </a:lnTo>
                  <a:lnTo>
                    <a:pt x="1151" y="112"/>
                  </a:lnTo>
                  <a:lnTo>
                    <a:pt x="1144" y="121"/>
                  </a:lnTo>
                  <a:lnTo>
                    <a:pt x="1134" y="131"/>
                  </a:lnTo>
                  <a:lnTo>
                    <a:pt x="1121" y="144"/>
                  </a:lnTo>
                  <a:lnTo>
                    <a:pt x="1106" y="156"/>
                  </a:lnTo>
                  <a:lnTo>
                    <a:pt x="1089" y="170"/>
                  </a:lnTo>
                  <a:lnTo>
                    <a:pt x="1068" y="184"/>
                  </a:lnTo>
                  <a:lnTo>
                    <a:pt x="1045" y="198"/>
                  </a:lnTo>
                  <a:lnTo>
                    <a:pt x="1020" y="209"/>
                  </a:lnTo>
                  <a:lnTo>
                    <a:pt x="992" y="221"/>
                  </a:lnTo>
                  <a:lnTo>
                    <a:pt x="961" y="229"/>
                  </a:lnTo>
                  <a:lnTo>
                    <a:pt x="929" y="235"/>
                  </a:lnTo>
                  <a:lnTo>
                    <a:pt x="894" y="238"/>
                  </a:lnTo>
                  <a:lnTo>
                    <a:pt x="856" y="237"/>
                  </a:lnTo>
                  <a:lnTo>
                    <a:pt x="817" y="231"/>
                  </a:lnTo>
                  <a:lnTo>
                    <a:pt x="804" y="229"/>
                  </a:lnTo>
                  <a:lnTo>
                    <a:pt x="791" y="227"/>
                  </a:lnTo>
                  <a:lnTo>
                    <a:pt x="778" y="224"/>
                  </a:lnTo>
                  <a:lnTo>
                    <a:pt x="766" y="221"/>
                  </a:lnTo>
                  <a:lnTo>
                    <a:pt x="754" y="220"/>
                  </a:lnTo>
                  <a:lnTo>
                    <a:pt x="741" y="217"/>
                  </a:lnTo>
                  <a:lnTo>
                    <a:pt x="730" y="215"/>
                  </a:lnTo>
                  <a:lnTo>
                    <a:pt x="718" y="213"/>
                  </a:lnTo>
                  <a:lnTo>
                    <a:pt x="706" y="210"/>
                  </a:lnTo>
                  <a:lnTo>
                    <a:pt x="695" y="208"/>
                  </a:lnTo>
                  <a:lnTo>
                    <a:pt x="683" y="206"/>
                  </a:lnTo>
                  <a:lnTo>
                    <a:pt x="672" y="204"/>
                  </a:lnTo>
                  <a:lnTo>
                    <a:pt x="660" y="202"/>
                  </a:lnTo>
                  <a:lnTo>
                    <a:pt x="649" y="200"/>
                  </a:lnTo>
                  <a:lnTo>
                    <a:pt x="637" y="198"/>
                  </a:lnTo>
                  <a:lnTo>
                    <a:pt x="626" y="195"/>
                  </a:lnTo>
                  <a:lnTo>
                    <a:pt x="633" y="183"/>
                  </a:lnTo>
                  <a:lnTo>
                    <a:pt x="637" y="169"/>
                  </a:lnTo>
                  <a:lnTo>
                    <a:pt x="640" y="154"/>
                  </a:lnTo>
                  <a:lnTo>
                    <a:pt x="640" y="138"/>
                  </a:lnTo>
                  <a:lnTo>
                    <a:pt x="663" y="127"/>
                  </a:lnTo>
                  <a:lnTo>
                    <a:pt x="628" y="86"/>
                  </a:lnTo>
                  <a:lnTo>
                    <a:pt x="627" y="84"/>
                  </a:lnTo>
                  <a:lnTo>
                    <a:pt x="626" y="80"/>
                  </a:lnTo>
                  <a:lnTo>
                    <a:pt x="625" y="78"/>
                  </a:lnTo>
                  <a:lnTo>
                    <a:pt x="623" y="76"/>
                  </a:lnTo>
                  <a:lnTo>
                    <a:pt x="621" y="72"/>
                  </a:lnTo>
                  <a:lnTo>
                    <a:pt x="620" y="69"/>
                  </a:lnTo>
                  <a:lnTo>
                    <a:pt x="618" y="65"/>
                  </a:lnTo>
                  <a:lnTo>
                    <a:pt x="615" y="62"/>
                  </a:lnTo>
                  <a:lnTo>
                    <a:pt x="632" y="53"/>
                  </a:lnTo>
                  <a:lnTo>
                    <a:pt x="648" y="44"/>
                  </a:lnTo>
                  <a:lnTo>
                    <a:pt x="662" y="36"/>
                  </a:lnTo>
                  <a:lnTo>
                    <a:pt x="673" y="28"/>
                  </a:lnTo>
                  <a:lnTo>
                    <a:pt x="682" y="23"/>
                  </a:lnTo>
                  <a:lnTo>
                    <a:pt x="688" y="17"/>
                  </a:lnTo>
                  <a:lnTo>
                    <a:pt x="693" y="13"/>
                  </a:lnTo>
                  <a:lnTo>
                    <a:pt x="693" y="10"/>
                  </a:lnTo>
                  <a:lnTo>
                    <a:pt x="690" y="9"/>
                  </a:lnTo>
                  <a:lnTo>
                    <a:pt x="685" y="9"/>
                  </a:lnTo>
                  <a:lnTo>
                    <a:pt x="675" y="11"/>
                  </a:lnTo>
                  <a:lnTo>
                    <a:pt x="664" y="15"/>
                  </a:lnTo>
                  <a:lnTo>
                    <a:pt x="651" y="19"/>
                  </a:lnTo>
                  <a:lnTo>
                    <a:pt x="635" y="26"/>
                  </a:lnTo>
                  <a:lnTo>
                    <a:pt x="619" y="33"/>
                  </a:lnTo>
                  <a:lnTo>
                    <a:pt x="600" y="41"/>
                  </a:lnTo>
                  <a:lnTo>
                    <a:pt x="588" y="28"/>
                  </a:lnTo>
                  <a:lnTo>
                    <a:pt x="575" y="18"/>
                  </a:lnTo>
                  <a:lnTo>
                    <a:pt x="562" y="10"/>
                  </a:lnTo>
                  <a:lnTo>
                    <a:pt x="549" y="4"/>
                  </a:lnTo>
                  <a:lnTo>
                    <a:pt x="535" y="0"/>
                  </a:lnTo>
                  <a:lnTo>
                    <a:pt x="522" y="0"/>
                  </a:lnTo>
                  <a:lnTo>
                    <a:pt x="509" y="1"/>
                  </a:lnTo>
                  <a:lnTo>
                    <a:pt x="497" y="5"/>
                  </a:lnTo>
                  <a:lnTo>
                    <a:pt x="483" y="15"/>
                  </a:lnTo>
                  <a:lnTo>
                    <a:pt x="471" y="28"/>
                  </a:lnTo>
                  <a:lnTo>
                    <a:pt x="464" y="44"/>
                  </a:lnTo>
                  <a:lnTo>
                    <a:pt x="460" y="63"/>
                  </a:lnTo>
                  <a:lnTo>
                    <a:pt x="459" y="84"/>
                  </a:lnTo>
                  <a:lnTo>
                    <a:pt x="460" y="104"/>
                  </a:lnTo>
                  <a:lnTo>
                    <a:pt x="466" y="127"/>
                  </a:lnTo>
                  <a:lnTo>
                    <a:pt x="475" y="149"/>
                  </a:lnTo>
                  <a:lnTo>
                    <a:pt x="478" y="156"/>
                  </a:lnTo>
                  <a:lnTo>
                    <a:pt x="483" y="163"/>
                  </a:lnTo>
                  <a:lnTo>
                    <a:pt x="486" y="170"/>
                  </a:lnTo>
                  <a:lnTo>
                    <a:pt x="491" y="176"/>
                  </a:lnTo>
                  <a:lnTo>
                    <a:pt x="496" y="182"/>
                  </a:lnTo>
                  <a:lnTo>
                    <a:pt x="500" y="187"/>
                  </a:lnTo>
                  <a:lnTo>
                    <a:pt x="506" y="193"/>
                  </a:lnTo>
                  <a:lnTo>
                    <a:pt x="511" y="198"/>
                  </a:lnTo>
                  <a:lnTo>
                    <a:pt x="502" y="199"/>
                  </a:lnTo>
                  <a:lnTo>
                    <a:pt x="492" y="200"/>
                  </a:lnTo>
                  <a:lnTo>
                    <a:pt x="483" y="202"/>
                  </a:lnTo>
                  <a:lnTo>
                    <a:pt x="471" y="206"/>
                  </a:lnTo>
                  <a:lnTo>
                    <a:pt x="460" y="209"/>
                  </a:lnTo>
                  <a:lnTo>
                    <a:pt x="447" y="214"/>
                  </a:lnTo>
                  <a:lnTo>
                    <a:pt x="434" y="218"/>
                  </a:lnTo>
                  <a:lnTo>
                    <a:pt x="421" y="224"/>
                  </a:lnTo>
                  <a:lnTo>
                    <a:pt x="398" y="235"/>
                  </a:lnTo>
                  <a:lnTo>
                    <a:pt x="376" y="245"/>
                  </a:lnTo>
                  <a:lnTo>
                    <a:pt x="354" y="255"/>
                  </a:lnTo>
                  <a:lnTo>
                    <a:pt x="333" y="267"/>
                  </a:lnTo>
                  <a:lnTo>
                    <a:pt x="312" y="280"/>
                  </a:lnTo>
                  <a:lnTo>
                    <a:pt x="293" y="292"/>
                  </a:lnTo>
                  <a:lnTo>
                    <a:pt x="275" y="305"/>
                  </a:lnTo>
                  <a:lnTo>
                    <a:pt x="258" y="319"/>
                  </a:lnTo>
                  <a:lnTo>
                    <a:pt x="242" y="333"/>
                  </a:lnTo>
                  <a:lnTo>
                    <a:pt x="228" y="348"/>
                  </a:lnTo>
                  <a:lnTo>
                    <a:pt x="214" y="363"/>
                  </a:lnTo>
                  <a:lnTo>
                    <a:pt x="203" y="379"/>
                  </a:lnTo>
                  <a:lnTo>
                    <a:pt x="192" y="396"/>
                  </a:lnTo>
                  <a:lnTo>
                    <a:pt x="184" y="412"/>
                  </a:lnTo>
                  <a:lnTo>
                    <a:pt x="177" y="431"/>
                  </a:lnTo>
                  <a:lnTo>
                    <a:pt x="172" y="449"/>
                  </a:lnTo>
                  <a:lnTo>
                    <a:pt x="172" y="452"/>
                  </a:lnTo>
                  <a:lnTo>
                    <a:pt x="171" y="456"/>
                  </a:lnTo>
                  <a:lnTo>
                    <a:pt x="171" y="459"/>
                  </a:lnTo>
                  <a:lnTo>
                    <a:pt x="169" y="463"/>
                  </a:lnTo>
                  <a:lnTo>
                    <a:pt x="168" y="471"/>
                  </a:lnTo>
                  <a:lnTo>
                    <a:pt x="168" y="479"/>
                  </a:lnTo>
                  <a:lnTo>
                    <a:pt x="167" y="488"/>
                  </a:lnTo>
                  <a:lnTo>
                    <a:pt x="167" y="496"/>
                  </a:lnTo>
                  <a:lnTo>
                    <a:pt x="316" y="465"/>
                  </a:lnTo>
                  <a:lnTo>
                    <a:pt x="318" y="459"/>
                  </a:lnTo>
                  <a:lnTo>
                    <a:pt x="322" y="452"/>
                  </a:lnTo>
                  <a:lnTo>
                    <a:pt x="324" y="447"/>
                  </a:lnTo>
                  <a:lnTo>
                    <a:pt x="327" y="441"/>
                  </a:lnTo>
                  <a:lnTo>
                    <a:pt x="333" y="433"/>
                  </a:lnTo>
                  <a:lnTo>
                    <a:pt x="340" y="425"/>
                  </a:lnTo>
                  <a:lnTo>
                    <a:pt x="347" y="419"/>
                  </a:lnTo>
                  <a:lnTo>
                    <a:pt x="356" y="412"/>
                  </a:lnTo>
                  <a:lnTo>
                    <a:pt x="366" y="406"/>
                  </a:lnTo>
                  <a:lnTo>
                    <a:pt x="377" y="402"/>
                  </a:lnTo>
                  <a:lnTo>
                    <a:pt x="388" y="396"/>
                  </a:lnTo>
                  <a:lnTo>
                    <a:pt x="400" y="391"/>
                  </a:lnTo>
                  <a:lnTo>
                    <a:pt x="396" y="433"/>
                  </a:lnTo>
                  <a:lnTo>
                    <a:pt x="392" y="481"/>
                  </a:lnTo>
                  <a:lnTo>
                    <a:pt x="385" y="534"/>
                  </a:lnTo>
                  <a:lnTo>
                    <a:pt x="376" y="591"/>
                  </a:lnTo>
                  <a:lnTo>
                    <a:pt x="360" y="581"/>
                  </a:lnTo>
                  <a:lnTo>
                    <a:pt x="346" y="570"/>
                  </a:lnTo>
                  <a:lnTo>
                    <a:pt x="333" y="557"/>
                  </a:lnTo>
                  <a:lnTo>
                    <a:pt x="323" y="543"/>
                  </a:lnTo>
                  <a:lnTo>
                    <a:pt x="315" y="527"/>
                  </a:lnTo>
                  <a:lnTo>
                    <a:pt x="311" y="510"/>
                  </a:lnTo>
                  <a:lnTo>
                    <a:pt x="310" y="490"/>
                  </a:lnTo>
                  <a:lnTo>
                    <a:pt x="315" y="470"/>
                  </a:lnTo>
                  <a:lnTo>
                    <a:pt x="168" y="515"/>
                  </a:lnTo>
                  <a:lnTo>
                    <a:pt x="171" y="531"/>
                  </a:lnTo>
                  <a:lnTo>
                    <a:pt x="175" y="546"/>
                  </a:lnTo>
                  <a:lnTo>
                    <a:pt x="182" y="561"/>
                  </a:lnTo>
                  <a:lnTo>
                    <a:pt x="190" y="575"/>
                  </a:lnTo>
                  <a:lnTo>
                    <a:pt x="199" y="588"/>
                  </a:lnTo>
                  <a:lnTo>
                    <a:pt x="211" y="601"/>
                  </a:lnTo>
                  <a:lnTo>
                    <a:pt x="222" y="614"/>
                  </a:lnTo>
                  <a:lnTo>
                    <a:pt x="236" y="625"/>
                  </a:lnTo>
                  <a:lnTo>
                    <a:pt x="250" y="636"/>
                  </a:lnTo>
                  <a:lnTo>
                    <a:pt x="264" y="646"/>
                  </a:lnTo>
                  <a:lnTo>
                    <a:pt x="279" y="655"/>
                  </a:lnTo>
                  <a:lnTo>
                    <a:pt x="295" y="664"/>
                  </a:lnTo>
                  <a:lnTo>
                    <a:pt x="310" y="673"/>
                  </a:lnTo>
                  <a:lnTo>
                    <a:pt x="326" y="681"/>
                  </a:lnTo>
                  <a:lnTo>
                    <a:pt x="341" y="687"/>
                  </a:lnTo>
                  <a:lnTo>
                    <a:pt x="356" y="694"/>
                  </a:lnTo>
                  <a:lnTo>
                    <a:pt x="351" y="716"/>
                  </a:lnTo>
                  <a:lnTo>
                    <a:pt x="347" y="738"/>
                  </a:lnTo>
                  <a:lnTo>
                    <a:pt x="342" y="760"/>
                  </a:lnTo>
                  <a:lnTo>
                    <a:pt x="337" y="782"/>
                  </a:lnTo>
                  <a:lnTo>
                    <a:pt x="331" y="805"/>
                  </a:lnTo>
                  <a:lnTo>
                    <a:pt x="325" y="827"/>
                  </a:lnTo>
                  <a:lnTo>
                    <a:pt x="319" y="850"/>
                  </a:lnTo>
                  <a:lnTo>
                    <a:pt x="312" y="873"/>
                  </a:lnTo>
                  <a:lnTo>
                    <a:pt x="290" y="946"/>
                  </a:lnTo>
                  <a:lnTo>
                    <a:pt x="266" y="1019"/>
                  </a:lnTo>
                  <a:lnTo>
                    <a:pt x="241" y="1092"/>
                  </a:lnTo>
                  <a:lnTo>
                    <a:pt x="215" y="1162"/>
                  </a:lnTo>
                  <a:lnTo>
                    <a:pt x="189" y="1231"/>
                  </a:lnTo>
                  <a:lnTo>
                    <a:pt x="164" y="1297"/>
                  </a:lnTo>
                  <a:lnTo>
                    <a:pt x="138" y="1360"/>
                  </a:lnTo>
                  <a:lnTo>
                    <a:pt x="113" y="1419"/>
                  </a:lnTo>
                  <a:lnTo>
                    <a:pt x="90" y="1473"/>
                  </a:lnTo>
                  <a:lnTo>
                    <a:pt x="69" y="1523"/>
                  </a:lnTo>
                  <a:lnTo>
                    <a:pt x="50" y="1566"/>
                  </a:lnTo>
                  <a:lnTo>
                    <a:pt x="32" y="1602"/>
                  </a:lnTo>
                  <a:lnTo>
                    <a:pt x="20" y="1632"/>
                  </a:lnTo>
                  <a:lnTo>
                    <a:pt x="9" y="1654"/>
                  </a:lnTo>
                  <a:lnTo>
                    <a:pt x="2" y="1668"/>
                  </a:lnTo>
                  <a:lnTo>
                    <a:pt x="0" y="1673"/>
                  </a:lnTo>
                  <a:lnTo>
                    <a:pt x="149" y="1679"/>
                  </a:lnTo>
                  <a:lnTo>
                    <a:pt x="150" y="1676"/>
                  </a:lnTo>
                  <a:lnTo>
                    <a:pt x="153" y="1670"/>
                  </a:lnTo>
                  <a:lnTo>
                    <a:pt x="158" y="1662"/>
                  </a:lnTo>
                  <a:lnTo>
                    <a:pt x="166" y="1650"/>
                  </a:lnTo>
                  <a:lnTo>
                    <a:pt x="174" y="1635"/>
                  </a:lnTo>
                  <a:lnTo>
                    <a:pt x="184" y="1617"/>
                  </a:lnTo>
                  <a:lnTo>
                    <a:pt x="197" y="1598"/>
                  </a:lnTo>
                  <a:lnTo>
                    <a:pt x="210" y="1576"/>
                  </a:lnTo>
                  <a:lnTo>
                    <a:pt x="224" y="1553"/>
                  </a:lnTo>
                  <a:lnTo>
                    <a:pt x="240" y="1529"/>
                  </a:lnTo>
                  <a:lnTo>
                    <a:pt x="255" y="1503"/>
                  </a:lnTo>
                  <a:lnTo>
                    <a:pt x="272" y="1477"/>
                  </a:lnTo>
                  <a:lnTo>
                    <a:pt x="289" y="1450"/>
                  </a:lnTo>
                  <a:lnTo>
                    <a:pt x="307" y="1424"/>
                  </a:lnTo>
                  <a:lnTo>
                    <a:pt x="324" y="1397"/>
                  </a:lnTo>
                  <a:lnTo>
                    <a:pt x="341" y="1371"/>
                  </a:lnTo>
                  <a:lnTo>
                    <a:pt x="363" y="1339"/>
                  </a:lnTo>
                  <a:lnTo>
                    <a:pt x="384" y="1305"/>
                  </a:lnTo>
                  <a:lnTo>
                    <a:pt x="403" y="1274"/>
                  </a:lnTo>
                  <a:lnTo>
                    <a:pt x="423" y="1242"/>
                  </a:lnTo>
                  <a:lnTo>
                    <a:pt x="440" y="1212"/>
                  </a:lnTo>
                  <a:lnTo>
                    <a:pt x="458" y="1183"/>
                  </a:lnTo>
                  <a:lnTo>
                    <a:pt x="474" y="1155"/>
                  </a:lnTo>
                  <a:lnTo>
                    <a:pt x="490" y="1130"/>
                  </a:lnTo>
                  <a:lnTo>
                    <a:pt x="505" y="1107"/>
                  </a:lnTo>
                  <a:lnTo>
                    <a:pt x="519" y="1086"/>
                  </a:lnTo>
                  <a:lnTo>
                    <a:pt x="531" y="1068"/>
                  </a:lnTo>
                  <a:lnTo>
                    <a:pt x="544" y="1053"/>
                  </a:lnTo>
                  <a:lnTo>
                    <a:pt x="555" y="1041"/>
                  </a:lnTo>
                  <a:lnTo>
                    <a:pt x="566" y="1034"/>
                  </a:lnTo>
                  <a:lnTo>
                    <a:pt x="576" y="1031"/>
                  </a:lnTo>
                  <a:lnTo>
                    <a:pt x="585" y="1031"/>
                  </a:lnTo>
                  <a:lnTo>
                    <a:pt x="615" y="1068"/>
                  </a:lnTo>
                  <a:lnTo>
                    <a:pt x="636" y="1145"/>
                  </a:lnTo>
                  <a:lnTo>
                    <a:pt x="650" y="1249"/>
                  </a:lnTo>
                  <a:lnTo>
                    <a:pt x="657" y="1365"/>
                  </a:lnTo>
                  <a:lnTo>
                    <a:pt x="660" y="1480"/>
                  </a:lnTo>
                  <a:lnTo>
                    <a:pt x="660" y="1581"/>
                  </a:lnTo>
                  <a:lnTo>
                    <a:pt x="659" y="1651"/>
                  </a:lnTo>
                  <a:lnTo>
                    <a:pt x="658" y="1677"/>
                  </a:lnTo>
                  <a:lnTo>
                    <a:pt x="795" y="1685"/>
                  </a:lnTo>
                  <a:lnTo>
                    <a:pt x="799" y="1659"/>
                  </a:lnTo>
                  <a:lnTo>
                    <a:pt x="809" y="1587"/>
                  </a:lnTo>
                  <a:lnTo>
                    <a:pt x="823" y="1483"/>
                  </a:lnTo>
                  <a:lnTo>
                    <a:pt x="838" y="1355"/>
                  </a:lnTo>
                  <a:lnTo>
                    <a:pt x="851" y="1216"/>
                  </a:lnTo>
                  <a:lnTo>
                    <a:pt x="859" y="1079"/>
                  </a:lnTo>
                  <a:lnTo>
                    <a:pt x="861" y="954"/>
                  </a:lnTo>
                  <a:lnTo>
                    <a:pt x="853" y="851"/>
                  </a:lnTo>
                  <a:lnTo>
                    <a:pt x="846" y="799"/>
                  </a:lnTo>
                  <a:lnTo>
                    <a:pt x="839" y="743"/>
                  </a:lnTo>
                  <a:lnTo>
                    <a:pt x="833" y="682"/>
                  </a:lnTo>
                  <a:lnTo>
                    <a:pt x="827" y="620"/>
                  </a:lnTo>
                  <a:lnTo>
                    <a:pt x="822" y="557"/>
                  </a:lnTo>
                  <a:lnTo>
                    <a:pt x="816" y="497"/>
                  </a:lnTo>
                  <a:lnTo>
                    <a:pt x="810" y="441"/>
                  </a:lnTo>
                  <a:lnTo>
                    <a:pt x="803" y="390"/>
                  </a:lnTo>
                  <a:lnTo>
                    <a:pt x="823" y="390"/>
                  </a:lnTo>
                  <a:lnTo>
                    <a:pt x="845" y="388"/>
                  </a:lnTo>
                  <a:lnTo>
                    <a:pt x="865" y="384"/>
                  </a:lnTo>
                  <a:lnTo>
                    <a:pt x="887" y="381"/>
                  </a:lnTo>
                  <a:lnTo>
                    <a:pt x="910" y="375"/>
                  </a:lnTo>
                  <a:lnTo>
                    <a:pt x="935" y="367"/>
                  </a:lnTo>
                  <a:lnTo>
                    <a:pt x="959" y="358"/>
                  </a:lnTo>
                  <a:lnTo>
                    <a:pt x="984" y="348"/>
                  </a:lnTo>
                  <a:lnTo>
                    <a:pt x="1019" y="330"/>
                  </a:lnTo>
                  <a:lnTo>
                    <a:pt x="1051" y="314"/>
                  </a:lnTo>
                  <a:lnTo>
                    <a:pt x="1079" y="297"/>
                  </a:lnTo>
                  <a:lnTo>
                    <a:pt x="1104" y="280"/>
                  </a:lnTo>
                  <a:lnTo>
                    <a:pt x="1127" y="263"/>
                  </a:lnTo>
                  <a:lnTo>
                    <a:pt x="1147" y="247"/>
                  </a:lnTo>
                  <a:lnTo>
                    <a:pt x="1163" y="232"/>
                  </a:lnTo>
                  <a:lnTo>
                    <a:pt x="1178" y="218"/>
                  </a:lnTo>
                  <a:lnTo>
                    <a:pt x="1189" y="205"/>
                  </a:lnTo>
                  <a:lnTo>
                    <a:pt x="1200" y="193"/>
                  </a:lnTo>
                  <a:lnTo>
                    <a:pt x="1208" y="182"/>
                  </a:lnTo>
                  <a:lnTo>
                    <a:pt x="1214" y="172"/>
                  </a:lnTo>
                  <a:lnTo>
                    <a:pt x="1218" y="165"/>
                  </a:lnTo>
                  <a:lnTo>
                    <a:pt x="1222" y="160"/>
                  </a:lnTo>
                  <a:lnTo>
                    <a:pt x="1224" y="156"/>
                  </a:lnTo>
                  <a:lnTo>
                    <a:pt x="1224" y="155"/>
                  </a:lnTo>
                  <a:lnTo>
                    <a:pt x="1157" y="1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1" name="Freeform 43">
              <a:extLst>
                <a:ext uri="{FF2B5EF4-FFF2-40B4-BE49-F238E27FC236}">
                  <a16:creationId xmlns:a16="http://schemas.microsoft.com/office/drawing/2014/main" xmlns="" id="{8DAEB59C-35C0-42D1-9795-14DAA96FCD5C}"/>
                </a:ext>
              </a:extLst>
            </p:cNvPr>
            <p:cNvSpPr>
              <a:spLocks/>
            </p:cNvSpPr>
            <p:nvPr/>
          </p:nvSpPr>
          <p:spPr bwMode="auto">
            <a:xfrm>
              <a:off x="4455" y="3372"/>
              <a:ext cx="74" cy="25"/>
            </a:xfrm>
            <a:custGeom>
              <a:avLst/>
              <a:gdLst>
                <a:gd name="T0" fmla="*/ 74 w 149"/>
                <a:gd name="T1" fmla="*/ 3 h 50"/>
                <a:gd name="T2" fmla="*/ 74 w 149"/>
                <a:gd name="T3" fmla="*/ 2 h 50"/>
                <a:gd name="T4" fmla="*/ 74 w 149"/>
                <a:gd name="T5" fmla="*/ 2 h 50"/>
                <a:gd name="T6" fmla="*/ 74 w 149"/>
                <a:gd name="T7" fmla="*/ 2 h 50"/>
                <a:gd name="T8" fmla="*/ 74 w 149"/>
                <a:gd name="T9" fmla="*/ 1 h 50"/>
                <a:gd name="T10" fmla="*/ 74 w 149"/>
                <a:gd name="T11" fmla="*/ 1 h 50"/>
                <a:gd name="T12" fmla="*/ 74 w 149"/>
                <a:gd name="T13" fmla="*/ 1 h 50"/>
                <a:gd name="T14" fmla="*/ 74 w 149"/>
                <a:gd name="T15" fmla="*/ 1 h 50"/>
                <a:gd name="T16" fmla="*/ 74 w 149"/>
                <a:gd name="T17" fmla="*/ 0 h 50"/>
                <a:gd name="T18" fmla="*/ 0 w 149"/>
                <a:gd name="T19" fmla="*/ 16 h 50"/>
                <a:gd name="T20" fmla="*/ 0 w 149"/>
                <a:gd name="T21" fmla="*/ 18 h 50"/>
                <a:gd name="T22" fmla="*/ 0 w 149"/>
                <a:gd name="T23" fmla="*/ 20 h 50"/>
                <a:gd name="T24" fmla="*/ 0 w 149"/>
                <a:gd name="T25" fmla="*/ 22 h 50"/>
                <a:gd name="T26" fmla="*/ 0 w 149"/>
                <a:gd name="T27" fmla="*/ 24 h 50"/>
                <a:gd name="T28" fmla="*/ 0 w 149"/>
                <a:gd name="T29" fmla="*/ 24 h 50"/>
                <a:gd name="T30" fmla="*/ 0 w 149"/>
                <a:gd name="T31" fmla="*/ 24 h 50"/>
                <a:gd name="T32" fmla="*/ 0 w 149"/>
                <a:gd name="T33" fmla="*/ 24 h 50"/>
                <a:gd name="T34" fmla="*/ 0 w 149"/>
                <a:gd name="T35" fmla="*/ 25 h 50"/>
                <a:gd name="T36" fmla="*/ 74 w 149"/>
                <a:gd name="T37" fmla="*/ 3 h 50"/>
                <a:gd name="T38" fmla="*/ 74 w 149"/>
                <a:gd name="T39" fmla="*/ 3 h 50"/>
                <a:gd name="T40" fmla="*/ 74 w 149"/>
                <a:gd name="T41" fmla="*/ 3 h 50"/>
                <a:gd name="T42" fmla="*/ 74 w 149"/>
                <a:gd name="T43" fmla="*/ 3 h 50"/>
                <a:gd name="T44" fmla="*/ 74 w 149"/>
                <a:gd name="T45" fmla="*/ 3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9" h="50">
                  <a:moveTo>
                    <a:pt x="148" y="5"/>
                  </a:moveTo>
                  <a:lnTo>
                    <a:pt x="148" y="4"/>
                  </a:lnTo>
                  <a:lnTo>
                    <a:pt x="148" y="2"/>
                  </a:lnTo>
                  <a:lnTo>
                    <a:pt x="149" y="2"/>
                  </a:lnTo>
                  <a:lnTo>
                    <a:pt x="149" y="1"/>
                  </a:lnTo>
                  <a:lnTo>
                    <a:pt x="149" y="0"/>
                  </a:lnTo>
                  <a:lnTo>
                    <a:pt x="0" y="31"/>
                  </a:lnTo>
                  <a:lnTo>
                    <a:pt x="0" y="36"/>
                  </a:lnTo>
                  <a:lnTo>
                    <a:pt x="0" y="39"/>
                  </a:lnTo>
                  <a:lnTo>
                    <a:pt x="0" y="43"/>
                  </a:lnTo>
                  <a:lnTo>
                    <a:pt x="1" y="47"/>
                  </a:lnTo>
                  <a:lnTo>
                    <a:pt x="1" y="48"/>
                  </a:lnTo>
                  <a:lnTo>
                    <a:pt x="1" y="50"/>
                  </a:lnTo>
                  <a:lnTo>
                    <a:pt x="148"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2" name="Freeform 44">
              <a:extLst>
                <a:ext uri="{FF2B5EF4-FFF2-40B4-BE49-F238E27FC236}">
                  <a16:creationId xmlns:a16="http://schemas.microsoft.com/office/drawing/2014/main" xmlns="" id="{4EA15A92-C045-4846-89F9-B6BFF7C4186A}"/>
                </a:ext>
              </a:extLst>
            </p:cNvPr>
            <p:cNvSpPr>
              <a:spLocks/>
            </p:cNvSpPr>
            <p:nvPr/>
          </p:nvSpPr>
          <p:spPr bwMode="auto">
            <a:xfrm>
              <a:off x="4609" y="3150"/>
              <a:ext cx="55" cy="42"/>
            </a:xfrm>
            <a:custGeom>
              <a:avLst/>
              <a:gdLst>
                <a:gd name="T0" fmla="*/ 55 w 109"/>
                <a:gd name="T1" fmla="*/ 17 h 86"/>
                <a:gd name="T2" fmla="*/ 52 w 109"/>
                <a:gd name="T3" fmla="*/ 11 h 86"/>
                <a:gd name="T4" fmla="*/ 47 w 109"/>
                <a:gd name="T5" fmla="*/ 7 h 86"/>
                <a:gd name="T6" fmla="*/ 43 w 109"/>
                <a:gd name="T7" fmla="*/ 4 h 86"/>
                <a:gd name="T8" fmla="*/ 38 w 109"/>
                <a:gd name="T9" fmla="*/ 2 h 86"/>
                <a:gd name="T10" fmla="*/ 32 w 109"/>
                <a:gd name="T11" fmla="*/ 0 h 86"/>
                <a:gd name="T12" fmla="*/ 27 w 109"/>
                <a:gd name="T13" fmla="*/ 0 h 86"/>
                <a:gd name="T14" fmla="*/ 21 w 109"/>
                <a:gd name="T15" fmla="*/ 1 h 86"/>
                <a:gd name="T16" fmla="*/ 16 w 109"/>
                <a:gd name="T17" fmla="*/ 3 h 86"/>
                <a:gd name="T18" fmla="*/ 11 w 109"/>
                <a:gd name="T19" fmla="*/ 6 h 86"/>
                <a:gd name="T20" fmla="*/ 7 w 109"/>
                <a:gd name="T21" fmla="*/ 10 h 86"/>
                <a:gd name="T22" fmla="*/ 4 w 109"/>
                <a:gd name="T23" fmla="*/ 14 h 86"/>
                <a:gd name="T24" fmla="*/ 2 w 109"/>
                <a:gd name="T25" fmla="*/ 19 h 86"/>
                <a:gd name="T26" fmla="*/ 0 w 109"/>
                <a:gd name="T27" fmla="*/ 25 h 86"/>
                <a:gd name="T28" fmla="*/ 0 w 109"/>
                <a:gd name="T29" fmla="*/ 31 h 86"/>
                <a:gd name="T30" fmla="*/ 1 w 109"/>
                <a:gd name="T31" fmla="*/ 36 h 86"/>
                <a:gd name="T32" fmla="*/ 3 w 109"/>
                <a:gd name="T33" fmla="*/ 42 h 86"/>
                <a:gd name="T34" fmla="*/ 55 w 109"/>
                <a:gd name="T35" fmla="*/ 17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9" h="86">
                  <a:moveTo>
                    <a:pt x="109" y="34"/>
                  </a:moveTo>
                  <a:lnTo>
                    <a:pt x="103" y="23"/>
                  </a:lnTo>
                  <a:lnTo>
                    <a:pt x="94" y="15"/>
                  </a:lnTo>
                  <a:lnTo>
                    <a:pt x="85" y="8"/>
                  </a:lnTo>
                  <a:lnTo>
                    <a:pt x="75" y="4"/>
                  </a:lnTo>
                  <a:lnTo>
                    <a:pt x="64" y="1"/>
                  </a:lnTo>
                  <a:lnTo>
                    <a:pt x="53" y="0"/>
                  </a:lnTo>
                  <a:lnTo>
                    <a:pt x="41" y="3"/>
                  </a:lnTo>
                  <a:lnTo>
                    <a:pt x="31" y="6"/>
                  </a:lnTo>
                  <a:lnTo>
                    <a:pt x="22" y="12"/>
                  </a:lnTo>
                  <a:lnTo>
                    <a:pt x="14" y="20"/>
                  </a:lnTo>
                  <a:lnTo>
                    <a:pt x="7" y="29"/>
                  </a:lnTo>
                  <a:lnTo>
                    <a:pt x="3" y="39"/>
                  </a:lnTo>
                  <a:lnTo>
                    <a:pt x="0" y="51"/>
                  </a:lnTo>
                  <a:lnTo>
                    <a:pt x="0" y="63"/>
                  </a:lnTo>
                  <a:lnTo>
                    <a:pt x="2" y="74"/>
                  </a:lnTo>
                  <a:lnTo>
                    <a:pt x="6" y="86"/>
                  </a:lnTo>
                  <a:lnTo>
                    <a:pt x="109"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3" name="Freeform 45">
              <a:extLst>
                <a:ext uri="{FF2B5EF4-FFF2-40B4-BE49-F238E27FC236}">
                  <a16:creationId xmlns:a16="http://schemas.microsoft.com/office/drawing/2014/main" xmlns="" id="{318FB1D4-494C-48A8-8278-710710CC1A9B}"/>
                </a:ext>
              </a:extLst>
            </p:cNvPr>
            <p:cNvSpPr>
              <a:spLocks/>
            </p:cNvSpPr>
            <p:nvPr/>
          </p:nvSpPr>
          <p:spPr bwMode="auto">
            <a:xfrm>
              <a:off x="4642" y="3257"/>
              <a:ext cx="57" cy="63"/>
            </a:xfrm>
            <a:custGeom>
              <a:avLst/>
              <a:gdLst>
                <a:gd name="T0" fmla="*/ 0 w 114"/>
                <a:gd name="T1" fmla="*/ 5 h 125"/>
                <a:gd name="T2" fmla="*/ 0 w 114"/>
                <a:gd name="T3" fmla="*/ 9 h 125"/>
                <a:gd name="T4" fmla="*/ 1 w 114"/>
                <a:gd name="T5" fmla="*/ 18 h 125"/>
                <a:gd name="T6" fmla="*/ 4 w 114"/>
                <a:gd name="T7" fmla="*/ 33 h 125"/>
                <a:gd name="T8" fmla="*/ 13 w 114"/>
                <a:gd name="T9" fmla="*/ 52 h 125"/>
                <a:gd name="T10" fmla="*/ 17 w 114"/>
                <a:gd name="T11" fmla="*/ 57 h 125"/>
                <a:gd name="T12" fmla="*/ 23 w 114"/>
                <a:gd name="T13" fmla="*/ 61 h 125"/>
                <a:gd name="T14" fmla="*/ 30 w 114"/>
                <a:gd name="T15" fmla="*/ 63 h 125"/>
                <a:gd name="T16" fmla="*/ 36 w 114"/>
                <a:gd name="T17" fmla="*/ 63 h 125"/>
                <a:gd name="T18" fmla="*/ 42 w 114"/>
                <a:gd name="T19" fmla="*/ 62 h 125"/>
                <a:gd name="T20" fmla="*/ 48 w 114"/>
                <a:gd name="T21" fmla="*/ 58 h 125"/>
                <a:gd name="T22" fmla="*/ 53 w 114"/>
                <a:gd name="T23" fmla="*/ 52 h 125"/>
                <a:gd name="T24" fmla="*/ 56 w 114"/>
                <a:gd name="T25" fmla="*/ 44 h 125"/>
                <a:gd name="T26" fmla="*/ 57 w 114"/>
                <a:gd name="T27" fmla="*/ 29 h 125"/>
                <a:gd name="T28" fmla="*/ 55 w 114"/>
                <a:gd name="T29" fmla="*/ 14 h 125"/>
                <a:gd name="T30" fmla="*/ 51 w 114"/>
                <a:gd name="T31" fmla="*/ 4 h 125"/>
                <a:gd name="T32" fmla="*/ 50 w 114"/>
                <a:gd name="T33" fmla="*/ 0 h 125"/>
                <a:gd name="T34" fmla="*/ 50 w 114"/>
                <a:gd name="T35" fmla="*/ 1 h 125"/>
                <a:gd name="T36" fmla="*/ 49 w 114"/>
                <a:gd name="T37" fmla="*/ 2 h 125"/>
                <a:gd name="T38" fmla="*/ 48 w 114"/>
                <a:gd name="T39" fmla="*/ 4 h 125"/>
                <a:gd name="T40" fmla="*/ 46 w 114"/>
                <a:gd name="T41" fmla="*/ 6 h 125"/>
                <a:gd name="T42" fmla="*/ 43 w 114"/>
                <a:gd name="T43" fmla="*/ 9 h 125"/>
                <a:gd name="T44" fmla="*/ 40 w 114"/>
                <a:gd name="T45" fmla="*/ 12 h 125"/>
                <a:gd name="T46" fmla="*/ 35 w 114"/>
                <a:gd name="T47" fmla="*/ 14 h 125"/>
                <a:gd name="T48" fmla="*/ 29 w 114"/>
                <a:gd name="T49" fmla="*/ 16 h 125"/>
                <a:gd name="T50" fmla="*/ 23 w 114"/>
                <a:gd name="T51" fmla="*/ 16 h 125"/>
                <a:gd name="T52" fmla="*/ 17 w 114"/>
                <a:gd name="T53" fmla="*/ 16 h 125"/>
                <a:gd name="T54" fmla="*/ 12 w 114"/>
                <a:gd name="T55" fmla="*/ 14 h 125"/>
                <a:gd name="T56" fmla="*/ 8 w 114"/>
                <a:gd name="T57" fmla="*/ 12 h 125"/>
                <a:gd name="T58" fmla="*/ 5 w 114"/>
                <a:gd name="T59" fmla="*/ 9 h 125"/>
                <a:gd name="T60" fmla="*/ 2 w 114"/>
                <a:gd name="T61" fmla="*/ 8 h 125"/>
                <a:gd name="T62" fmla="*/ 1 w 114"/>
                <a:gd name="T63" fmla="*/ 6 h 125"/>
                <a:gd name="T64" fmla="*/ 0 w 114"/>
                <a:gd name="T65" fmla="*/ 5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25">
                  <a:moveTo>
                    <a:pt x="0" y="10"/>
                  </a:moveTo>
                  <a:lnTo>
                    <a:pt x="0" y="17"/>
                  </a:lnTo>
                  <a:lnTo>
                    <a:pt x="1" y="36"/>
                  </a:lnTo>
                  <a:lnTo>
                    <a:pt x="8" y="66"/>
                  </a:lnTo>
                  <a:lnTo>
                    <a:pt x="26" y="104"/>
                  </a:lnTo>
                  <a:lnTo>
                    <a:pt x="34" y="114"/>
                  </a:lnTo>
                  <a:lnTo>
                    <a:pt x="46" y="121"/>
                  </a:lnTo>
                  <a:lnTo>
                    <a:pt x="59" y="125"/>
                  </a:lnTo>
                  <a:lnTo>
                    <a:pt x="71" y="125"/>
                  </a:lnTo>
                  <a:lnTo>
                    <a:pt x="84" y="123"/>
                  </a:lnTo>
                  <a:lnTo>
                    <a:pt x="95" y="116"/>
                  </a:lnTo>
                  <a:lnTo>
                    <a:pt x="106" y="104"/>
                  </a:lnTo>
                  <a:lnTo>
                    <a:pt x="112" y="88"/>
                  </a:lnTo>
                  <a:lnTo>
                    <a:pt x="114" y="57"/>
                  </a:lnTo>
                  <a:lnTo>
                    <a:pt x="109" y="28"/>
                  </a:lnTo>
                  <a:lnTo>
                    <a:pt x="102" y="8"/>
                  </a:lnTo>
                  <a:lnTo>
                    <a:pt x="99" y="0"/>
                  </a:lnTo>
                  <a:lnTo>
                    <a:pt x="99" y="1"/>
                  </a:lnTo>
                  <a:lnTo>
                    <a:pt x="98" y="3"/>
                  </a:lnTo>
                  <a:lnTo>
                    <a:pt x="95" y="8"/>
                  </a:lnTo>
                  <a:lnTo>
                    <a:pt x="92" y="12"/>
                  </a:lnTo>
                  <a:lnTo>
                    <a:pt x="86" y="17"/>
                  </a:lnTo>
                  <a:lnTo>
                    <a:pt x="79" y="23"/>
                  </a:lnTo>
                  <a:lnTo>
                    <a:pt x="69" y="27"/>
                  </a:lnTo>
                  <a:lnTo>
                    <a:pt x="57" y="31"/>
                  </a:lnTo>
                  <a:lnTo>
                    <a:pt x="45" y="32"/>
                  </a:lnTo>
                  <a:lnTo>
                    <a:pt x="33" y="31"/>
                  </a:lnTo>
                  <a:lnTo>
                    <a:pt x="24" y="27"/>
                  </a:lnTo>
                  <a:lnTo>
                    <a:pt x="15" y="23"/>
                  </a:lnTo>
                  <a:lnTo>
                    <a:pt x="9" y="18"/>
                  </a:lnTo>
                  <a:lnTo>
                    <a:pt x="3" y="15"/>
                  </a:lnTo>
                  <a:lnTo>
                    <a:pt x="1" y="11"/>
                  </a:lnTo>
                  <a:lnTo>
                    <a:pt x="0"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4" name="Freeform 46">
              <a:extLst>
                <a:ext uri="{FF2B5EF4-FFF2-40B4-BE49-F238E27FC236}">
                  <a16:creationId xmlns:a16="http://schemas.microsoft.com/office/drawing/2014/main" xmlns="" id="{F3212166-848F-44BC-AA7A-0D52EE7DCD2C}"/>
                </a:ext>
              </a:extLst>
            </p:cNvPr>
            <p:cNvSpPr>
              <a:spLocks/>
            </p:cNvSpPr>
            <p:nvPr/>
          </p:nvSpPr>
          <p:spPr bwMode="auto">
            <a:xfrm>
              <a:off x="4725" y="3260"/>
              <a:ext cx="93" cy="86"/>
            </a:xfrm>
            <a:custGeom>
              <a:avLst/>
              <a:gdLst>
                <a:gd name="T0" fmla="*/ 0 w 185"/>
                <a:gd name="T1" fmla="*/ 0 h 171"/>
                <a:gd name="T2" fmla="*/ 1 w 185"/>
                <a:gd name="T3" fmla="*/ 3 h 171"/>
                <a:gd name="T4" fmla="*/ 4 w 185"/>
                <a:gd name="T5" fmla="*/ 12 h 171"/>
                <a:gd name="T6" fmla="*/ 8 w 185"/>
                <a:gd name="T7" fmla="*/ 24 h 171"/>
                <a:gd name="T8" fmla="*/ 12 w 185"/>
                <a:gd name="T9" fmla="*/ 39 h 171"/>
                <a:gd name="T10" fmla="*/ 17 w 185"/>
                <a:gd name="T11" fmla="*/ 54 h 171"/>
                <a:gd name="T12" fmla="*/ 22 w 185"/>
                <a:gd name="T13" fmla="*/ 67 h 171"/>
                <a:gd name="T14" fmla="*/ 26 w 185"/>
                <a:gd name="T15" fmla="*/ 78 h 171"/>
                <a:gd name="T16" fmla="*/ 29 w 185"/>
                <a:gd name="T17" fmla="*/ 85 h 171"/>
                <a:gd name="T18" fmla="*/ 33 w 185"/>
                <a:gd name="T19" fmla="*/ 86 h 171"/>
                <a:gd name="T20" fmla="*/ 35 w 185"/>
                <a:gd name="T21" fmla="*/ 78 h 171"/>
                <a:gd name="T22" fmla="*/ 36 w 185"/>
                <a:gd name="T23" fmla="*/ 69 h 171"/>
                <a:gd name="T24" fmla="*/ 37 w 185"/>
                <a:gd name="T25" fmla="*/ 64 h 171"/>
                <a:gd name="T26" fmla="*/ 38 w 185"/>
                <a:gd name="T27" fmla="*/ 64 h 171"/>
                <a:gd name="T28" fmla="*/ 40 w 185"/>
                <a:gd name="T29" fmla="*/ 64 h 171"/>
                <a:gd name="T30" fmla="*/ 44 w 185"/>
                <a:gd name="T31" fmla="*/ 63 h 171"/>
                <a:gd name="T32" fmla="*/ 49 w 185"/>
                <a:gd name="T33" fmla="*/ 63 h 171"/>
                <a:gd name="T34" fmla="*/ 54 w 185"/>
                <a:gd name="T35" fmla="*/ 63 h 171"/>
                <a:gd name="T36" fmla="*/ 59 w 185"/>
                <a:gd name="T37" fmla="*/ 62 h 171"/>
                <a:gd name="T38" fmla="*/ 64 w 185"/>
                <a:gd name="T39" fmla="*/ 62 h 171"/>
                <a:gd name="T40" fmla="*/ 67 w 185"/>
                <a:gd name="T41" fmla="*/ 62 h 171"/>
                <a:gd name="T42" fmla="*/ 70 w 185"/>
                <a:gd name="T43" fmla="*/ 61 h 171"/>
                <a:gd name="T44" fmla="*/ 74 w 185"/>
                <a:gd name="T45" fmla="*/ 61 h 171"/>
                <a:gd name="T46" fmla="*/ 78 w 185"/>
                <a:gd name="T47" fmla="*/ 60 h 171"/>
                <a:gd name="T48" fmla="*/ 83 w 185"/>
                <a:gd name="T49" fmla="*/ 59 h 171"/>
                <a:gd name="T50" fmla="*/ 87 w 185"/>
                <a:gd name="T51" fmla="*/ 58 h 171"/>
                <a:gd name="T52" fmla="*/ 90 w 185"/>
                <a:gd name="T53" fmla="*/ 58 h 171"/>
                <a:gd name="T54" fmla="*/ 92 w 185"/>
                <a:gd name="T55" fmla="*/ 57 h 171"/>
                <a:gd name="T56" fmla="*/ 93 w 185"/>
                <a:gd name="T57" fmla="*/ 57 h 171"/>
                <a:gd name="T58" fmla="*/ 84 w 185"/>
                <a:gd name="T59" fmla="*/ 11 h 171"/>
                <a:gd name="T60" fmla="*/ 83 w 185"/>
                <a:gd name="T61" fmla="*/ 11 h 171"/>
                <a:gd name="T62" fmla="*/ 80 w 185"/>
                <a:gd name="T63" fmla="*/ 11 h 171"/>
                <a:gd name="T64" fmla="*/ 76 w 185"/>
                <a:gd name="T65" fmla="*/ 10 h 171"/>
                <a:gd name="T66" fmla="*/ 70 w 185"/>
                <a:gd name="T67" fmla="*/ 10 h 171"/>
                <a:gd name="T68" fmla="*/ 64 w 185"/>
                <a:gd name="T69" fmla="*/ 10 h 171"/>
                <a:gd name="T70" fmla="*/ 58 w 185"/>
                <a:gd name="T71" fmla="*/ 9 h 171"/>
                <a:gd name="T72" fmla="*/ 52 w 185"/>
                <a:gd name="T73" fmla="*/ 9 h 171"/>
                <a:gd name="T74" fmla="*/ 47 w 185"/>
                <a:gd name="T75" fmla="*/ 8 h 171"/>
                <a:gd name="T76" fmla="*/ 42 w 185"/>
                <a:gd name="T77" fmla="*/ 7 h 171"/>
                <a:gd name="T78" fmla="*/ 36 w 185"/>
                <a:gd name="T79" fmla="*/ 6 h 171"/>
                <a:gd name="T80" fmla="*/ 29 w 185"/>
                <a:gd name="T81" fmla="*/ 4 h 171"/>
                <a:gd name="T82" fmla="*/ 22 w 185"/>
                <a:gd name="T83" fmla="*/ 3 h 171"/>
                <a:gd name="T84" fmla="*/ 16 w 185"/>
                <a:gd name="T85" fmla="*/ 1 h 171"/>
                <a:gd name="T86" fmla="*/ 9 w 185"/>
                <a:gd name="T87" fmla="*/ 0 h 171"/>
                <a:gd name="T88" fmla="*/ 4 w 185"/>
                <a:gd name="T89" fmla="*/ 0 h 171"/>
                <a:gd name="T90" fmla="*/ 0 w 185"/>
                <a:gd name="T91" fmla="*/ 0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5" h="171">
                  <a:moveTo>
                    <a:pt x="0" y="0"/>
                  </a:moveTo>
                  <a:lnTo>
                    <a:pt x="2" y="6"/>
                  </a:lnTo>
                  <a:lnTo>
                    <a:pt x="7" y="24"/>
                  </a:lnTo>
                  <a:lnTo>
                    <a:pt x="15" y="48"/>
                  </a:lnTo>
                  <a:lnTo>
                    <a:pt x="24" y="77"/>
                  </a:lnTo>
                  <a:lnTo>
                    <a:pt x="33" y="107"/>
                  </a:lnTo>
                  <a:lnTo>
                    <a:pt x="44" y="134"/>
                  </a:lnTo>
                  <a:lnTo>
                    <a:pt x="52" y="156"/>
                  </a:lnTo>
                  <a:lnTo>
                    <a:pt x="57" y="169"/>
                  </a:lnTo>
                  <a:lnTo>
                    <a:pt x="65" y="171"/>
                  </a:lnTo>
                  <a:lnTo>
                    <a:pt x="70" y="156"/>
                  </a:lnTo>
                  <a:lnTo>
                    <a:pt x="72" y="137"/>
                  </a:lnTo>
                  <a:lnTo>
                    <a:pt x="74" y="127"/>
                  </a:lnTo>
                  <a:lnTo>
                    <a:pt x="76" y="127"/>
                  </a:lnTo>
                  <a:lnTo>
                    <a:pt x="80" y="127"/>
                  </a:lnTo>
                  <a:lnTo>
                    <a:pt x="88" y="126"/>
                  </a:lnTo>
                  <a:lnTo>
                    <a:pt x="98" y="125"/>
                  </a:lnTo>
                  <a:lnTo>
                    <a:pt x="108" y="125"/>
                  </a:lnTo>
                  <a:lnTo>
                    <a:pt x="117" y="124"/>
                  </a:lnTo>
                  <a:lnTo>
                    <a:pt x="127" y="123"/>
                  </a:lnTo>
                  <a:lnTo>
                    <a:pt x="133" y="123"/>
                  </a:lnTo>
                  <a:lnTo>
                    <a:pt x="139" y="122"/>
                  </a:lnTo>
                  <a:lnTo>
                    <a:pt x="147" y="121"/>
                  </a:lnTo>
                  <a:lnTo>
                    <a:pt x="156" y="119"/>
                  </a:lnTo>
                  <a:lnTo>
                    <a:pt x="165" y="117"/>
                  </a:lnTo>
                  <a:lnTo>
                    <a:pt x="173" y="116"/>
                  </a:lnTo>
                  <a:lnTo>
                    <a:pt x="180" y="115"/>
                  </a:lnTo>
                  <a:lnTo>
                    <a:pt x="184" y="114"/>
                  </a:lnTo>
                  <a:lnTo>
                    <a:pt x="185" y="114"/>
                  </a:lnTo>
                  <a:lnTo>
                    <a:pt x="168" y="21"/>
                  </a:lnTo>
                  <a:lnTo>
                    <a:pt x="166" y="21"/>
                  </a:lnTo>
                  <a:lnTo>
                    <a:pt x="160" y="21"/>
                  </a:lnTo>
                  <a:lnTo>
                    <a:pt x="151" y="20"/>
                  </a:lnTo>
                  <a:lnTo>
                    <a:pt x="139" y="20"/>
                  </a:lnTo>
                  <a:lnTo>
                    <a:pt x="128" y="19"/>
                  </a:lnTo>
                  <a:lnTo>
                    <a:pt x="115" y="18"/>
                  </a:lnTo>
                  <a:lnTo>
                    <a:pt x="103" y="17"/>
                  </a:lnTo>
                  <a:lnTo>
                    <a:pt x="93" y="16"/>
                  </a:lnTo>
                  <a:lnTo>
                    <a:pt x="83" y="13"/>
                  </a:lnTo>
                  <a:lnTo>
                    <a:pt x="71" y="11"/>
                  </a:lnTo>
                  <a:lnTo>
                    <a:pt x="57" y="8"/>
                  </a:lnTo>
                  <a:lnTo>
                    <a:pt x="44" y="5"/>
                  </a:lnTo>
                  <a:lnTo>
                    <a:pt x="31" y="2"/>
                  </a:lnTo>
                  <a:lnTo>
                    <a:pt x="18" y="0"/>
                  </a:lnTo>
                  <a:lnTo>
                    <a:pt x="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5" name="Freeform 47">
              <a:extLst>
                <a:ext uri="{FF2B5EF4-FFF2-40B4-BE49-F238E27FC236}">
                  <a16:creationId xmlns:a16="http://schemas.microsoft.com/office/drawing/2014/main" xmlns="" id="{229E4D73-F38F-4BF2-8498-62E3B0AB0D76}"/>
                </a:ext>
              </a:extLst>
            </p:cNvPr>
            <p:cNvSpPr>
              <a:spLocks/>
            </p:cNvSpPr>
            <p:nvPr/>
          </p:nvSpPr>
          <p:spPr bwMode="auto">
            <a:xfrm>
              <a:off x="4523" y="3255"/>
              <a:ext cx="90" cy="94"/>
            </a:xfrm>
            <a:custGeom>
              <a:avLst/>
              <a:gdLst>
                <a:gd name="T0" fmla="*/ 90 w 181"/>
                <a:gd name="T1" fmla="*/ 0 h 188"/>
                <a:gd name="T2" fmla="*/ 90 w 181"/>
                <a:gd name="T3" fmla="*/ 7 h 188"/>
                <a:gd name="T4" fmla="*/ 89 w 181"/>
                <a:gd name="T5" fmla="*/ 23 h 188"/>
                <a:gd name="T6" fmla="*/ 86 w 181"/>
                <a:gd name="T7" fmla="*/ 42 h 188"/>
                <a:gd name="T8" fmla="*/ 84 w 181"/>
                <a:gd name="T9" fmla="*/ 57 h 188"/>
                <a:gd name="T10" fmla="*/ 82 w 181"/>
                <a:gd name="T11" fmla="*/ 63 h 188"/>
                <a:gd name="T12" fmla="*/ 80 w 181"/>
                <a:gd name="T13" fmla="*/ 70 h 188"/>
                <a:gd name="T14" fmla="*/ 76 w 181"/>
                <a:gd name="T15" fmla="*/ 78 h 188"/>
                <a:gd name="T16" fmla="*/ 74 w 181"/>
                <a:gd name="T17" fmla="*/ 84 h 188"/>
                <a:gd name="T18" fmla="*/ 70 w 181"/>
                <a:gd name="T19" fmla="*/ 90 h 188"/>
                <a:gd name="T20" fmla="*/ 67 w 181"/>
                <a:gd name="T21" fmla="*/ 93 h 188"/>
                <a:gd name="T22" fmla="*/ 65 w 181"/>
                <a:gd name="T23" fmla="*/ 94 h 188"/>
                <a:gd name="T24" fmla="*/ 63 w 181"/>
                <a:gd name="T25" fmla="*/ 93 h 188"/>
                <a:gd name="T26" fmla="*/ 61 w 181"/>
                <a:gd name="T27" fmla="*/ 83 h 188"/>
                <a:gd name="T28" fmla="*/ 60 w 181"/>
                <a:gd name="T29" fmla="*/ 72 h 188"/>
                <a:gd name="T30" fmla="*/ 59 w 181"/>
                <a:gd name="T31" fmla="*/ 63 h 188"/>
                <a:gd name="T32" fmla="*/ 58 w 181"/>
                <a:gd name="T33" fmla="*/ 60 h 188"/>
                <a:gd name="T34" fmla="*/ 39 w 181"/>
                <a:gd name="T35" fmla="*/ 69 h 188"/>
                <a:gd name="T36" fmla="*/ 17 w 181"/>
                <a:gd name="T37" fmla="*/ 80 h 188"/>
                <a:gd name="T38" fmla="*/ 0 w 181"/>
                <a:gd name="T39" fmla="*/ 41 h 188"/>
                <a:gd name="T40" fmla="*/ 1 w 181"/>
                <a:gd name="T41" fmla="*/ 40 h 188"/>
                <a:gd name="T42" fmla="*/ 4 w 181"/>
                <a:gd name="T43" fmla="*/ 38 h 188"/>
                <a:gd name="T44" fmla="*/ 10 w 181"/>
                <a:gd name="T45" fmla="*/ 35 h 188"/>
                <a:gd name="T46" fmla="*/ 16 w 181"/>
                <a:gd name="T47" fmla="*/ 31 h 188"/>
                <a:gd name="T48" fmla="*/ 23 w 181"/>
                <a:gd name="T49" fmla="*/ 27 h 188"/>
                <a:gd name="T50" fmla="*/ 31 w 181"/>
                <a:gd name="T51" fmla="*/ 23 h 188"/>
                <a:gd name="T52" fmla="*/ 39 w 181"/>
                <a:gd name="T53" fmla="*/ 19 h 188"/>
                <a:gd name="T54" fmla="*/ 46 w 181"/>
                <a:gd name="T55" fmla="*/ 15 h 188"/>
                <a:gd name="T56" fmla="*/ 53 w 181"/>
                <a:gd name="T57" fmla="*/ 12 h 188"/>
                <a:gd name="T58" fmla="*/ 61 w 181"/>
                <a:gd name="T59" fmla="*/ 10 h 188"/>
                <a:gd name="T60" fmla="*/ 68 w 181"/>
                <a:gd name="T61" fmla="*/ 7 h 188"/>
                <a:gd name="T62" fmla="*/ 75 w 181"/>
                <a:gd name="T63" fmla="*/ 5 h 188"/>
                <a:gd name="T64" fmla="*/ 81 w 181"/>
                <a:gd name="T65" fmla="*/ 3 h 188"/>
                <a:gd name="T66" fmla="*/ 86 w 181"/>
                <a:gd name="T67" fmla="*/ 1 h 188"/>
                <a:gd name="T68" fmla="*/ 89 w 181"/>
                <a:gd name="T69" fmla="*/ 1 h 188"/>
                <a:gd name="T70" fmla="*/ 90 w 181"/>
                <a:gd name="T71" fmla="*/ 0 h 1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1" h="188">
                  <a:moveTo>
                    <a:pt x="181" y="0"/>
                  </a:moveTo>
                  <a:lnTo>
                    <a:pt x="180" y="14"/>
                  </a:lnTo>
                  <a:lnTo>
                    <a:pt x="178" y="45"/>
                  </a:lnTo>
                  <a:lnTo>
                    <a:pt x="173" y="83"/>
                  </a:lnTo>
                  <a:lnTo>
                    <a:pt x="168" y="113"/>
                  </a:lnTo>
                  <a:lnTo>
                    <a:pt x="165" y="126"/>
                  </a:lnTo>
                  <a:lnTo>
                    <a:pt x="160" y="140"/>
                  </a:lnTo>
                  <a:lnTo>
                    <a:pt x="153" y="155"/>
                  </a:lnTo>
                  <a:lnTo>
                    <a:pt x="148" y="167"/>
                  </a:lnTo>
                  <a:lnTo>
                    <a:pt x="141" y="179"/>
                  </a:lnTo>
                  <a:lnTo>
                    <a:pt x="135" y="186"/>
                  </a:lnTo>
                  <a:lnTo>
                    <a:pt x="130" y="188"/>
                  </a:lnTo>
                  <a:lnTo>
                    <a:pt x="127" y="185"/>
                  </a:lnTo>
                  <a:lnTo>
                    <a:pt x="122" y="165"/>
                  </a:lnTo>
                  <a:lnTo>
                    <a:pt x="120" y="144"/>
                  </a:lnTo>
                  <a:lnTo>
                    <a:pt x="118" y="126"/>
                  </a:lnTo>
                  <a:lnTo>
                    <a:pt x="116" y="119"/>
                  </a:lnTo>
                  <a:lnTo>
                    <a:pt x="78" y="137"/>
                  </a:lnTo>
                  <a:lnTo>
                    <a:pt x="35" y="160"/>
                  </a:lnTo>
                  <a:lnTo>
                    <a:pt x="0" y="81"/>
                  </a:lnTo>
                  <a:lnTo>
                    <a:pt x="2" y="80"/>
                  </a:lnTo>
                  <a:lnTo>
                    <a:pt x="9" y="75"/>
                  </a:lnTo>
                  <a:lnTo>
                    <a:pt x="20" y="69"/>
                  </a:lnTo>
                  <a:lnTo>
                    <a:pt x="32" y="62"/>
                  </a:lnTo>
                  <a:lnTo>
                    <a:pt x="47" y="54"/>
                  </a:lnTo>
                  <a:lnTo>
                    <a:pt x="62" y="45"/>
                  </a:lnTo>
                  <a:lnTo>
                    <a:pt x="78" y="37"/>
                  </a:lnTo>
                  <a:lnTo>
                    <a:pt x="92" y="30"/>
                  </a:lnTo>
                  <a:lnTo>
                    <a:pt x="106" y="24"/>
                  </a:lnTo>
                  <a:lnTo>
                    <a:pt x="122" y="19"/>
                  </a:lnTo>
                  <a:lnTo>
                    <a:pt x="136" y="14"/>
                  </a:lnTo>
                  <a:lnTo>
                    <a:pt x="151" y="9"/>
                  </a:lnTo>
                  <a:lnTo>
                    <a:pt x="163" y="6"/>
                  </a:lnTo>
                  <a:lnTo>
                    <a:pt x="172" y="2"/>
                  </a:lnTo>
                  <a:lnTo>
                    <a:pt x="179" y="1"/>
                  </a:lnTo>
                  <a:lnTo>
                    <a:pt x="18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6" name="Freeform 48">
              <a:extLst>
                <a:ext uri="{FF2B5EF4-FFF2-40B4-BE49-F238E27FC236}">
                  <a16:creationId xmlns:a16="http://schemas.microsoft.com/office/drawing/2014/main" xmlns="" id="{96E0CE1D-F3F9-45E0-87E9-A88B5B480798}"/>
                </a:ext>
              </a:extLst>
            </p:cNvPr>
            <p:cNvSpPr>
              <a:spLocks/>
            </p:cNvSpPr>
            <p:nvPr/>
          </p:nvSpPr>
          <p:spPr bwMode="auto">
            <a:xfrm>
              <a:off x="4771" y="2933"/>
              <a:ext cx="299" cy="833"/>
            </a:xfrm>
            <a:custGeom>
              <a:avLst/>
              <a:gdLst>
                <a:gd name="T0" fmla="*/ 127 w 598"/>
                <a:gd name="T1" fmla="*/ 79 h 1666"/>
                <a:gd name="T2" fmla="*/ 110 w 598"/>
                <a:gd name="T3" fmla="*/ 5 h 1666"/>
                <a:gd name="T4" fmla="*/ 79 w 598"/>
                <a:gd name="T5" fmla="*/ 16 h 1666"/>
                <a:gd name="T6" fmla="*/ 53 w 598"/>
                <a:gd name="T7" fmla="*/ 33 h 1666"/>
                <a:gd name="T8" fmla="*/ 34 w 598"/>
                <a:gd name="T9" fmla="*/ 56 h 1666"/>
                <a:gd name="T10" fmla="*/ 21 w 598"/>
                <a:gd name="T11" fmla="*/ 84 h 1666"/>
                <a:gd name="T12" fmla="*/ 16 w 598"/>
                <a:gd name="T13" fmla="*/ 116 h 1666"/>
                <a:gd name="T14" fmla="*/ 21 w 598"/>
                <a:gd name="T15" fmla="*/ 146 h 1666"/>
                <a:gd name="T16" fmla="*/ 32 w 598"/>
                <a:gd name="T17" fmla="*/ 173 h 1666"/>
                <a:gd name="T18" fmla="*/ 51 w 598"/>
                <a:gd name="T19" fmla="*/ 194 h 1666"/>
                <a:gd name="T20" fmla="*/ 76 w 598"/>
                <a:gd name="T21" fmla="*/ 212 h 1666"/>
                <a:gd name="T22" fmla="*/ 106 w 598"/>
                <a:gd name="T23" fmla="*/ 224 h 1666"/>
                <a:gd name="T24" fmla="*/ 42 w 598"/>
                <a:gd name="T25" fmla="*/ 695 h 1666"/>
                <a:gd name="T26" fmla="*/ 13 w 598"/>
                <a:gd name="T27" fmla="*/ 720 h 1666"/>
                <a:gd name="T28" fmla="*/ 0 w 598"/>
                <a:gd name="T29" fmla="*/ 752 h 1666"/>
                <a:gd name="T30" fmla="*/ 3 w 598"/>
                <a:gd name="T31" fmla="*/ 775 h 1666"/>
                <a:gd name="T32" fmla="*/ 15 w 598"/>
                <a:gd name="T33" fmla="*/ 795 h 1666"/>
                <a:gd name="T34" fmla="*/ 33 w 598"/>
                <a:gd name="T35" fmla="*/ 813 h 1666"/>
                <a:gd name="T36" fmla="*/ 58 w 598"/>
                <a:gd name="T37" fmla="*/ 825 h 1666"/>
                <a:gd name="T38" fmla="*/ 87 w 598"/>
                <a:gd name="T39" fmla="*/ 832 h 1666"/>
                <a:gd name="T40" fmla="*/ 104 w 598"/>
                <a:gd name="T41" fmla="*/ 833 h 1666"/>
                <a:gd name="T42" fmla="*/ 114 w 598"/>
                <a:gd name="T43" fmla="*/ 833 h 1666"/>
                <a:gd name="T44" fmla="*/ 123 w 598"/>
                <a:gd name="T45" fmla="*/ 832 h 1666"/>
                <a:gd name="T46" fmla="*/ 115 w 598"/>
                <a:gd name="T47" fmla="*/ 790 h 1666"/>
                <a:gd name="T48" fmla="*/ 108 w 598"/>
                <a:gd name="T49" fmla="*/ 791 h 1666"/>
                <a:gd name="T50" fmla="*/ 101 w 598"/>
                <a:gd name="T51" fmla="*/ 791 h 1666"/>
                <a:gd name="T52" fmla="*/ 76 w 598"/>
                <a:gd name="T53" fmla="*/ 784 h 1666"/>
                <a:gd name="T54" fmla="*/ 60 w 598"/>
                <a:gd name="T55" fmla="*/ 768 h 1666"/>
                <a:gd name="T56" fmla="*/ 59 w 598"/>
                <a:gd name="T57" fmla="*/ 748 h 1666"/>
                <a:gd name="T58" fmla="*/ 73 w 598"/>
                <a:gd name="T59" fmla="*/ 731 h 1666"/>
                <a:gd name="T60" fmla="*/ 98 w 598"/>
                <a:gd name="T61" fmla="*/ 722 h 1666"/>
                <a:gd name="T62" fmla="*/ 125 w 598"/>
                <a:gd name="T63" fmla="*/ 726 h 1666"/>
                <a:gd name="T64" fmla="*/ 144 w 598"/>
                <a:gd name="T65" fmla="*/ 739 h 1666"/>
                <a:gd name="T66" fmla="*/ 151 w 598"/>
                <a:gd name="T67" fmla="*/ 759 h 1666"/>
                <a:gd name="T68" fmla="*/ 146 w 598"/>
                <a:gd name="T69" fmla="*/ 772 h 1666"/>
                <a:gd name="T70" fmla="*/ 136 w 598"/>
                <a:gd name="T71" fmla="*/ 782 h 1666"/>
                <a:gd name="T72" fmla="*/ 141 w 598"/>
                <a:gd name="T73" fmla="*/ 828 h 1666"/>
                <a:gd name="T74" fmla="*/ 178 w 598"/>
                <a:gd name="T75" fmla="*/ 811 h 1666"/>
                <a:gd name="T76" fmla="*/ 201 w 598"/>
                <a:gd name="T77" fmla="*/ 783 h 1666"/>
                <a:gd name="T78" fmla="*/ 208 w 598"/>
                <a:gd name="T79" fmla="*/ 751 h 1666"/>
                <a:gd name="T80" fmla="*/ 197 w 598"/>
                <a:gd name="T81" fmla="*/ 723 h 1666"/>
                <a:gd name="T82" fmla="*/ 174 w 598"/>
                <a:gd name="T83" fmla="*/ 700 h 1666"/>
                <a:gd name="T84" fmla="*/ 212 w 598"/>
                <a:gd name="T85" fmla="*/ 223 h 1666"/>
                <a:gd name="T86" fmla="*/ 239 w 598"/>
                <a:gd name="T87" fmla="*/ 212 h 1666"/>
                <a:gd name="T88" fmla="*/ 262 w 598"/>
                <a:gd name="T89" fmla="*/ 196 h 1666"/>
                <a:gd name="T90" fmla="*/ 280 w 598"/>
                <a:gd name="T91" fmla="*/ 176 h 1666"/>
                <a:gd name="T92" fmla="*/ 293 w 598"/>
                <a:gd name="T93" fmla="*/ 152 h 1666"/>
                <a:gd name="T94" fmla="*/ 299 w 598"/>
                <a:gd name="T95" fmla="*/ 124 h 1666"/>
                <a:gd name="T96" fmla="*/ 297 w 598"/>
                <a:gd name="T97" fmla="*/ 92 h 1666"/>
                <a:gd name="T98" fmla="*/ 288 w 598"/>
                <a:gd name="T99" fmla="*/ 64 h 1666"/>
                <a:gd name="T100" fmla="*/ 272 w 598"/>
                <a:gd name="T101" fmla="*/ 41 h 1666"/>
                <a:gd name="T102" fmla="*/ 249 w 598"/>
                <a:gd name="T103" fmla="*/ 22 h 1666"/>
                <a:gd name="T104" fmla="*/ 219 w 598"/>
                <a:gd name="T105" fmla="*/ 8 h 16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8" h="1666">
                  <a:moveTo>
                    <a:pt x="416" y="8"/>
                  </a:moveTo>
                  <a:lnTo>
                    <a:pt x="402" y="165"/>
                  </a:lnTo>
                  <a:lnTo>
                    <a:pt x="253" y="158"/>
                  </a:lnTo>
                  <a:lnTo>
                    <a:pt x="267" y="0"/>
                  </a:lnTo>
                  <a:lnTo>
                    <a:pt x="243" y="5"/>
                  </a:lnTo>
                  <a:lnTo>
                    <a:pt x="220" y="9"/>
                  </a:lnTo>
                  <a:lnTo>
                    <a:pt x="198" y="16"/>
                  </a:lnTo>
                  <a:lnTo>
                    <a:pt x="177" y="23"/>
                  </a:lnTo>
                  <a:lnTo>
                    <a:pt x="158" y="32"/>
                  </a:lnTo>
                  <a:lnTo>
                    <a:pt x="139" y="43"/>
                  </a:lnTo>
                  <a:lnTo>
                    <a:pt x="122" y="54"/>
                  </a:lnTo>
                  <a:lnTo>
                    <a:pt x="106" y="66"/>
                  </a:lnTo>
                  <a:lnTo>
                    <a:pt x="91" y="80"/>
                  </a:lnTo>
                  <a:lnTo>
                    <a:pt x="78" y="94"/>
                  </a:lnTo>
                  <a:lnTo>
                    <a:pt x="67" y="111"/>
                  </a:lnTo>
                  <a:lnTo>
                    <a:pt x="56" y="129"/>
                  </a:lnTo>
                  <a:lnTo>
                    <a:pt x="47" y="148"/>
                  </a:lnTo>
                  <a:lnTo>
                    <a:pt x="41" y="167"/>
                  </a:lnTo>
                  <a:lnTo>
                    <a:pt x="37" y="188"/>
                  </a:lnTo>
                  <a:lnTo>
                    <a:pt x="33" y="211"/>
                  </a:lnTo>
                  <a:lnTo>
                    <a:pt x="32" y="232"/>
                  </a:lnTo>
                  <a:lnTo>
                    <a:pt x="33" y="252"/>
                  </a:lnTo>
                  <a:lnTo>
                    <a:pt x="36" y="273"/>
                  </a:lnTo>
                  <a:lnTo>
                    <a:pt x="41" y="292"/>
                  </a:lnTo>
                  <a:lnTo>
                    <a:pt x="47" y="310"/>
                  </a:lnTo>
                  <a:lnTo>
                    <a:pt x="55" y="327"/>
                  </a:lnTo>
                  <a:lnTo>
                    <a:pt x="64" y="345"/>
                  </a:lnTo>
                  <a:lnTo>
                    <a:pt x="76" y="360"/>
                  </a:lnTo>
                  <a:lnTo>
                    <a:pt x="89" y="375"/>
                  </a:lnTo>
                  <a:lnTo>
                    <a:pt x="102" y="388"/>
                  </a:lnTo>
                  <a:lnTo>
                    <a:pt x="117" y="401"/>
                  </a:lnTo>
                  <a:lnTo>
                    <a:pt x="135" y="413"/>
                  </a:lnTo>
                  <a:lnTo>
                    <a:pt x="152" y="423"/>
                  </a:lnTo>
                  <a:lnTo>
                    <a:pt x="172" y="432"/>
                  </a:lnTo>
                  <a:lnTo>
                    <a:pt x="191" y="440"/>
                  </a:lnTo>
                  <a:lnTo>
                    <a:pt x="212" y="447"/>
                  </a:lnTo>
                  <a:lnTo>
                    <a:pt x="135" y="1369"/>
                  </a:lnTo>
                  <a:lnTo>
                    <a:pt x="108" y="1378"/>
                  </a:lnTo>
                  <a:lnTo>
                    <a:pt x="83" y="1390"/>
                  </a:lnTo>
                  <a:lnTo>
                    <a:pt x="61" y="1405"/>
                  </a:lnTo>
                  <a:lnTo>
                    <a:pt x="41" y="1421"/>
                  </a:lnTo>
                  <a:lnTo>
                    <a:pt x="25" y="1439"/>
                  </a:lnTo>
                  <a:lnTo>
                    <a:pt x="12" y="1459"/>
                  </a:lnTo>
                  <a:lnTo>
                    <a:pt x="4" y="1481"/>
                  </a:lnTo>
                  <a:lnTo>
                    <a:pt x="0" y="1504"/>
                  </a:lnTo>
                  <a:lnTo>
                    <a:pt x="0" y="1520"/>
                  </a:lnTo>
                  <a:lnTo>
                    <a:pt x="1" y="1535"/>
                  </a:lnTo>
                  <a:lnTo>
                    <a:pt x="6" y="1550"/>
                  </a:lnTo>
                  <a:lnTo>
                    <a:pt x="11" y="1564"/>
                  </a:lnTo>
                  <a:lnTo>
                    <a:pt x="19" y="1578"/>
                  </a:lnTo>
                  <a:lnTo>
                    <a:pt x="29" y="1590"/>
                  </a:lnTo>
                  <a:lnTo>
                    <a:pt x="39" y="1603"/>
                  </a:lnTo>
                  <a:lnTo>
                    <a:pt x="52" y="1614"/>
                  </a:lnTo>
                  <a:lnTo>
                    <a:pt x="65" y="1625"/>
                  </a:lnTo>
                  <a:lnTo>
                    <a:pt x="80" y="1634"/>
                  </a:lnTo>
                  <a:lnTo>
                    <a:pt x="98" y="1643"/>
                  </a:lnTo>
                  <a:lnTo>
                    <a:pt x="115" y="1650"/>
                  </a:lnTo>
                  <a:lnTo>
                    <a:pt x="133" y="1656"/>
                  </a:lnTo>
                  <a:lnTo>
                    <a:pt x="153" y="1661"/>
                  </a:lnTo>
                  <a:lnTo>
                    <a:pt x="174" y="1664"/>
                  </a:lnTo>
                  <a:lnTo>
                    <a:pt x="195" y="1666"/>
                  </a:lnTo>
                  <a:lnTo>
                    <a:pt x="201" y="1666"/>
                  </a:lnTo>
                  <a:lnTo>
                    <a:pt x="207" y="1666"/>
                  </a:lnTo>
                  <a:lnTo>
                    <a:pt x="214" y="1666"/>
                  </a:lnTo>
                  <a:lnTo>
                    <a:pt x="220" y="1665"/>
                  </a:lnTo>
                  <a:lnTo>
                    <a:pt x="227" y="1665"/>
                  </a:lnTo>
                  <a:lnTo>
                    <a:pt x="233" y="1664"/>
                  </a:lnTo>
                  <a:lnTo>
                    <a:pt x="240" y="1664"/>
                  </a:lnTo>
                  <a:lnTo>
                    <a:pt x="245" y="1663"/>
                  </a:lnTo>
                  <a:lnTo>
                    <a:pt x="237" y="1578"/>
                  </a:lnTo>
                  <a:lnTo>
                    <a:pt x="234" y="1579"/>
                  </a:lnTo>
                  <a:lnTo>
                    <a:pt x="229" y="1580"/>
                  </a:lnTo>
                  <a:lnTo>
                    <a:pt x="225" y="1581"/>
                  </a:lnTo>
                  <a:lnTo>
                    <a:pt x="220" y="1581"/>
                  </a:lnTo>
                  <a:lnTo>
                    <a:pt x="215" y="1581"/>
                  </a:lnTo>
                  <a:lnTo>
                    <a:pt x="211" y="1581"/>
                  </a:lnTo>
                  <a:lnTo>
                    <a:pt x="206" y="1581"/>
                  </a:lnTo>
                  <a:lnTo>
                    <a:pt x="201" y="1581"/>
                  </a:lnTo>
                  <a:lnTo>
                    <a:pt x="183" y="1579"/>
                  </a:lnTo>
                  <a:lnTo>
                    <a:pt x="166" y="1574"/>
                  </a:lnTo>
                  <a:lnTo>
                    <a:pt x="151" y="1567"/>
                  </a:lnTo>
                  <a:lnTo>
                    <a:pt x="138" y="1558"/>
                  </a:lnTo>
                  <a:lnTo>
                    <a:pt x="128" y="1548"/>
                  </a:lnTo>
                  <a:lnTo>
                    <a:pt x="120" y="1535"/>
                  </a:lnTo>
                  <a:lnTo>
                    <a:pt x="116" y="1522"/>
                  </a:lnTo>
                  <a:lnTo>
                    <a:pt x="115" y="1508"/>
                  </a:lnTo>
                  <a:lnTo>
                    <a:pt x="117" y="1495"/>
                  </a:lnTo>
                  <a:lnTo>
                    <a:pt x="124" y="1482"/>
                  </a:lnTo>
                  <a:lnTo>
                    <a:pt x="133" y="1470"/>
                  </a:lnTo>
                  <a:lnTo>
                    <a:pt x="146" y="1461"/>
                  </a:lnTo>
                  <a:lnTo>
                    <a:pt x="160" y="1453"/>
                  </a:lnTo>
                  <a:lnTo>
                    <a:pt x="176" y="1447"/>
                  </a:lnTo>
                  <a:lnTo>
                    <a:pt x="195" y="1444"/>
                  </a:lnTo>
                  <a:lnTo>
                    <a:pt x="213" y="1444"/>
                  </a:lnTo>
                  <a:lnTo>
                    <a:pt x="231" y="1446"/>
                  </a:lnTo>
                  <a:lnTo>
                    <a:pt x="249" y="1451"/>
                  </a:lnTo>
                  <a:lnTo>
                    <a:pt x="264" y="1458"/>
                  </a:lnTo>
                  <a:lnTo>
                    <a:pt x="278" y="1467"/>
                  </a:lnTo>
                  <a:lnTo>
                    <a:pt x="288" y="1478"/>
                  </a:lnTo>
                  <a:lnTo>
                    <a:pt x="295" y="1490"/>
                  </a:lnTo>
                  <a:lnTo>
                    <a:pt x="299" y="1504"/>
                  </a:lnTo>
                  <a:lnTo>
                    <a:pt x="301" y="1518"/>
                  </a:lnTo>
                  <a:lnTo>
                    <a:pt x="299" y="1527"/>
                  </a:lnTo>
                  <a:lnTo>
                    <a:pt x="296" y="1535"/>
                  </a:lnTo>
                  <a:lnTo>
                    <a:pt x="291" y="1543"/>
                  </a:lnTo>
                  <a:lnTo>
                    <a:pt x="286" y="1551"/>
                  </a:lnTo>
                  <a:lnTo>
                    <a:pt x="279" y="1558"/>
                  </a:lnTo>
                  <a:lnTo>
                    <a:pt x="271" y="1564"/>
                  </a:lnTo>
                  <a:lnTo>
                    <a:pt x="261" y="1569"/>
                  </a:lnTo>
                  <a:lnTo>
                    <a:pt x="251" y="1574"/>
                  </a:lnTo>
                  <a:lnTo>
                    <a:pt x="281" y="1656"/>
                  </a:lnTo>
                  <a:lnTo>
                    <a:pt x="308" y="1647"/>
                  </a:lnTo>
                  <a:lnTo>
                    <a:pt x="332" y="1635"/>
                  </a:lnTo>
                  <a:lnTo>
                    <a:pt x="355" y="1621"/>
                  </a:lnTo>
                  <a:lnTo>
                    <a:pt x="373" y="1604"/>
                  </a:lnTo>
                  <a:lnTo>
                    <a:pt x="389" y="1587"/>
                  </a:lnTo>
                  <a:lnTo>
                    <a:pt x="402" y="1566"/>
                  </a:lnTo>
                  <a:lnTo>
                    <a:pt x="410" y="1545"/>
                  </a:lnTo>
                  <a:lnTo>
                    <a:pt x="415" y="1522"/>
                  </a:lnTo>
                  <a:lnTo>
                    <a:pt x="415" y="1502"/>
                  </a:lnTo>
                  <a:lnTo>
                    <a:pt x="411" y="1482"/>
                  </a:lnTo>
                  <a:lnTo>
                    <a:pt x="404" y="1462"/>
                  </a:lnTo>
                  <a:lnTo>
                    <a:pt x="394" y="1445"/>
                  </a:lnTo>
                  <a:lnTo>
                    <a:pt x="380" y="1428"/>
                  </a:lnTo>
                  <a:lnTo>
                    <a:pt x="365" y="1413"/>
                  </a:lnTo>
                  <a:lnTo>
                    <a:pt x="347" y="1399"/>
                  </a:lnTo>
                  <a:lnTo>
                    <a:pt x="326" y="1387"/>
                  </a:lnTo>
                  <a:lnTo>
                    <a:pt x="403" y="452"/>
                  </a:lnTo>
                  <a:lnTo>
                    <a:pt x="423" y="446"/>
                  </a:lnTo>
                  <a:lnTo>
                    <a:pt x="442" y="440"/>
                  </a:lnTo>
                  <a:lnTo>
                    <a:pt x="461" y="432"/>
                  </a:lnTo>
                  <a:lnTo>
                    <a:pt x="478" y="424"/>
                  </a:lnTo>
                  <a:lnTo>
                    <a:pt x="494" y="415"/>
                  </a:lnTo>
                  <a:lnTo>
                    <a:pt x="509" y="403"/>
                  </a:lnTo>
                  <a:lnTo>
                    <a:pt x="524" y="392"/>
                  </a:lnTo>
                  <a:lnTo>
                    <a:pt x="537" y="379"/>
                  </a:lnTo>
                  <a:lnTo>
                    <a:pt x="550" y="366"/>
                  </a:lnTo>
                  <a:lnTo>
                    <a:pt x="560" y="351"/>
                  </a:lnTo>
                  <a:lnTo>
                    <a:pt x="569" y="336"/>
                  </a:lnTo>
                  <a:lnTo>
                    <a:pt x="578" y="320"/>
                  </a:lnTo>
                  <a:lnTo>
                    <a:pt x="585" y="303"/>
                  </a:lnTo>
                  <a:lnTo>
                    <a:pt x="590" y="286"/>
                  </a:lnTo>
                  <a:lnTo>
                    <a:pt x="594" y="267"/>
                  </a:lnTo>
                  <a:lnTo>
                    <a:pt x="597" y="248"/>
                  </a:lnTo>
                  <a:lnTo>
                    <a:pt x="598" y="226"/>
                  </a:lnTo>
                  <a:lnTo>
                    <a:pt x="597" y="205"/>
                  </a:lnTo>
                  <a:lnTo>
                    <a:pt x="593" y="184"/>
                  </a:lnTo>
                  <a:lnTo>
                    <a:pt x="589" y="165"/>
                  </a:lnTo>
                  <a:lnTo>
                    <a:pt x="583" y="146"/>
                  </a:lnTo>
                  <a:lnTo>
                    <a:pt x="575" y="128"/>
                  </a:lnTo>
                  <a:lnTo>
                    <a:pt x="566" y="112"/>
                  </a:lnTo>
                  <a:lnTo>
                    <a:pt x="555" y="96"/>
                  </a:lnTo>
                  <a:lnTo>
                    <a:pt x="543" y="81"/>
                  </a:lnTo>
                  <a:lnTo>
                    <a:pt x="528" y="67"/>
                  </a:lnTo>
                  <a:lnTo>
                    <a:pt x="513" y="54"/>
                  </a:lnTo>
                  <a:lnTo>
                    <a:pt x="497" y="43"/>
                  </a:lnTo>
                  <a:lnTo>
                    <a:pt x="478" y="32"/>
                  </a:lnTo>
                  <a:lnTo>
                    <a:pt x="458" y="23"/>
                  </a:lnTo>
                  <a:lnTo>
                    <a:pt x="438" y="15"/>
                  </a:lnTo>
                  <a:lnTo>
                    <a:pt x="416"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17" name="Freeform 49">
              <a:extLst>
                <a:ext uri="{FF2B5EF4-FFF2-40B4-BE49-F238E27FC236}">
                  <a16:creationId xmlns:a16="http://schemas.microsoft.com/office/drawing/2014/main" xmlns="" id="{6CC74C54-1D0B-4165-BBBD-92CB48E5F215}"/>
                </a:ext>
              </a:extLst>
            </p:cNvPr>
            <p:cNvSpPr>
              <a:spLocks/>
            </p:cNvSpPr>
            <p:nvPr/>
          </p:nvSpPr>
          <p:spPr bwMode="auto">
            <a:xfrm>
              <a:off x="4890" y="3720"/>
              <a:ext cx="22" cy="44"/>
            </a:xfrm>
            <a:custGeom>
              <a:avLst/>
              <a:gdLst>
                <a:gd name="T0" fmla="*/ 0 w 44"/>
                <a:gd name="T1" fmla="*/ 2 h 89"/>
                <a:gd name="T2" fmla="*/ 4 w 44"/>
                <a:gd name="T3" fmla="*/ 44 h 89"/>
                <a:gd name="T4" fmla="*/ 7 w 44"/>
                <a:gd name="T5" fmla="*/ 44 h 89"/>
                <a:gd name="T6" fmla="*/ 9 w 44"/>
                <a:gd name="T7" fmla="*/ 44 h 89"/>
                <a:gd name="T8" fmla="*/ 11 w 44"/>
                <a:gd name="T9" fmla="*/ 43 h 89"/>
                <a:gd name="T10" fmla="*/ 14 w 44"/>
                <a:gd name="T11" fmla="*/ 43 h 89"/>
                <a:gd name="T12" fmla="*/ 16 w 44"/>
                <a:gd name="T13" fmla="*/ 42 h 89"/>
                <a:gd name="T14" fmla="*/ 18 w 44"/>
                <a:gd name="T15" fmla="*/ 42 h 89"/>
                <a:gd name="T16" fmla="*/ 20 w 44"/>
                <a:gd name="T17" fmla="*/ 41 h 89"/>
                <a:gd name="T18" fmla="*/ 22 w 44"/>
                <a:gd name="T19" fmla="*/ 41 h 89"/>
                <a:gd name="T20" fmla="*/ 7 w 44"/>
                <a:gd name="T21" fmla="*/ 0 h 89"/>
                <a:gd name="T22" fmla="*/ 6 w 44"/>
                <a:gd name="T23" fmla="*/ 0 h 89"/>
                <a:gd name="T24" fmla="*/ 4 w 44"/>
                <a:gd name="T25" fmla="*/ 0 h 89"/>
                <a:gd name="T26" fmla="*/ 2 w 44"/>
                <a:gd name="T27" fmla="*/ 1 h 89"/>
                <a:gd name="T28" fmla="*/ 0 w 44"/>
                <a:gd name="T29" fmla="*/ 2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 h="89">
                  <a:moveTo>
                    <a:pt x="0" y="4"/>
                  </a:moveTo>
                  <a:lnTo>
                    <a:pt x="8" y="89"/>
                  </a:lnTo>
                  <a:lnTo>
                    <a:pt x="13" y="89"/>
                  </a:lnTo>
                  <a:lnTo>
                    <a:pt x="18" y="88"/>
                  </a:lnTo>
                  <a:lnTo>
                    <a:pt x="22" y="87"/>
                  </a:lnTo>
                  <a:lnTo>
                    <a:pt x="27" y="87"/>
                  </a:lnTo>
                  <a:lnTo>
                    <a:pt x="31" y="85"/>
                  </a:lnTo>
                  <a:lnTo>
                    <a:pt x="35" y="84"/>
                  </a:lnTo>
                  <a:lnTo>
                    <a:pt x="39" y="83"/>
                  </a:lnTo>
                  <a:lnTo>
                    <a:pt x="44" y="82"/>
                  </a:lnTo>
                  <a:lnTo>
                    <a:pt x="14" y="0"/>
                  </a:lnTo>
                  <a:lnTo>
                    <a:pt x="11" y="1"/>
                  </a:lnTo>
                  <a:lnTo>
                    <a:pt x="7" y="1"/>
                  </a:lnTo>
                  <a:lnTo>
                    <a:pt x="4" y="2"/>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a:extLst>
              <a:ext uri="{FF2B5EF4-FFF2-40B4-BE49-F238E27FC236}">
                <a16:creationId xmlns:a16="http://schemas.microsoft.com/office/drawing/2014/main" xmlns="" id="{19E12CE4-089C-4E96-916F-DE6F655C819D}"/>
              </a:ext>
            </a:extLst>
          </p:cNvPr>
          <p:cNvGrpSpPr>
            <a:grpSpLocks/>
          </p:cNvGrpSpPr>
          <p:nvPr/>
        </p:nvGrpSpPr>
        <p:grpSpPr bwMode="auto">
          <a:xfrm>
            <a:off x="4876800" y="2363788"/>
            <a:ext cx="5562600" cy="3505200"/>
            <a:chOff x="2112" y="960"/>
            <a:chExt cx="3504" cy="2208"/>
          </a:xfrm>
        </p:grpSpPr>
        <p:sp>
          <p:nvSpPr>
            <p:cNvPr id="55307" name="Line 3">
              <a:extLst>
                <a:ext uri="{FF2B5EF4-FFF2-40B4-BE49-F238E27FC236}">
                  <a16:creationId xmlns:a16="http://schemas.microsoft.com/office/drawing/2014/main" xmlns="" id="{9D62570B-73F8-4E38-BB31-DE72EF33E838}"/>
                </a:ext>
              </a:extLst>
            </p:cNvPr>
            <p:cNvSpPr>
              <a:spLocks noChangeShapeType="1"/>
            </p:cNvSpPr>
            <p:nvPr/>
          </p:nvSpPr>
          <p:spPr bwMode="auto">
            <a:xfrm>
              <a:off x="2112" y="1536"/>
              <a:ext cx="3504"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08" name="Line 4">
              <a:extLst>
                <a:ext uri="{FF2B5EF4-FFF2-40B4-BE49-F238E27FC236}">
                  <a16:creationId xmlns:a16="http://schemas.microsoft.com/office/drawing/2014/main" xmlns="" id="{07B0E28B-E4D8-44AB-AF47-F62E12271A9E}"/>
                </a:ext>
              </a:extLst>
            </p:cNvPr>
            <p:cNvSpPr>
              <a:spLocks noChangeShapeType="1"/>
            </p:cNvSpPr>
            <p:nvPr/>
          </p:nvSpPr>
          <p:spPr bwMode="auto">
            <a:xfrm>
              <a:off x="2112" y="1872"/>
              <a:ext cx="3504"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09" name="Line 5">
              <a:extLst>
                <a:ext uri="{FF2B5EF4-FFF2-40B4-BE49-F238E27FC236}">
                  <a16:creationId xmlns:a16="http://schemas.microsoft.com/office/drawing/2014/main" xmlns="" id="{0A907F14-A875-4D7D-A576-856E4F26A0F9}"/>
                </a:ext>
              </a:extLst>
            </p:cNvPr>
            <p:cNvSpPr>
              <a:spLocks noChangeShapeType="1"/>
            </p:cNvSpPr>
            <p:nvPr/>
          </p:nvSpPr>
          <p:spPr bwMode="auto">
            <a:xfrm>
              <a:off x="2112" y="2160"/>
              <a:ext cx="3504"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10" name="Line 6">
              <a:extLst>
                <a:ext uri="{FF2B5EF4-FFF2-40B4-BE49-F238E27FC236}">
                  <a16:creationId xmlns:a16="http://schemas.microsoft.com/office/drawing/2014/main" xmlns="" id="{6D8C31CD-233B-4E42-A7EF-B3297D4597AA}"/>
                </a:ext>
              </a:extLst>
            </p:cNvPr>
            <p:cNvSpPr>
              <a:spLocks noChangeShapeType="1"/>
            </p:cNvSpPr>
            <p:nvPr/>
          </p:nvSpPr>
          <p:spPr bwMode="auto">
            <a:xfrm>
              <a:off x="2112" y="2496"/>
              <a:ext cx="3504"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11" name="Line 7">
              <a:extLst>
                <a:ext uri="{FF2B5EF4-FFF2-40B4-BE49-F238E27FC236}">
                  <a16:creationId xmlns:a16="http://schemas.microsoft.com/office/drawing/2014/main" xmlns="" id="{E8E51623-2179-4D08-AA01-9155B37B7CE8}"/>
                </a:ext>
              </a:extLst>
            </p:cNvPr>
            <p:cNvSpPr>
              <a:spLocks noChangeShapeType="1"/>
            </p:cNvSpPr>
            <p:nvPr/>
          </p:nvSpPr>
          <p:spPr bwMode="auto">
            <a:xfrm>
              <a:off x="2112" y="2832"/>
              <a:ext cx="3504"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12" name="Line 8">
              <a:extLst>
                <a:ext uri="{FF2B5EF4-FFF2-40B4-BE49-F238E27FC236}">
                  <a16:creationId xmlns:a16="http://schemas.microsoft.com/office/drawing/2014/main" xmlns="" id="{7BE11B1E-5764-494A-985B-9E7BB4FCCF0A}"/>
                </a:ext>
              </a:extLst>
            </p:cNvPr>
            <p:cNvSpPr>
              <a:spLocks noChangeShapeType="1"/>
            </p:cNvSpPr>
            <p:nvPr/>
          </p:nvSpPr>
          <p:spPr bwMode="auto">
            <a:xfrm>
              <a:off x="2112" y="3168"/>
              <a:ext cx="3504"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13" name="Line 9">
              <a:extLst>
                <a:ext uri="{FF2B5EF4-FFF2-40B4-BE49-F238E27FC236}">
                  <a16:creationId xmlns:a16="http://schemas.microsoft.com/office/drawing/2014/main" xmlns="" id="{3372C494-DD87-461B-9E05-F89382EB8EB5}"/>
                </a:ext>
              </a:extLst>
            </p:cNvPr>
            <p:cNvSpPr>
              <a:spLocks noChangeShapeType="1"/>
            </p:cNvSpPr>
            <p:nvPr/>
          </p:nvSpPr>
          <p:spPr bwMode="auto">
            <a:xfrm>
              <a:off x="2640" y="960"/>
              <a:ext cx="0" cy="2208"/>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14" name="Line 10">
              <a:extLst>
                <a:ext uri="{FF2B5EF4-FFF2-40B4-BE49-F238E27FC236}">
                  <a16:creationId xmlns:a16="http://schemas.microsoft.com/office/drawing/2014/main" xmlns="" id="{8A54A10F-A289-451A-ADD5-F3F3D7FA397F}"/>
                </a:ext>
              </a:extLst>
            </p:cNvPr>
            <p:cNvSpPr>
              <a:spLocks noChangeShapeType="1"/>
            </p:cNvSpPr>
            <p:nvPr/>
          </p:nvSpPr>
          <p:spPr bwMode="auto">
            <a:xfrm>
              <a:off x="3744" y="960"/>
              <a:ext cx="0" cy="2208"/>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15" name="Line 11">
              <a:extLst>
                <a:ext uri="{FF2B5EF4-FFF2-40B4-BE49-F238E27FC236}">
                  <a16:creationId xmlns:a16="http://schemas.microsoft.com/office/drawing/2014/main" xmlns="" id="{E78EF414-5525-4A87-8D95-426B9E86088B}"/>
                </a:ext>
              </a:extLst>
            </p:cNvPr>
            <p:cNvSpPr>
              <a:spLocks noChangeShapeType="1"/>
            </p:cNvSpPr>
            <p:nvPr/>
          </p:nvSpPr>
          <p:spPr bwMode="auto">
            <a:xfrm>
              <a:off x="5424" y="960"/>
              <a:ext cx="0" cy="2208"/>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299" name="Rectangle 12">
            <a:extLst>
              <a:ext uri="{FF2B5EF4-FFF2-40B4-BE49-F238E27FC236}">
                <a16:creationId xmlns:a16="http://schemas.microsoft.com/office/drawing/2014/main" xmlns="" id="{F46ECA92-351B-4984-BA9D-F54A618663B0}"/>
              </a:ext>
            </a:extLst>
          </p:cNvPr>
          <p:cNvSpPr>
            <a:spLocks noGrp="1" noChangeArrowheads="1"/>
          </p:cNvSpPr>
          <p:nvPr>
            <p:ph type="title"/>
          </p:nvPr>
        </p:nvSpPr>
        <p:spPr>
          <a:xfrm>
            <a:off x="2224088" y="119063"/>
            <a:ext cx="7200900" cy="584200"/>
          </a:xfrm>
          <a:noFill/>
        </p:spPr>
        <p:txBody>
          <a:bodyPr>
            <a:normAutofit fontScale="90000"/>
          </a:bodyPr>
          <a:lstStyle/>
          <a:p>
            <a:r>
              <a:rPr lang="en-US" altLang="pt-BR" b="1" dirty="0" err="1">
                <a:solidFill>
                  <a:srgbClr val="002060"/>
                </a:solidFill>
              </a:rPr>
              <a:t>Defesas</a:t>
            </a:r>
            <a:r>
              <a:rPr lang="en-US" altLang="pt-BR" b="1" dirty="0">
                <a:solidFill>
                  <a:srgbClr val="002060"/>
                </a:solidFill>
              </a:rPr>
              <a:t> – </a:t>
            </a:r>
            <a:r>
              <a:rPr lang="en-US" altLang="pt-BR" b="1" dirty="0" err="1">
                <a:solidFill>
                  <a:srgbClr val="002060"/>
                </a:solidFill>
              </a:rPr>
              <a:t>Funções</a:t>
            </a:r>
            <a:endParaRPr lang="en-US" altLang="pt-BR" b="1" dirty="0">
              <a:solidFill>
                <a:srgbClr val="002060"/>
              </a:solidFill>
            </a:endParaRPr>
          </a:p>
        </p:txBody>
      </p:sp>
      <p:sp>
        <p:nvSpPr>
          <p:cNvPr id="55300" name="Freeform 19">
            <a:extLst>
              <a:ext uri="{FF2B5EF4-FFF2-40B4-BE49-F238E27FC236}">
                <a16:creationId xmlns:a16="http://schemas.microsoft.com/office/drawing/2014/main" xmlns="" id="{812F4674-CA4E-47E4-AD6F-699DA9316403}"/>
              </a:ext>
            </a:extLst>
          </p:cNvPr>
          <p:cNvSpPr>
            <a:spLocks/>
          </p:cNvSpPr>
          <p:nvPr/>
        </p:nvSpPr>
        <p:spPr bwMode="auto">
          <a:xfrm>
            <a:off x="7366000" y="2925763"/>
            <a:ext cx="622300" cy="3236912"/>
          </a:xfrm>
          <a:custGeom>
            <a:avLst/>
            <a:gdLst>
              <a:gd name="T0" fmla="*/ 617544 w 785"/>
              <a:gd name="T1" fmla="*/ 294409 h 4079"/>
              <a:gd name="T2" fmla="*/ 620715 w 785"/>
              <a:gd name="T3" fmla="*/ 2955993 h 4079"/>
              <a:gd name="T4" fmla="*/ 610409 w 785"/>
              <a:gd name="T5" fmla="*/ 3014717 h 4079"/>
              <a:gd name="T6" fmla="*/ 585834 w 785"/>
              <a:gd name="T7" fmla="*/ 3073440 h 4079"/>
              <a:gd name="T8" fmla="*/ 552539 w 785"/>
              <a:gd name="T9" fmla="*/ 3125021 h 4079"/>
              <a:gd name="T10" fmla="*/ 508938 w 785"/>
              <a:gd name="T11" fmla="*/ 3168666 h 4079"/>
              <a:gd name="T12" fmla="*/ 458203 w 785"/>
              <a:gd name="T13" fmla="*/ 3200408 h 4079"/>
              <a:gd name="T14" fmla="*/ 400333 w 785"/>
              <a:gd name="T15" fmla="*/ 3223422 h 4079"/>
              <a:gd name="T16" fmla="*/ 338499 w 785"/>
              <a:gd name="T17" fmla="*/ 3235325 h 4079"/>
              <a:gd name="T18" fmla="*/ 276666 w 785"/>
              <a:gd name="T19" fmla="*/ 3235325 h 4079"/>
              <a:gd name="T20" fmla="*/ 215625 w 785"/>
              <a:gd name="T21" fmla="*/ 3223422 h 4079"/>
              <a:gd name="T22" fmla="*/ 159341 w 785"/>
              <a:gd name="T23" fmla="*/ 3198821 h 4079"/>
              <a:gd name="T24" fmla="*/ 110983 w 785"/>
              <a:gd name="T25" fmla="*/ 3163111 h 4079"/>
              <a:gd name="T26" fmla="*/ 67383 w 785"/>
              <a:gd name="T27" fmla="*/ 3118672 h 4079"/>
              <a:gd name="T28" fmla="*/ 33295 w 785"/>
              <a:gd name="T29" fmla="*/ 3067885 h 4079"/>
              <a:gd name="T30" fmla="*/ 10306 w 785"/>
              <a:gd name="T31" fmla="*/ 3011542 h 4079"/>
              <a:gd name="T32" fmla="*/ 0 w 785"/>
              <a:gd name="T33" fmla="*/ 2950439 h 4079"/>
              <a:gd name="T34" fmla="*/ 1585 w 785"/>
              <a:gd name="T35" fmla="*/ 2855212 h 4079"/>
              <a:gd name="T36" fmla="*/ 8720 w 785"/>
              <a:gd name="T37" fmla="*/ 2826644 h 4079"/>
              <a:gd name="T38" fmla="*/ 28539 w 785"/>
              <a:gd name="T39" fmla="*/ 2802044 h 4079"/>
              <a:gd name="T40" fmla="*/ 57077 w 785"/>
              <a:gd name="T41" fmla="*/ 2786966 h 4079"/>
              <a:gd name="T42" fmla="*/ 87201 w 785"/>
              <a:gd name="T43" fmla="*/ 2785379 h 4079"/>
              <a:gd name="T44" fmla="*/ 117325 w 785"/>
              <a:gd name="T45" fmla="*/ 2794902 h 4079"/>
              <a:gd name="T46" fmla="*/ 139522 w 785"/>
              <a:gd name="T47" fmla="*/ 2817121 h 4079"/>
              <a:gd name="T48" fmla="*/ 153791 w 785"/>
              <a:gd name="T49" fmla="*/ 2843309 h 4079"/>
              <a:gd name="T50" fmla="*/ 156170 w 785"/>
              <a:gd name="T51" fmla="*/ 2942503 h 4079"/>
              <a:gd name="T52" fmla="*/ 164097 w 785"/>
              <a:gd name="T53" fmla="*/ 2984561 h 4079"/>
              <a:gd name="T54" fmla="*/ 186294 w 785"/>
              <a:gd name="T55" fmla="*/ 3021065 h 4079"/>
              <a:gd name="T56" fmla="*/ 214039 w 785"/>
              <a:gd name="T57" fmla="*/ 3054394 h 4079"/>
              <a:gd name="T58" fmla="*/ 251298 w 785"/>
              <a:gd name="T59" fmla="*/ 3075027 h 4079"/>
              <a:gd name="T60" fmla="*/ 293313 w 785"/>
              <a:gd name="T61" fmla="*/ 3086136 h 4079"/>
              <a:gd name="T62" fmla="*/ 337707 w 785"/>
              <a:gd name="T63" fmla="*/ 3082962 h 4079"/>
              <a:gd name="T64" fmla="*/ 378136 w 785"/>
              <a:gd name="T65" fmla="*/ 3072646 h 4079"/>
              <a:gd name="T66" fmla="*/ 413810 w 785"/>
              <a:gd name="T67" fmla="*/ 3044872 h 4079"/>
              <a:gd name="T68" fmla="*/ 443934 w 785"/>
              <a:gd name="T69" fmla="*/ 3011542 h 4079"/>
              <a:gd name="T70" fmla="*/ 458996 w 785"/>
              <a:gd name="T71" fmla="*/ 2974245 h 4079"/>
              <a:gd name="T72" fmla="*/ 465338 w 785"/>
              <a:gd name="T73" fmla="*/ 2944090 h 4079"/>
              <a:gd name="T74" fmla="*/ 542233 w 785"/>
              <a:gd name="T75" fmla="*/ 0 h 40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5" h="4079">
                <a:moveTo>
                  <a:pt x="684" y="0"/>
                </a:moveTo>
                <a:lnTo>
                  <a:pt x="779" y="371"/>
                </a:lnTo>
                <a:lnTo>
                  <a:pt x="785" y="3708"/>
                </a:lnTo>
                <a:lnTo>
                  <a:pt x="783" y="3725"/>
                </a:lnTo>
                <a:lnTo>
                  <a:pt x="777" y="3765"/>
                </a:lnTo>
                <a:lnTo>
                  <a:pt x="770" y="3799"/>
                </a:lnTo>
                <a:lnTo>
                  <a:pt x="758" y="3837"/>
                </a:lnTo>
                <a:lnTo>
                  <a:pt x="739" y="3873"/>
                </a:lnTo>
                <a:lnTo>
                  <a:pt x="720" y="3906"/>
                </a:lnTo>
                <a:lnTo>
                  <a:pt x="697" y="3938"/>
                </a:lnTo>
                <a:lnTo>
                  <a:pt x="671" y="3967"/>
                </a:lnTo>
                <a:lnTo>
                  <a:pt x="642" y="3993"/>
                </a:lnTo>
                <a:lnTo>
                  <a:pt x="610" y="4014"/>
                </a:lnTo>
                <a:lnTo>
                  <a:pt x="578" y="4033"/>
                </a:lnTo>
                <a:lnTo>
                  <a:pt x="540" y="4052"/>
                </a:lnTo>
                <a:lnTo>
                  <a:pt x="505" y="4062"/>
                </a:lnTo>
                <a:lnTo>
                  <a:pt x="467" y="4073"/>
                </a:lnTo>
                <a:lnTo>
                  <a:pt x="427" y="4077"/>
                </a:lnTo>
                <a:lnTo>
                  <a:pt x="389" y="4079"/>
                </a:lnTo>
                <a:lnTo>
                  <a:pt x="349" y="4077"/>
                </a:lnTo>
                <a:lnTo>
                  <a:pt x="311" y="4071"/>
                </a:lnTo>
                <a:lnTo>
                  <a:pt x="272" y="4062"/>
                </a:lnTo>
                <a:lnTo>
                  <a:pt x="237" y="4046"/>
                </a:lnTo>
                <a:lnTo>
                  <a:pt x="201" y="4031"/>
                </a:lnTo>
                <a:lnTo>
                  <a:pt x="169" y="4008"/>
                </a:lnTo>
                <a:lnTo>
                  <a:pt x="140" y="3986"/>
                </a:lnTo>
                <a:lnTo>
                  <a:pt x="110" y="3959"/>
                </a:lnTo>
                <a:lnTo>
                  <a:pt x="85" y="3930"/>
                </a:lnTo>
                <a:lnTo>
                  <a:pt x="59" y="3898"/>
                </a:lnTo>
                <a:lnTo>
                  <a:pt x="42" y="3866"/>
                </a:lnTo>
                <a:lnTo>
                  <a:pt x="26" y="3830"/>
                </a:lnTo>
                <a:lnTo>
                  <a:pt x="13" y="3795"/>
                </a:lnTo>
                <a:lnTo>
                  <a:pt x="5" y="3756"/>
                </a:lnTo>
                <a:lnTo>
                  <a:pt x="0" y="3718"/>
                </a:lnTo>
                <a:lnTo>
                  <a:pt x="0" y="3602"/>
                </a:lnTo>
                <a:lnTo>
                  <a:pt x="2" y="3598"/>
                </a:lnTo>
                <a:lnTo>
                  <a:pt x="5" y="3577"/>
                </a:lnTo>
                <a:lnTo>
                  <a:pt x="11" y="3562"/>
                </a:lnTo>
                <a:lnTo>
                  <a:pt x="24" y="3545"/>
                </a:lnTo>
                <a:lnTo>
                  <a:pt x="36" y="3531"/>
                </a:lnTo>
                <a:lnTo>
                  <a:pt x="55" y="3522"/>
                </a:lnTo>
                <a:lnTo>
                  <a:pt x="72" y="3512"/>
                </a:lnTo>
                <a:lnTo>
                  <a:pt x="89" y="3510"/>
                </a:lnTo>
                <a:lnTo>
                  <a:pt x="110" y="3510"/>
                </a:lnTo>
                <a:lnTo>
                  <a:pt x="129" y="3514"/>
                </a:lnTo>
                <a:lnTo>
                  <a:pt x="148" y="3522"/>
                </a:lnTo>
                <a:lnTo>
                  <a:pt x="163" y="3535"/>
                </a:lnTo>
                <a:lnTo>
                  <a:pt x="176" y="3550"/>
                </a:lnTo>
                <a:lnTo>
                  <a:pt x="186" y="3566"/>
                </a:lnTo>
                <a:lnTo>
                  <a:pt x="194" y="3583"/>
                </a:lnTo>
                <a:lnTo>
                  <a:pt x="197" y="3602"/>
                </a:lnTo>
                <a:lnTo>
                  <a:pt x="197" y="3708"/>
                </a:lnTo>
                <a:lnTo>
                  <a:pt x="199" y="3735"/>
                </a:lnTo>
                <a:lnTo>
                  <a:pt x="207" y="3761"/>
                </a:lnTo>
                <a:lnTo>
                  <a:pt x="216" y="3786"/>
                </a:lnTo>
                <a:lnTo>
                  <a:pt x="235" y="3807"/>
                </a:lnTo>
                <a:lnTo>
                  <a:pt x="249" y="3828"/>
                </a:lnTo>
                <a:lnTo>
                  <a:pt x="270" y="3849"/>
                </a:lnTo>
                <a:lnTo>
                  <a:pt x="294" y="3864"/>
                </a:lnTo>
                <a:lnTo>
                  <a:pt x="317" y="3875"/>
                </a:lnTo>
                <a:lnTo>
                  <a:pt x="344" y="3883"/>
                </a:lnTo>
                <a:lnTo>
                  <a:pt x="370" y="3889"/>
                </a:lnTo>
                <a:lnTo>
                  <a:pt x="397" y="3889"/>
                </a:lnTo>
                <a:lnTo>
                  <a:pt x="426" y="3885"/>
                </a:lnTo>
                <a:lnTo>
                  <a:pt x="452" y="3881"/>
                </a:lnTo>
                <a:lnTo>
                  <a:pt x="477" y="3872"/>
                </a:lnTo>
                <a:lnTo>
                  <a:pt x="502" y="3856"/>
                </a:lnTo>
                <a:lnTo>
                  <a:pt x="522" y="3837"/>
                </a:lnTo>
                <a:lnTo>
                  <a:pt x="541" y="3820"/>
                </a:lnTo>
                <a:lnTo>
                  <a:pt x="560" y="3795"/>
                </a:lnTo>
                <a:lnTo>
                  <a:pt x="570" y="3773"/>
                </a:lnTo>
                <a:lnTo>
                  <a:pt x="579" y="3748"/>
                </a:lnTo>
                <a:lnTo>
                  <a:pt x="585" y="3719"/>
                </a:lnTo>
                <a:lnTo>
                  <a:pt x="587" y="3710"/>
                </a:lnTo>
                <a:lnTo>
                  <a:pt x="585" y="371"/>
                </a:lnTo>
                <a:lnTo>
                  <a:pt x="684" y="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01" name="Freeform 18">
            <a:extLst>
              <a:ext uri="{FF2B5EF4-FFF2-40B4-BE49-F238E27FC236}">
                <a16:creationId xmlns:a16="http://schemas.microsoft.com/office/drawing/2014/main" xmlns="" id="{EBDFAD05-7BAC-4929-8B83-F5911EA96CDC}"/>
              </a:ext>
            </a:extLst>
          </p:cNvPr>
          <p:cNvSpPr>
            <a:spLocks/>
          </p:cNvSpPr>
          <p:nvPr/>
        </p:nvSpPr>
        <p:spPr bwMode="auto">
          <a:xfrm>
            <a:off x="7373938" y="2933700"/>
            <a:ext cx="620712" cy="3240088"/>
          </a:xfrm>
          <a:custGeom>
            <a:avLst/>
            <a:gdLst>
              <a:gd name="T0" fmla="*/ 619919 w 783"/>
              <a:gd name="T1" fmla="*/ 296863 h 4082"/>
              <a:gd name="T2" fmla="*/ 620712 w 783"/>
              <a:gd name="T3" fmla="*/ 2959100 h 4082"/>
              <a:gd name="T4" fmla="*/ 608821 w 783"/>
              <a:gd name="T5" fmla="*/ 3018632 h 4082"/>
              <a:gd name="T6" fmla="*/ 585039 w 783"/>
              <a:gd name="T7" fmla="*/ 3075782 h 4082"/>
              <a:gd name="T8" fmla="*/ 551744 w 783"/>
              <a:gd name="T9" fmla="*/ 3126582 h 4082"/>
              <a:gd name="T10" fmla="*/ 508144 w 783"/>
              <a:gd name="T11" fmla="*/ 3169444 h 4082"/>
              <a:gd name="T12" fmla="*/ 456616 w 783"/>
              <a:gd name="T13" fmla="*/ 3203575 h 4082"/>
              <a:gd name="T14" fmla="*/ 399539 w 783"/>
              <a:gd name="T15" fmla="*/ 3225007 h 4082"/>
              <a:gd name="T16" fmla="*/ 337705 w 783"/>
              <a:gd name="T17" fmla="*/ 3236913 h 4082"/>
              <a:gd name="T18" fmla="*/ 277457 w 783"/>
              <a:gd name="T19" fmla="*/ 3236913 h 4082"/>
              <a:gd name="T20" fmla="*/ 215624 w 783"/>
              <a:gd name="T21" fmla="*/ 3223419 h 4082"/>
              <a:gd name="T22" fmla="*/ 158547 w 783"/>
              <a:gd name="T23" fmla="*/ 3199607 h 4082"/>
              <a:gd name="T24" fmla="*/ 110190 w 783"/>
              <a:gd name="T25" fmla="*/ 3163094 h 4082"/>
              <a:gd name="T26" fmla="*/ 65004 w 783"/>
              <a:gd name="T27" fmla="*/ 3122613 h 4082"/>
              <a:gd name="T28" fmla="*/ 31709 w 783"/>
              <a:gd name="T29" fmla="*/ 3071019 h 4082"/>
              <a:gd name="T30" fmla="*/ 9513 w 783"/>
              <a:gd name="T31" fmla="*/ 3012282 h 4082"/>
              <a:gd name="T32" fmla="*/ 0 w 783"/>
              <a:gd name="T33" fmla="*/ 2950369 h 4082"/>
              <a:gd name="T34" fmla="*/ 0 w 783"/>
              <a:gd name="T35" fmla="*/ 2856707 h 4082"/>
              <a:gd name="T36" fmla="*/ 9513 w 783"/>
              <a:gd name="T37" fmla="*/ 2828132 h 4082"/>
              <a:gd name="T38" fmla="*/ 26953 w 783"/>
              <a:gd name="T39" fmla="*/ 2805907 h 4082"/>
              <a:gd name="T40" fmla="*/ 56284 w 783"/>
              <a:gd name="T41" fmla="*/ 2789238 h 4082"/>
              <a:gd name="T42" fmla="*/ 87201 w 783"/>
              <a:gd name="T43" fmla="*/ 2787650 h 4082"/>
              <a:gd name="T44" fmla="*/ 116532 w 783"/>
              <a:gd name="T45" fmla="*/ 2797969 h 4082"/>
              <a:gd name="T46" fmla="*/ 138729 w 783"/>
              <a:gd name="T47" fmla="*/ 2817813 h 4082"/>
              <a:gd name="T48" fmla="*/ 152205 w 783"/>
              <a:gd name="T49" fmla="*/ 2843213 h 4082"/>
              <a:gd name="T50" fmla="*/ 155376 w 783"/>
              <a:gd name="T51" fmla="*/ 2943225 h 4082"/>
              <a:gd name="T52" fmla="*/ 163304 w 783"/>
              <a:gd name="T53" fmla="*/ 2986882 h 4082"/>
              <a:gd name="T54" fmla="*/ 183915 w 783"/>
              <a:gd name="T55" fmla="*/ 3024188 h 4082"/>
              <a:gd name="T56" fmla="*/ 212453 w 783"/>
              <a:gd name="T57" fmla="*/ 3055938 h 4082"/>
              <a:gd name="T58" fmla="*/ 250504 w 783"/>
              <a:gd name="T59" fmla="*/ 3078957 h 4082"/>
              <a:gd name="T60" fmla="*/ 292519 w 783"/>
              <a:gd name="T61" fmla="*/ 3087688 h 4082"/>
              <a:gd name="T62" fmla="*/ 337705 w 783"/>
              <a:gd name="T63" fmla="*/ 3086100 h 4082"/>
              <a:gd name="T64" fmla="*/ 378135 w 783"/>
              <a:gd name="T65" fmla="*/ 3072607 h 4082"/>
              <a:gd name="T66" fmla="*/ 414601 w 783"/>
              <a:gd name="T67" fmla="*/ 3048794 h 4082"/>
              <a:gd name="T68" fmla="*/ 443139 w 783"/>
              <a:gd name="T69" fmla="*/ 3013869 h 4082"/>
              <a:gd name="T70" fmla="*/ 458201 w 783"/>
              <a:gd name="T71" fmla="*/ 2974182 h 4082"/>
              <a:gd name="T72" fmla="*/ 464543 w 783"/>
              <a:gd name="T73" fmla="*/ 2947194 h 4082"/>
              <a:gd name="T74" fmla="*/ 541438 w 783"/>
              <a:gd name="T75" fmla="*/ 0 h 4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3" h="4082">
                <a:moveTo>
                  <a:pt x="683" y="0"/>
                </a:moveTo>
                <a:lnTo>
                  <a:pt x="782" y="374"/>
                </a:lnTo>
                <a:lnTo>
                  <a:pt x="783" y="3708"/>
                </a:lnTo>
                <a:lnTo>
                  <a:pt x="783" y="3728"/>
                </a:lnTo>
                <a:lnTo>
                  <a:pt x="778" y="3768"/>
                </a:lnTo>
                <a:lnTo>
                  <a:pt x="768" y="3803"/>
                </a:lnTo>
                <a:lnTo>
                  <a:pt x="755" y="3839"/>
                </a:lnTo>
                <a:lnTo>
                  <a:pt x="738" y="3875"/>
                </a:lnTo>
                <a:lnTo>
                  <a:pt x="719" y="3909"/>
                </a:lnTo>
                <a:lnTo>
                  <a:pt x="696" y="3939"/>
                </a:lnTo>
                <a:lnTo>
                  <a:pt x="671" y="3968"/>
                </a:lnTo>
                <a:lnTo>
                  <a:pt x="641" y="3993"/>
                </a:lnTo>
                <a:lnTo>
                  <a:pt x="609" y="4015"/>
                </a:lnTo>
                <a:lnTo>
                  <a:pt x="576" y="4036"/>
                </a:lnTo>
                <a:lnTo>
                  <a:pt x="538" y="4052"/>
                </a:lnTo>
                <a:lnTo>
                  <a:pt x="504" y="4063"/>
                </a:lnTo>
                <a:lnTo>
                  <a:pt x="466" y="4074"/>
                </a:lnTo>
                <a:lnTo>
                  <a:pt x="426" y="4078"/>
                </a:lnTo>
                <a:lnTo>
                  <a:pt x="388" y="4082"/>
                </a:lnTo>
                <a:lnTo>
                  <a:pt x="350" y="4078"/>
                </a:lnTo>
                <a:lnTo>
                  <a:pt x="310" y="4074"/>
                </a:lnTo>
                <a:lnTo>
                  <a:pt x="272" y="4061"/>
                </a:lnTo>
                <a:lnTo>
                  <a:pt x="236" y="4050"/>
                </a:lnTo>
                <a:lnTo>
                  <a:pt x="200" y="4031"/>
                </a:lnTo>
                <a:lnTo>
                  <a:pt x="167" y="4012"/>
                </a:lnTo>
                <a:lnTo>
                  <a:pt x="139" y="3985"/>
                </a:lnTo>
                <a:lnTo>
                  <a:pt x="110" y="3960"/>
                </a:lnTo>
                <a:lnTo>
                  <a:pt x="82" y="3934"/>
                </a:lnTo>
                <a:lnTo>
                  <a:pt x="61" y="3901"/>
                </a:lnTo>
                <a:lnTo>
                  <a:pt x="40" y="3869"/>
                </a:lnTo>
                <a:lnTo>
                  <a:pt x="25" y="3831"/>
                </a:lnTo>
                <a:lnTo>
                  <a:pt x="12" y="3795"/>
                </a:lnTo>
                <a:lnTo>
                  <a:pt x="2" y="3759"/>
                </a:lnTo>
                <a:lnTo>
                  <a:pt x="0" y="3717"/>
                </a:lnTo>
                <a:lnTo>
                  <a:pt x="0" y="3601"/>
                </a:lnTo>
                <a:lnTo>
                  <a:pt x="0" y="3599"/>
                </a:lnTo>
                <a:lnTo>
                  <a:pt x="2" y="3580"/>
                </a:lnTo>
                <a:lnTo>
                  <a:pt x="12" y="3563"/>
                </a:lnTo>
                <a:lnTo>
                  <a:pt x="23" y="3548"/>
                </a:lnTo>
                <a:lnTo>
                  <a:pt x="34" y="3535"/>
                </a:lnTo>
                <a:lnTo>
                  <a:pt x="53" y="3521"/>
                </a:lnTo>
                <a:lnTo>
                  <a:pt x="71" y="3514"/>
                </a:lnTo>
                <a:lnTo>
                  <a:pt x="88" y="3512"/>
                </a:lnTo>
                <a:lnTo>
                  <a:pt x="110" y="3512"/>
                </a:lnTo>
                <a:lnTo>
                  <a:pt x="128" y="3518"/>
                </a:lnTo>
                <a:lnTo>
                  <a:pt x="147" y="3525"/>
                </a:lnTo>
                <a:lnTo>
                  <a:pt x="162" y="3537"/>
                </a:lnTo>
                <a:lnTo>
                  <a:pt x="175" y="3550"/>
                </a:lnTo>
                <a:lnTo>
                  <a:pt x="185" y="3567"/>
                </a:lnTo>
                <a:lnTo>
                  <a:pt x="192" y="3582"/>
                </a:lnTo>
                <a:lnTo>
                  <a:pt x="196" y="3601"/>
                </a:lnTo>
                <a:lnTo>
                  <a:pt x="196" y="3708"/>
                </a:lnTo>
                <a:lnTo>
                  <a:pt x="198" y="3736"/>
                </a:lnTo>
                <a:lnTo>
                  <a:pt x="206" y="3763"/>
                </a:lnTo>
                <a:lnTo>
                  <a:pt x="219" y="3787"/>
                </a:lnTo>
                <a:lnTo>
                  <a:pt x="232" y="3810"/>
                </a:lnTo>
                <a:lnTo>
                  <a:pt x="251" y="3831"/>
                </a:lnTo>
                <a:lnTo>
                  <a:pt x="268" y="3850"/>
                </a:lnTo>
                <a:lnTo>
                  <a:pt x="293" y="3865"/>
                </a:lnTo>
                <a:lnTo>
                  <a:pt x="316" y="3879"/>
                </a:lnTo>
                <a:lnTo>
                  <a:pt x="342" y="3886"/>
                </a:lnTo>
                <a:lnTo>
                  <a:pt x="369" y="3890"/>
                </a:lnTo>
                <a:lnTo>
                  <a:pt x="398" y="3890"/>
                </a:lnTo>
                <a:lnTo>
                  <a:pt x="426" y="3888"/>
                </a:lnTo>
                <a:lnTo>
                  <a:pt x="451" y="3881"/>
                </a:lnTo>
                <a:lnTo>
                  <a:pt x="477" y="3871"/>
                </a:lnTo>
                <a:lnTo>
                  <a:pt x="500" y="3856"/>
                </a:lnTo>
                <a:lnTo>
                  <a:pt x="523" y="3841"/>
                </a:lnTo>
                <a:lnTo>
                  <a:pt x="544" y="3820"/>
                </a:lnTo>
                <a:lnTo>
                  <a:pt x="559" y="3797"/>
                </a:lnTo>
                <a:lnTo>
                  <a:pt x="570" y="3772"/>
                </a:lnTo>
                <a:lnTo>
                  <a:pt x="578" y="3747"/>
                </a:lnTo>
                <a:lnTo>
                  <a:pt x="586" y="3723"/>
                </a:lnTo>
                <a:lnTo>
                  <a:pt x="586" y="3713"/>
                </a:lnTo>
                <a:lnTo>
                  <a:pt x="586" y="374"/>
                </a:lnTo>
                <a:lnTo>
                  <a:pt x="683" y="0"/>
                </a:lnTo>
                <a:close/>
              </a:path>
            </a:pathLst>
          </a:custGeom>
          <a:gradFill rotWithShape="1">
            <a:gsLst>
              <a:gs pos="0">
                <a:srgbClr val="000000"/>
              </a:gs>
              <a:gs pos="100000">
                <a:srgbClr val="6633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380" name="Freeform 20">
            <a:extLst>
              <a:ext uri="{FF2B5EF4-FFF2-40B4-BE49-F238E27FC236}">
                <a16:creationId xmlns:a16="http://schemas.microsoft.com/office/drawing/2014/main" xmlns="" id="{CA9B67D6-6AE1-4674-A486-0493E75A52BF}"/>
              </a:ext>
            </a:extLst>
          </p:cNvPr>
          <p:cNvSpPr>
            <a:spLocks/>
          </p:cNvSpPr>
          <p:nvPr/>
        </p:nvSpPr>
        <p:spPr bwMode="auto">
          <a:xfrm>
            <a:off x="6350001" y="3219450"/>
            <a:ext cx="3114675" cy="1504950"/>
          </a:xfrm>
          <a:custGeom>
            <a:avLst/>
            <a:gdLst>
              <a:gd name="T0" fmla="*/ 848 w 3924"/>
              <a:gd name="T1" fmla="*/ 1824 h 1895"/>
              <a:gd name="T2" fmla="*/ 955 w 3924"/>
              <a:gd name="T3" fmla="*/ 1748 h 1895"/>
              <a:gd name="T4" fmla="*/ 1074 w 3924"/>
              <a:gd name="T5" fmla="*/ 1706 h 1895"/>
              <a:gd name="T6" fmla="*/ 1204 w 3924"/>
              <a:gd name="T7" fmla="*/ 1695 h 1895"/>
              <a:gd name="T8" fmla="*/ 1331 w 3924"/>
              <a:gd name="T9" fmla="*/ 1718 h 1895"/>
              <a:gd name="T10" fmla="*/ 1449 w 3924"/>
              <a:gd name="T11" fmla="*/ 1777 h 1895"/>
              <a:gd name="T12" fmla="*/ 1544 w 3924"/>
              <a:gd name="T13" fmla="*/ 1862 h 1895"/>
              <a:gd name="T14" fmla="*/ 1601 w 3924"/>
              <a:gd name="T15" fmla="*/ 1855 h 1895"/>
              <a:gd name="T16" fmla="*/ 1700 w 3924"/>
              <a:gd name="T17" fmla="*/ 1769 h 1895"/>
              <a:gd name="T18" fmla="*/ 1818 w 3924"/>
              <a:gd name="T19" fmla="*/ 1716 h 1895"/>
              <a:gd name="T20" fmla="*/ 1945 w 3924"/>
              <a:gd name="T21" fmla="*/ 1695 h 1895"/>
              <a:gd name="T22" fmla="*/ 2074 w 3924"/>
              <a:gd name="T23" fmla="*/ 1708 h 1895"/>
              <a:gd name="T24" fmla="*/ 2194 w 3924"/>
              <a:gd name="T25" fmla="*/ 1754 h 1895"/>
              <a:gd name="T26" fmla="*/ 2299 w 3924"/>
              <a:gd name="T27" fmla="*/ 1830 h 1895"/>
              <a:gd name="T28" fmla="*/ 2358 w 3924"/>
              <a:gd name="T29" fmla="*/ 1895 h 1895"/>
              <a:gd name="T30" fmla="*/ 2451 w 3924"/>
              <a:gd name="T31" fmla="*/ 1796 h 1895"/>
              <a:gd name="T32" fmla="*/ 2563 w 3924"/>
              <a:gd name="T33" fmla="*/ 1731 h 1895"/>
              <a:gd name="T34" fmla="*/ 2688 w 3924"/>
              <a:gd name="T35" fmla="*/ 1699 h 1895"/>
              <a:gd name="T36" fmla="*/ 2816 w 3924"/>
              <a:gd name="T37" fmla="*/ 1699 h 1895"/>
              <a:gd name="T38" fmla="*/ 2941 w 3924"/>
              <a:gd name="T39" fmla="*/ 1737 h 1895"/>
              <a:gd name="T40" fmla="*/ 3051 w 3924"/>
              <a:gd name="T41" fmla="*/ 1801 h 1895"/>
              <a:gd name="T42" fmla="*/ 3141 w 3924"/>
              <a:gd name="T43" fmla="*/ 1895 h 1895"/>
              <a:gd name="T44" fmla="*/ 3204 w 3924"/>
              <a:gd name="T45" fmla="*/ 1824 h 1895"/>
              <a:gd name="T46" fmla="*/ 3306 w 3924"/>
              <a:gd name="T47" fmla="*/ 1748 h 1895"/>
              <a:gd name="T48" fmla="*/ 3430 w 3924"/>
              <a:gd name="T49" fmla="*/ 1706 h 1895"/>
              <a:gd name="T50" fmla="*/ 3557 w 3924"/>
              <a:gd name="T51" fmla="*/ 1695 h 1895"/>
              <a:gd name="T52" fmla="*/ 3684 w 3924"/>
              <a:gd name="T53" fmla="*/ 1718 h 1895"/>
              <a:gd name="T54" fmla="*/ 3802 w 3924"/>
              <a:gd name="T55" fmla="*/ 1777 h 1895"/>
              <a:gd name="T56" fmla="*/ 3899 w 3924"/>
              <a:gd name="T57" fmla="*/ 1862 h 1895"/>
              <a:gd name="T58" fmla="*/ 3914 w 3924"/>
              <a:gd name="T59" fmla="*/ 1722 h 1895"/>
              <a:gd name="T60" fmla="*/ 3867 w 3924"/>
              <a:gd name="T61" fmla="*/ 1469 h 1895"/>
              <a:gd name="T62" fmla="*/ 3787 w 3924"/>
              <a:gd name="T63" fmla="*/ 1222 h 1895"/>
              <a:gd name="T64" fmla="*/ 3675 w 3924"/>
              <a:gd name="T65" fmla="*/ 988 h 1895"/>
              <a:gd name="T66" fmla="*/ 3530 w 3924"/>
              <a:gd name="T67" fmla="*/ 773 h 1895"/>
              <a:gd name="T68" fmla="*/ 3359 w 3924"/>
              <a:gd name="T69" fmla="*/ 577 h 1895"/>
              <a:gd name="T70" fmla="*/ 3164 w 3924"/>
              <a:gd name="T71" fmla="*/ 406 h 1895"/>
              <a:gd name="T72" fmla="*/ 2945 w 3924"/>
              <a:gd name="T73" fmla="*/ 262 h 1895"/>
              <a:gd name="T74" fmla="*/ 2711 w 3924"/>
              <a:gd name="T75" fmla="*/ 148 h 1895"/>
              <a:gd name="T76" fmla="*/ 2464 w 3924"/>
              <a:gd name="T77" fmla="*/ 66 h 1895"/>
              <a:gd name="T78" fmla="*/ 2207 w 3924"/>
              <a:gd name="T79" fmla="*/ 17 h 1895"/>
              <a:gd name="T80" fmla="*/ 1945 w 3924"/>
              <a:gd name="T81" fmla="*/ 0 h 1895"/>
              <a:gd name="T82" fmla="*/ 1685 w 3924"/>
              <a:gd name="T83" fmla="*/ 21 h 1895"/>
              <a:gd name="T84" fmla="*/ 1430 w 3924"/>
              <a:gd name="T85" fmla="*/ 74 h 1895"/>
              <a:gd name="T86" fmla="*/ 1181 w 3924"/>
              <a:gd name="T87" fmla="*/ 163 h 1895"/>
              <a:gd name="T88" fmla="*/ 949 w 3924"/>
              <a:gd name="T89" fmla="*/ 281 h 1895"/>
              <a:gd name="T90" fmla="*/ 734 w 3924"/>
              <a:gd name="T91" fmla="*/ 427 h 1895"/>
              <a:gd name="T92" fmla="*/ 540 w 3924"/>
              <a:gd name="T93" fmla="*/ 602 h 1895"/>
              <a:gd name="T94" fmla="*/ 373 w 3924"/>
              <a:gd name="T95" fmla="*/ 800 h 1895"/>
              <a:gd name="T96" fmla="*/ 236 w 3924"/>
              <a:gd name="T97" fmla="*/ 1020 h 1895"/>
              <a:gd name="T98" fmla="*/ 126 w 3924"/>
              <a:gd name="T99" fmla="*/ 1254 h 1895"/>
              <a:gd name="T100" fmla="*/ 50 w 3924"/>
              <a:gd name="T101" fmla="*/ 1503 h 1895"/>
              <a:gd name="T102" fmla="*/ 8 w 3924"/>
              <a:gd name="T103" fmla="*/ 1758 h 1895"/>
              <a:gd name="T104" fmla="*/ 33 w 3924"/>
              <a:gd name="T105" fmla="*/ 1855 h 1895"/>
              <a:gd name="T106" fmla="*/ 130 w 3924"/>
              <a:gd name="T107" fmla="*/ 1769 h 1895"/>
              <a:gd name="T108" fmla="*/ 249 w 3924"/>
              <a:gd name="T109" fmla="*/ 1716 h 1895"/>
              <a:gd name="T110" fmla="*/ 377 w 3924"/>
              <a:gd name="T111" fmla="*/ 1693 h 1895"/>
              <a:gd name="T112" fmla="*/ 506 w 3924"/>
              <a:gd name="T113" fmla="*/ 1706 h 1895"/>
              <a:gd name="T114" fmla="*/ 626 w 3924"/>
              <a:gd name="T115" fmla="*/ 1754 h 1895"/>
              <a:gd name="T116" fmla="*/ 730 w 3924"/>
              <a:gd name="T117" fmla="*/ 1830 h 1895"/>
              <a:gd name="T118" fmla="*/ 791 w 3924"/>
              <a:gd name="T119" fmla="*/ 1889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4" h="1895">
                <a:moveTo>
                  <a:pt x="791" y="1889"/>
                </a:moveTo>
                <a:lnTo>
                  <a:pt x="820" y="1855"/>
                </a:lnTo>
                <a:lnTo>
                  <a:pt x="848" y="1824"/>
                </a:lnTo>
                <a:lnTo>
                  <a:pt x="880" y="1796"/>
                </a:lnTo>
                <a:lnTo>
                  <a:pt x="917" y="1769"/>
                </a:lnTo>
                <a:lnTo>
                  <a:pt x="955" y="1748"/>
                </a:lnTo>
                <a:lnTo>
                  <a:pt x="991" y="1731"/>
                </a:lnTo>
                <a:lnTo>
                  <a:pt x="1031" y="1716"/>
                </a:lnTo>
                <a:lnTo>
                  <a:pt x="1074" y="1706"/>
                </a:lnTo>
                <a:lnTo>
                  <a:pt x="1116" y="1699"/>
                </a:lnTo>
                <a:lnTo>
                  <a:pt x="1158" y="1695"/>
                </a:lnTo>
                <a:lnTo>
                  <a:pt x="1204" y="1695"/>
                </a:lnTo>
                <a:lnTo>
                  <a:pt x="1247" y="1699"/>
                </a:lnTo>
                <a:lnTo>
                  <a:pt x="1291" y="1708"/>
                </a:lnTo>
                <a:lnTo>
                  <a:pt x="1331" y="1718"/>
                </a:lnTo>
                <a:lnTo>
                  <a:pt x="1369" y="1737"/>
                </a:lnTo>
                <a:lnTo>
                  <a:pt x="1409" y="1754"/>
                </a:lnTo>
                <a:lnTo>
                  <a:pt x="1449" y="1777"/>
                </a:lnTo>
                <a:lnTo>
                  <a:pt x="1481" y="1801"/>
                </a:lnTo>
                <a:lnTo>
                  <a:pt x="1515" y="1830"/>
                </a:lnTo>
                <a:lnTo>
                  <a:pt x="1544" y="1862"/>
                </a:lnTo>
                <a:lnTo>
                  <a:pt x="1572" y="1895"/>
                </a:lnTo>
                <a:lnTo>
                  <a:pt x="1572" y="1895"/>
                </a:lnTo>
                <a:lnTo>
                  <a:pt x="1601" y="1855"/>
                </a:lnTo>
                <a:lnTo>
                  <a:pt x="1631" y="1824"/>
                </a:lnTo>
                <a:lnTo>
                  <a:pt x="1666" y="1796"/>
                </a:lnTo>
                <a:lnTo>
                  <a:pt x="1700" y="1769"/>
                </a:lnTo>
                <a:lnTo>
                  <a:pt x="1738" y="1748"/>
                </a:lnTo>
                <a:lnTo>
                  <a:pt x="1778" y="1731"/>
                </a:lnTo>
                <a:lnTo>
                  <a:pt x="1818" y="1716"/>
                </a:lnTo>
                <a:lnTo>
                  <a:pt x="1859" y="1706"/>
                </a:lnTo>
                <a:lnTo>
                  <a:pt x="1901" y="1699"/>
                </a:lnTo>
                <a:lnTo>
                  <a:pt x="1945" y="1695"/>
                </a:lnTo>
                <a:lnTo>
                  <a:pt x="1991" y="1695"/>
                </a:lnTo>
                <a:lnTo>
                  <a:pt x="2031" y="1699"/>
                </a:lnTo>
                <a:lnTo>
                  <a:pt x="2074" y="1708"/>
                </a:lnTo>
                <a:lnTo>
                  <a:pt x="2118" y="1718"/>
                </a:lnTo>
                <a:lnTo>
                  <a:pt x="2156" y="1737"/>
                </a:lnTo>
                <a:lnTo>
                  <a:pt x="2194" y="1754"/>
                </a:lnTo>
                <a:lnTo>
                  <a:pt x="2232" y="1777"/>
                </a:lnTo>
                <a:lnTo>
                  <a:pt x="2268" y="1801"/>
                </a:lnTo>
                <a:lnTo>
                  <a:pt x="2299" y="1830"/>
                </a:lnTo>
                <a:lnTo>
                  <a:pt x="2331" y="1862"/>
                </a:lnTo>
                <a:lnTo>
                  <a:pt x="2358" y="1895"/>
                </a:lnTo>
                <a:lnTo>
                  <a:pt x="2358" y="1895"/>
                </a:lnTo>
                <a:lnTo>
                  <a:pt x="2388" y="1855"/>
                </a:lnTo>
                <a:lnTo>
                  <a:pt x="2418" y="1824"/>
                </a:lnTo>
                <a:lnTo>
                  <a:pt x="2451" y="1796"/>
                </a:lnTo>
                <a:lnTo>
                  <a:pt x="2485" y="1769"/>
                </a:lnTo>
                <a:lnTo>
                  <a:pt x="2523" y="1748"/>
                </a:lnTo>
                <a:lnTo>
                  <a:pt x="2563" y="1731"/>
                </a:lnTo>
                <a:lnTo>
                  <a:pt x="2603" y="1716"/>
                </a:lnTo>
                <a:lnTo>
                  <a:pt x="2645" y="1706"/>
                </a:lnTo>
                <a:lnTo>
                  <a:pt x="2688" y="1699"/>
                </a:lnTo>
                <a:lnTo>
                  <a:pt x="2728" y="1695"/>
                </a:lnTo>
                <a:lnTo>
                  <a:pt x="2774" y="1695"/>
                </a:lnTo>
                <a:lnTo>
                  <a:pt x="2816" y="1699"/>
                </a:lnTo>
                <a:lnTo>
                  <a:pt x="2861" y="1708"/>
                </a:lnTo>
                <a:lnTo>
                  <a:pt x="2903" y="1718"/>
                </a:lnTo>
                <a:lnTo>
                  <a:pt x="2941" y="1737"/>
                </a:lnTo>
                <a:lnTo>
                  <a:pt x="2981" y="1754"/>
                </a:lnTo>
                <a:lnTo>
                  <a:pt x="3019" y="1777"/>
                </a:lnTo>
                <a:lnTo>
                  <a:pt x="3051" y="1801"/>
                </a:lnTo>
                <a:lnTo>
                  <a:pt x="3084" y="1830"/>
                </a:lnTo>
                <a:lnTo>
                  <a:pt x="3114" y="1862"/>
                </a:lnTo>
                <a:lnTo>
                  <a:pt x="3141" y="1895"/>
                </a:lnTo>
                <a:lnTo>
                  <a:pt x="3141" y="1895"/>
                </a:lnTo>
                <a:lnTo>
                  <a:pt x="3173" y="1855"/>
                </a:lnTo>
                <a:lnTo>
                  <a:pt x="3204" y="1824"/>
                </a:lnTo>
                <a:lnTo>
                  <a:pt x="3236" y="1796"/>
                </a:lnTo>
                <a:lnTo>
                  <a:pt x="3268" y="1769"/>
                </a:lnTo>
                <a:lnTo>
                  <a:pt x="3306" y="1748"/>
                </a:lnTo>
                <a:lnTo>
                  <a:pt x="3346" y="1731"/>
                </a:lnTo>
                <a:lnTo>
                  <a:pt x="3388" y="1716"/>
                </a:lnTo>
                <a:lnTo>
                  <a:pt x="3430" y="1706"/>
                </a:lnTo>
                <a:lnTo>
                  <a:pt x="3472" y="1699"/>
                </a:lnTo>
                <a:lnTo>
                  <a:pt x="3513" y="1695"/>
                </a:lnTo>
                <a:lnTo>
                  <a:pt x="3557" y="1695"/>
                </a:lnTo>
                <a:lnTo>
                  <a:pt x="3603" y="1699"/>
                </a:lnTo>
                <a:lnTo>
                  <a:pt x="3645" y="1708"/>
                </a:lnTo>
                <a:lnTo>
                  <a:pt x="3684" y="1718"/>
                </a:lnTo>
                <a:lnTo>
                  <a:pt x="3726" y="1737"/>
                </a:lnTo>
                <a:lnTo>
                  <a:pt x="3764" y="1754"/>
                </a:lnTo>
                <a:lnTo>
                  <a:pt x="3802" y="1777"/>
                </a:lnTo>
                <a:lnTo>
                  <a:pt x="3837" y="1801"/>
                </a:lnTo>
                <a:lnTo>
                  <a:pt x="3869" y="1830"/>
                </a:lnTo>
                <a:lnTo>
                  <a:pt x="3899" y="1862"/>
                </a:lnTo>
                <a:lnTo>
                  <a:pt x="3924" y="1895"/>
                </a:lnTo>
                <a:lnTo>
                  <a:pt x="3922" y="1807"/>
                </a:lnTo>
                <a:lnTo>
                  <a:pt x="3914" y="1722"/>
                </a:lnTo>
                <a:lnTo>
                  <a:pt x="3901" y="1636"/>
                </a:lnTo>
                <a:lnTo>
                  <a:pt x="3888" y="1552"/>
                </a:lnTo>
                <a:lnTo>
                  <a:pt x="3867" y="1469"/>
                </a:lnTo>
                <a:lnTo>
                  <a:pt x="3844" y="1385"/>
                </a:lnTo>
                <a:lnTo>
                  <a:pt x="3818" y="1302"/>
                </a:lnTo>
                <a:lnTo>
                  <a:pt x="3787" y="1222"/>
                </a:lnTo>
                <a:lnTo>
                  <a:pt x="3753" y="1142"/>
                </a:lnTo>
                <a:lnTo>
                  <a:pt x="3717" y="1066"/>
                </a:lnTo>
                <a:lnTo>
                  <a:pt x="3675" y="988"/>
                </a:lnTo>
                <a:lnTo>
                  <a:pt x="3629" y="914"/>
                </a:lnTo>
                <a:lnTo>
                  <a:pt x="3582" y="843"/>
                </a:lnTo>
                <a:lnTo>
                  <a:pt x="3530" y="773"/>
                </a:lnTo>
                <a:lnTo>
                  <a:pt x="3477" y="705"/>
                </a:lnTo>
                <a:lnTo>
                  <a:pt x="3418" y="640"/>
                </a:lnTo>
                <a:lnTo>
                  <a:pt x="3359" y="577"/>
                </a:lnTo>
                <a:lnTo>
                  <a:pt x="3299" y="517"/>
                </a:lnTo>
                <a:lnTo>
                  <a:pt x="3230" y="460"/>
                </a:lnTo>
                <a:lnTo>
                  <a:pt x="3164" y="406"/>
                </a:lnTo>
                <a:lnTo>
                  <a:pt x="3093" y="353"/>
                </a:lnTo>
                <a:lnTo>
                  <a:pt x="3021" y="306"/>
                </a:lnTo>
                <a:lnTo>
                  <a:pt x="2945" y="262"/>
                </a:lnTo>
                <a:lnTo>
                  <a:pt x="2871" y="220"/>
                </a:lnTo>
                <a:lnTo>
                  <a:pt x="2791" y="180"/>
                </a:lnTo>
                <a:lnTo>
                  <a:pt x="2711" y="148"/>
                </a:lnTo>
                <a:lnTo>
                  <a:pt x="2631" y="116"/>
                </a:lnTo>
                <a:lnTo>
                  <a:pt x="2548" y="87"/>
                </a:lnTo>
                <a:lnTo>
                  <a:pt x="2464" y="66"/>
                </a:lnTo>
                <a:lnTo>
                  <a:pt x="2378" y="45"/>
                </a:lnTo>
                <a:lnTo>
                  <a:pt x="2293" y="28"/>
                </a:lnTo>
                <a:lnTo>
                  <a:pt x="2207" y="17"/>
                </a:lnTo>
                <a:lnTo>
                  <a:pt x="2120" y="5"/>
                </a:lnTo>
                <a:lnTo>
                  <a:pt x="2031" y="2"/>
                </a:lnTo>
                <a:lnTo>
                  <a:pt x="1945" y="0"/>
                </a:lnTo>
                <a:lnTo>
                  <a:pt x="1858" y="2"/>
                </a:lnTo>
                <a:lnTo>
                  <a:pt x="1770" y="9"/>
                </a:lnTo>
                <a:lnTo>
                  <a:pt x="1685" y="21"/>
                </a:lnTo>
                <a:lnTo>
                  <a:pt x="1599" y="32"/>
                </a:lnTo>
                <a:lnTo>
                  <a:pt x="1515" y="53"/>
                </a:lnTo>
                <a:lnTo>
                  <a:pt x="1430" y="74"/>
                </a:lnTo>
                <a:lnTo>
                  <a:pt x="1344" y="100"/>
                </a:lnTo>
                <a:lnTo>
                  <a:pt x="1263" y="129"/>
                </a:lnTo>
                <a:lnTo>
                  <a:pt x="1181" y="163"/>
                </a:lnTo>
                <a:lnTo>
                  <a:pt x="1101" y="197"/>
                </a:lnTo>
                <a:lnTo>
                  <a:pt x="1023" y="235"/>
                </a:lnTo>
                <a:lnTo>
                  <a:pt x="949" y="281"/>
                </a:lnTo>
                <a:lnTo>
                  <a:pt x="877" y="327"/>
                </a:lnTo>
                <a:lnTo>
                  <a:pt x="804" y="376"/>
                </a:lnTo>
                <a:lnTo>
                  <a:pt x="734" y="427"/>
                </a:lnTo>
                <a:lnTo>
                  <a:pt x="669" y="484"/>
                </a:lnTo>
                <a:lnTo>
                  <a:pt x="603" y="541"/>
                </a:lnTo>
                <a:lnTo>
                  <a:pt x="540" y="602"/>
                </a:lnTo>
                <a:lnTo>
                  <a:pt x="483" y="665"/>
                </a:lnTo>
                <a:lnTo>
                  <a:pt x="428" y="733"/>
                </a:lnTo>
                <a:lnTo>
                  <a:pt x="373" y="800"/>
                </a:lnTo>
                <a:lnTo>
                  <a:pt x="325" y="874"/>
                </a:lnTo>
                <a:lnTo>
                  <a:pt x="276" y="946"/>
                </a:lnTo>
                <a:lnTo>
                  <a:pt x="236" y="1020"/>
                </a:lnTo>
                <a:lnTo>
                  <a:pt x="196" y="1096"/>
                </a:lnTo>
                <a:lnTo>
                  <a:pt x="158" y="1176"/>
                </a:lnTo>
                <a:lnTo>
                  <a:pt x="126" y="1254"/>
                </a:lnTo>
                <a:lnTo>
                  <a:pt x="99" y="1338"/>
                </a:lnTo>
                <a:lnTo>
                  <a:pt x="73" y="1419"/>
                </a:lnTo>
                <a:lnTo>
                  <a:pt x="50" y="1503"/>
                </a:lnTo>
                <a:lnTo>
                  <a:pt x="33" y="1589"/>
                </a:lnTo>
                <a:lnTo>
                  <a:pt x="17" y="1674"/>
                </a:lnTo>
                <a:lnTo>
                  <a:pt x="8" y="1758"/>
                </a:lnTo>
                <a:lnTo>
                  <a:pt x="2" y="1845"/>
                </a:lnTo>
                <a:lnTo>
                  <a:pt x="0" y="1891"/>
                </a:lnTo>
                <a:lnTo>
                  <a:pt x="33" y="1855"/>
                </a:lnTo>
                <a:lnTo>
                  <a:pt x="63" y="1824"/>
                </a:lnTo>
                <a:lnTo>
                  <a:pt x="95" y="1794"/>
                </a:lnTo>
                <a:lnTo>
                  <a:pt x="130" y="1769"/>
                </a:lnTo>
                <a:lnTo>
                  <a:pt x="168" y="1748"/>
                </a:lnTo>
                <a:lnTo>
                  <a:pt x="206" y="1731"/>
                </a:lnTo>
                <a:lnTo>
                  <a:pt x="249" y="1716"/>
                </a:lnTo>
                <a:lnTo>
                  <a:pt x="287" y="1706"/>
                </a:lnTo>
                <a:lnTo>
                  <a:pt x="333" y="1699"/>
                </a:lnTo>
                <a:lnTo>
                  <a:pt x="377" y="1693"/>
                </a:lnTo>
                <a:lnTo>
                  <a:pt x="420" y="1693"/>
                </a:lnTo>
                <a:lnTo>
                  <a:pt x="460" y="1699"/>
                </a:lnTo>
                <a:lnTo>
                  <a:pt x="506" y="1706"/>
                </a:lnTo>
                <a:lnTo>
                  <a:pt x="546" y="1718"/>
                </a:lnTo>
                <a:lnTo>
                  <a:pt x="588" y="1733"/>
                </a:lnTo>
                <a:lnTo>
                  <a:pt x="626" y="1754"/>
                </a:lnTo>
                <a:lnTo>
                  <a:pt x="664" y="1773"/>
                </a:lnTo>
                <a:lnTo>
                  <a:pt x="698" y="1799"/>
                </a:lnTo>
                <a:lnTo>
                  <a:pt x="730" y="1830"/>
                </a:lnTo>
                <a:lnTo>
                  <a:pt x="761" y="1858"/>
                </a:lnTo>
                <a:lnTo>
                  <a:pt x="785" y="1891"/>
                </a:lnTo>
                <a:lnTo>
                  <a:pt x="791" y="1889"/>
                </a:lnTo>
                <a:close/>
              </a:path>
            </a:pathLst>
          </a:custGeom>
          <a:gradFill rotWithShape="1">
            <a:gsLst>
              <a:gs pos="0">
                <a:schemeClr val="tx1"/>
              </a:gs>
              <a:gs pos="100000">
                <a:schemeClr val="tx1">
                  <a:gamma/>
                  <a:shade val="46275"/>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03" name="Rectangle 14">
            <a:extLst>
              <a:ext uri="{FF2B5EF4-FFF2-40B4-BE49-F238E27FC236}">
                <a16:creationId xmlns:a16="http://schemas.microsoft.com/office/drawing/2014/main" xmlns="" id="{A13F7EED-2DFE-4FE1-A852-1E6DC5B2937A}"/>
              </a:ext>
            </a:extLst>
          </p:cNvPr>
          <p:cNvSpPr>
            <a:spLocks noGrp="1" noChangeArrowheads="1"/>
          </p:cNvSpPr>
          <p:nvPr>
            <p:ph type="body" sz="half" idx="2"/>
          </p:nvPr>
        </p:nvSpPr>
        <p:spPr>
          <a:xfrm>
            <a:off x="1684339" y="2743200"/>
            <a:ext cx="4200525" cy="3176588"/>
          </a:xfrm>
          <a:noFill/>
        </p:spPr>
        <p:txBody>
          <a:bodyPr/>
          <a:lstStyle/>
          <a:p>
            <a:pPr>
              <a:buFont typeface="Wingdings" panose="05000000000000000000" pitchFamily="2" charset="2"/>
              <a:buChar char="v"/>
            </a:pPr>
            <a:r>
              <a:rPr lang="en-US" altLang="pt-BR" b="1" dirty="0" err="1">
                <a:solidFill>
                  <a:schemeClr val="tx2">
                    <a:lumMod val="50000"/>
                  </a:schemeClr>
                </a:solidFill>
              </a:rPr>
              <a:t>Criar</a:t>
            </a:r>
            <a:r>
              <a:rPr lang="en-US" altLang="pt-BR" b="1" dirty="0">
                <a:solidFill>
                  <a:schemeClr val="tx2">
                    <a:lumMod val="50000"/>
                  </a:schemeClr>
                </a:solidFill>
              </a:rPr>
              <a:t> </a:t>
            </a:r>
            <a:r>
              <a:rPr lang="en-US" altLang="pt-BR" b="1" dirty="0" err="1">
                <a:solidFill>
                  <a:schemeClr val="tx2">
                    <a:lumMod val="50000"/>
                  </a:schemeClr>
                </a:solidFill>
              </a:rPr>
              <a:t>Prontidão</a:t>
            </a:r>
            <a:endParaRPr lang="en-US" altLang="pt-BR" b="1" dirty="0">
              <a:solidFill>
                <a:schemeClr val="tx2">
                  <a:lumMod val="50000"/>
                </a:schemeClr>
              </a:solidFill>
            </a:endParaRPr>
          </a:p>
          <a:p>
            <a:pPr>
              <a:buFont typeface="Wingdings" panose="05000000000000000000" pitchFamily="2" charset="2"/>
              <a:buChar char="v"/>
            </a:pPr>
            <a:r>
              <a:rPr lang="en-US" altLang="pt-BR" b="1" dirty="0" err="1">
                <a:solidFill>
                  <a:schemeClr val="tx2">
                    <a:lumMod val="50000"/>
                  </a:schemeClr>
                </a:solidFill>
              </a:rPr>
              <a:t>Detectar</a:t>
            </a:r>
            <a:r>
              <a:rPr lang="en-US" altLang="pt-BR" b="1" dirty="0">
                <a:solidFill>
                  <a:schemeClr val="tx2">
                    <a:lumMod val="50000"/>
                  </a:schemeClr>
                </a:solidFill>
              </a:rPr>
              <a:t> e </a:t>
            </a:r>
            <a:r>
              <a:rPr lang="en-US" altLang="pt-BR" b="1" dirty="0" err="1">
                <a:solidFill>
                  <a:schemeClr val="tx2">
                    <a:lumMod val="50000"/>
                  </a:schemeClr>
                </a:solidFill>
              </a:rPr>
              <a:t>Avisar</a:t>
            </a:r>
            <a:endParaRPr lang="en-US" altLang="pt-BR" b="1" dirty="0">
              <a:solidFill>
                <a:schemeClr val="tx2">
                  <a:lumMod val="50000"/>
                </a:schemeClr>
              </a:solidFill>
            </a:endParaRPr>
          </a:p>
          <a:p>
            <a:pPr>
              <a:buFont typeface="Wingdings" panose="05000000000000000000" pitchFamily="2" charset="2"/>
              <a:buChar char="v"/>
            </a:pPr>
            <a:r>
              <a:rPr lang="en-US" altLang="pt-BR" b="1" dirty="0" err="1">
                <a:solidFill>
                  <a:schemeClr val="tx2">
                    <a:lumMod val="50000"/>
                  </a:schemeClr>
                </a:solidFill>
              </a:rPr>
              <a:t>Proteger</a:t>
            </a:r>
            <a:endParaRPr lang="en-US" altLang="pt-BR" b="1" dirty="0">
              <a:solidFill>
                <a:schemeClr val="tx2">
                  <a:lumMod val="50000"/>
                </a:schemeClr>
              </a:solidFill>
            </a:endParaRPr>
          </a:p>
          <a:p>
            <a:pPr>
              <a:buFont typeface="Wingdings" panose="05000000000000000000" pitchFamily="2" charset="2"/>
              <a:buChar char="v"/>
            </a:pPr>
            <a:r>
              <a:rPr lang="en-US" altLang="pt-BR" b="1" dirty="0" err="1">
                <a:solidFill>
                  <a:schemeClr val="tx2">
                    <a:lumMod val="50000"/>
                  </a:schemeClr>
                </a:solidFill>
              </a:rPr>
              <a:t>Recuperar</a:t>
            </a:r>
            <a:endParaRPr lang="en-US" altLang="pt-BR" b="1" dirty="0">
              <a:solidFill>
                <a:schemeClr val="tx2">
                  <a:lumMod val="50000"/>
                </a:schemeClr>
              </a:solidFill>
            </a:endParaRPr>
          </a:p>
          <a:p>
            <a:pPr>
              <a:buFont typeface="Wingdings" panose="05000000000000000000" pitchFamily="2" charset="2"/>
              <a:buChar char="v"/>
            </a:pPr>
            <a:r>
              <a:rPr lang="en-US" altLang="pt-BR" b="1" dirty="0">
                <a:solidFill>
                  <a:schemeClr val="tx2">
                    <a:lumMod val="50000"/>
                  </a:schemeClr>
                </a:solidFill>
              </a:rPr>
              <a:t>Conter</a:t>
            </a:r>
          </a:p>
          <a:p>
            <a:pPr>
              <a:buFont typeface="Wingdings" panose="05000000000000000000" pitchFamily="2" charset="2"/>
              <a:buChar char="v"/>
            </a:pPr>
            <a:r>
              <a:rPr lang="en-US" altLang="pt-BR" b="1" dirty="0" err="1">
                <a:solidFill>
                  <a:schemeClr val="tx2">
                    <a:lumMod val="50000"/>
                  </a:schemeClr>
                </a:solidFill>
              </a:rPr>
              <a:t>Habilitar</a:t>
            </a:r>
            <a:r>
              <a:rPr lang="en-US" altLang="pt-BR" b="1" dirty="0">
                <a:solidFill>
                  <a:schemeClr val="tx2">
                    <a:lumMod val="50000"/>
                  </a:schemeClr>
                </a:solidFill>
              </a:rPr>
              <a:t> </a:t>
            </a:r>
            <a:r>
              <a:rPr lang="en-US" altLang="pt-BR" b="1" dirty="0" err="1">
                <a:solidFill>
                  <a:schemeClr val="tx2">
                    <a:lumMod val="50000"/>
                  </a:schemeClr>
                </a:solidFill>
              </a:rPr>
              <a:t>Fuga</a:t>
            </a:r>
            <a:endParaRPr lang="en-US" altLang="pt-BR" b="1" dirty="0">
              <a:solidFill>
                <a:schemeClr val="tx2">
                  <a:lumMod val="50000"/>
                </a:schemeClr>
              </a:solidFill>
            </a:endParaRPr>
          </a:p>
        </p:txBody>
      </p:sp>
      <p:sp>
        <p:nvSpPr>
          <p:cNvPr id="55304" name="Rectangle 15">
            <a:extLst>
              <a:ext uri="{FF2B5EF4-FFF2-40B4-BE49-F238E27FC236}">
                <a16:creationId xmlns:a16="http://schemas.microsoft.com/office/drawing/2014/main" xmlns="" id="{F734302F-F562-483D-B86E-DB7D239FF60E}"/>
              </a:ext>
            </a:extLst>
          </p:cNvPr>
          <p:cNvSpPr>
            <a:spLocks noChangeArrowheads="1"/>
          </p:cNvSpPr>
          <p:nvPr/>
        </p:nvSpPr>
        <p:spPr bwMode="auto">
          <a:xfrm>
            <a:off x="5740400" y="2301876"/>
            <a:ext cx="4724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Físicas</a:t>
            </a:r>
            <a:r>
              <a:rPr kumimoji="0" lang="en-US" altLang="pt-BR"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pt-BR"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Administrativas</a:t>
            </a:r>
            <a:endParaRPr kumimoji="0" lang="en-US" altLang="pt-BR"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55305" name="Rectangle 16">
            <a:extLst>
              <a:ext uri="{FF2B5EF4-FFF2-40B4-BE49-F238E27FC236}">
                <a16:creationId xmlns:a16="http://schemas.microsoft.com/office/drawing/2014/main" xmlns="" id="{79A9FC8E-FFFD-4A96-B08A-A7B648735345}"/>
              </a:ext>
            </a:extLst>
          </p:cNvPr>
          <p:cNvSpPr>
            <a:spLocks noChangeArrowheads="1"/>
          </p:cNvSpPr>
          <p:nvPr/>
        </p:nvSpPr>
        <p:spPr bwMode="auto">
          <a:xfrm>
            <a:off x="2424926" y="913818"/>
            <a:ext cx="7850149" cy="831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Defesas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degradadas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1" i="0" u="sng" strike="noStrike" kern="1200" cap="none" spc="0" normalizeH="0" baseline="0" noProof="0" dirty="0" err="1">
                <a:ln>
                  <a:noFill/>
                </a:ln>
                <a:solidFill>
                  <a:srgbClr val="002060"/>
                </a:solidFill>
                <a:effectLst/>
                <a:uLnTx/>
                <a:uFillTx/>
                <a:latin typeface="Arial" panose="020B0604020202020204" pitchFamily="34" charset="0"/>
                <a:ea typeface="+mn-ea"/>
                <a:cs typeface="+mn-cs"/>
              </a:rPr>
              <a:t>permitem</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erros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ativos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ou</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que as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suas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consequências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ocorram</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
        <p:nvSpPr>
          <p:cNvPr id="55306" name="Rectangle 17">
            <a:extLst>
              <a:ext uri="{FF2B5EF4-FFF2-40B4-BE49-F238E27FC236}">
                <a16:creationId xmlns:a16="http://schemas.microsoft.com/office/drawing/2014/main" xmlns="" id="{3876422C-262F-4566-B497-8B66E05F3AA7}"/>
              </a:ext>
            </a:extLst>
          </p:cNvPr>
          <p:cNvSpPr>
            <a:spLocks noChangeArrowheads="1"/>
          </p:cNvSpPr>
          <p:nvPr/>
        </p:nvSpPr>
        <p:spPr bwMode="auto">
          <a:xfrm>
            <a:off x="8686801" y="6172201"/>
            <a:ext cx="1796967" cy="277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Source: Maurino (1995)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144">
            <a:extLst>
              <a:ext uri="{FF2B5EF4-FFF2-40B4-BE49-F238E27FC236}">
                <a16:creationId xmlns:a16="http://schemas.microsoft.com/office/drawing/2014/main" xmlns="" id="{F0DEE7C6-C67E-4AA2-9F26-61BD261DDE65}"/>
              </a:ext>
            </a:extLst>
          </p:cNvPr>
          <p:cNvGrpSpPr>
            <a:grpSpLocks/>
          </p:cNvGrpSpPr>
          <p:nvPr/>
        </p:nvGrpSpPr>
        <p:grpSpPr bwMode="auto">
          <a:xfrm>
            <a:off x="4289426" y="2008188"/>
            <a:ext cx="6208713" cy="4387850"/>
            <a:chOff x="1590" y="1185"/>
            <a:chExt cx="3911" cy="2764"/>
          </a:xfrm>
        </p:grpSpPr>
        <p:sp>
          <p:nvSpPr>
            <p:cNvPr id="57486" name="Line 145">
              <a:extLst>
                <a:ext uri="{FF2B5EF4-FFF2-40B4-BE49-F238E27FC236}">
                  <a16:creationId xmlns:a16="http://schemas.microsoft.com/office/drawing/2014/main" xmlns="" id="{70157231-F177-4BDD-991A-80CFCBB202FD}"/>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7" name="Line 146">
              <a:extLst>
                <a:ext uri="{FF2B5EF4-FFF2-40B4-BE49-F238E27FC236}">
                  <a16:creationId xmlns:a16="http://schemas.microsoft.com/office/drawing/2014/main" xmlns="" id="{189CBE9D-EA6A-4B78-B04F-F26B7E2813EB}"/>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8" name="Line 147">
              <a:extLst>
                <a:ext uri="{FF2B5EF4-FFF2-40B4-BE49-F238E27FC236}">
                  <a16:creationId xmlns:a16="http://schemas.microsoft.com/office/drawing/2014/main" xmlns="" id="{179AED1B-29A2-4B7E-99F1-4ECAC6D7F475}"/>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9" name="Line 148">
              <a:extLst>
                <a:ext uri="{FF2B5EF4-FFF2-40B4-BE49-F238E27FC236}">
                  <a16:creationId xmlns:a16="http://schemas.microsoft.com/office/drawing/2014/main" xmlns="" id="{F79A71EE-361A-4D1C-84F8-F17979C75637}"/>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0" name="Line 149">
              <a:extLst>
                <a:ext uri="{FF2B5EF4-FFF2-40B4-BE49-F238E27FC236}">
                  <a16:creationId xmlns:a16="http://schemas.microsoft.com/office/drawing/2014/main" xmlns="" id="{B77DC549-322C-43E4-91D3-D16F621BDC9D}"/>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1" name="Line 150">
              <a:extLst>
                <a:ext uri="{FF2B5EF4-FFF2-40B4-BE49-F238E27FC236}">
                  <a16:creationId xmlns:a16="http://schemas.microsoft.com/office/drawing/2014/main" xmlns="" id="{ECC882D8-3236-4E28-9B3C-FB773D53BB50}"/>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2" name="Line 151">
              <a:extLst>
                <a:ext uri="{FF2B5EF4-FFF2-40B4-BE49-F238E27FC236}">
                  <a16:creationId xmlns:a16="http://schemas.microsoft.com/office/drawing/2014/main" xmlns="" id="{CA560B8E-76A8-40A5-A898-55D5A866C26B}"/>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3" name="Line 152">
              <a:extLst>
                <a:ext uri="{FF2B5EF4-FFF2-40B4-BE49-F238E27FC236}">
                  <a16:creationId xmlns:a16="http://schemas.microsoft.com/office/drawing/2014/main" xmlns="" id="{A04FBD74-FB5E-4CCF-8995-4A9B1D92CCCB}"/>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4" name="Line 153">
              <a:extLst>
                <a:ext uri="{FF2B5EF4-FFF2-40B4-BE49-F238E27FC236}">
                  <a16:creationId xmlns:a16="http://schemas.microsoft.com/office/drawing/2014/main" xmlns="" id="{6DFFC7CF-0406-43C8-96BF-E4ECB0DFECE3}"/>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5" name="Line 154">
              <a:extLst>
                <a:ext uri="{FF2B5EF4-FFF2-40B4-BE49-F238E27FC236}">
                  <a16:creationId xmlns:a16="http://schemas.microsoft.com/office/drawing/2014/main" xmlns="" id="{0FA44E3C-B086-4347-A389-9E493DEDD90F}"/>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6" name="Line 155">
              <a:extLst>
                <a:ext uri="{FF2B5EF4-FFF2-40B4-BE49-F238E27FC236}">
                  <a16:creationId xmlns:a16="http://schemas.microsoft.com/office/drawing/2014/main" xmlns="" id="{DF89CD54-667D-4467-910F-5E9E32F7936E}"/>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7" name="Line 156">
              <a:extLst>
                <a:ext uri="{FF2B5EF4-FFF2-40B4-BE49-F238E27FC236}">
                  <a16:creationId xmlns:a16="http://schemas.microsoft.com/office/drawing/2014/main" xmlns="" id="{9248E872-C47F-47E1-984C-544A84C5EE2C}"/>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8" name="Line 157">
              <a:extLst>
                <a:ext uri="{FF2B5EF4-FFF2-40B4-BE49-F238E27FC236}">
                  <a16:creationId xmlns:a16="http://schemas.microsoft.com/office/drawing/2014/main" xmlns="" id="{E4888468-0BA7-43A5-A565-28C881EF95A3}"/>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99" name="Line 158">
              <a:extLst>
                <a:ext uri="{FF2B5EF4-FFF2-40B4-BE49-F238E27FC236}">
                  <a16:creationId xmlns:a16="http://schemas.microsoft.com/office/drawing/2014/main" xmlns="" id="{04AED45C-D45B-4C3A-A818-5E14071119A9}"/>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0" name="Line 159">
              <a:extLst>
                <a:ext uri="{FF2B5EF4-FFF2-40B4-BE49-F238E27FC236}">
                  <a16:creationId xmlns:a16="http://schemas.microsoft.com/office/drawing/2014/main" xmlns="" id="{5E03F7BA-472E-44DB-8F41-0D1859AF7644}"/>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1" name="Line 160">
              <a:extLst>
                <a:ext uri="{FF2B5EF4-FFF2-40B4-BE49-F238E27FC236}">
                  <a16:creationId xmlns:a16="http://schemas.microsoft.com/office/drawing/2014/main" xmlns="" id="{01BC8D10-05AA-4DAA-8BAD-52E7757EFD20}"/>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2" name="Line 161">
              <a:extLst>
                <a:ext uri="{FF2B5EF4-FFF2-40B4-BE49-F238E27FC236}">
                  <a16:creationId xmlns:a16="http://schemas.microsoft.com/office/drawing/2014/main" xmlns="" id="{7EE9E24D-E771-4410-97F2-251DC4FF7A26}"/>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3" name="Line 162">
              <a:extLst>
                <a:ext uri="{FF2B5EF4-FFF2-40B4-BE49-F238E27FC236}">
                  <a16:creationId xmlns:a16="http://schemas.microsoft.com/office/drawing/2014/main" xmlns="" id="{CF5CFA74-2A75-4610-A110-F0C48D16870F}"/>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4" name="Line 163">
              <a:extLst>
                <a:ext uri="{FF2B5EF4-FFF2-40B4-BE49-F238E27FC236}">
                  <a16:creationId xmlns:a16="http://schemas.microsoft.com/office/drawing/2014/main" xmlns="" id="{D985D21F-496A-493F-B677-7C2464F7C5B9}"/>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5" name="Line 164">
              <a:extLst>
                <a:ext uri="{FF2B5EF4-FFF2-40B4-BE49-F238E27FC236}">
                  <a16:creationId xmlns:a16="http://schemas.microsoft.com/office/drawing/2014/main" xmlns="" id="{9E8877A5-0094-481B-ADCB-DA5935922C62}"/>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6" name="Line 165">
              <a:extLst>
                <a:ext uri="{FF2B5EF4-FFF2-40B4-BE49-F238E27FC236}">
                  <a16:creationId xmlns:a16="http://schemas.microsoft.com/office/drawing/2014/main" xmlns="" id="{4C061681-A912-44B4-BD2B-6A8A55E9E6E1}"/>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7" name="Line 166">
              <a:extLst>
                <a:ext uri="{FF2B5EF4-FFF2-40B4-BE49-F238E27FC236}">
                  <a16:creationId xmlns:a16="http://schemas.microsoft.com/office/drawing/2014/main" xmlns="" id="{1E1D01F0-CA89-4A80-942D-B9C370DEC5BC}"/>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8" name="Line 167">
              <a:extLst>
                <a:ext uri="{FF2B5EF4-FFF2-40B4-BE49-F238E27FC236}">
                  <a16:creationId xmlns:a16="http://schemas.microsoft.com/office/drawing/2014/main" xmlns="" id="{B16AEDF8-0E77-49B3-A766-92B8365F9CED}"/>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09" name="Line 168">
              <a:extLst>
                <a:ext uri="{FF2B5EF4-FFF2-40B4-BE49-F238E27FC236}">
                  <a16:creationId xmlns:a16="http://schemas.microsoft.com/office/drawing/2014/main" xmlns="" id="{50B81100-9865-4F15-B548-7778C61BA19D}"/>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0" name="Line 169">
              <a:extLst>
                <a:ext uri="{FF2B5EF4-FFF2-40B4-BE49-F238E27FC236}">
                  <a16:creationId xmlns:a16="http://schemas.microsoft.com/office/drawing/2014/main" xmlns="" id="{C4758143-2B66-4171-9FCC-854EEFCE7D30}"/>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1" name="Line 170">
              <a:extLst>
                <a:ext uri="{FF2B5EF4-FFF2-40B4-BE49-F238E27FC236}">
                  <a16:creationId xmlns:a16="http://schemas.microsoft.com/office/drawing/2014/main" xmlns="" id="{5D4E5887-8451-4FD7-974E-A77DC80550DE}"/>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2" name="Line 171">
              <a:extLst>
                <a:ext uri="{FF2B5EF4-FFF2-40B4-BE49-F238E27FC236}">
                  <a16:creationId xmlns:a16="http://schemas.microsoft.com/office/drawing/2014/main" xmlns="" id="{B85AFDC7-36AE-47D3-AD6E-DC06131A1E1D}"/>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3" name="Line 172">
              <a:extLst>
                <a:ext uri="{FF2B5EF4-FFF2-40B4-BE49-F238E27FC236}">
                  <a16:creationId xmlns:a16="http://schemas.microsoft.com/office/drawing/2014/main" xmlns="" id="{F41125EC-CCBA-49F1-BE0F-21933D8A6567}"/>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4" name="Line 173">
              <a:extLst>
                <a:ext uri="{FF2B5EF4-FFF2-40B4-BE49-F238E27FC236}">
                  <a16:creationId xmlns:a16="http://schemas.microsoft.com/office/drawing/2014/main" xmlns="" id="{87C946F2-FEA5-41F8-B636-A13F22BA6D56}"/>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5" name="Line 174">
              <a:extLst>
                <a:ext uri="{FF2B5EF4-FFF2-40B4-BE49-F238E27FC236}">
                  <a16:creationId xmlns:a16="http://schemas.microsoft.com/office/drawing/2014/main" xmlns="" id="{4047FC02-0963-4816-84ED-F9C0998092EC}"/>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6" name="Line 175">
              <a:extLst>
                <a:ext uri="{FF2B5EF4-FFF2-40B4-BE49-F238E27FC236}">
                  <a16:creationId xmlns:a16="http://schemas.microsoft.com/office/drawing/2014/main" xmlns="" id="{1B7C7277-2A51-4F95-9F42-DDF8D401CAAE}"/>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17" name="Line 176">
              <a:extLst>
                <a:ext uri="{FF2B5EF4-FFF2-40B4-BE49-F238E27FC236}">
                  <a16:creationId xmlns:a16="http://schemas.microsoft.com/office/drawing/2014/main" xmlns="" id="{3D13A2A8-7B46-4F00-A7AD-C8112F070D33}"/>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347" name="Freeform 2">
            <a:extLst>
              <a:ext uri="{FF2B5EF4-FFF2-40B4-BE49-F238E27FC236}">
                <a16:creationId xmlns:a16="http://schemas.microsoft.com/office/drawing/2014/main" xmlns="" id="{7E5CF693-D794-495E-A794-BFE12BFB6065}"/>
              </a:ext>
            </a:extLst>
          </p:cNvPr>
          <p:cNvSpPr>
            <a:spLocks/>
          </p:cNvSpPr>
          <p:nvPr/>
        </p:nvSpPr>
        <p:spPr bwMode="auto">
          <a:xfrm>
            <a:off x="6810375" y="2374901"/>
            <a:ext cx="1773238" cy="773113"/>
          </a:xfrm>
          <a:custGeom>
            <a:avLst/>
            <a:gdLst>
              <a:gd name="T0" fmla="*/ 0 w 1117"/>
              <a:gd name="T1" fmla="*/ 0 h 427"/>
              <a:gd name="T2" fmla="*/ 346075 w 1117"/>
              <a:gd name="T3" fmla="*/ 771302 h 427"/>
              <a:gd name="T4" fmla="*/ 1771650 w 1117"/>
              <a:gd name="T5" fmla="*/ 771302 h 427"/>
              <a:gd name="T6" fmla="*/ 1425575 w 1117"/>
              <a:gd name="T7" fmla="*/ 0 h 427"/>
              <a:gd name="T8" fmla="*/ 0 w 1117"/>
              <a:gd name="T9" fmla="*/ 0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 h="427">
                <a:moveTo>
                  <a:pt x="0" y="0"/>
                </a:moveTo>
                <a:lnTo>
                  <a:pt x="218" y="426"/>
                </a:lnTo>
                <a:lnTo>
                  <a:pt x="1116" y="426"/>
                </a:lnTo>
                <a:lnTo>
                  <a:pt x="898" y="0"/>
                </a:lnTo>
                <a:lnTo>
                  <a:pt x="0" y="0"/>
                </a:lnTo>
              </a:path>
            </a:pathLst>
          </a:custGeom>
          <a:solidFill>
            <a:srgbClr val="FFFFFF"/>
          </a:solidFill>
          <a:ln w="12700" cap="rnd" cmpd="sng">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48" name="Freeform 4">
            <a:extLst>
              <a:ext uri="{FF2B5EF4-FFF2-40B4-BE49-F238E27FC236}">
                <a16:creationId xmlns:a16="http://schemas.microsoft.com/office/drawing/2014/main" xmlns="" id="{739872A4-782C-47CF-8BEC-EA40BA204C61}"/>
              </a:ext>
            </a:extLst>
          </p:cNvPr>
          <p:cNvSpPr>
            <a:spLocks/>
          </p:cNvSpPr>
          <p:nvPr/>
        </p:nvSpPr>
        <p:spPr bwMode="auto">
          <a:xfrm>
            <a:off x="5916613" y="3797300"/>
            <a:ext cx="1731962" cy="649288"/>
          </a:xfrm>
          <a:custGeom>
            <a:avLst/>
            <a:gdLst>
              <a:gd name="T0" fmla="*/ 284162 w 1091"/>
              <a:gd name="T1" fmla="*/ 0 h 367"/>
              <a:gd name="T2" fmla="*/ 0 w 1091"/>
              <a:gd name="T3" fmla="*/ 647519 h 367"/>
              <a:gd name="T4" fmla="*/ 1447800 w 1091"/>
              <a:gd name="T5" fmla="*/ 647519 h 367"/>
              <a:gd name="T6" fmla="*/ 1730375 w 1091"/>
              <a:gd name="T7" fmla="*/ 0 h 367"/>
              <a:gd name="T8" fmla="*/ 284162 w 1091"/>
              <a:gd name="T9" fmla="*/ 0 h 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1" h="367">
                <a:moveTo>
                  <a:pt x="179" y="0"/>
                </a:moveTo>
                <a:lnTo>
                  <a:pt x="0" y="366"/>
                </a:lnTo>
                <a:lnTo>
                  <a:pt x="912" y="366"/>
                </a:lnTo>
                <a:lnTo>
                  <a:pt x="1090" y="0"/>
                </a:lnTo>
                <a:lnTo>
                  <a:pt x="179" y="0"/>
                </a:lnTo>
              </a:path>
            </a:pathLst>
          </a:custGeom>
          <a:solidFill>
            <a:srgbClr val="FFFFFF"/>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49" name="Freeform 5">
            <a:extLst>
              <a:ext uri="{FF2B5EF4-FFF2-40B4-BE49-F238E27FC236}">
                <a16:creationId xmlns:a16="http://schemas.microsoft.com/office/drawing/2014/main" xmlns="" id="{AAB885B1-8C71-48A2-BF44-F283A68ADA49}"/>
              </a:ext>
            </a:extLst>
          </p:cNvPr>
          <p:cNvSpPr>
            <a:spLocks/>
          </p:cNvSpPr>
          <p:nvPr/>
        </p:nvSpPr>
        <p:spPr bwMode="auto">
          <a:xfrm>
            <a:off x="4208463" y="4083051"/>
            <a:ext cx="2278062" cy="582613"/>
          </a:xfrm>
          <a:custGeom>
            <a:avLst/>
            <a:gdLst>
              <a:gd name="T0" fmla="*/ 373761 w 1091"/>
              <a:gd name="T1" fmla="*/ 0 h 367"/>
              <a:gd name="T2" fmla="*/ 0 w 1091"/>
              <a:gd name="T3" fmla="*/ 581025 h 367"/>
              <a:gd name="T4" fmla="*/ 1904301 w 1091"/>
              <a:gd name="T5" fmla="*/ 581025 h 367"/>
              <a:gd name="T6" fmla="*/ 2275974 w 1091"/>
              <a:gd name="T7" fmla="*/ 0 h 367"/>
              <a:gd name="T8" fmla="*/ 373761 w 1091"/>
              <a:gd name="T9" fmla="*/ 0 h 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1" h="367">
                <a:moveTo>
                  <a:pt x="179" y="0"/>
                </a:moveTo>
                <a:lnTo>
                  <a:pt x="0" y="366"/>
                </a:lnTo>
                <a:lnTo>
                  <a:pt x="912" y="366"/>
                </a:lnTo>
                <a:lnTo>
                  <a:pt x="1090" y="0"/>
                </a:lnTo>
                <a:lnTo>
                  <a:pt x="179" y="0"/>
                </a:lnTo>
              </a:path>
            </a:pathLst>
          </a:custGeom>
          <a:solidFill>
            <a:srgbClr val="FFFFFF"/>
          </a:solidFill>
          <a:ln w="12700" cap="rnd" cmpd="sng">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1" name="Freeform 8">
            <a:extLst>
              <a:ext uri="{FF2B5EF4-FFF2-40B4-BE49-F238E27FC236}">
                <a16:creationId xmlns:a16="http://schemas.microsoft.com/office/drawing/2014/main" xmlns="" id="{C6250778-54DF-4779-AB0A-250B5A35E065}"/>
              </a:ext>
            </a:extLst>
          </p:cNvPr>
          <p:cNvSpPr>
            <a:spLocks/>
          </p:cNvSpPr>
          <p:nvPr/>
        </p:nvSpPr>
        <p:spPr bwMode="auto">
          <a:xfrm>
            <a:off x="6340476" y="2503489"/>
            <a:ext cx="98425" cy="26987"/>
          </a:xfrm>
          <a:custGeom>
            <a:avLst/>
            <a:gdLst>
              <a:gd name="T0" fmla="*/ 96838 w 62"/>
              <a:gd name="T1" fmla="*/ 4762 h 17"/>
              <a:gd name="T2" fmla="*/ 3175 w 62"/>
              <a:gd name="T3" fmla="*/ 0 h 17"/>
              <a:gd name="T4" fmla="*/ 0 w 62"/>
              <a:gd name="T5" fmla="*/ 15875 h 17"/>
              <a:gd name="T6" fmla="*/ 93663 w 62"/>
              <a:gd name="T7" fmla="*/ 25400 h 17"/>
              <a:gd name="T8" fmla="*/ 96838 w 62"/>
              <a:gd name="T9" fmla="*/ 476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7">
                <a:moveTo>
                  <a:pt x="61" y="3"/>
                </a:moveTo>
                <a:lnTo>
                  <a:pt x="2" y="0"/>
                </a:lnTo>
                <a:lnTo>
                  <a:pt x="0" y="10"/>
                </a:lnTo>
                <a:lnTo>
                  <a:pt x="59" y="16"/>
                </a:lnTo>
                <a:lnTo>
                  <a:pt x="61" y="3"/>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2" name="Freeform 9">
            <a:extLst>
              <a:ext uri="{FF2B5EF4-FFF2-40B4-BE49-F238E27FC236}">
                <a16:creationId xmlns:a16="http://schemas.microsoft.com/office/drawing/2014/main" xmlns="" id="{1528FEB9-DFCA-40BA-B2C1-A56538B6E5A1}"/>
              </a:ext>
            </a:extLst>
          </p:cNvPr>
          <p:cNvSpPr>
            <a:spLocks/>
          </p:cNvSpPr>
          <p:nvPr/>
        </p:nvSpPr>
        <p:spPr bwMode="auto">
          <a:xfrm>
            <a:off x="7351713" y="4095751"/>
            <a:ext cx="1744662" cy="530225"/>
          </a:xfrm>
          <a:custGeom>
            <a:avLst/>
            <a:gdLst>
              <a:gd name="T0" fmla="*/ 134937 w 1099"/>
              <a:gd name="T1" fmla="*/ 0 h 334"/>
              <a:gd name="T2" fmla="*/ 0 w 1099"/>
              <a:gd name="T3" fmla="*/ 528638 h 334"/>
              <a:gd name="T4" fmla="*/ 1743075 w 1099"/>
              <a:gd name="T5" fmla="*/ 528638 h 334"/>
              <a:gd name="T6" fmla="*/ 1401762 w 1099"/>
              <a:gd name="T7" fmla="*/ 0 h 334"/>
              <a:gd name="T8" fmla="*/ 134937 w 1099"/>
              <a:gd name="T9" fmla="*/ 0 h 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9" h="334">
                <a:moveTo>
                  <a:pt x="85" y="0"/>
                </a:moveTo>
                <a:lnTo>
                  <a:pt x="0" y="333"/>
                </a:lnTo>
                <a:lnTo>
                  <a:pt x="1098" y="333"/>
                </a:lnTo>
                <a:lnTo>
                  <a:pt x="883" y="0"/>
                </a:lnTo>
                <a:lnTo>
                  <a:pt x="85"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3" name="Freeform 10">
            <a:extLst>
              <a:ext uri="{FF2B5EF4-FFF2-40B4-BE49-F238E27FC236}">
                <a16:creationId xmlns:a16="http://schemas.microsoft.com/office/drawing/2014/main" xmlns="" id="{D700F41A-52A4-4C47-9BDE-EB195888B3B0}"/>
              </a:ext>
            </a:extLst>
          </p:cNvPr>
          <p:cNvSpPr>
            <a:spLocks/>
          </p:cNvSpPr>
          <p:nvPr/>
        </p:nvSpPr>
        <p:spPr bwMode="auto">
          <a:xfrm>
            <a:off x="7339013" y="4086226"/>
            <a:ext cx="1763712" cy="544513"/>
          </a:xfrm>
          <a:custGeom>
            <a:avLst/>
            <a:gdLst>
              <a:gd name="T0" fmla="*/ 144462 w 1111"/>
              <a:gd name="T1" fmla="*/ 0 h 343"/>
              <a:gd name="T2" fmla="*/ 138112 w 1111"/>
              <a:gd name="T3" fmla="*/ 0 h 343"/>
              <a:gd name="T4" fmla="*/ 136525 w 1111"/>
              <a:gd name="T5" fmla="*/ 3175 h 343"/>
              <a:gd name="T6" fmla="*/ 0 w 1111"/>
              <a:gd name="T7" fmla="*/ 533400 h 343"/>
              <a:gd name="T8" fmla="*/ 0 w 1111"/>
              <a:gd name="T9" fmla="*/ 539750 h 343"/>
              <a:gd name="T10" fmla="*/ 3175 w 1111"/>
              <a:gd name="T11" fmla="*/ 539750 h 343"/>
              <a:gd name="T12" fmla="*/ 6350 w 1111"/>
              <a:gd name="T13" fmla="*/ 542925 h 343"/>
              <a:gd name="T14" fmla="*/ 1752600 w 1111"/>
              <a:gd name="T15" fmla="*/ 542925 h 343"/>
              <a:gd name="T16" fmla="*/ 1755775 w 1111"/>
              <a:gd name="T17" fmla="*/ 539750 h 343"/>
              <a:gd name="T18" fmla="*/ 1758950 w 1111"/>
              <a:gd name="T19" fmla="*/ 539750 h 343"/>
              <a:gd name="T20" fmla="*/ 1762125 w 1111"/>
              <a:gd name="T21" fmla="*/ 536575 h 343"/>
              <a:gd name="T22" fmla="*/ 1762125 w 1111"/>
              <a:gd name="T23" fmla="*/ 533400 h 343"/>
              <a:gd name="T24" fmla="*/ 1758950 w 1111"/>
              <a:gd name="T25" fmla="*/ 533400 h 343"/>
              <a:gd name="T26" fmla="*/ 1416050 w 1111"/>
              <a:gd name="T27" fmla="*/ 3175 h 343"/>
              <a:gd name="T28" fmla="*/ 1416050 w 1111"/>
              <a:gd name="T29" fmla="*/ 0 h 343"/>
              <a:gd name="T30" fmla="*/ 1409700 w 1111"/>
              <a:gd name="T31" fmla="*/ 0 h 343"/>
              <a:gd name="T32" fmla="*/ 144462 w 1111"/>
              <a:gd name="T33" fmla="*/ 0 h 343"/>
              <a:gd name="T34" fmla="*/ 144462 w 1111"/>
              <a:gd name="T35" fmla="*/ 14288 h 343"/>
              <a:gd name="T36" fmla="*/ 1409700 w 1111"/>
              <a:gd name="T37" fmla="*/ 14288 h 343"/>
              <a:gd name="T38" fmla="*/ 1400175 w 1111"/>
              <a:gd name="T39" fmla="*/ 7938 h 343"/>
              <a:gd name="T40" fmla="*/ 1743075 w 1111"/>
              <a:gd name="T41" fmla="*/ 536575 h 343"/>
              <a:gd name="T42" fmla="*/ 1752600 w 1111"/>
              <a:gd name="T43" fmla="*/ 528638 h 343"/>
              <a:gd name="T44" fmla="*/ 9525 w 1111"/>
              <a:gd name="T45" fmla="*/ 528638 h 343"/>
              <a:gd name="T46" fmla="*/ 19050 w 1111"/>
              <a:gd name="T47" fmla="*/ 536575 h 343"/>
              <a:gd name="T48" fmla="*/ 153987 w 1111"/>
              <a:gd name="T49" fmla="*/ 7938 h 343"/>
              <a:gd name="T50" fmla="*/ 144462 w 1111"/>
              <a:gd name="T51" fmla="*/ 14288 h 343"/>
              <a:gd name="T52" fmla="*/ 144462 w 1111"/>
              <a:gd name="T53" fmla="*/ 0 h 3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1" h="343">
                <a:moveTo>
                  <a:pt x="91" y="0"/>
                </a:moveTo>
                <a:lnTo>
                  <a:pt x="87" y="0"/>
                </a:lnTo>
                <a:lnTo>
                  <a:pt x="86" y="2"/>
                </a:lnTo>
                <a:lnTo>
                  <a:pt x="0" y="336"/>
                </a:lnTo>
                <a:lnTo>
                  <a:pt x="0" y="340"/>
                </a:lnTo>
                <a:lnTo>
                  <a:pt x="2" y="340"/>
                </a:lnTo>
                <a:lnTo>
                  <a:pt x="4" y="342"/>
                </a:lnTo>
                <a:lnTo>
                  <a:pt x="1104" y="342"/>
                </a:lnTo>
                <a:lnTo>
                  <a:pt x="1106" y="340"/>
                </a:lnTo>
                <a:lnTo>
                  <a:pt x="1108" y="340"/>
                </a:lnTo>
                <a:lnTo>
                  <a:pt x="1110" y="338"/>
                </a:lnTo>
                <a:lnTo>
                  <a:pt x="1110" y="336"/>
                </a:lnTo>
                <a:lnTo>
                  <a:pt x="1108" y="336"/>
                </a:lnTo>
                <a:lnTo>
                  <a:pt x="892" y="2"/>
                </a:lnTo>
                <a:lnTo>
                  <a:pt x="892" y="0"/>
                </a:lnTo>
                <a:lnTo>
                  <a:pt x="888" y="0"/>
                </a:lnTo>
                <a:lnTo>
                  <a:pt x="91" y="0"/>
                </a:lnTo>
                <a:lnTo>
                  <a:pt x="91" y="9"/>
                </a:lnTo>
                <a:lnTo>
                  <a:pt x="888" y="9"/>
                </a:lnTo>
                <a:lnTo>
                  <a:pt x="882" y="5"/>
                </a:lnTo>
                <a:lnTo>
                  <a:pt x="1098" y="338"/>
                </a:lnTo>
                <a:lnTo>
                  <a:pt x="1104" y="333"/>
                </a:lnTo>
                <a:lnTo>
                  <a:pt x="6" y="333"/>
                </a:lnTo>
                <a:lnTo>
                  <a:pt x="12" y="338"/>
                </a:lnTo>
                <a:lnTo>
                  <a:pt x="97" y="5"/>
                </a:lnTo>
                <a:lnTo>
                  <a:pt x="91" y="9"/>
                </a:lnTo>
                <a:lnTo>
                  <a:pt x="9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4" name="Freeform 11">
            <a:extLst>
              <a:ext uri="{FF2B5EF4-FFF2-40B4-BE49-F238E27FC236}">
                <a16:creationId xmlns:a16="http://schemas.microsoft.com/office/drawing/2014/main" xmlns="" id="{8B22C2C9-BF82-4F85-A4CE-03CAF2C187E4}"/>
              </a:ext>
            </a:extLst>
          </p:cNvPr>
          <p:cNvSpPr>
            <a:spLocks/>
          </p:cNvSpPr>
          <p:nvPr/>
        </p:nvSpPr>
        <p:spPr bwMode="auto">
          <a:xfrm>
            <a:off x="7072314" y="3524251"/>
            <a:ext cx="1970087" cy="563563"/>
          </a:xfrm>
          <a:custGeom>
            <a:avLst/>
            <a:gdLst>
              <a:gd name="T0" fmla="*/ 0 w 1241"/>
              <a:gd name="T1" fmla="*/ 0 h 355"/>
              <a:gd name="T2" fmla="*/ 393700 w 1241"/>
              <a:gd name="T3" fmla="*/ 561975 h 355"/>
              <a:gd name="T4" fmla="*/ 1968500 w 1241"/>
              <a:gd name="T5" fmla="*/ 561975 h 355"/>
              <a:gd name="T6" fmla="*/ 1574800 w 1241"/>
              <a:gd name="T7" fmla="*/ 0 h 355"/>
              <a:gd name="T8" fmla="*/ 0 w 1241"/>
              <a:gd name="T9" fmla="*/ 0 h 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1" h="355">
                <a:moveTo>
                  <a:pt x="0" y="0"/>
                </a:moveTo>
                <a:lnTo>
                  <a:pt x="248" y="354"/>
                </a:lnTo>
                <a:lnTo>
                  <a:pt x="1240" y="354"/>
                </a:lnTo>
                <a:lnTo>
                  <a:pt x="992" y="0"/>
                </a:lnTo>
                <a:lnTo>
                  <a:pt x="0"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5" name="Freeform 12">
            <a:extLst>
              <a:ext uri="{FF2B5EF4-FFF2-40B4-BE49-F238E27FC236}">
                <a16:creationId xmlns:a16="http://schemas.microsoft.com/office/drawing/2014/main" xmlns="" id="{B62FD602-C186-4ADA-9EC8-8C6578BA786F}"/>
              </a:ext>
            </a:extLst>
          </p:cNvPr>
          <p:cNvSpPr>
            <a:spLocks/>
          </p:cNvSpPr>
          <p:nvPr/>
        </p:nvSpPr>
        <p:spPr bwMode="auto">
          <a:xfrm>
            <a:off x="7064376" y="3524251"/>
            <a:ext cx="1985963" cy="576263"/>
          </a:xfrm>
          <a:custGeom>
            <a:avLst/>
            <a:gdLst>
              <a:gd name="T0" fmla="*/ 7938 w 1251"/>
              <a:gd name="T1" fmla="*/ 0 h 363"/>
              <a:gd name="T2" fmla="*/ 1588 w 1251"/>
              <a:gd name="T3" fmla="*/ 0 h 363"/>
              <a:gd name="T4" fmla="*/ 0 w 1251"/>
              <a:gd name="T5" fmla="*/ 3175 h 363"/>
              <a:gd name="T6" fmla="*/ 0 w 1251"/>
              <a:gd name="T7" fmla="*/ 6350 h 363"/>
              <a:gd name="T8" fmla="*/ 393700 w 1251"/>
              <a:gd name="T9" fmla="*/ 566738 h 363"/>
              <a:gd name="T10" fmla="*/ 393700 w 1251"/>
              <a:gd name="T11" fmla="*/ 571500 h 363"/>
              <a:gd name="T12" fmla="*/ 395288 w 1251"/>
              <a:gd name="T13" fmla="*/ 571500 h 363"/>
              <a:gd name="T14" fmla="*/ 398463 w 1251"/>
              <a:gd name="T15" fmla="*/ 574675 h 363"/>
              <a:gd name="T16" fmla="*/ 1976438 w 1251"/>
              <a:gd name="T17" fmla="*/ 574675 h 363"/>
              <a:gd name="T18" fmla="*/ 1978025 w 1251"/>
              <a:gd name="T19" fmla="*/ 571500 h 363"/>
              <a:gd name="T20" fmla="*/ 1982788 w 1251"/>
              <a:gd name="T21" fmla="*/ 571500 h 363"/>
              <a:gd name="T22" fmla="*/ 1984375 w 1251"/>
              <a:gd name="T23" fmla="*/ 566738 h 363"/>
              <a:gd name="T24" fmla="*/ 1984375 w 1251"/>
              <a:gd name="T25" fmla="*/ 565150 h 363"/>
              <a:gd name="T26" fmla="*/ 1982788 w 1251"/>
              <a:gd name="T27" fmla="*/ 565150 h 363"/>
              <a:gd name="T28" fmla="*/ 1589088 w 1251"/>
              <a:gd name="T29" fmla="*/ 3175 h 363"/>
              <a:gd name="T30" fmla="*/ 1589088 w 1251"/>
              <a:gd name="T31" fmla="*/ 0 h 363"/>
              <a:gd name="T32" fmla="*/ 1582738 w 1251"/>
              <a:gd name="T33" fmla="*/ 0 h 363"/>
              <a:gd name="T34" fmla="*/ 7938 w 1251"/>
              <a:gd name="T35" fmla="*/ 0 h 363"/>
              <a:gd name="T36" fmla="*/ 7938 w 1251"/>
              <a:gd name="T37" fmla="*/ 11113 h 363"/>
              <a:gd name="T38" fmla="*/ 1582738 w 1251"/>
              <a:gd name="T39" fmla="*/ 11113 h 363"/>
              <a:gd name="T40" fmla="*/ 1573213 w 1251"/>
              <a:gd name="T41" fmla="*/ 6350 h 363"/>
              <a:gd name="T42" fmla="*/ 1966913 w 1251"/>
              <a:gd name="T43" fmla="*/ 566738 h 363"/>
              <a:gd name="T44" fmla="*/ 1976438 w 1251"/>
              <a:gd name="T45" fmla="*/ 560388 h 363"/>
              <a:gd name="T46" fmla="*/ 401638 w 1251"/>
              <a:gd name="T47" fmla="*/ 560388 h 363"/>
              <a:gd name="T48" fmla="*/ 409575 w 1251"/>
              <a:gd name="T49" fmla="*/ 565150 h 363"/>
              <a:gd name="T50" fmla="*/ 15875 w 1251"/>
              <a:gd name="T51" fmla="*/ 3175 h 363"/>
              <a:gd name="T52" fmla="*/ 7938 w 1251"/>
              <a:gd name="T53" fmla="*/ 11113 h 363"/>
              <a:gd name="T54" fmla="*/ 7938 w 1251"/>
              <a:gd name="T55" fmla="*/ 0 h 3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1" h="363">
                <a:moveTo>
                  <a:pt x="5" y="0"/>
                </a:moveTo>
                <a:lnTo>
                  <a:pt x="1" y="0"/>
                </a:lnTo>
                <a:lnTo>
                  <a:pt x="0" y="2"/>
                </a:lnTo>
                <a:lnTo>
                  <a:pt x="0" y="4"/>
                </a:lnTo>
                <a:lnTo>
                  <a:pt x="248" y="357"/>
                </a:lnTo>
                <a:lnTo>
                  <a:pt x="248" y="360"/>
                </a:lnTo>
                <a:lnTo>
                  <a:pt x="249" y="360"/>
                </a:lnTo>
                <a:lnTo>
                  <a:pt x="251" y="362"/>
                </a:lnTo>
                <a:lnTo>
                  <a:pt x="1245" y="362"/>
                </a:lnTo>
                <a:lnTo>
                  <a:pt x="1246" y="360"/>
                </a:lnTo>
                <a:lnTo>
                  <a:pt x="1249" y="360"/>
                </a:lnTo>
                <a:lnTo>
                  <a:pt x="1250" y="357"/>
                </a:lnTo>
                <a:lnTo>
                  <a:pt x="1250" y="356"/>
                </a:lnTo>
                <a:lnTo>
                  <a:pt x="1249" y="356"/>
                </a:lnTo>
                <a:lnTo>
                  <a:pt x="1001" y="2"/>
                </a:lnTo>
                <a:lnTo>
                  <a:pt x="1001" y="0"/>
                </a:lnTo>
                <a:lnTo>
                  <a:pt x="997" y="0"/>
                </a:lnTo>
                <a:lnTo>
                  <a:pt x="5" y="0"/>
                </a:lnTo>
                <a:lnTo>
                  <a:pt x="5" y="7"/>
                </a:lnTo>
                <a:lnTo>
                  <a:pt x="997" y="7"/>
                </a:lnTo>
                <a:lnTo>
                  <a:pt x="991" y="4"/>
                </a:lnTo>
                <a:lnTo>
                  <a:pt x="1239" y="357"/>
                </a:lnTo>
                <a:lnTo>
                  <a:pt x="1245" y="353"/>
                </a:lnTo>
                <a:lnTo>
                  <a:pt x="253" y="353"/>
                </a:lnTo>
                <a:lnTo>
                  <a:pt x="258" y="356"/>
                </a:lnTo>
                <a:lnTo>
                  <a:pt x="10" y="2"/>
                </a:lnTo>
                <a:lnTo>
                  <a:pt x="5" y="7"/>
                </a:lnTo>
                <a:lnTo>
                  <a:pt x="5"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6" name="Freeform 14">
            <a:extLst>
              <a:ext uri="{FF2B5EF4-FFF2-40B4-BE49-F238E27FC236}">
                <a16:creationId xmlns:a16="http://schemas.microsoft.com/office/drawing/2014/main" xmlns="" id="{29B16E8F-FEC7-4161-8004-D09CD2320187}"/>
              </a:ext>
            </a:extLst>
          </p:cNvPr>
          <p:cNvSpPr>
            <a:spLocks/>
          </p:cNvSpPr>
          <p:nvPr/>
        </p:nvSpPr>
        <p:spPr bwMode="auto">
          <a:xfrm>
            <a:off x="5340350" y="2220914"/>
            <a:ext cx="2254250" cy="542925"/>
          </a:xfrm>
          <a:custGeom>
            <a:avLst/>
            <a:gdLst>
              <a:gd name="T0" fmla="*/ 387350 w 1420"/>
              <a:gd name="T1" fmla="*/ 0 h 342"/>
              <a:gd name="T2" fmla="*/ 381000 w 1420"/>
              <a:gd name="T3" fmla="*/ 0 h 342"/>
              <a:gd name="T4" fmla="*/ 377825 w 1420"/>
              <a:gd name="T5" fmla="*/ 3175 h 342"/>
              <a:gd name="T6" fmla="*/ 0 w 1420"/>
              <a:gd name="T7" fmla="*/ 533400 h 342"/>
              <a:gd name="T8" fmla="*/ 0 w 1420"/>
              <a:gd name="T9" fmla="*/ 539750 h 342"/>
              <a:gd name="T10" fmla="*/ 3175 w 1420"/>
              <a:gd name="T11" fmla="*/ 539750 h 342"/>
              <a:gd name="T12" fmla="*/ 6350 w 1420"/>
              <a:gd name="T13" fmla="*/ 541338 h 342"/>
              <a:gd name="T14" fmla="*/ 2243138 w 1420"/>
              <a:gd name="T15" fmla="*/ 541338 h 342"/>
              <a:gd name="T16" fmla="*/ 2246313 w 1420"/>
              <a:gd name="T17" fmla="*/ 539750 h 342"/>
              <a:gd name="T18" fmla="*/ 2249488 w 1420"/>
              <a:gd name="T19" fmla="*/ 539750 h 342"/>
              <a:gd name="T20" fmla="*/ 2252663 w 1420"/>
              <a:gd name="T21" fmla="*/ 534988 h 342"/>
              <a:gd name="T22" fmla="*/ 2252663 w 1420"/>
              <a:gd name="T23" fmla="*/ 533400 h 342"/>
              <a:gd name="T24" fmla="*/ 2019300 w 1420"/>
              <a:gd name="T25" fmla="*/ 3175 h 342"/>
              <a:gd name="T26" fmla="*/ 2016125 w 1420"/>
              <a:gd name="T27" fmla="*/ 3175 h 342"/>
              <a:gd name="T28" fmla="*/ 2016125 w 1420"/>
              <a:gd name="T29" fmla="*/ 0 h 342"/>
              <a:gd name="T30" fmla="*/ 2009775 w 1420"/>
              <a:gd name="T31" fmla="*/ 0 h 342"/>
              <a:gd name="T32" fmla="*/ 387350 w 1420"/>
              <a:gd name="T33" fmla="*/ 0 h 342"/>
              <a:gd name="T34" fmla="*/ 387350 w 1420"/>
              <a:gd name="T35" fmla="*/ 11113 h 342"/>
              <a:gd name="T36" fmla="*/ 2009775 w 1420"/>
              <a:gd name="T37" fmla="*/ 11113 h 342"/>
              <a:gd name="T38" fmla="*/ 2000250 w 1420"/>
              <a:gd name="T39" fmla="*/ 6350 h 342"/>
              <a:gd name="T40" fmla="*/ 2233613 w 1420"/>
              <a:gd name="T41" fmla="*/ 534988 h 342"/>
              <a:gd name="T42" fmla="*/ 2243138 w 1420"/>
              <a:gd name="T43" fmla="*/ 530225 h 342"/>
              <a:gd name="T44" fmla="*/ 9525 w 1420"/>
              <a:gd name="T45" fmla="*/ 530225 h 342"/>
              <a:gd name="T46" fmla="*/ 15875 w 1420"/>
              <a:gd name="T47" fmla="*/ 534988 h 342"/>
              <a:gd name="T48" fmla="*/ 393700 w 1420"/>
              <a:gd name="T49" fmla="*/ 6350 h 342"/>
              <a:gd name="T50" fmla="*/ 387350 w 1420"/>
              <a:gd name="T51" fmla="*/ 11113 h 342"/>
              <a:gd name="T52" fmla="*/ 387350 w 1420"/>
              <a:gd name="T53" fmla="*/ 0 h 3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20" h="342">
                <a:moveTo>
                  <a:pt x="244" y="0"/>
                </a:moveTo>
                <a:lnTo>
                  <a:pt x="240" y="0"/>
                </a:lnTo>
                <a:lnTo>
                  <a:pt x="238" y="2"/>
                </a:lnTo>
                <a:lnTo>
                  <a:pt x="0" y="336"/>
                </a:lnTo>
                <a:lnTo>
                  <a:pt x="0" y="340"/>
                </a:lnTo>
                <a:lnTo>
                  <a:pt x="2" y="340"/>
                </a:lnTo>
                <a:lnTo>
                  <a:pt x="4" y="341"/>
                </a:lnTo>
                <a:lnTo>
                  <a:pt x="1413" y="341"/>
                </a:lnTo>
                <a:lnTo>
                  <a:pt x="1415" y="340"/>
                </a:lnTo>
                <a:lnTo>
                  <a:pt x="1417" y="340"/>
                </a:lnTo>
                <a:lnTo>
                  <a:pt x="1419" y="337"/>
                </a:lnTo>
                <a:lnTo>
                  <a:pt x="1419" y="336"/>
                </a:lnTo>
                <a:lnTo>
                  <a:pt x="1272" y="2"/>
                </a:lnTo>
                <a:lnTo>
                  <a:pt x="1270" y="2"/>
                </a:lnTo>
                <a:lnTo>
                  <a:pt x="1270" y="0"/>
                </a:lnTo>
                <a:lnTo>
                  <a:pt x="1266" y="0"/>
                </a:lnTo>
                <a:lnTo>
                  <a:pt x="244" y="0"/>
                </a:lnTo>
                <a:lnTo>
                  <a:pt x="244" y="7"/>
                </a:lnTo>
                <a:lnTo>
                  <a:pt x="1266" y="7"/>
                </a:lnTo>
                <a:lnTo>
                  <a:pt x="1260" y="4"/>
                </a:lnTo>
                <a:lnTo>
                  <a:pt x="1407" y="337"/>
                </a:lnTo>
                <a:lnTo>
                  <a:pt x="1413" y="334"/>
                </a:lnTo>
                <a:lnTo>
                  <a:pt x="6" y="334"/>
                </a:lnTo>
                <a:lnTo>
                  <a:pt x="10" y="337"/>
                </a:lnTo>
                <a:lnTo>
                  <a:pt x="248" y="4"/>
                </a:lnTo>
                <a:lnTo>
                  <a:pt x="244" y="7"/>
                </a:lnTo>
                <a:lnTo>
                  <a:pt x="244"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7" name="Freeform 15">
            <a:extLst>
              <a:ext uri="{FF2B5EF4-FFF2-40B4-BE49-F238E27FC236}">
                <a16:creationId xmlns:a16="http://schemas.microsoft.com/office/drawing/2014/main" xmlns="" id="{3C1DC03E-9D6E-42FF-B126-EAE86A6A89B8}"/>
              </a:ext>
            </a:extLst>
          </p:cNvPr>
          <p:cNvSpPr>
            <a:spLocks/>
          </p:cNvSpPr>
          <p:nvPr/>
        </p:nvSpPr>
        <p:spPr bwMode="auto">
          <a:xfrm>
            <a:off x="5892800" y="2311401"/>
            <a:ext cx="331788" cy="106363"/>
          </a:xfrm>
          <a:custGeom>
            <a:avLst/>
            <a:gdLst>
              <a:gd name="T0" fmla="*/ 100013 w 209"/>
              <a:gd name="T1" fmla="*/ 0 h 109"/>
              <a:gd name="T2" fmla="*/ 0 w 209"/>
              <a:gd name="T3" fmla="*/ 105387 h 109"/>
              <a:gd name="T4" fmla="*/ 228600 w 209"/>
              <a:gd name="T5" fmla="*/ 105387 h 109"/>
              <a:gd name="T6" fmla="*/ 330200 w 209"/>
              <a:gd name="T7" fmla="*/ 0 h 109"/>
              <a:gd name="T8" fmla="*/ 100013 w 209"/>
              <a:gd name="T9" fmla="*/ 0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09">
                <a:moveTo>
                  <a:pt x="63" y="0"/>
                </a:moveTo>
                <a:lnTo>
                  <a:pt x="0" y="108"/>
                </a:lnTo>
                <a:lnTo>
                  <a:pt x="144" y="108"/>
                </a:lnTo>
                <a:lnTo>
                  <a:pt x="208" y="0"/>
                </a:lnTo>
                <a:lnTo>
                  <a:pt x="63"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8" name="Freeform 16">
            <a:extLst>
              <a:ext uri="{FF2B5EF4-FFF2-40B4-BE49-F238E27FC236}">
                <a16:creationId xmlns:a16="http://schemas.microsoft.com/office/drawing/2014/main" xmlns="" id="{E2FFFB7C-1F57-4682-A0A0-CF64697F2474}"/>
              </a:ext>
            </a:extLst>
          </p:cNvPr>
          <p:cNvSpPr>
            <a:spLocks/>
          </p:cNvSpPr>
          <p:nvPr/>
        </p:nvSpPr>
        <p:spPr bwMode="auto">
          <a:xfrm>
            <a:off x="5370514" y="3055938"/>
            <a:ext cx="130175" cy="36512"/>
          </a:xfrm>
          <a:custGeom>
            <a:avLst/>
            <a:gdLst>
              <a:gd name="T0" fmla="*/ 0 w 82"/>
              <a:gd name="T1" fmla="*/ 28575 h 23"/>
              <a:gd name="T2" fmla="*/ 0 w 82"/>
              <a:gd name="T3" fmla="*/ 34925 h 23"/>
              <a:gd name="T4" fmla="*/ 1588 w 82"/>
              <a:gd name="T5" fmla="*/ 34925 h 23"/>
              <a:gd name="T6" fmla="*/ 127000 w 82"/>
              <a:gd name="T7" fmla="*/ 4762 h 23"/>
              <a:gd name="T8" fmla="*/ 127000 w 82"/>
              <a:gd name="T9" fmla="*/ 3175 h 23"/>
              <a:gd name="T10" fmla="*/ 128588 w 82"/>
              <a:gd name="T11" fmla="*/ 3175 h 23"/>
              <a:gd name="T12" fmla="*/ 128588 w 82"/>
              <a:gd name="T13" fmla="*/ 0 h 23"/>
              <a:gd name="T14" fmla="*/ 123825 w 82"/>
              <a:gd name="T15" fmla="*/ 0 h 23"/>
              <a:gd name="T16" fmla="*/ 0 w 82"/>
              <a:gd name="T17" fmla="*/ 2857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23">
                <a:moveTo>
                  <a:pt x="0" y="18"/>
                </a:moveTo>
                <a:lnTo>
                  <a:pt x="0" y="22"/>
                </a:lnTo>
                <a:lnTo>
                  <a:pt x="1" y="22"/>
                </a:lnTo>
                <a:lnTo>
                  <a:pt x="80" y="3"/>
                </a:lnTo>
                <a:lnTo>
                  <a:pt x="80" y="2"/>
                </a:lnTo>
                <a:lnTo>
                  <a:pt x="81" y="2"/>
                </a:lnTo>
                <a:lnTo>
                  <a:pt x="81" y="0"/>
                </a:lnTo>
                <a:lnTo>
                  <a:pt x="78" y="0"/>
                </a:lnTo>
                <a:lnTo>
                  <a:pt x="0" y="1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59" name="Freeform 17">
            <a:extLst>
              <a:ext uri="{FF2B5EF4-FFF2-40B4-BE49-F238E27FC236}">
                <a16:creationId xmlns:a16="http://schemas.microsoft.com/office/drawing/2014/main" xmlns="" id="{7790061A-19F5-4FD8-8601-4D00409DBFB1}"/>
              </a:ext>
            </a:extLst>
          </p:cNvPr>
          <p:cNvSpPr>
            <a:spLocks/>
          </p:cNvSpPr>
          <p:nvPr/>
        </p:nvSpPr>
        <p:spPr bwMode="auto">
          <a:xfrm>
            <a:off x="5356225" y="3094039"/>
            <a:ext cx="52388" cy="46037"/>
          </a:xfrm>
          <a:custGeom>
            <a:avLst/>
            <a:gdLst>
              <a:gd name="T0" fmla="*/ 3175 w 33"/>
              <a:gd name="T1" fmla="*/ 0 h 29"/>
              <a:gd name="T2" fmla="*/ 0 w 33"/>
              <a:gd name="T3" fmla="*/ 0 h 29"/>
              <a:gd name="T4" fmla="*/ 0 w 33"/>
              <a:gd name="T5" fmla="*/ 3175 h 29"/>
              <a:gd name="T6" fmla="*/ 46038 w 33"/>
              <a:gd name="T7" fmla="*/ 41275 h 29"/>
              <a:gd name="T8" fmla="*/ 46038 w 33"/>
              <a:gd name="T9" fmla="*/ 44450 h 29"/>
              <a:gd name="T10" fmla="*/ 49213 w 33"/>
              <a:gd name="T11" fmla="*/ 44450 h 29"/>
              <a:gd name="T12" fmla="*/ 49213 w 33"/>
              <a:gd name="T13" fmla="*/ 41275 h 29"/>
              <a:gd name="T14" fmla="*/ 50800 w 33"/>
              <a:gd name="T15" fmla="*/ 41275 h 29"/>
              <a:gd name="T16" fmla="*/ 50800 w 33"/>
              <a:gd name="T17" fmla="*/ 39687 h 29"/>
              <a:gd name="T18" fmla="*/ 49213 w 33"/>
              <a:gd name="T19" fmla="*/ 39687 h 29"/>
              <a:gd name="T20" fmla="*/ 3175 w 33"/>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29">
                <a:moveTo>
                  <a:pt x="2" y="0"/>
                </a:moveTo>
                <a:lnTo>
                  <a:pt x="0" y="0"/>
                </a:lnTo>
                <a:lnTo>
                  <a:pt x="0" y="2"/>
                </a:lnTo>
                <a:lnTo>
                  <a:pt x="29" y="26"/>
                </a:lnTo>
                <a:lnTo>
                  <a:pt x="29" y="28"/>
                </a:lnTo>
                <a:lnTo>
                  <a:pt x="31" y="28"/>
                </a:lnTo>
                <a:lnTo>
                  <a:pt x="31" y="26"/>
                </a:lnTo>
                <a:lnTo>
                  <a:pt x="32" y="26"/>
                </a:lnTo>
                <a:lnTo>
                  <a:pt x="32" y="25"/>
                </a:lnTo>
                <a:lnTo>
                  <a:pt x="31" y="25"/>
                </a:lnTo>
                <a:lnTo>
                  <a:pt x="2"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0" name="Freeform 18">
            <a:extLst>
              <a:ext uri="{FF2B5EF4-FFF2-40B4-BE49-F238E27FC236}">
                <a16:creationId xmlns:a16="http://schemas.microsoft.com/office/drawing/2014/main" xmlns="" id="{09A5220B-10C3-4224-B58E-C9C326EE1E94}"/>
              </a:ext>
            </a:extLst>
          </p:cNvPr>
          <p:cNvSpPr>
            <a:spLocks/>
          </p:cNvSpPr>
          <p:nvPr/>
        </p:nvSpPr>
        <p:spPr bwMode="auto">
          <a:xfrm>
            <a:off x="5316539" y="3103564"/>
            <a:ext cx="26987" cy="26987"/>
          </a:xfrm>
          <a:custGeom>
            <a:avLst/>
            <a:gdLst>
              <a:gd name="T0" fmla="*/ 0 w 17"/>
              <a:gd name="T1" fmla="*/ 4762 h 17"/>
              <a:gd name="T2" fmla="*/ 0 w 17"/>
              <a:gd name="T3" fmla="*/ 0 h 17"/>
              <a:gd name="T4" fmla="*/ 25400 w 17"/>
              <a:gd name="T5" fmla="*/ 0 h 17"/>
              <a:gd name="T6" fmla="*/ 25400 w 17"/>
              <a:gd name="T7" fmla="*/ 25400 h 17"/>
              <a:gd name="T8" fmla="*/ 15875 w 17"/>
              <a:gd name="T9" fmla="*/ 25400 h 17"/>
              <a:gd name="T10" fmla="*/ 15875 w 17"/>
              <a:gd name="T11" fmla="*/ 19050 h 17"/>
              <a:gd name="T12" fmla="*/ 0 w 17"/>
              <a:gd name="T13" fmla="*/ 19050 h 17"/>
              <a:gd name="T14" fmla="*/ 0 w 17"/>
              <a:gd name="T15" fmla="*/ 476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7">
                <a:moveTo>
                  <a:pt x="0" y="3"/>
                </a:moveTo>
                <a:lnTo>
                  <a:pt x="0" y="0"/>
                </a:lnTo>
                <a:lnTo>
                  <a:pt x="16" y="0"/>
                </a:lnTo>
                <a:lnTo>
                  <a:pt x="16" y="16"/>
                </a:lnTo>
                <a:lnTo>
                  <a:pt x="10" y="16"/>
                </a:lnTo>
                <a:lnTo>
                  <a:pt x="10" y="12"/>
                </a:lnTo>
                <a:lnTo>
                  <a:pt x="0" y="12"/>
                </a:lnTo>
                <a:lnTo>
                  <a:pt x="0" y="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1" name="Freeform 19">
            <a:extLst>
              <a:ext uri="{FF2B5EF4-FFF2-40B4-BE49-F238E27FC236}">
                <a16:creationId xmlns:a16="http://schemas.microsoft.com/office/drawing/2014/main" xmlns="" id="{130F5AC5-A4A6-467A-B87B-D16A4D3F8A50}"/>
              </a:ext>
            </a:extLst>
          </p:cNvPr>
          <p:cNvSpPr>
            <a:spLocks/>
          </p:cNvSpPr>
          <p:nvPr/>
        </p:nvSpPr>
        <p:spPr bwMode="auto">
          <a:xfrm>
            <a:off x="5199063" y="3082925"/>
            <a:ext cx="80962" cy="1588"/>
          </a:xfrm>
          <a:custGeom>
            <a:avLst/>
            <a:gdLst>
              <a:gd name="T0" fmla="*/ 76200 w 51"/>
              <a:gd name="T1" fmla="*/ 0 h 1"/>
              <a:gd name="T2" fmla="*/ 76200 w 51"/>
              <a:gd name="T3" fmla="*/ 0 h 1"/>
              <a:gd name="T4" fmla="*/ 79375 w 51"/>
              <a:gd name="T5" fmla="*/ 0 h 1"/>
              <a:gd name="T6" fmla="*/ 79375 w 51"/>
              <a:gd name="T7" fmla="*/ 0 h 1"/>
              <a:gd name="T8" fmla="*/ 76200 w 51"/>
              <a:gd name="T9" fmla="*/ 0 h 1"/>
              <a:gd name="T10" fmla="*/ 76200 w 51"/>
              <a:gd name="T11" fmla="*/ 0 h 1"/>
              <a:gd name="T12" fmla="*/ 0 w 51"/>
              <a:gd name="T13" fmla="*/ 0 h 1"/>
              <a:gd name="T14" fmla="*/ 0 w 51"/>
              <a:gd name="T15" fmla="*/ 0 h 1"/>
              <a:gd name="T16" fmla="*/ 1587 w 51"/>
              <a:gd name="T17" fmla="*/ 0 h 1"/>
              <a:gd name="T18" fmla="*/ 76200 w 5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
                <a:moveTo>
                  <a:pt x="48" y="0"/>
                </a:moveTo>
                <a:lnTo>
                  <a:pt x="48" y="0"/>
                </a:lnTo>
                <a:lnTo>
                  <a:pt x="50" y="0"/>
                </a:lnTo>
                <a:lnTo>
                  <a:pt x="48" y="0"/>
                </a:lnTo>
                <a:lnTo>
                  <a:pt x="0" y="0"/>
                </a:lnTo>
                <a:lnTo>
                  <a:pt x="1" y="0"/>
                </a:lnTo>
                <a:lnTo>
                  <a:pt x="48"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2" name="Freeform 20">
            <a:extLst>
              <a:ext uri="{FF2B5EF4-FFF2-40B4-BE49-F238E27FC236}">
                <a16:creationId xmlns:a16="http://schemas.microsoft.com/office/drawing/2014/main" xmlns="" id="{37A214A3-ACCD-4CE7-B97D-3931A0EC2022}"/>
              </a:ext>
            </a:extLst>
          </p:cNvPr>
          <p:cNvSpPr>
            <a:spLocks/>
          </p:cNvSpPr>
          <p:nvPr/>
        </p:nvSpPr>
        <p:spPr bwMode="auto">
          <a:xfrm>
            <a:off x="5248275" y="3019425"/>
            <a:ext cx="57150" cy="46038"/>
          </a:xfrm>
          <a:custGeom>
            <a:avLst/>
            <a:gdLst>
              <a:gd name="T0" fmla="*/ 49213 w 36"/>
              <a:gd name="T1" fmla="*/ 41275 h 29"/>
              <a:gd name="T2" fmla="*/ 49213 w 36"/>
              <a:gd name="T3" fmla="*/ 44450 h 29"/>
              <a:gd name="T4" fmla="*/ 52388 w 36"/>
              <a:gd name="T5" fmla="*/ 44450 h 29"/>
              <a:gd name="T6" fmla="*/ 52388 w 36"/>
              <a:gd name="T7" fmla="*/ 41275 h 29"/>
              <a:gd name="T8" fmla="*/ 55563 w 36"/>
              <a:gd name="T9" fmla="*/ 41275 h 29"/>
              <a:gd name="T10" fmla="*/ 55563 w 36"/>
              <a:gd name="T11" fmla="*/ 38100 h 29"/>
              <a:gd name="T12" fmla="*/ 52388 w 36"/>
              <a:gd name="T13" fmla="*/ 38100 h 29"/>
              <a:gd name="T14" fmla="*/ 3175 w 36"/>
              <a:gd name="T15" fmla="*/ 0 h 29"/>
              <a:gd name="T16" fmla="*/ 0 w 36"/>
              <a:gd name="T17" fmla="*/ 0 h 29"/>
              <a:gd name="T18" fmla="*/ 0 w 36"/>
              <a:gd name="T19" fmla="*/ 1588 h 29"/>
              <a:gd name="T20" fmla="*/ 49213 w 36"/>
              <a:gd name="T21" fmla="*/ 41275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9">
                <a:moveTo>
                  <a:pt x="31" y="26"/>
                </a:moveTo>
                <a:lnTo>
                  <a:pt x="31" y="28"/>
                </a:lnTo>
                <a:lnTo>
                  <a:pt x="33" y="28"/>
                </a:lnTo>
                <a:lnTo>
                  <a:pt x="33" y="26"/>
                </a:lnTo>
                <a:lnTo>
                  <a:pt x="35" y="26"/>
                </a:lnTo>
                <a:lnTo>
                  <a:pt x="35" y="24"/>
                </a:lnTo>
                <a:lnTo>
                  <a:pt x="33" y="24"/>
                </a:lnTo>
                <a:lnTo>
                  <a:pt x="2" y="0"/>
                </a:lnTo>
                <a:lnTo>
                  <a:pt x="0" y="0"/>
                </a:lnTo>
                <a:lnTo>
                  <a:pt x="0" y="1"/>
                </a:lnTo>
                <a:lnTo>
                  <a:pt x="31" y="2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3" name="Freeform 21">
            <a:extLst>
              <a:ext uri="{FF2B5EF4-FFF2-40B4-BE49-F238E27FC236}">
                <a16:creationId xmlns:a16="http://schemas.microsoft.com/office/drawing/2014/main" xmlns="" id="{B169C6D7-DAB7-4736-B60B-A5445BE729F1}"/>
              </a:ext>
            </a:extLst>
          </p:cNvPr>
          <p:cNvSpPr>
            <a:spLocks/>
          </p:cNvSpPr>
          <p:nvPr/>
        </p:nvSpPr>
        <p:spPr bwMode="auto">
          <a:xfrm>
            <a:off x="5957889" y="2393950"/>
            <a:ext cx="98425" cy="26988"/>
          </a:xfrm>
          <a:custGeom>
            <a:avLst/>
            <a:gdLst>
              <a:gd name="T0" fmla="*/ 96838 w 62"/>
              <a:gd name="T1" fmla="*/ 3175 h 17"/>
              <a:gd name="T2" fmla="*/ 0 w 62"/>
              <a:gd name="T3" fmla="*/ 0 h 17"/>
              <a:gd name="T4" fmla="*/ 0 w 62"/>
              <a:gd name="T5" fmla="*/ 20638 h 17"/>
              <a:gd name="T6" fmla="*/ 96838 w 62"/>
              <a:gd name="T7" fmla="*/ 25400 h 17"/>
              <a:gd name="T8" fmla="*/ 96838 w 62"/>
              <a:gd name="T9" fmla="*/ 31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7">
                <a:moveTo>
                  <a:pt x="61" y="2"/>
                </a:moveTo>
                <a:lnTo>
                  <a:pt x="0" y="0"/>
                </a:lnTo>
                <a:lnTo>
                  <a:pt x="0" y="13"/>
                </a:lnTo>
                <a:lnTo>
                  <a:pt x="61" y="16"/>
                </a:lnTo>
                <a:lnTo>
                  <a:pt x="61" y="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4" name="Freeform 22">
            <a:extLst>
              <a:ext uri="{FF2B5EF4-FFF2-40B4-BE49-F238E27FC236}">
                <a16:creationId xmlns:a16="http://schemas.microsoft.com/office/drawing/2014/main" xmlns="" id="{3DE97096-6DB3-41CE-ADFE-3F8EB205BAAE}"/>
              </a:ext>
            </a:extLst>
          </p:cNvPr>
          <p:cNvSpPr>
            <a:spLocks/>
          </p:cNvSpPr>
          <p:nvPr/>
        </p:nvSpPr>
        <p:spPr bwMode="auto">
          <a:xfrm>
            <a:off x="7326314" y="2184400"/>
            <a:ext cx="28575" cy="26988"/>
          </a:xfrm>
          <a:custGeom>
            <a:avLst/>
            <a:gdLst>
              <a:gd name="T0" fmla="*/ 0 w 18"/>
              <a:gd name="T1" fmla="*/ 15875 h 17"/>
              <a:gd name="T2" fmla="*/ 0 w 18"/>
              <a:gd name="T3" fmla="*/ 25400 h 17"/>
              <a:gd name="T4" fmla="*/ 1588 w 18"/>
              <a:gd name="T5" fmla="*/ 25400 h 17"/>
              <a:gd name="T6" fmla="*/ 23813 w 18"/>
              <a:gd name="T7" fmla="*/ 7938 h 17"/>
              <a:gd name="T8" fmla="*/ 23813 w 18"/>
              <a:gd name="T9" fmla="*/ 0 h 17"/>
              <a:gd name="T10" fmla="*/ 26988 w 18"/>
              <a:gd name="T11" fmla="*/ 0 h 17"/>
              <a:gd name="T12" fmla="*/ 26988 w 18"/>
              <a:gd name="T13" fmla="*/ 0 h 17"/>
              <a:gd name="T14" fmla="*/ 22225 w 18"/>
              <a:gd name="T15" fmla="*/ 0 h 17"/>
              <a:gd name="T16" fmla="*/ 0 w 18"/>
              <a:gd name="T17" fmla="*/ 1587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7">
                <a:moveTo>
                  <a:pt x="0" y="10"/>
                </a:moveTo>
                <a:lnTo>
                  <a:pt x="0" y="16"/>
                </a:lnTo>
                <a:lnTo>
                  <a:pt x="1" y="16"/>
                </a:lnTo>
                <a:lnTo>
                  <a:pt x="15" y="5"/>
                </a:lnTo>
                <a:lnTo>
                  <a:pt x="15" y="0"/>
                </a:lnTo>
                <a:lnTo>
                  <a:pt x="17" y="0"/>
                </a:lnTo>
                <a:lnTo>
                  <a:pt x="14" y="0"/>
                </a:lnTo>
                <a:lnTo>
                  <a:pt x="0" y="1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5" name="Freeform 23">
            <a:extLst>
              <a:ext uri="{FF2B5EF4-FFF2-40B4-BE49-F238E27FC236}">
                <a16:creationId xmlns:a16="http://schemas.microsoft.com/office/drawing/2014/main" xmlns="" id="{1D187BE0-EADE-434C-BDD6-31CC8ADE9CBE}"/>
              </a:ext>
            </a:extLst>
          </p:cNvPr>
          <p:cNvSpPr>
            <a:spLocks/>
          </p:cNvSpPr>
          <p:nvPr/>
        </p:nvSpPr>
        <p:spPr bwMode="auto">
          <a:xfrm>
            <a:off x="6681788" y="2473325"/>
            <a:ext cx="68262" cy="26988"/>
          </a:xfrm>
          <a:custGeom>
            <a:avLst/>
            <a:gdLst>
              <a:gd name="T0" fmla="*/ 0 w 43"/>
              <a:gd name="T1" fmla="*/ 20638 h 17"/>
              <a:gd name="T2" fmla="*/ 0 w 43"/>
              <a:gd name="T3" fmla="*/ 25400 h 17"/>
              <a:gd name="T4" fmla="*/ 3175 w 43"/>
              <a:gd name="T5" fmla="*/ 25400 h 17"/>
              <a:gd name="T6" fmla="*/ 3175 w 43"/>
              <a:gd name="T7" fmla="*/ 22225 h 17"/>
              <a:gd name="T8" fmla="*/ 7937 w 43"/>
              <a:gd name="T9" fmla="*/ 22225 h 17"/>
              <a:gd name="T10" fmla="*/ 7937 w 43"/>
              <a:gd name="T11" fmla="*/ 20638 h 17"/>
              <a:gd name="T12" fmla="*/ 9525 w 43"/>
              <a:gd name="T13" fmla="*/ 20638 h 17"/>
              <a:gd name="T14" fmla="*/ 14287 w 43"/>
              <a:gd name="T15" fmla="*/ 17463 h 17"/>
              <a:gd name="T16" fmla="*/ 19050 w 43"/>
              <a:gd name="T17" fmla="*/ 17463 h 17"/>
              <a:gd name="T18" fmla="*/ 19050 w 43"/>
              <a:gd name="T19" fmla="*/ 14288 h 17"/>
              <a:gd name="T20" fmla="*/ 22225 w 43"/>
              <a:gd name="T21" fmla="*/ 14288 h 17"/>
              <a:gd name="T22" fmla="*/ 30162 w 43"/>
              <a:gd name="T23" fmla="*/ 7938 h 17"/>
              <a:gd name="T24" fmla="*/ 34925 w 43"/>
              <a:gd name="T25" fmla="*/ 7938 h 17"/>
              <a:gd name="T26" fmla="*/ 34925 w 43"/>
              <a:gd name="T27" fmla="*/ 6350 h 17"/>
              <a:gd name="T28" fmla="*/ 41275 w 43"/>
              <a:gd name="T29" fmla="*/ 6350 h 17"/>
              <a:gd name="T30" fmla="*/ 47625 w 43"/>
              <a:gd name="T31" fmla="*/ 3175 h 17"/>
              <a:gd name="T32" fmla="*/ 47625 w 43"/>
              <a:gd name="T33" fmla="*/ 6350 h 17"/>
              <a:gd name="T34" fmla="*/ 49212 w 43"/>
              <a:gd name="T35" fmla="*/ 6350 h 17"/>
              <a:gd name="T36" fmla="*/ 53975 w 43"/>
              <a:gd name="T37" fmla="*/ 7938 h 17"/>
              <a:gd name="T38" fmla="*/ 53975 w 43"/>
              <a:gd name="T39" fmla="*/ 6350 h 17"/>
              <a:gd name="T40" fmla="*/ 53975 w 43"/>
              <a:gd name="T41" fmla="*/ 11113 h 17"/>
              <a:gd name="T42" fmla="*/ 58737 w 43"/>
              <a:gd name="T43" fmla="*/ 11113 h 17"/>
              <a:gd name="T44" fmla="*/ 58737 w 43"/>
              <a:gd name="T45" fmla="*/ 14288 h 17"/>
              <a:gd name="T46" fmla="*/ 61912 w 43"/>
              <a:gd name="T47" fmla="*/ 14288 h 17"/>
              <a:gd name="T48" fmla="*/ 61912 w 43"/>
              <a:gd name="T49" fmla="*/ 11113 h 17"/>
              <a:gd name="T50" fmla="*/ 66675 w 43"/>
              <a:gd name="T51" fmla="*/ 11113 h 17"/>
              <a:gd name="T52" fmla="*/ 66675 w 43"/>
              <a:gd name="T53" fmla="*/ 7938 h 17"/>
              <a:gd name="T54" fmla="*/ 61912 w 43"/>
              <a:gd name="T55" fmla="*/ 7938 h 17"/>
              <a:gd name="T56" fmla="*/ 61912 w 43"/>
              <a:gd name="T57" fmla="*/ 3175 h 17"/>
              <a:gd name="T58" fmla="*/ 58737 w 43"/>
              <a:gd name="T59" fmla="*/ 3175 h 17"/>
              <a:gd name="T60" fmla="*/ 53975 w 43"/>
              <a:gd name="T61" fmla="*/ 0 h 17"/>
              <a:gd name="T62" fmla="*/ 39687 w 43"/>
              <a:gd name="T63" fmla="*/ 0 h 17"/>
              <a:gd name="T64" fmla="*/ 41275 w 43"/>
              <a:gd name="T65" fmla="*/ 0 h 17"/>
              <a:gd name="T66" fmla="*/ 30162 w 43"/>
              <a:gd name="T67" fmla="*/ 0 h 17"/>
              <a:gd name="T68" fmla="*/ 30162 w 43"/>
              <a:gd name="T69" fmla="*/ 3175 h 17"/>
              <a:gd name="T70" fmla="*/ 26987 w 43"/>
              <a:gd name="T71" fmla="*/ 3175 h 17"/>
              <a:gd name="T72" fmla="*/ 14287 w 43"/>
              <a:gd name="T73" fmla="*/ 11113 h 17"/>
              <a:gd name="T74" fmla="*/ 9525 w 43"/>
              <a:gd name="T75" fmla="*/ 11113 h 17"/>
              <a:gd name="T76" fmla="*/ 9525 w 43"/>
              <a:gd name="T77" fmla="*/ 14288 h 17"/>
              <a:gd name="T78" fmla="*/ 7937 w 43"/>
              <a:gd name="T79" fmla="*/ 14288 h 17"/>
              <a:gd name="T80" fmla="*/ 7937 w 43"/>
              <a:gd name="T81" fmla="*/ 17463 h 17"/>
              <a:gd name="T82" fmla="*/ 3175 w 43"/>
              <a:gd name="T83" fmla="*/ 17463 h 17"/>
              <a:gd name="T84" fmla="*/ 0 w 43"/>
              <a:gd name="T85" fmla="*/ 20638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3" h="17">
                <a:moveTo>
                  <a:pt x="0" y="13"/>
                </a:moveTo>
                <a:lnTo>
                  <a:pt x="0" y="16"/>
                </a:lnTo>
                <a:lnTo>
                  <a:pt x="2" y="16"/>
                </a:lnTo>
                <a:lnTo>
                  <a:pt x="2" y="14"/>
                </a:lnTo>
                <a:lnTo>
                  <a:pt x="5" y="14"/>
                </a:lnTo>
                <a:lnTo>
                  <a:pt x="5" y="13"/>
                </a:lnTo>
                <a:lnTo>
                  <a:pt x="6" y="13"/>
                </a:lnTo>
                <a:lnTo>
                  <a:pt x="9" y="11"/>
                </a:lnTo>
                <a:lnTo>
                  <a:pt x="12" y="11"/>
                </a:lnTo>
                <a:lnTo>
                  <a:pt x="12" y="9"/>
                </a:lnTo>
                <a:lnTo>
                  <a:pt x="14" y="9"/>
                </a:lnTo>
                <a:lnTo>
                  <a:pt x="19" y="5"/>
                </a:lnTo>
                <a:lnTo>
                  <a:pt x="22" y="5"/>
                </a:lnTo>
                <a:lnTo>
                  <a:pt x="22" y="4"/>
                </a:lnTo>
                <a:lnTo>
                  <a:pt x="26" y="4"/>
                </a:lnTo>
                <a:lnTo>
                  <a:pt x="30" y="2"/>
                </a:lnTo>
                <a:lnTo>
                  <a:pt x="30" y="4"/>
                </a:lnTo>
                <a:lnTo>
                  <a:pt x="31" y="4"/>
                </a:lnTo>
                <a:lnTo>
                  <a:pt x="34" y="5"/>
                </a:lnTo>
                <a:lnTo>
                  <a:pt x="34" y="4"/>
                </a:lnTo>
                <a:lnTo>
                  <a:pt x="34" y="7"/>
                </a:lnTo>
                <a:lnTo>
                  <a:pt x="37" y="7"/>
                </a:lnTo>
                <a:lnTo>
                  <a:pt x="37" y="9"/>
                </a:lnTo>
                <a:lnTo>
                  <a:pt x="39" y="9"/>
                </a:lnTo>
                <a:lnTo>
                  <a:pt x="39" y="7"/>
                </a:lnTo>
                <a:lnTo>
                  <a:pt x="42" y="7"/>
                </a:lnTo>
                <a:lnTo>
                  <a:pt x="42" y="5"/>
                </a:lnTo>
                <a:lnTo>
                  <a:pt x="39" y="5"/>
                </a:lnTo>
                <a:lnTo>
                  <a:pt x="39" y="2"/>
                </a:lnTo>
                <a:lnTo>
                  <a:pt x="37" y="2"/>
                </a:lnTo>
                <a:lnTo>
                  <a:pt x="34" y="0"/>
                </a:lnTo>
                <a:lnTo>
                  <a:pt x="25" y="0"/>
                </a:lnTo>
                <a:lnTo>
                  <a:pt x="26" y="0"/>
                </a:lnTo>
                <a:lnTo>
                  <a:pt x="19" y="0"/>
                </a:lnTo>
                <a:lnTo>
                  <a:pt x="19" y="2"/>
                </a:lnTo>
                <a:lnTo>
                  <a:pt x="17" y="2"/>
                </a:lnTo>
                <a:lnTo>
                  <a:pt x="9" y="7"/>
                </a:lnTo>
                <a:lnTo>
                  <a:pt x="6" y="7"/>
                </a:lnTo>
                <a:lnTo>
                  <a:pt x="6" y="9"/>
                </a:lnTo>
                <a:lnTo>
                  <a:pt x="5" y="9"/>
                </a:lnTo>
                <a:lnTo>
                  <a:pt x="5" y="11"/>
                </a:lnTo>
                <a:lnTo>
                  <a:pt x="2" y="11"/>
                </a:lnTo>
                <a:lnTo>
                  <a:pt x="0"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6" name="Freeform 24">
            <a:extLst>
              <a:ext uri="{FF2B5EF4-FFF2-40B4-BE49-F238E27FC236}">
                <a16:creationId xmlns:a16="http://schemas.microsoft.com/office/drawing/2014/main" xmlns="" id="{01221AA7-99DC-4AFF-98D0-D4FEE4704A87}"/>
              </a:ext>
            </a:extLst>
          </p:cNvPr>
          <p:cNvSpPr>
            <a:spLocks/>
          </p:cNvSpPr>
          <p:nvPr/>
        </p:nvSpPr>
        <p:spPr bwMode="auto">
          <a:xfrm>
            <a:off x="6759576" y="2490789"/>
            <a:ext cx="61913" cy="26987"/>
          </a:xfrm>
          <a:custGeom>
            <a:avLst/>
            <a:gdLst>
              <a:gd name="T0" fmla="*/ 1588 w 39"/>
              <a:gd name="T1" fmla="*/ 0 h 17"/>
              <a:gd name="T2" fmla="*/ 0 w 39"/>
              <a:gd name="T3" fmla="*/ 0 h 17"/>
              <a:gd name="T4" fmla="*/ 0 w 39"/>
              <a:gd name="T5" fmla="*/ 4762 h 17"/>
              <a:gd name="T6" fmla="*/ 36513 w 39"/>
              <a:gd name="T7" fmla="*/ 4762 h 17"/>
              <a:gd name="T8" fmla="*/ 36513 w 39"/>
              <a:gd name="T9" fmla="*/ 6350 h 17"/>
              <a:gd name="T10" fmla="*/ 39688 w 39"/>
              <a:gd name="T11" fmla="*/ 6350 h 17"/>
              <a:gd name="T12" fmla="*/ 36513 w 39"/>
              <a:gd name="T13" fmla="*/ 6350 h 17"/>
              <a:gd name="T14" fmla="*/ 41275 w 39"/>
              <a:gd name="T15" fmla="*/ 6350 h 17"/>
              <a:gd name="T16" fmla="*/ 50800 w 39"/>
              <a:gd name="T17" fmla="*/ 12700 h 17"/>
              <a:gd name="T18" fmla="*/ 50800 w 39"/>
              <a:gd name="T19" fmla="*/ 14287 h 17"/>
              <a:gd name="T20" fmla="*/ 53975 w 39"/>
              <a:gd name="T21" fmla="*/ 17462 h 17"/>
              <a:gd name="T22" fmla="*/ 53975 w 39"/>
              <a:gd name="T23" fmla="*/ 20637 h 17"/>
              <a:gd name="T24" fmla="*/ 55563 w 39"/>
              <a:gd name="T25" fmla="*/ 20637 h 17"/>
              <a:gd name="T26" fmla="*/ 55563 w 39"/>
              <a:gd name="T27" fmla="*/ 25400 h 17"/>
              <a:gd name="T28" fmla="*/ 58738 w 39"/>
              <a:gd name="T29" fmla="*/ 25400 h 17"/>
              <a:gd name="T30" fmla="*/ 58738 w 39"/>
              <a:gd name="T31" fmla="*/ 20637 h 17"/>
              <a:gd name="T32" fmla="*/ 60325 w 39"/>
              <a:gd name="T33" fmla="*/ 20637 h 17"/>
              <a:gd name="T34" fmla="*/ 60325 w 39"/>
              <a:gd name="T35" fmla="*/ 20637 h 17"/>
              <a:gd name="T36" fmla="*/ 58738 w 39"/>
              <a:gd name="T37" fmla="*/ 20637 h 17"/>
              <a:gd name="T38" fmla="*/ 58738 w 39"/>
              <a:gd name="T39" fmla="*/ 14287 h 17"/>
              <a:gd name="T40" fmla="*/ 53975 w 39"/>
              <a:gd name="T41" fmla="*/ 11112 h 17"/>
              <a:gd name="T42" fmla="*/ 53975 w 39"/>
              <a:gd name="T43" fmla="*/ 9525 h 17"/>
              <a:gd name="T44" fmla="*/ 46038 w 39"/>
              <a:gd name="T45" fmla="*/ 3175 h 17"/>
              <a:gd name="T46" fmla="*/ 39688 w 39"/>
              <a:gd name="T47" fmla="*/ 3175 h 17"/>
              <a:gd name="T48" fmla="*/ 36513 w 39"/>
              <a:gd name="T49" fmla="*/ 0 h 17"/>
              <a:gd name="T50" fmla="*/ 1588 w 39"/>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 h="17">
                <a:moveTo>
                  <a:pt x="1" y="0"/>
                </a:moveTo>
                <a:lnTo>
                  <a:pt x="0" y="0"/>
                </a:lnTo>
                <a:lnTo>
                  <a:pt x="0" y="3"/>
                </a:lnTo>
                <a:lnTo>
                  <a:pt x="23" y="3"/>
                </a:lnTo>
                <a:lnTo>
                  <a:pt x="23" y="4"/>
                </a:lnTo>
                <a:lnTo>
                  <a:pt x="25" y="4"/>
                </a:lnTo>
                <a:lnTo>
                  <a:pt x="23" y="4"/>
                </a:lnTo>
                <a:lnTo>
                  <a:pt x="26" y="4"/>
                </a:lnTo>
                <a:lnTo>
                  <a:pt x="32" y="8"/>
                </a:lnTo>
                <a:lnTo>
                  <a:pt x="32" y="9"/>
                </a:lnTo>
                <a:lnTo>
                  <a:pt x="34" y="11"/>
                </a:lnTo>
                <a:lnTo>
                  <a:pt x="34" y="13"/>
                </a:lnTo>
                <a:lnTo>
                  <a:pt x="35" y="13"/>
                </a:lnTo>
                <a:lnTo>
                  <a:pt x="35" y="16"/>
                </a:lnTo>
                <a:lnTo>
                  <a:pt x="37" y="16"/>
                </a:lnTo>
                <a:lnTo>
                  <a:pt x="37" y="13"/>
                </a:lnTo>
                <a:lnTo>
                  <a:pt x="38" y="13"/>
                </a:lnTo>
                <a:lnTo>
                  <a:pt x="37" y="13"/>
                </a:lnTo>
                <a:lnTo>
                  <a:pt x="37" y="9"/>
                </a:lnTo>
                <a:lnTo>
                  <a:pt x="34" y="7"/>
                </a:lnTo>
                <a:lnTo>
                  <a:pt x="34" y="6"/>
                </a:lnTo>
                <a:lnTo>
                  <a:pt x="29" y="2"/>
                </a:lnTo>
                <a:lnTo>
                  <a:pt x="25" y="2"/>
                </a:lnTo>
                <a:lnTo>
                  <a:pt x="23" y="0"/>
                </a:lnTo>
                <a:lnTo>
                  <a:pt x="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7" name="Freeform 25">
            <a:extLst>
              <a:ext uri="{FF2B5EF4-FFF2-40B4-BE49-F238E27FC236}">
                <a16:creationId xmlns:a16="http://schemas.microsoft.com/office/drawing/2014/main" xmlns="" id="{9F02BE7C-B340-46E6-88C1-86492DB1D42D}"/>
              </a:ext>
            </a:extLst>
          </p:cNvPr>
          <p:cNvSpPr>
            <a:spLocks/>
          </p:cNvSpPr>
          <p:nvPr/>
        </p:nvSpPr>
        <p:spPr bwMode="auto">
          <a:xfrm>
            <a:off x="5815014" y="2909889"/>
            <a:ext cx="47625" cy="34925"/>
          </a:xfrm>
          <a:custGeom>
            <a:avLst/>
            <a:gdLst>
              <a:gd name="T0" fmla="*/ 42863 w 30"/>
              <a:gd name="T1" fmla="*/ 14288 h 22"/>
              <a:gd name="T2" fmla="*/ 42863 w 30"/>
              <a:gd name="T3" fmla="*/ 11113 h 22"/>
              <a:gd name="T4" fmla="*/ 46038 w 30"/>
              <a:gd name="T5" fmla="*/ 7938 h 22"/>
              <a:gd name="T6" fmla="*/ 46038 w 30"/>
              <a:gd name="T7" fmla="*/ 7938 h 22"/>
              <a:gd name="T8" fmla="*/ 38100 w 30"/>
              <a:gd name="T9" fmla="*/ 0 h 22"/>
              <a:gd name="T10" fmla="*/ 22225 w 30"/>
              <a:gd name="T11" fmla="*/ 0 h 22"/>
              <a:gd name="T12" fmla="*/ 20638 w 30"/>
              <a:gd name="T13" fmla="*/ 3175 h 22"/>
              <a:gd name="T14" fmla="*/ 17463 w 30"/>
              <a:gd name="T15" fmla="*/ 3175 h 22"/>
              <a:gd name="T16" fmla="*/ 0 w 30"/>
              <a:gd name="T17" fmla="*/ 19050 h 22"/>
              <a:gd name="T18" fmla="*/ 0 w 30"/>
              <a:gd name="T19" fmla="*/ 25400 h 22"/>
              <a:gd name="T20" fmla="*/ 4763 w 30"/>
              <a:gd name="T21" fmla="*/ 30163 h 22"/>
              <a:gd name="T22" fmla="*/ 11113 w 30"/>
              <a:gd name="T23" fmla="*/ 30163 h 22"/>
              <a:gd name="T24" fmla="*/ 12700 w 30"/>
              <a:gd name="T25" fmla="*/ 33338 h 22"/>
              <a:gd name="T26" fmla="*/ 17463 w 30"/>
              <a:gd name="T27" fmla="*/ 33338 h 22"/>
              <a:gd name="T28" fmla="*/ 20638 w 30"/>
              <a:gd name="T29" fmla="*/ 30163 h 22"/>
              <a:gd name="T30" fmla="*/ 25400 w 30"/>
              <a:gd name="T31" fmla="*/ 30163 h 22"/>
              <a:gd name="T32" fmla="*/ 28575 w 30"/>
              <a:gd name="T33" fmla="*/ 26988 h 22"/>
              <a:gd name="T34" fmla="*/ 42863 w 30"/>
              <a:gd name="T35" fmla="*/ 14288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22">
                <a:moveTo>
                  <a:pt x="27" y="9"/>
                </a:moveTo>
                <a:lnTo>
                  <a:pt x="27" y="7"/>
                </a:lnTo>
                <a:lnTo>
                  <a:pt x="29" y="5"/>
                </a:lnTo>
                <a:lnTo>
                  <a:pt x="24" y="0"/>
                </a:lnTo>
                <a:lnTo>
                  <a:pt x="14" y="0"/>
                </a:lnTo>
                <a:lnTo>
                  <a:pt x="13" y="2"/>
                </a:lnTo>
                <a:lnTo>
                  <a:pt x="11" y="2"/>
                </a:lnTo>
                <a:lnTo>
                  <a:pt x="0" y="12"/>
                </a:lnTo>
                <a:lnTo>
                  <a:pt x="0" y="16"/>
                </a:lnTo>
                <a:lnTo>
                  <a:pt x="3" y="19"/>
                </a:lnTo>
                <a:lnTo>
                  <a:pt x="7" y="19"/>
                </a:lnTo>
                <a:lnTo>
                  <a:pt x="8" y="21"/>
                </a:lnTo>
                <a:lnTo>
                  <a:pt x="11" y="21"/>
                </a:lnTo>
                <a:lnTo>
                  <a:pt x="13" y="19"/>
                </a:lnTo>
                <a:lnTo>
                  <a:pt x="16" y="19"/>
                </a:lnTo>
                <a:lnTo>
                  <a:pt x="18" y="17"/>
                </a:lnTo>
                <a:lnTo>
                  <a:pt x="27" y="9"/>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8" name="Freeform 26">
            <a:extLst>
              <a:ext uri="{FF2B5EF4-FFF2-40B4-BE49-F238E27FC236}">
                <a16:creationId xmlns:a16="http://schemas.microsoft.com/office/drawing/2014/main" xmlns="" id="{3191EC5F-54EA-4824-AE76-89F2ACE46FD8}"/>
              </a:ext>
            </a:extLst>
          </p:cNvPr>
          <p:cNvSpPr>
            <a:spLocks/>
          </p:cNvSpPr>
          <p:nvPr/>
        </p:nvSpPr>
        <p:spPr bwMode="auto">
          <a:xfrm>
            <a:off x="5969000" y="2774951"/>
            <a:ext cx="26988" cy="30163"/>
          </a:xfrm>
          <a:custGeom>
            <a:avLst/>
            <a:gdLst>
              <a:gd name="T0" fmla="*/ 22225 w 17"/>
              <a:gd name="T1" fmla="*/ 3175 h 19"/>
              <a:gd name="T2" fmla="*/ 25400 w 17"/>
              <a:gd name="T3" fmla="*/ 3175 h 19"/>
              <a:gd name="T4" fmla="*/ 25400 w 17"/>
              <a:gd name="T5" fmla="*/ 0 h 19"/>
              <a:gd name="T6" fmla="*/ 20638 w 17"/>
              <a:gd name="T7" fmla="*/ 0 h 19"/>
              <a:gd name="T8" fmla="*/ 0 w 17"/>
              <a:gd name="T9" fmla="*/ 23813 h 19"/>
              <a:gd name="T10" fmla="*/ 0 w 17"/>
              <a:gd name="T11" fmla="*/ 28575 h 19"/>
              <a:gd name="T12" fmla="*/ 1588 w 17"/>
              <a:gd name="T13" fmla="*/ 28575 h 19"/>
              <a:gd name="T14" fmla="*/ 1588 w 17"/>
              <a:gd name="T15" fmla="*/ 26988 h 19"/>
              <a:gd name="T16" fmla="*/ 22225 w 17"/>
              <a:gd name="T17" fmla="*/ 317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9">
                <a:moveTo>
                  <a:pt x="14" y="2"/>
                </a:moveTo>
                <a:lnTo>
                  <a:pt x="16" y="2"/>
                </a:lnTo>
                <a:lnTo>
                  <a:pt x="16" y="0"/>
                </a:lnTo>
                <a:lnTo>
                  <a:pt x="13" y="0"/>
                </a:lnTo>
                <a:lnTo>
                  <a:pt x="0" y="15"/>
                </a:lnTo>
                <a:lnTo>
                  <a:pt x="0" y="18"/>
                </a:lnTo>
                <a:lnTo>
                  <a:pt x="1" y="18"/>
                </a:lnTo>
                <a:lnTo>
                  <a:pt x="1" y="17"/>
                </a:lnTo>
                <a:lnTo>
                  <a:pt x="14" y="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69" name="Freeform 27">
            <a:extLst>
              <a:ext uri="{FF2B5EF4-FFF2-40B4-BE49-F238E27FC236}">
                <a16:creationId xmlns:a16="http://schemas.microsoft.com/office/drawing/2014/main" xmlns="" id="{5DC400AD-78B6-4D9F-AA02-7E3894C2425D}"/>
              </a:ext>
            </a:extLst>
          </p:cNvPr>
          <p:cNvSpPr>
            <a:spLocks/>
          </p:cNvSpPr>
          <p:nvPr/>
        </p:nvSpPr>
        <p:spPr bwMode="auto">
          <a:xfrm>
            <a:off x="5830889" y="2947989"/>
            <a:ext cx="111125" cy="26987"/>
          </a:xfrm>
          <a:custGeom>
            <a:avLst/>
            <a:gdLst>
              <a:gd name="T0" fmla="*/ 101600 w 70"/>
              <a:gd name="T1" fmla="*/ 25400 h 17"/>
              <a:gd name="T2" fmla="*/ 101600 w 70"/>
              <a:gd name="T3" fmla="*/ 22225 h 17"/>
              <a:gd name="T4" fmla="*/ 106363 w 70"/>
              <a:gd name="T5" fmla="*/ 22225 h 17"/>
              <a:gd name="T6" fmla="*/ 106363 w 70"/>
              <a:gd name="T7" fmla="*/ 19050 h 17"/>
              <a:gd name="T8" fmla="*/ 109538 w 70"/>
              <a:gd name="T9" fmla="*/ 15875 h 17"/>
              <a:gd name="T10" fmla="*/ 109538 w 70"/>
              <a:gd name="T11" fmla="*/ 7937 h 17"/>
              <a:gd name="T12" fmla="*/ 106363 w 70"/>
              <a:gd name="T13" fmla="*/ 6350 h 17"/>
              <a:gd name="T14" fmla="*/ 106363 w 70"/>
              <a:gd name="T15" fmla="*/ 0 h 17"/>
              <a:gd name="T16" fmla="*/ 3175 w 70"/>
              <a:gd name="T17" fmla="*/ 0 h 17"/>
              <a:gd name="T18" fmla="*/ 0 w 70"/>
              <a:gd name="T19" fmla="*/ 3175 h 17"/>
              <a:gd name="T20" fmla="*/ 0 w 70"/>
              <a:gd name="T21" fmla="*/ 20637 h 17"/>
              <a:gd name="T22" fmla="*/ 4763 w 70"/>
              <a:gd name="T23" fmla="*/ 25400 h 17"/>
              <a:gd name="T24" fmla="*/ 101600 w 70"/>
              <a:gd name="T25" fmla="*/ 2540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17">
                <a:moveTo>
                  <a:pt x="64" y="16"/>
                </a:moveTo>
                <a:lnTo>
                  <a:pt x="64" y="14"/>
                </a:lnTo>
                <a:lnTo>
                  <a:pt x="67" y="14"/>
                </a:lnTo>
                <a:lnTo>
                  <a:pt x="67" y="12"/>
                </a:lnTo>
                <a:lnTo>
                  <a:pt x="69" y="10"/>
                </a:lnTo>
                <a:lnTo>
                  <a:pt x="69" y="5"/>
                </a:lnTo>
                <a:lnTo>
                  <a:pt x="67" y="4"/>
                </a:lnTo>
                <a:lnTo>
                  <a:pt x="67" y="0"/>
                </a:lnTo>
                <a:lnTo>
                  <a:pt x="2" y="0"/>
                </a:lnTo>
                <a:lnTo>
                  <a:pt x="0" y="2"/>
                </a:lnTo>
                <a:lnTo>
                  <a:pt x="0" y="13"/>
                </a:lnTo>
                <a:lnTo>
                  <a:pt x="3" y="16"/>
                </a:lnTo>
                <a:lnTo>
                  <a:pt x="64" y="16"/>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0" name="Freeform 28">
            <a:extLst>
              <a:ext uri="{FF2B5EF4-FFF2-40B4-BE49-F238E27FC236}">
                <a16:creationId xmlns:a16="http://schemas.microsoft.com/office/drawing/2014/main" xmlns="" id="{9A561789-A3E8-49F7-9903-03CF22929A4C}"/>
              </a:ext>
            </a:extLst>
          </p:cNvPr>
          <p:cNvSpPr>
            <a:spLocks/>
          </p:cNvSpPr>
          <p:nvPr/>
        </p:nvSpPr>
        <p:spPr bwMode="auto">
          <a:xfrm>
            <a:off x="6702425" y="3303588"/>
            <a:ext cx="465138" cy="158750"/>
          </a:xfrm>
          <a:custGeom>
            <a:avLst/>
            <a:gdLst>
              <a:gd name="T0" fmla="*/ 63500 w 293"/>
              <a:gd name="T1" fmla="*/ 0 h 100"/>
              <a:gd name="T2" fmla="*/ 0 w 293"/>
              <a:gd name="T3" fmla="*/ 157163 h 100"/>
              <a:gd name="T4" fmla="*/ 463550 w 293"/>
              <a:gd name="T5" fmla="*/ 157163 h 100"/>
              <a:gd name="T6" fmla="*/ 457200 w 293"/>
              <a:gd name="T7" fmla="*/ 0 h 100"/>
              <a:gd name="T8" fmla="*/ 63500 w 293"/>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 h="100">
                <a:moveTo>
                  <a:pt x="40" y="0"/>
                </a:moveTo>
                <a:lnTo>
                  <a:pt x="0" y="99"/>
                </a:lnTo>
                <a:lnTo>
                  <a:pt x="292" y="99"/>
                </a:lnTo>
                <a:lnTo>
                  <a:pt x="288" y="0"/>
                </a:lnTo>
                <a:lnTo>
                  <a:pt x="40"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1" name="Freeform 29">
            <a:extLst>
              <a:ext uri="{FF2B5EF4-FFF2-40B4-BE49-F238E27FC236}">
                <a16:creationId xmlns:a16="http://schemas.microsoft.com/office/drawing/2014/main" xmlns="" id="{F18DFA2C-08BB-4394-9CCE-54993124CF94}"/>
              </a:ext>
            </a:extLst>
          </p:cNvPr>
          <p:cNvSpPr>
            <a:spLocks/>
          </p:cNvSpPr>
          <p:nvPr/>
        </p:nvSpPr>
        <p:spPr bwMode="auto">
          <a:xfrm>
            <a:off x="6692900" y="3297239"/>
            <a:ext cx="484188" cy="173037"/>
          </a:xfrm>
          <a:custGeom>
            <a:avLst/>
            <a:gdLst>
              <a:gd name="T0" fmla="*/ 73025 w 305"/>
              <a:gd name="T1" fmla="*/ 0 h 109"/>
              <a:gd name="T2" fmla="*/ 68263 w 305"/>
              <a:gd name="T3" fmla="*/ 0 h 109"/>
              <a:gd name="T4" fmla="*/ 66675 w 305"/>
              <a:gd name="T5" fmla="*/ 1587 h 109"/>
              <a:gd name="T6" fmla="*/ 0 w 305"/>
              <a:gd name="T7" fmla="*/ 161925 h 109"/>
              <a:gd name="T8" fmla="*/ 0 w 305"/>
              <a:gd name="T9" fmla="*/ 168275 h 109"/>
              <a:gd name="T10" fmla="*/ 3175 w 305"/>
              <a:gd name="T11" fmla="*/ 168275 h 109"/>
              <a:gd name="T12" fmla="*/ 6350 w 305"/>
              <a:gd name="T13" fmla="*/ 171450 h 109"/>
              <a:gd name="T14" fmla="*/ 473075 w 305"/>
              <a:gd name="T15" fmla="*/ 171450 h 109"/>
              <a:gd name="T16" fmla="*/ 474663 w 305"/>
              <a:gd name="T17" fmla="*/ 168275 h 109"/>
              <a:gd name="T18" fmla="*/ 479425 w 305"/>
              <a:gd name="T19" fmla="*/ 168275 h 109"/>
              <a:gd name="T20" fmla="*/ 482600 w 305"/>
              <a:gd name="T21" fmla="*/ 163512 h 109"/>
              <a:gd name="T22" fmla="*/ 474663 w 305"/>
              <a:gd name="T23" fmla="*/ 6350 h 109"/>
              <a:gd name="T24" fmla="*/ 474663 w 305"/>
              <a:gd name="T25" fmla="*/ 1587 h 109"/>
              <a:gd name="T26" fmla="*/ 473075 w 305"/>
              <a:gd name="T27" fmla="*/ 1587 h 109"/>
              <a:gd name="T28" fmla="*/ 473075 w 305"/>
              <a:gd name="T29" fmla="*/ 0 h 109"/>
              <a:gd name="T30" fmla="*/ 466725 w 305"/>
              <a:gd name="T31" fmla="*/ 0 h 109"/>
              <a:gd name="T32" fmla="*/ 73025 w 305"/>
              <a:gd name="T33" fmla="*/ 0 h 109"/>
              <a:gd name="T34" fmla="*/ 73025 w 305"/>
              <a:gd name="T35" fmla="*/ 11112 h 109"/>
              <a:gd name="T36" fmla="*/ 466725 w 305"/>
              <a:gd name="T37" fmla="*/ 11112 h 109"/>
              <a:gd name="T38" fmla="*/ 457200 w 305"/>
              <a:gd name="T39" fmla="*/ 6350 h 109"/>
              <a:gd name="T40" fmla="*/ 463550 w 305"/>
              <a:gd name="T41" fmla="*/ 163512 h 109"/>
              <a:gd name="T42" fmla="*/ 473075 w 305"/>
              <a:gd name="T43" fmla="*/ 158750 h 109"/>
              <a:gd name="T44" fmla="*/ 9525 w 305"/>
              <a:gd name="T45" fmla="*/ 158750 h 109"/>
              <a:gd name="T46" fmla="*/ 19050 w 305"/>
              <a:gd name="T47" fmla="*/ 163512 h 109"/>
              <a:gd name="T48" fmla="*/ 82550 w 305"/>
              <a:gd name="T49" fmla="*/ 6350 h 109"/>
              <a:gd name="T50" fmla="*/ 73025 w 305"/>
              <a:gd name="T51" fmla="*/ 11112 h 109"/>
              <a:gd name="T52" fmla="*/ 73025 w 305"/>
              <a:gd name="T53" fmla="*/ 0 h 1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5" h="109">
                <a:moveTo>
                  <a:pt x="46" y="0"/>
                </a:moveTo>
                <a:lnTo>
                  <a:pt x="43" y="0"/>
                </a:lnTo>
                <a:lnTo>
                  <a:pt x="42" y="1"/>
                </a:lnTo>
                <a:lnTo>
                  <a:pt x="0" y="102"/>
                </a:lnTo>
                <a:lnTo>
                  <a:pt x="0" y="106"/>
                </a:lnTo>
                <a:lnTo>
                  <a:pt x="2" y="106"/>
                </a:lnTo>
                <a:lnTo>
                  <a:pt x="4" y="108"/>
                </a:lnTo>
                <a:lnTo>
                  <a:pt x="298" y="108"/>
                </a:lnTo>
                <a:lnTo>
                  <a:pt x="299" y="106"/>
                </a:lnTo>
                <a:lnTo>
                  <a:pt x="302" y="106"/>
                </a:lnTo>
                <a:lnTo>
                  <a:pt x="304" y="103"/>
                </a:lnTo>
                <a:lnTo>
                  <a:pt x="299" y="4"/>
                </a:lnTo>
                <a:lnTo>
                  <a:pt x="299" y="1"/>
                </a:lnTo>
                <a:lnTo>
                  <a:pt x="298" y="1"/>
                </a:lnTo>
                <a:lnTo>
                  <a:pt x="298" y="0"/>
                </a:lnTo>
                <a:lnTo>
                  <a:pt x="294" y="0"/>
                </a:lnTo>
                <a:lnTo>
                  <a:pt x="46" y="0"/>
                </a:lnTo>
                <a:lnTo>
                  <a:pt x="46" y="7"/>
                </a:lnTo>
                <a:lnTo>
                  <a:pt x="294" y="7"/>
                </a:lnTo>
                <a:lnTo>
                  <a:pt x="288" y="4"/>
                </a:lnTo>
                <a:lnTo>
                  <a:pt x="292" y="103"/>
                </a:lnTo>
                <a:lnTo>
                  <a:pt x="298" y="100"/>
                </a:lnTo>
                <a:lnTo>
                  <a:pt x="6" y="100"/>
                </a:lnTo>
                <a:lnTo>
                  <a:pt x="12" y="103"/>
                </a:lnTo>
                <a:lnTo>
                  <a:pt x="52" y="4"/>
                </a:lnTo>
                <a:lnTo>
                  <a:pt x="46" y="7"/>
                </a:lnTo>
                <a:lnTo>
                  <a:pt x="46"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2" name="Freeform 30">
            <a:extLst>
              <a:ext uri="{FF2B5EF4-FFF2-40B4-BE49-F238E27FC236}">
                <a16:creationId xmlns:a16="http://schemas.microsoft.com/office/drawing/2014/main" xmlns="" id="{45E660EC-25E1-4BA1-9BD2-E74761A25A53}"/>
              </a:ext>
            </a:extLst>
          </p:cNvPr>
          <p:cNvSpPr>
            <a:spLocks/>
          </p:cNvSpPr>
          <p:nvPr/>
        </p:nvSpPr>
        <p:spPr bwMode="auto">
          <a:xfrm>
            <a:off x="7077075" y="2808289"/>
            <a:ext cx="38100" cy="26987"/>
          </a:xfrm>
          <a:custGeom>
            <a:avLst/>
            <a:gdLst>
              <a:gd name="T0" fmla="*/ 0 w 24"/>
              <a:gd name="T1" fmla="*/ 12700 h 17"/>
              <a:gd name="T2" fmla="*/ 0 w 24"/>
              <a:gd name="T3" fmla="*/ 25400 h 17"/>
              <a:gd name="T4" fmla="*/ 3175 w 24"/>
              <a:gd name="T5" fmla="*/ 25400 h 17"/>
              <a:gd name="T6" fmla="*/ 3175 w 24"/>
              <a:gd name="T7" fmla="*/ 25400 h 17"/>
              <a:gd name="T8" fmla="*/ 7938 w 24"/>
              <a:gd name="T9" fmla="*/ 25400 h 17"/>
              <a:gd name="T10" fmla="*/ 7938 w 24"/>
              <a:gd name="T11" fmla="*/ 12700 h 17"/>
              <a:gd name="T12" fmla="*/ 11113 w 24"/>
              <a:gd name="T13" fmla="*/ 12700 h 17"/>
              <a:gd name="T14" fmla="*/ 11113 w 24"/>
              <a:gd name="T15" fmla="*/ 12700 h 17"/>
              <a:gd name="T16" fmla="*/ 30163 w 24"/>
              <a:gd name="T17" fmla="*/ 12700 h 17"/>
              <a:gd name="T18" fmla="*/ 30163 w 24"/>
              <a:gd name="T19" fmla="*/ 12700 h 17"/>
              <a:gd name="T20" fmla="*/ 31750 w 24"/>
              <a:gd name="T21" fmla="*/ 12700 h 17"/>
              <a:gd name="T22" fmla="*/ 31750 w 24"/>
              <a:gd name="T23" fmla="*/ 25400 h 17"/>
              <a:gd name="T24" fmla="*/ 34925 w 24"/>
              <a:gd name="T25" fmla="*/ 25400 h 17"/>
              <a:gd name="T26" fmla="*/ 34925 w 24"/>
              <a:gd name="T27" fmla="*/ 12700 h 17"/>
              <a:gd name="T28" fmla="*/ 36513 w 24"/>
              <a:gd name="T29" fmla="*/ 12700 h 17"/>
              <a:gd name="T30" fmla="*/ 36513 w 24"/>
              <a:gd name="T31" fmla="*/ 12700 h 17"/>
              <a:gd name="T32" fmla="*/ 34925 w 24"/>
              <a:gd name="T33" fmla="*/ 12700 h 17"/>
              <a:gd name="T34" fmla="*/ 31750 w 24"/>
              <a:gd name="T35" fmla="*/ 0 h 17"/>
              <a:gd name="T36" fmla="*/ 31750 w 24"/>
              <a:gd name="T37" fmla="*/ 0 h 17"/>
              <a:gd name="T38" fmla="*/ 9525 w 24"/>
              <a:gd name="T39" fmla="*/ 0 h 17"/>
              <a:gd name="T40" fmla="*/ 9525 w 24"/>
              <a:gd name="T41" fmla="*/ 0 h 17"/>
              <a:gd name="T42" fmla="*/ 4763 w 24"/>
              <a:gd name="T43" fmla="*/ 0 h 17"/>
              <a:gd name="T44" fmla="*/ 4763 w 24"/>
              <a:gd name="T45" fmla="*/ 12700 h 17"/>
              <a:gd name="T46" fmla="*/ 3175 w 24"/>
              <a:gd name="T47" fmla="*/ 12700 h 17"/>
              <a:gd name="T48" fmla="*/ 0 w 24"/>
              <a:gd name="T49" fmla="*/ 1270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 h="17">
                <a:moveTo>
                  <a:pt x="0" y="8"/>
                </a:moveTo>
                <a:lnTo>
                  <a:pt x="0" y="16"/>
                </a:lnTo>
                <a:lnTo>
                  <a:pt x="2" y="16"/>
                </a:lnTo>
                <a:lnTo>
                  <a:pt x="5" y="16"/>
                </a:lnTo>
                <a:lnTo>
                  <a:pt x="5" y="8"/>
                </a:lnTo>
                <a:lnTo>
                  <a:pt x="7" y="8"/>
                </a:lnTo>
                <a:lnTo>
                  <a:pt x="19" y="8"/>
                </a:lnTo>
                <a:lnTo>
                  <a:pt x="20" y="8"/>
                </a:lnTo>
                <a:lnTo>
                  <a:pt x="20" y="16"/>
                </a:lnTo>
                <a:lnTo>
                  <a:pt x="22" y="16"/>
                </a:lnTo>
                <a:lnTo>
                  <a:pt x="22" y="8"/>
                </a:lnTo>
                <a:lnTo>
                  <a:pt x="23" y="8"/>
                </a:lnTo>
                <a:lnTo>
                  <a:pt x="22" y="8"/>
                </a:lnTo>
                <a:lnTo>
                  <a:pt x="20" y="0"/>
                </a:lnTo>
                <a:lnTo>
                  <a:pt x="6" y="0"/>
                </a:lnTo>
                <a:lnTo>
                  <a:pt x="3" y="0"/>
                </a:lnTo>
                <a:lnTo>
                  <a:pt x="3" y="8"/>
                </a:lnTo>
                <a:lnTo>
                  <a:pt x="2" y="8"/>
                </a:lnTo>
                <a:lnTo>
                  <a:pt x="0" y="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3" name="Freeform 31">
            <a:extLst>
              <a:ext uri="{FF2B5EF4-FFF2-40B4-BE49-F238E27FC236}">
                <a16:creationId xmlns:a16="http://schemas.microsoft.com/office/drawing/2014/main" xmlns="" id="{48160651-665C-49C2-A73E-BF48B3650B54}"/>
              </a:ext>
            </a:extLst>
          </p:cNvPr>
          <p:cNvSpPr>
            <a:spLocks/>
          </p:cNvSpPr>
          <p:nvPr/>
        </p:nvSpPr>
        <p:spPr bwMode="auto">
          <a:xfrm>
            <a:off x="7126289" y="2803526"/>
            <a:ext cx="84137" cy="28575"/>
          </a:xfrm>
          <a:custGeom>
            <a:avLst/>
            <a:gdLst>
              <a:gd name="T0" fmla="*/ 0 w 53"/>
              <a:gd name="T1" fmla="*/ 19050 h 18"/>
              <a:gd name="T2" fmla="*/ 0 w 53"/>
              <a:gd name="T3" fmla="*/ 22225 h 18"/>
              <a:gd name="T4" fmla="*/ 3175 w 53"/>
              <a:gd name="T5" fmla="*/ 22225 h 18"/>
              <a:gd name="T6" fmla="*/ 3175 w 53"/>
              <a:gd name="T7" fmla="*/ 20638 h 18"/>
              <a:gd name="T8" fmla="*/ 6350 w 53"/>
              <a:gd name="T9" fmla="*/ 20638 h 18"/>
              <a:gd name="T10" fmla="*/ 7937 w 53"/>
              <a:gd name="T11" fmla="*/ 19050 h 18"/>
              <a:gd name="T12" fmla="*/ 12700 w 53"/>
              <a:gd name="T13" fmla="*/ 19050 h 18"/>
              <a:gd name="T14" fmla="*/ 12700 w 53"/>
              <a:gd name="T15" fmla="*/ 15875 h 18"/>
              <a:gd name="T16" fmla="*/ 14287 w 53"/>
              <a:gd name="T17" fmla="*/ 15875 h 18"/>
              <a:gd name="T18" fmla="*/ 20637 w 53"/>
              <a:gd name="T19" fmla="*/ 14288 h 18"/>
              <a:gd name="T20" fmla="*/ 22225 w 53"/>
              <a:gd name="T21" fmla="*/ 11113 h 18"/>
              <a:gd name="T22" fmla="*/ 26987 w 53"/>
              <a:gd name="T23" fmla="*/ 11113 h 18"/>
              <a:gd name="T24" fmla="*/ 31750 w 53"/>
              <a:gd name="T25" fmla="*/ 7938 h 18"/>
              <a:gd name="T26" fmla="*/ 34925 w 53"/>
              <a:gd name="T27" fmla="*/ 7938 h 18"/>
              <a:gd name="T28" fmla="*/ 36512 w 53"/>
              <a:gd name="T29" fmla="*/ 6350 h 18"/>
              <a:gd name="T30" fmla="*/ 41275 w 53"/>
              <a:gd name="T31" fmla="*/ 6350 h 18"/>
              <a:gd name="T32" fmla="*/ 44450 w 53"/>
              <a:gd name="T33" fmla="*/ 4763 h 18"/>
              <a:gd name="T34" fmla="*/ 66675 w 53"/>
              <a:gd name="T35" fmla="*/ 4763 h 18"/>
              <a:gd name="T36" fmla="*/ 68262 w 53"/>
              <a:gd name="T37" fmla="*/ 6350 h 18"/>
              <a:gd name="T38" fmla="*/ 73025 w 53"/>
              <a:gd name="T39" fmla="*/ 6350 h 18"/>
              <a:gd name="T40" fmla="*/ 73025 w 53"/>
              <a:gd name="T41" fmla="*/ 11113 h 18"/>
              <a:gd name="T42" fmla="*/ 74612 w 53"/>
              <a:gd name="T43" fmla="*/ 11113 h 18"/>
              <a:gd name="T44" fmla="*/ 74612 w 53"/>
              <a:gd name="T45" fmla="*/ 20638 h 18"/>
              <a:gd name="T46" fmla="*/ 77787 w 53"/>
              <a:gd name="T47" fmla="*/ 22225 h 18"/>
              <a:gd name="T48" fmla="*/ 77787 w 53"/>
              <a:gd name="T49" fmla="*/ 26988 h 18"/>
              <a:gd name="T50" fmla="*/ 80962 w 53"/>
              <a:gd name="T51" fmla="*/ 26988 h 18"/>
              <a:gd name="T52" fmla="*/ 80962 w 53"/>
              <a:gd name="T53" fmla="*/ 25400 h 18"/>
              <a:gd name="T54" fmla="*/ 82550 w 53"/>
              <a:gd name="T55" fmla="*/ 25400 h 18"/>
              <a:gd name="T56" fmla="*/ 82550 w 53"/>
              <a:gd name="T57" fmla="*/ 20638 h 18"/>
              <a:gd name="T58" fmla="*/ 80962 w 53"/>
              <a:gd name="T59" fmla="*/ 20638 h 18"/>
              <a:gd name="T60" fmla="*/ 80962 w 53"/>
              <a:gd name="T61" fmla="*/ 11113 h 18"/>
              <a:gd name="T62" fmla="*/ 77787 w 53"/>
              <a:gd name="T63" fmla="*/ 7938 h 18"/>
              <a:gd name="T64" fmla="*/ 77787 w 53"/>
              <a:gd name="T65" fmla="*/ 6350 h 18"/>
              <a:gd name="T66" fmla="*/ 74612 w 53"/>
              <a:gd name="T67" fmla="*/ 6350 h 18"/>
              <a:gd name="T68" fmla="*/ 74612 w 53"/>
              <a:gd name="T69" fmla="*/ 4763 h 18"/>
              <a:gd name="T70" fmla="*/ 73025 w 53"/>
              <a:gd name="T71" fmla="*/ 3175 h 18"/>
              <a:gd name="T72" fmla="*/ 68262 w 53"/>
              <a:gd name="T73" fmla="*/ 3175 h 18"/>
              <a:gd name="T74" fmla="*/ 68262 w 53"/>
              <a:gd name="T75" fmla="*/ 0 h 18"/>
              <a:gd name="T76" fmla="*/ 41275 w 53"/>
              <a:gd name="T77" fmla="*/ 0 h 18"/>
              <a:gd name="T78" fmla="*/ 41275 w 53"/>
              <a:gd name="T79" fmla="*/ 3175 h 18"/>
              <a:gd name="T80" fmla="*/ 34925 w 53"/>
              <a:gd name="T81" fmla="*/ 3175 h 18"/>
              <a:gd name="T82" fmla="*/ 31750 w 53"/>
              <a:gd name="T83" fmla="*/ 4763 h 18"/>
              <a:gd name="T84" fmla="*/ 26987 w 53"/>
              <a:gd name="T85" fmla="*/ 4763 h 18"/>
              <a:gd name="T86" fmla="*/ 25400 w 53"/>
              <a:gd name="T87" fmla="*/ 6350 h 18"/>
              <a:gd name="T88" fmla="*/ 20637 w 53"/>
              <a:gd name="T89" fmla="*/ 6350 h 18"/>
              <a:gd name="T90" fmla="*/ 17462 w 53"/>
              <a:gd name="T91" fmla="*/ 7938 h 18"/>
              <a:gd name="T92" fmla="*/ 12700 w 53"/>
              <a:gd name="T93" fmla="*/ 11113 h 18"/>
              <a:gd name="T94" fmla="*/ 7937 w 53"/>
              <a:gd name="T95" fmla="*/ 11113 h 18"/>
              <a:gd name="T96" fmla="*/ 7937 w 53"/>
              <a:gd name="T97" fmla="*/ 14288 h 18"/>
              <a:gd name="T98" fmla="*/ 6350 w 53"/>
              <a:gd name="T99" fmla="*/ 15875 h 18"/>
              <a:gd name="T100" fmla="*/ 3175 w 53"/>
              <a:gd name="T101" fmla="*/ 15875 h 18"/>
              <a:gd name="T102" fmla="*/ 0 w 53"/>
              <a:gd name="T103" fmla="*/ 19050 h 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 h="18">
                <a:moveTo>
                  <a:pt x="0" y="12"/>
                </a:moveTo>
                <a:lnTo>
                  <a:pt x="0" y="14"/>
                </a:lnTo>
                <a:lnTo>
                  <a:pt x="2" y="14"/>
                </a:lnTo>
                <a:lnTo>
                  <a:pt x="2" y="13"/>
                </a:lnTo>
                <a:lnTo>
                  <a:pt x="4" y="13"/>
                </a:lnTo>
                <a:lnTo>
                  <a:pt x="5" y="12"/>
                </a:lnTo>
                <a:lnTo>
                  <a:pt x="8" y="12"/>
                </a:lnTo>
                <a:lnTo>
                  <a:pt x="8" y="10"/>
                </a:lnTo>
                <a:lnTo>
                  <a:pt x="9" y="10"/>
                </a:lnTo>
                <a:lnTo>
                  <a:pt x="13" y="9"/>
                </a:lnTo>
                <a:lnTo>
                  <a:pt x="14" y="7"/>
                </a:lnTo>
                <a:lnTo>
                  <a:pt x="17" y="7"/>
                </a:lnTo>
                <a:lnTo>
                  <a:pt x="20" y="5"/>
                </a:lnTo>
                <a:lnTo>
                  <a:pt x="22" y="5"/>
                </a:lnTo>
                <a:lnTo>
                  <a:pt x="23" y="4"/>
                </a:lnTo>
                <a:lnTo>
                  <a:pt x="26" y="4"/>
                </a:lnTo>
                <a:lnTo>
                  <a:pt x="28" y="3"/>
                </a:lnTo>
                <a:lnTo>
                  <a:pt x="42" y="3"/>
                </a:lnTo>
                <a:lnTo>
                  <a:pt x="43" y="4"/>
                </a:lnTo>
                <a:lnTo>
                  <a:pt x="46" y="4"/>
                </a:lnTo>
                <a:lnTo>
                  <a:pt x="46" y="7"/>
                </a:lnTo>
                <a:lnTo>
                  <a:pt x="47" y="7"/>
                </a:lnTo>
                <a:lnTo>
                  <a:pt x="47" y="13"/>
                </a:lnTo>
                <a:lnTo>
                  <a:pt x="49" y="14"/>
                </a:lnTo>
                <a:lnTo>
                  <a:pt x="49" y="17"/>
                </a:lnTo>
                <a:lnTo>
                  <a:pt x="51" y="17"/>
                </a:lnTo>
                <a:lnTo>
                  <a:pt x="51" y="16"/>
                </a:lnTo>
                <a:lnTo>
                  <a:pt x="52" y="16"/>
                </a:lnTo>
                <a:lnTo>
                  <a:pt x="52" y="13"/>
                </a:lnTo>
                <a:lnTo>
                  <a:pt x="51" y="13"/>
                </a:lnTo>
                <a:lnTo>
                  <a:pt x="51" y="7"/>
                </a:lnTo>
                <a:lnTo>
                  <a:pt x="49" y="5"/>
                </a:lnTo>
                <a:lnTo>
                  <a:pt x="49" y="4"/>
                </a:lnTo>
                <a:lnTo>
                  <a:pt x="47" y="4"/>
                </a:lnTo>
                <a:lnTo>
                  <a:pt x="47" y="3"/>
                </a:lnTo>
                <a:lnTo>
                  <a:pt x="46" y="2"/>
                </a:lnTo>
                <a:lnTo>
                  <a:pt x="43" y="2"/>
                </a:lnTo>
                <a:lnTo>
                  <a:pt x="43" y="0"/>
                </a:lnTo>
                <a:lnTo>
                  <a:pt x="26" y="0"/>
                </a:lnTo>
                <a:lnTo>
                  <a:pt x="26" y="2"/>
                </a:lnTo>
                <a:lnTo>
                  <a:pt x="22" y="2"/>
                </a:lnTo>
                <a:lnTo>
                  <a:pt x="20" y="3"/>
                </a:lnTo>
                <a:lnTo>
                  <a:pt x="17" y="3"/>
                </a:lnTo>
                <a:lnTo>
                  <a:pt x="16" y="4"/>
                </a:lnTo>
                <a:lnTo>
                  <a:pt x="13" y="4"/>
                </a:lnTo>
                <a:lnTo>
                  <a:pt x="11" y="5"/>
                </a:lnTo>
                <a:lnTo>
                  <a:pt x="8" y="7"/>
                </a:lnTo>
                <a:lnTo>
                  <a:pt x="5" y="7"/>
                </a:lnTo>
                <a:lnTo>
                  <a:pt x="5" y="9"/>
                </a:lnTo>
                <a:lnTo>
                  <a:pt x="4" y="10"/>
                </a:lnTo>
                <a:lnTo>
                  <a:pt x="2" y="10"/>
                </a:lnTo>
                <a:lnTo>
                  <a:pt x="0" y="12"/>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4" name="Freeform 32">
            <a:extLst>
              <a:ext uri="{FF2B5EF4-FFF2-40B4-BE49-F238E27FC236}">
                <a16:creationId xmlns:a16="http://schemas.microsoft.com/office/drawing/2014/main" xmlns="" id="{6E83CF83-D738-4FFD-B69B-B99C4125D3D2}"/>
              </a:ext>
            </a:extLst>
          </p:cNvPr>
          <p:cNvSpPr>
            <a:spLocks/>
          </p:cNvSpPr>
          <p:nvPr/>
        </p:nvSpPr>
        <p:spPr bwMode="auto">
          <a:xfrm>
            <a:off x="8005763" y="2662239"/>
            <a:ext cx="38100" cy="28575"/>
          </a:xfrm>
          <a:custGeom>
            <a:avLst/>
            <a:gdLst>
              <a:gd name="T0" fmla="*/ 33338 w 24"/>
              <a:gd name="T1" fmla="*/ 0 h 18"/>
              <a:gd name="T2" fmla="*/ 0 w 24"/>
              <a:gd name="T3" fmla="*/ 4763 h 18"/>
              <a:gd name="T4" fmla="*/ 1588 w 24"/>
              <a:gd name="T5" fmla="*/ 26988 h 18"/>
              <a:gd name="T6" fmla="*/ 36513 w 24"/>
              <a:gd name="T7" fmla="*/ 22225 h 18"/>
              <a:gd name="T8" fmla="*/ 33338 w 24"/>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1" y="0"/>
                </a:moveTo>
                <a:lnTo>
                  <a:pt x="0" y="3"/>
                </a:lnTo>
                <a:lnTo>
                  <a:pt x="1" y="17"/>
                </a:lnTo>
                <a:lnTo>
                  <a:pt x="23" y="14"/>
                </a:lnTo>
                <a:lnTo>
                  <a:pt x="21"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5" name="Freeform 33">
            <a:extLst>
              <a:ext uri="{FF2B5EF4-FFF2-40B4-BE49-F238E27FC236}">
                <a16:creationId xmlns:a16="http://schemas.microsoft.com/office/drawing/2014/main" xmlns="" id="{B6AB7931-F21B-45E1-B9ED-542978D10B52}"/>
              </a:ext>
            </a:extLst>
          </p:cNvPr>
          <p:cNvSpPr>
            <a:spLocks/>
          </p:cNvSpPr>
          <p:nvPr/>
        </p:nvSpPr>
        <p:spPr bwMode="auto">
          <a:xfrm>
            <a:off x="7904164" y="2657475"/>
            <a:ext cx="160337" cy="26988"/>
          </a:xfrm>
          <a:custGeom>
            <a:avLst/>
            <a:gdLst>
              <a:gd name="T0" fmla="*/ 158750 w 101"/>
              <a:gd name="T1" fmla="*/ 1588 h 17"/>
              <a:gd name="T2" fmla="*/ 0 w 101"/>
              <a:gd name="T3" fmla="*/ 0 h 17"/>
              <a:gd name="T4" fmla="*/ 0 w 101"/>
              <a:gd name="T5" fmla="*/ 20638 h 17"/>
              <a:gd name="T6" fmla="*/ 158750 w 101"/>
              <a:gd name="T7" fmla="*/ 25400 h 17"/>
              <a:gd name="T8" fmla="*/ 158750 w 101"/>
              <a:gd name="T9" fmla="*/ 158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7">
                <a:moveTo>
                  <a:pt x="100" y="1"/>
                </a:moveTo>
                <a:lnTo>
                  <a:pt x="0" y="0"/>
                </a:lnTo>
                <a:lnTo>
                  <a:pt x="0" y="13"/>
                </a:lnTo>
                <a:lnTo>
                  <a:pt x="100" y="16"/>
                </a:lnTo>
                <a:lnTo>
                  <a:pt x="100" y="1"/>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6" name="Freeform 34">
            <a:extLst>
              <a:ext uri="{FF2B5EF4-FFF2-40B4-BE49-F238E27FC236}">
                <a16:creationId xmlns:a16="http://schemas.microsoft.com/office/drawing/2014/main" xmlns="" id="{E7770CAF-900D-4269-A640-6C7978D4ED4E}"/>
              </a:ext>
            </a:extLst>
          </p:cNvPr>
          <p:cNvSpPr>
            <a:spLocks/>
          </p:cNvSpPr>
          <p:nvPr/>
        </p:nvSpPr>
        <p:spPr bwMode="auto">
          <a:xfrm>
            <a:off x="8058150" y="2925764"/>
            <a:ext cx="76200" cy="26987"/>
          </a:xfrm>
          <a:custGeom>
            <a:avLst/>
            <a:gdLst>
              <a:gd name="T0" fmla="*/ 74613 w 48"/>
              <a:gd name="T1" fmla="*/ 0 h 17"/>
              <a:gd name="T2" fmla="*/ 0 w 48"/>
              <a:gd name="T3" fmla="*/ 3175 h 17"/>
              <a:gd name="T4" fmla="*/ 0 w 48"/>
              <a:gd name="T5" fmla="*/ 25400 h 17"/>
              <a:gd name="T6" fmla="*/ 74613 w 48"/>
              <a:gd name="T7" fmla="*/ 20637 h 17"/>
              <a:gd name="T8" fmla="*/ 74613 w 4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7">
                <a:moveTo>
                  <a:pt x="47" y="0"/>
                </a:moveTo>
                <a:lnTo>
                  <a:pt x="0" y="2"/>
                </a:lnTo>
                <a:lnTo>
                  <a:pt x="0" y="16"/>
                </a:lnTo>
                <a:lnTo>
                  <a:pt x="47" y="13"/>
                </a:lnTo>
                <a:lnTo>
                  <a:pt x="47"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7" name="Freeform 35">
            <a:extLst>
              <a:ext uri="{FF2B5EF4-FFF2-40B4-BE49-F238E27FC236}">
                <a16:creationId xmlns:a16="http://schemas.microsoft.com/office/drawing/2014/main" xmlns="" id="{2944E99C-9F4F-46F3-A89F-FD01C9D3F7E7}"/>
              </a:ext>
            </a:extLst>
          </p:cNvPr>
          <p:cNvSpPr>
            <a:spLocks/>
          </p:cNvSpPr>
          <p:nvPr/>
        </p:nvSpPr>
        <p:spPr bwMode="auto">
          <a:xfrm>
            <a:off x="7896225" y="2620964"/>
            <a:ext cx="158750" cy="26987"/>
          </a:xfrm>
          <a:custGeom>
            <a:avLst/>
            <a:gdLst>
              <a:gd name="T0" fmla="*/ 157163 w 100"/>
              <a:gd name="T1" fmla="*/ 0 h 17"/>
              <a:gd name="T2" fmla="*/ 0 w 100"/>
              <a:gd name="T3" fmla="*/ 0 h 17"/>
              <a:gd name="T4" fmla="*/ 0 w 100"/>
              <a:gd name="T5" fmla="*/ 25400 h 17"/>
              <a:gd name="T6" fmla="*/ 157163 w 100"/>
              <a:gd name="T7" fmla="*/ 25400 h 17"/>
              <a:gd name="T8" fmla="*/ 157163 w 10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7">
                <a:moveTo>
                  <a:pt x="99" y="0"/>
                </a:moveTo>
                <a:lnTo>
                  <a:pt x="0" y="0"/>
                </a:lnTo>
                <a:lnTo>
                  <a:pt x="0" y="16"/>
                </a:lnTo>
                <a:lnTo>
                  <a:pt x="99" y="16"/>
                </a:lnTo>
                <a:lnTo>
                  <a:pt x="99"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8" name="Freeform 36">
            <a:extLst>
              <a:ext uri="{FF2B5EF4-FFF2-40B4-BE49-F238E27FC236}">
                <a16:creationId xmlns:a16="http://schemas.microsoft.com/office/drawing/2014/main" xmlns="" id="{4F892740-77B5-460A-AA79-FE3166A65319}"/>
              </a:ext>
            </a:extLst>
          </p:cNvPr>
          <p:cNvSpPr>
            <a:spLocks/>
          </p:cNvSpPr>
          <p:nvPr/>
        </p:nvSpPr>
        <p:spPr bwMode="auto">
          <a:xfrm>
            <a:off x="7858125" y="1795464"/>
            <a:ext cx="96838" cy="26987"/>
          </a:xfrm>
          <a:custGeom>
            <a:avLst/>
            <a:gdLst>
              <a:gd name="T0" fmla="*/ 95250 w 61"/>
              <a:gd name="T1" fmla="*/ 4762 h 17"/>
              <a:gd name="T2" fmla="*/ 3175 w 61"/>
              <a:gd name="T3" fmla="*/ 0 h 17"/>
              <a:gd name="T4" fmla="*/ 0 w 61"/>
              <a:gd name="T5" fmla="*/ 19050 h 17"/>
              <a:gd name="T6" fmla="*/ 93663 w 61"/>
              <a:gd name="T7" fmla="*/ 25400 h 17"/>
              <a:gd name="T8" fmla="*/ 95250 w 61"/>
              <a:gd name="T9" fmla="*/ 476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7">
                <a:moveTo>
                  <a:pt x="60" y="3"/>
                </a:moveTo>
                <a:lnTo>
                  <a:pt x="2" y="0"/>
                </a:lnTo>
                <a:lnTo>
                  <a:pt x="0" y="12"/>
                </a:lnTo>
                <a:lnTo>
                  <a:pt x="59" y="16"/>
                </a:lnTo>
                <a:lnTo>
                  <a:pt x="60" y="3"/>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79" name="Freeform 37">
            <a:extLst>
              <a:ext uri="{FF2B5EF4-FFF2-40B4-BE49-F238E27FC236}">
                <a16:creationId xmlns:a16="http://schemas.microsoft.com/office/drawing/2014/main" xmlns="" id="{061CC15F-2933-4736-A8FD-732EFA1EA20C}"/>
              </a:ext>
            </a:extLst>
          </p:cNvPr>
          <p:cNvSpPr>
            <a:spLocks/>
          </p:cNvSpPr>
          <p:nvPr/>
        </p:nvSpPr>
        <p:spPr bwMode="auto">
          <a:xfrm>
            <a:off x="7939088" y="2689225"/>
            <a:ext cx="374650" cy="254000"/>
          </a:xfrm>
          <a:custGeom>
            <a:avLst/>
            <a:gdLst>
              <a:gd name="T0" fmla="*/ 0 w 326"/>
              <a:gd name="T1" fmla="*/ 0 h 160"/>
              <a:gd name="T2" fmla="*/ 105729 w 326"/>
              <a:gd name="T3" fmla="*/ 252413 h 160"/>
              <a:gd name="T4" fmla="*/ 373501 w 326"/>
              <a:gd name="T5" fmla="*/ 252413 h 160"/>
              <a:gd name="T6" fmla="*/ 267771 w 326"/>
              <a:gd name="T7" fmla="*/ 0 h 160"/>
              <a:gd name="T8" fmla="*/ 0 w 326"/>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60">
                <a:moveTo>
                  <a:pt x="0" y="0"/>
                </a:moveTo>
                <a:lnTo>
                  <a:pt x="92" y="159"/>
                </a:lnTo>
                <a:lnTo>
                  <a:pt x="325" y="159"/>
                </a:lnTo>
                <a:lnTo>
                  <a:pt x="233" y="0"/>
                </a:lnTo>
                <a:lnTo>
                  <a:pt x="0"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0" name="Freeform 39">
            <a:extLst>
              <a:ext uri="{FF2B5EF4-FFF2-40B4-BE49-F238E27FC236}">
                <a16:creationId xmlns:a16="http://schemas.microsoft.com/office/drawing/2014/main" xmlns="" id="{2B86B0A2-2050-429D-8E7C-7489875816A2}"/>
              </a:ext>
            </a:extLst>
          </p:cNvPr>
          <p:cNvSpPr>
            <a:spLocks/>
          </p:cNvSpPr>
          <p:nvPr/>
        </p:nvSpPr>
        <p:spPr bwMode="auto">
          <a:xfrm>
            <a:off x="6532563" y="3903664"/>
            <a:ext cx="311150" cy="153987"/>
          </a:xfrm>
          <a:custGeom>
            <a:avLst/>
            <a:gdLst>
              <a:gd name="T0" fmla="*/ 93663 w 196"/>
              <a:gd name="T1" fmla="*/ 0 h 117"/>
              <a:gd name="T2" fmla="*/ 0 w 196"/>
              <a:gd name="T3" fmla="*/ 152671 h 117"/>
              <a:gd name="T4" fmla="*/ 225425 w 196"/>
              <a:gd name="T5" fmla="*/ 152671 h 117"/>
              <a:gd name="T6" fmla="*/ 309563 w 196"/>
              <a:gd name="T7" fmla="*/ 0 h 117"/>
              <a:gd name="T8" fmla="*/ 93663 w 196"/>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117">
                <a:moveTo>
                  <a:pt x="59" y="0"/>
                </a:moveTo>
                <a:lnTo>
                  <a:pt x="0" y="116"/>
                </a:lnTo>
                <a:lnTo>
                  <a:pt x="142" y="116"/>
                </a:lnTo>
                <a:lnTo>
                  <a:pt x="195" y="0"/>
                </a:lnTo>
                <a:lnTo>
                  <a:pt x="59" y="0"/>
                </a:lnTo>
              </a:path>
            </a:pathLst>
          </a:custGeom>
          <a:solidFill>
            <a:schemeClr val="folHlink"/>
          </a:solidFill>
          <a:ln w="12700" cap="rnd" cmpd="sng">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1" name="Freeform 40">
            <a:extLst>
              <a:ext uri="{FF2B5EF4-FFF2-40B4-BE49-F238E27FC236}">
                <a16:creationId xmlns:a16="http://schemas.microsoft.com/office/drawing/2014/main" xmlns="" id="{39AD412D-2826-41B1-808E-D4A2374CC086}"/>
              </a:ext>
            </a:extLst>
          </p:cNvPr>
          <p:cNvSpPr>
            <a:spLocks/>
          </p:cNvSpPr>
          <p:nvPr/>
        </p:nvSpPr>
        <p:spPr bwMode="auto">
          <a:xfrm>
            <a:off x="4778376" y="3544888"/>
            <a:ext cx="1731963" cy="582612"/>
          </a:xfrm>
          <a:custGeom>
            <a:avLst/>
            <a:gdLst>
              <a:gd name="T0" fmla="*/ 284163 w 1091"/>
              <a:gd name="T1" fmla="*/ 0 h 367"/>
              <a:gd name="T2" fmla="*/ 0 w 1091"/>
              <a:gd name="T3" fmla="*/ 581025 h 367"/>
              <a:gd name="T4" fmla="*/ 1447800 w 1091"/>
              <a:gd name="T5" fmla="*/ 581025 h 367"/>
              <a:gd name="T6" fmla="*/ 1730375 w 1091"/>
              <a:gd name="T7" fmla="*/ 0 h 367"/>
              <a:gd name="T8" fmla="*/ 284163 w 1091"/>
              <a:gd name="T9" fmla="*/ 0 h 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1" h="367">
                <a:moveTo>
                  <a:pt x="179" y="0"/>
                </a:moveTo>
                <a:lnTo>
                  <a:pt x="0" y="366"/>
                </a:lnTo>
                <a:lnTo>
                  <a:pt x="912" y="366"/>
                </a:lnTo>
                <a:lnTo>
                  <a:pt x="1090" y="0"/>
                </a:lnTo>
                <a:lnTo>
                  <a:pt x="179"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2" name="Freeform 41">
            <a:extLst>
              <a:ext uri="{FF2B5EF4-FFF2-40B4-BE49-F238E27FC236}">
                <a16:creationId xmlns:a16="http://schemas.microsoft.com/office/drawing/2014/main" xmlns="" id="{9728C373-72B4-42C7-98AD-2620F7F5FA11}"/>
              </a:ext>
            </a:extLst>
          </p:cNvPr>
          <p:cNvSpPr>
            <a:spLocks/>
          </p:cNvSpPr>
          <p:nvPr/>
        </p:nvSpPr>
        <p:spPr bwMode="auto">
          <a:xfrm>
            <a:off x="4773614" y="3540126"/>
            <a:ext cx="1743075" cy="593725"/>
          </a:xfrm>
          <a:custGeom>
            <a:avLst/>
            <a:gdLst>
              <a:gd name="T0" fmla="*/ 290513 w 1098"/>
              <a:gd name="T1" fmla="*/ 0 h 374"/>
              <a:gd name="T2" fmla="*/ 284163 w 1098"/>
              <a:gd name="T3" fmla="*/ 0 h 374"/>
              <a:gd name="T4" fmla="*/ 284163 w 1098"/>
              <a:gd name="T5" fmla="*/ 3175 h 374"/>
              <a:gd name="T6" fmla="*/ 0 w 1098"/>
              <a:gd name="T7" fmla="*/ 582613 h 374"/>
              <a:gd name="T8" fmla="*/ 0 w 1098"/>
              <a:gd name="T9" fmla="*/ 590550 h 374"/>
              <a:gd name="T10" fmla="*/ 3175 w 1098"/>
              <a:gd name="T11" fmla="*/ 590550 h 374"/>
              <a:gd name="T12" fmla="*/ 3175 w 1098"/>
              <a:gd name="T13" fmla="*/ 592138 h 374"/>
              <a:gd name="T14" fmla="*/ 1452563 w 1098"/>
              <a:gd name="T15" fmla="*/ 592138 h 374"/>
              <a:gd name="T16" fmla="*/ 1457325 w 1098"/>
              <a:gd name="T17" fmla="*/ 590550 h 374"/>
              <a:gd name="T18" fmla="*/ 1457325 w 1098"/>
              <a:gd name="T19" fmla="*/ 585788 h 374"/>
              <a:gd name="T20" fmla="*/ 1739900 w 1098"/>
              <a:gd name="T21" fmla="*/ 6350 h 374"/>
              <a:gd name="T22" fmla="*/ 1741488 w 1098"/>
              <a:gd name="T23" fmla="*/ 6350 h 374"/>
              <a:gd name="T24" fmla="*/ 1741488 w 1098"/>
              <a:gd name="T25" fmla="*/ 3175 h 374"/>
              <a:gd name="T26" fmla="*/ 1739900 w 1098"/>
              <a:gd name="T27" fmla="*/ 3175 h 374"/>
              <a:gd name="T28" fmla="*/ 1739900 w 1098"/>
              <a:gd name="T29" fmla="*/ 0 h 374"/>
              <a:gd name="T30" fmla="*/ 1735138 w 1098"/>
              <a:gd name="T31" fmla="*/ 0 h 374"/>
              <a:gd name="T32" fmla="*/ 290513 w 1098"/>
              <a:gd name="T33" fmla="*/ 0 h 374"/>
              <a:gd name="T34" fmla="*/ 290513 w 1098"/>
              <a:gd name="T35" fmla="*/ 14288 h 374"/>
              <a:gd name="T36" fmla="*/ 1735138 w 1098"/>
              <a:gd name="T37" fmla="*/ 14288 h 374"/>
              <a:gd name="T38" fmla="*/ 1730375 w 1098"/>
              <a:gd name="T39" fmla="*/ 3175 h 374"/>
              <a:gd name="T40" fmla="*/ 1447800 w 1098"/>
              <a:gd name="T41" fmla="*/ 582613 h 374"/>
              <a:gd name="T42" fmla="*/ 1452563 w 1098"/>
              <a:gd name="T43" fmla="*/ 581025 h 374"/>
              <a:gd name="T44" fmla="*/ 6350 w 1098"/>
              <a:gd name="T45" fmla="*/ 581025 h 374"/>
              <a:gd name="T46" fmla="*/ 9525 w 1098"/>
              <a:gd name="T47" fmla="*/ 585788 h 374"/>
              <a:gd name="T48" fmla="*/ 292100 w 1098"/>
              <a:gd name="T49" fmla="*/ 6350 h 374"/>
              <a:gd name="T50" fmla="*/ 290513 w 1098"/>
              <a:gd name="T51" fmla="*/ 14288 h 374"/>
              <a:gd name="T52" fmla="*/ 290513 w 1098"/>
              <a:gd name="T53" fmla="*/ 0 h 3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98" h="374">
                <a:moveTo>
                  <a:pt x="183" y="0"/>
                </a:moveTo>
                <a:lnTo>
                  <a:pt x="179" y="0"/>
                </a:lnTo>
                <a:lnTo>
                  <a:pt x="179" y="2"/>
                </a:lnTo>
                <a:lnTo>
                  <a:pt x="0" y="367"/>
                </a:lnTo>
                <a:lnTo>
                  <a:pt x="0" y="372"/>
                </a:lnTo>
                <a:lnTo>
                  <a:pt x="2" y="372"/>
                </a:lnTo>
                <a:lnTo>
                  <a:pt x="2" y="373"/>
                </a:lnTo>
                <a:lnTo>
                  <a:pt x="915" y="373"/>
                </a:lnTo>
                <a:lnTo>
                  <a:pt x="918" y="372"/>
                </a:lnTo>
                <a:lnTo>
                  <a:pt x="918" y="369"/>
                </a:lnTo>
                <a:lnTo>
                  <a:pt x="1096" y="4"/>
                </a:lnTo>
                <a:lnTo>
                  <a:pt x="1097" y="4"/>
                </a:lnTo>
                <a:lnTo>
                  <a:pt x="1097" y="2"/>
                </a:lnTo>
                <a:lnTo>
                  <a:pt x="1096" y="2"/>
                </a:lnTo>
                <a:lnTo>
                  <a:pt x="1096" y="0"/>
                </a:lnTo>
                <a:lnTo>
                  <a:pt x="1093" y="0"/>
                </a:lnTo>
                <a:lnTo>
                  <a:pt x="183" y="0"/>
                </a:lnTo>
                <a:lnTo>
                  <a:pt x="183" y="9"/>
                </a:lnTo>
                <a:lnTo>
                  <a:pt x="1093" y="9"/>
                </a:lnTo>
                <a:lnTo>
                  <a:pt x="1090" y="2"/>
                </a:lnTo>
                <a:lnTo>
                  <a:pt x="912" y="367"/>
                </a:lnTo>
                <a:lnTo>
                  <a:pt x="915" y="366"/>
                </a:lnTo>
                <a:lnTo>
                  <a:pt x="4" y="366"/>
                </a:lnTo>
                <a:lnTo>
                  <a:pt x="6" y="369"/>
                </a:lnTo>
                <a:lnTo>
                  <a:pt x="184" y="4"/>
                </a:lnTo>
                <a:lnTo>
                  <a:pt x="183" y="9"/>
                </a:lnTo>
                <a:lnTo>
                  <a:pt x="183"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3" name="Freeform 42">
            <a:extLst>
              <a:ext uri="{FF2B5EF4-FFF2-40B4-BE49-F238E27FC236}">
                <a16:creationId xmlns:a16="http://schemas.microsoft.com/office/drawing/2014/main" xmlns="" id="{72C9A7A1-BA58-4F6D-875D-8EF9AA38D4AB}"/>
              </a:ext>
            </a:extLst>
          </p:cNvPr>
          <p:cNvSpPr>
            <a:spLocks/>
          </p:cNvSpPr>
          <p:nvPr/>
        </p:nvSpPr>
        <p:spPr bwMode="auto">
          <a:xfrm>
            <a:off x="5457825" y="3806826"/>
            <a:ext cx="58738" cy="30163"/>
          </a:xfrm>
          <a:custGeom>
            <a:avLst/>
            <a:gdLst>
              <a:gd name="T0" fmla="*/ 55563 w 37"/>
              <a:gd name="T1" fmla="*/ 4763 h 19"/>
              <a:gd name="T2" fmla="*/ 55563 w 37"/>
              <a:gd name="T3" fmla="*/ 1588 h 19"/>
              <a:gd name="T4" fmla="*/ 57150 w 37"/>
              <a:gd name="T5" fmla="*/ 1588 h 19"/>
              <a:gd name="T6" fmla="*/ 57150 w 37"/>
              <a:gd name="T7" fmla="*/ 0 h 19"/>
              <a:gd name="T8" fmla="*/ 52388 w 37"/>
              <a:gd name="T9" fmla="*/ 0 h 19"/>
              <a:gd name="T10" fmla="*/ 55563 w 37"/>
              <a:gd name="T11" fmla="*/ 0 h 19"/>
              <a:gd name="T12" fmla="*/ 42863 w 37"/>
              <a:gd name="T13" fmla="*/ 0 h 19"/>
              <a:gd name="T14" fmla="*/ 39688 w 37"/>
              <a:gd name="T15" fmla="*/ 1588 h 19"/>
              <a:gd name="T16" fmla="*/ 31750 w 37"/>
              <a:gd name="T17" fmla="*/ 1588 h 19"/>
              <a:gd name="T18" fmla="*/ 30163 w 37"/>
              <a:gd name="T19" fmla="*/ 4763 h 19"/>
              <a:gd name="T20" fmla="*/ 23813 w 37"/>
              <a:gd name="T21" fmla="*/ 4763 h 19"/>
              <a:gd name="T22" fmla="*/ 23813 w 37"/>
              <a:gd name="T23" fmla="*/ 4763 h 19"/>
              <a:gd name="T24" fmla="*/ 20638 w 37"/>
              <a:gd name="T25" fmla="*/ 4763 h 19"/>
              <a:gd name="T26" fmla="*/ 20638 w 37"/>
              <a:gd name="T27" fmla="*/ 7938 h 19"/>
              <a:gd name="T28" fmla="*/ 17463 w 37"/>
              <a:gd name="T29" fmla="*/ 7938 h 19"/>
              <a:gd name="T30" fmla="*/ 15875 w 37"/>
              <a:gd name="T31" fmla="*/ 11113 h 19"/>
              <a:gd name="T32" fmla="*/ 17463 w 37"/>
              <a:gd name="T33" fmla="*/ 11113 h 19"/>
              <a:gd name="T34" fmla="*/ 11113 w 37"/>
              <a:gd name="T35" fmla="*/ 11113 h 19"/>
              <a:gd name="T36" fmla="*/ 11113 w 37"/>
              <a:gd name="T37" fmla="*/ 12700 h 19"/>
              <a:gd name="T38" fmla="*/ 7938 w 37"/>
              <a:gd name="T39" fmla="*/ 12700 h 19"/>
              <a:gd name="T40" fmla="*/ 7938 w 37"/>
              <a:gd name="T41" fmla="*/ 14288 h 19"/>
              <a:gd name="T42" fmla="*/ 4763 w 37"/>
              <a:gd name="T43" fmla="*/ 14288 h 19"/>
              <a:gd name="T44" fmla="*/ 3175 w 37"/>
              <a:gd name="T45" fmla="*/ 17463 h 19"/>
              <a:gd name="T46" fmla="*/ 4763 w 37"/>
              <a:gd name="T47" fmla="*/ 17463 h 19"/>
              <a:gd name="T48" fmla="*/ 3175 w 37"/>
              <a:gd name="T49" fmla="*/ 17463 h 19"/>
              <a:gd name="T50" fmla="*/ 0 w 37"/>
              <a:gd name="T51" fmla="*/ 19050 h 19"/>
              <a:gd name="T52" fmla="*/ 0 w 37"/>
              <a:gd name="T53" fmla="*/ 25400 h 19"/>
              <a:gd name="T54" fmla="*/ 0 w 37"/>
              <a:gd name="T55" fmla="*/ 23813 h 19"/>
              <a:gd name="T56" fmla="*/ 0 w 37"/>
              <a:gd name="T57" fmla="*/ 28575 h 19"/>
              <a:gd name="T58" fmla="*/ 3175 w 37"/>
              <a:gd name="T59" fmla="*/ 28575 h 19"/>
              <a:gd name="T60" fmla="*/ 3175 w 37"/>
              <a:gd name="T61" fmla="*/ 25400 h 19"/>
              <a:gd name="T62" fmla="*/ 4763 w 37"/>
              <a:gd name="T63" fmla="*/ 25400 h 19"/>
              <a:gd name="T64" fmla="*/ 4763 w 37"/>
              <a:gd name="T65" fmla="*/ 22225 h 19"/>
              <a:gd name="T66" fmla="*/ 7938 w 37"/>
              <a:gd name="T67" fmla="*/ 19050 h 19"/>
              <a:gd name="T68" fmla="*/ 7938 w 37"/>
              <a:gd name="T69" fmla="*/ 22225 h 19"/>
              <a:gd name="T70" fmla="*/ 7938 w 37"/>
              <a:gd name="T71" fmla="*/ 19050 h 19"/>
              <a:gd name="T72" fmla="*/ 11113 w 37"/>
              <a:gd name="T73" fmla="*/ 17463 h 19"/>
              <a:gd name="T74" fmla="*/ 11113 w 37"/>
              <a:gd name="T75" fmla="*/ 19050 h 19"/>
              <a:gd name="T76" fmla="*/ 11113 w 37"/>
              <a:gd name="T77" fmla="*/ 17463 h 19"/>
              <a:gd name="T78" fmla="*/ 12700 w 37"/>
              <a:gd name="T79" fmla="*/ 17463 h 19"/>
              <a:gd name="T80" fmla="*/ 12700 w 37"/>
              <a:gd name="T81" fmla="*/ 14288 h 19"/>
              <a:gd name="T82" fmla="*/ 17463 w 37"/>
              <a:gd name="T83" fmla="*/ 14288 h 19"/>
              <a:gd name="T84" fmla="*/ 17463 w 37"/>
              <a:gd name="T85" fmla="*/ 12700 h 19"/>
              <a:gd name="T86" fmla="*/ 20638 w 37"/>
              <a:gd name="T87" fmla="*/ 12700 h 19"/>
              <a:gd name="T88" fmla="*/ 20638 w 37"/>
              <a:gd name="T89" fmla="*/ 11113 h 19"/>
              <a:gd name="T90" fmla="*/ 23813 w 37"/>
              <a:gd name="T91" fmla="*/ 11113 h 19"/>
              <a:gd name="T92" fmla="*/ 25400 w 37"/>
              <a:gd name="T93" fmla="*/ 7938 h 19"/>
              <a:gd name="T94" fmla="*/ 31750 w 37"/>
              <a:gd name="T95" fmla="*/ 7938 h 19"/>
              <a:gd name="T96" fmla="*/ 34925 w 37"/>
              <a:gd name="T97" fmla="*/ 4763 h 19"/>
              <a:gd name="T98" fmla="*/ 42863 w 37"/>
              <a:gd name="T99" fmla="*/ 4763 h 19"/>
              <a:gd name="T100" fmla="*/ 42863 w 37"/>
              <a:gd name="T101" fmla="*/ 4763 h 19"/>
              <a:gd name="T102" fmla="*/ 55563 w 37"/>
              <a:gd name="T103" fmla="*/ 4763 h 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7" h="19">
                <a:moveTo>
                  <a:pt x="35" y="3"/>
                </a:moveTo>
                <a:lnTo>
                  <a:pt x="35" y="1"/>
                </a:lnTo>
                <a:lnTo>
                  <a:pt x="36" y="1"/>
                </a:lnTo>
                <a:lnTo>
                  <a:pt x="36" y="0"/>
                </a:lnTo>
                <a:lnTo>
                  <a:pt x="33" y="0"/>
                </a:lnTo>
                <a:lnTo>
                  <a:pt x="35" y="0"/>
                </a:lnTo>
                <a:lnTo>
                  <a:pt x="27" y="0"/>
                </a:lnTo>
                <a:lnTo>
                  <a:pt x="25" y="1"/>
                </a:lnTo>
                <a:lnTo>
                  <a:pt x="20" y="1"/>
                </a:lnTo>
                <a:lnTo>
                  <a:pt x="19" y="3"/>
                </a:lnTo>
                <a:lnTo>
                  <a:pt x="15" y="3"/>
                </a:lnTo>
                <a:lnTo>
                  <a:pt x="13" y="3"/>
                </a:lnTo>
                <a:lnTo>
                  <a:pt x="13" y="5"/>
                </a:lnTo>
                <a:lnTo>
                  <a:pt x="11" y="5"/>
                </a:lnTo>
                <a:lnTo>
                  <a:pt x="10" y="7"/>
                </a:lnTo>
                <a:lnTo>
                  <a:pt x="11" y="7"/>
                </a:lnTo>
                <a:lnTo>
                  <a:pt x="7" y="7"/>
                </a:lnTo>
                <a:lnTo>
                  <a:pt x="7" y="8"/>
                </a:lnTo>
                <a:lnTo>
                  <a:pt x="5" y="8"/>
                </a:lnTo>
                <a:lnTo>
                  <a:pt x="5" y="9"/>
                </a:lnTo>
                <a:lnTo>
                  <a:pt x="3" y="9"/>
                </a:lnTo>
                <a:lnTo>
                  <a:pt x="2" y="11"/>
                </a:lnTo>
                <a:lnTo>
                  <a:pt x="3" y="11"/>
                </a:lnTo>
                <a:lnTo>
                  <a:pt x="2" y="11"/>
                </a:lnTo>
                <a:lnTo>
                  <a:pt x="0" y="12"/>
                </a:lnTo>
                <a:lnTo>
                  <a:pt x="0" y="16"/>
                </a:lnTo>
                <a:lnTo>
                  <a:pt x="0" y="15"/>
                </a:lnTo>
                <a:lnTo>
                  <a:pt x="0" y="18"/>
                </a:lnTo>
                <a:lnTo>
                  <a:pt x="2" y="18"/>
                </a:lnTo>
                <a:lnTo>
                  <a:pt x="2" y="16"/>
                </a:lnTo>
                <a:lnTo>
                  <a:pt x="3" y="16"/>
                </a:lnTo>
                <a:lnTo>
                  <a:pt x="3" y="14"/>
                </a:lnTo>
                <a:lnTo>
                  <a:pt x="5" y="12"/>
                </a:lnTo>
                <a:lnTo>
                  <a:pt x="5" y="14"/>
                </a:lnTo>
                <a:lnTo>
                  <a:pt x="5" y="12"/>
                </a:lnTo>
                <a:lnTo>
                  <a:pt x="7" y="11"/>
                </a:lnTo>
                <a:lnTo>
                  <a:pt x="7" y="12"/>
                </a:lnTo>
                <a:lnTo>
                  <a:pt x="7" y="11"/>
                </a:lnTo>
                <a:lnTo>
                  <a:pt x="8" y="11"/>
                </a:lnTo>
                <a:lnTo>
                  <a:pt x="8" y="9"/>
                </a:lnTo>
                <a:lnTo>
                  <a:pt x="11" y="9"/>
                </a:lnTo>
                <a:lnTo>
                  <a:pt x="11" y="8"/>
                </a:lnTo>
                <a:lnTo>
                  <a:pt x="13" y="8"/>
                </a:lnTo>
                <a:lnTo>
                  <a:pt x="13" y="7"/>
                </a:lnTo>
                <a:lnTo>
                  <a:pt x="15" y="7"/>
                </a:lnTo>
                <a:lnTo>
                  <a:pt x="16" y="5"/>
                </a:lnTo>
                <a:lnTo>
                  <a:pt x="20" y="5"/>
                </a:lnTo>
                <a:lnTo>
                  <a:pt x="22" y="3"/>
                </a:lnTo>
                <a:lnTo>
                  <a:pt x="27" y="3"/>
                </a:lnTo>
                <a:lnTo>
                  <a:pt x="35" y="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4" name="Freeform 43">
            <a:extLst>
              <a:ext uri="{FF2B5EF4-FFF2-40B4-BE49-F238E27FC236}">
                <a16:creationId xmlns:a16="http://schemas.microsoft.com/office/drawing/2014/main" xmlns="" id="{08527B4F-45F0-4F65-BD62-8C9D4AB9AD31}"/>
              </a:ext>
            </a:extLst>
          </p:cNvPr>
          <p:cNvSpPr>
            <a:spLocks/>
          </p:cNvSpPr>
          <p:nvPr/>
        </p:nvSpPr>
        <p:spPr bwMode="auto">
          <a:xfrm>
            <a:off x="5643564" y="3454400"/>
            <a:ext cx="26987" cy="26988"/>
          </a:xfrm>
          <a:custGeom>
            <a:avLst/>
            <a:gdLst>
              <a:gd name="T0" fmla="*/ 22225 w 17"/>
              <a:gd name="T1" fmla="*/ 1588 h 17"/>
              <a:gd name="T2" fmla="*/ 25400 w 17"/>
              <a:gd name="T3" fmla="*/ 1588 h 17"/>
              <a:gd name="T4" fmla="*/ 25400 w 17"/>
              <a:gd name="T5" fmla="*/ 0 h 17"/>
              <a:gd name="T6" fmla="*/ 19050 w 17"/>
              <a:gd name="T7" fmla="*/ 0 h 17"/>
              <a:gd name="T8" fmla="*/ 0 w 17"/>
              <a:gd name="T9" fmla="*/ 20638 h 17"/>
              <a:gd name="T10" fmla="*/ 0 w 17"/>
              <a:gd name="T11" fmla="*/ 25400 h 17"/>
              <a:gd name="T12" fmla="*/ 1587 w 17"/>
              <a:gd name="T13" fmla="*/ 25400 h 17"/>
              <a:gd name="T14" fmla="*/ 1587 w 17"/>
              <a:gd name="T15" fmla="*/ 22225 h 17"/>
              <a:gd name="T16" fmla="*/ 22225 w 17"/>
              <a:gd name="T17" fmla="*/ 1588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7">
                <a:moveTo>
                  <a:pt x="14" y="1"/>
                </a:moveTo>
                <a:lnTo>
                  <a:pt x="16" y="1"/>
                </a:lnTo>
                <a:lnTo>
                  <a:pt x="16" y="0"/>
                </a:lnTo>
                <a:lnTo>
                  <a:pt x="12" y="0"/>
                </a:lnTo>
                <a:lnTo>
                  <a:pt x="0" y="13"/>
                </a:lnTo>
                <a:lnTo>
                  <a:pt x="0" y="16"/>
                </a:lnTo>
                <a:lnTo>
                  <a:pt x="1" y="16"/>
                </a:lnTo>
                <a:lnTo>
                  <a:pt x="1" y="14"/>
                </a:lnTo>
                <a:lnTo>
                  <a:pt x="14" y="1"/>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5" name="Freeform 44">
            <a:extLst>
              <a:ext uri="{FF2B5EF4-FFF2-40B4-BE49-F238E27FC236}">
                <a16:creationId xmlns:a16="http://schemas.microsoft.com/office/drawing/2014/main" xmlns="" id="{504FBAE3-32C7-4AF6-9CEB-A653F6E77005}"/>
              </a:ext>
            </a:extLst>
          </p:cNvPr>
          <p:cNvSpPr>
            <a:spLocks/>
          </p:cNvSpPr>
          <p:nvPr/>
        </p:nvSpPr>
        <p:spPr bwMode="auto">
          <a:xfrm>
            <a:off x="5510213" y="3811589"/>
            <a:ext cx="63500" cy="28575"/>
          </a:xfrm>
          <a:custGeom>
            <a:avLst/>
            <a:gdLst>
              <a:gd name="T0" fmla="*/ 3175 w 40"/>
              <a:gd name="T1" fmla="*/ 0 h 18"/>
              <a:gd name="T2" fmla="*/ 0 w 40"/>
              <a:gd name="T3" fmla="*/ 0 h 18"/>
              <a:gd name="T4" fmla="*/ 0 w 40"/>
              <a:gd name="T5" fmla="*/ 4763 h 18"/>
              <a:gd name="T6" fmla="*/ 12700 w 40"/>
              <a:gd name="T7" fmla="*/ 4763 h 18"/>
              <a:gd name="T8" fmla="*/ 17463 w 40"/>
              <a:gd name="T9" fmla="*/ 6350 h 18"/>
              <a:gd name="T10" fmla="*/ 25400 w 40"/>
              <a:gd name="T11" fmla="*/ 6350 h 18"/>
              <a:gd name="T12" fmla="*/ 26988 w 40"/>
              <a:gd name="T13" fmla="*/ 7938 h 18"/>
              <a:gd name="T14" fmla="*/ 31750 w 40"/>
              <a:gd name="T15" fmla="*/ 7938 h 18"/>
              <a:gd name="T16" fmla="*/ 34925 w 40"/>
              <a:gd name="T17" fmla="*/ 11113 h 18"/>
              <a:gd name="T18" fmla="*/ 39688 w 40"/>
              <a:gd name="T19" fmla="*/ 11113 h 18"/>
              <a:gd name="T20" fmla="*/ 39688 w 40"/>
              <a:gd name="T21" fmla="*/ 14288 h 18"/>
              <a:gd name="T22" fmla="*/ 39688 w 40"/>
              <a:gd name="T23" fmla="*/ 11113 h 18"/>
              <a:gd name="T24" fmla="*/ 42863 w 40"/>
              <a:gd name="T25" fmla="*/ 14288 h 18"/>
              <a:gd name="T26" fmla="*/ 39688 w 40"/>
              <a:gd name="T27" fmla="*/ 14288 h 18"/>
              <a:gd name="T28" fmla="*/ 42863 w 40"/>
              <a:gd name="T29" fmla="*/ 14288 h 18"/>
              <a:gd name="T30" fmla="*/ 44450 w 40"/>
              <a:gd name="T31" fmla="*/ 15875 h 18"/>
              <a:gd name="T32" fmla="*/ 49213 w 40"/>
              <a:gd name="T33" fmla="*/ 15875 h 18"/>
              <a:gd name="T34" fmla="*/ 52388 w 40"/>
              <a:gd name="T35" fmla="*/ 19050 h 18"/>
              <a:gd name="T36" fmla="*/ 49213 w 40"/>
              <a:gd name="T37" fmla="*/ 19050 h 18"/>
              <a:gd name="T38" fmla="*/ 52388 w 40"/>
              <a:gd name="T39" fmla="*/ 20638 h 18"/>
              <a:gd name="T40" fmla="*/ 52388 w 40"/>
              <a:gd name="T41" fmla="*/ 19050 h 18"/>
              <a:gd name="T42" fmla="*/ 52388 w 40"/>
              <a:gd name="T43" fmla="*/ 20638 h 18"/>
              <a:gd name="T44" fmla="*/ 53975 w 40"/>
              <a:gd name="T45" fmla="*/ 20638 h 18"/>
              <a:gd name="T46" fmla="*/ 52388 w 40"/>
              <a:gd name="T47" fmla="*/ 20638 h 18"/>
              <a:gd name="T48" fmla="*/ 53975 w 40"/>
              <a:gd name="T49" fmla="*/ 20638 h 18"/>
              <a:gd name="T50" fmla="*/ 53975 w 40"/>
              <a:gd name="T51" fmla="*/ 25400 h 18"/>
              <a:gd name="T52" fmla="*/ 57150 w 40"/>
              <a:gd name="T53" fmla="*/ 25400 h 18"/>
              <a:gd name="T54" fmla="*/ 57150 w 40"/>
              <a:gd name="T55" fmla="*/ 26988 h 18"/>
              <a:gd name="T56" fmla="*/ 58738 w 40"/>
              <a:gd name="T57" fmla="*/ 26988 h 18"/>
              <a:gd name="T58" fmla="*/ 58738 w 40"/>
              <a:gd name="T59" fmla="*/ 25400 h 18"/>
              <a:gd name="T60" fmla="*/ 61913 w 40"/>
              <a:gd name="T61" fmla="*/ 25400 h 18"/>
              <a:gd name="T62" fmla="*/ 61913 w 40"/>
              <a:gd name="T63" fmla="*/ 22225 h 18"/>
              <a:gd name="T64" fmla="*/ 58738 w 40"/>
              <a:gd name="T65" fmla="*/ 22225 h 18"/>
              <a:gd name="T66" fmla="*/ 58738 w 40"/>
              <a:gd name="T67" fmla="*/ 19050 h 18"/>
              <a:gd name="T68" fmla="*/ 57150 w 40"/>
              <a:gd name="T69" fmla="*/ 19050 h 18"/>
              <a:gd name="T70" fmla="*/ 57150 w 40"/>
              <a:gd name="T71" fmla="*/ 15875 h 18"/>
              <a:gd name="T72" fmla="*/ 53975 w 40"/>
              <a:gd name="T73" fmla="*/ 15875 h 18"/>
              <a:gd name="T74" fmla="*/ 53975 w 40"/>
              <a:gd name="T75" fmla="*/ 14288 h 18"/>
              <a:gd name="T76" fmla="*/ 52388 w 40"/>
              <a:gd name="T77" fmla="*/ 11113 h 18"/>
              <a:gd name="T78" fmla="*/ 49213 w 40"/>
              <a:gd name="T79" fmla="*/ 11113 h 18"/>
              <a:gd name="T80" fmla="*/ 44450 w 40"/>
              <a:gd name="T81" fmla="*/ 7938 h 18"/>
              <a:gd name="T82" fmla="*/ 42863 w 40"/>
              <a:gd name="T83" fmla="*/ 7938 h 18"/>
              <a:gd name="T84" fmla="*/ 39688 w 40"/>
              <a:gd name="T85" fmla="*/ 6350 h 18"/>
              <a:gd name="T86" fmla="*/ 34925 w 40"/>
              <a:gd name="T87" fmla="*/ 6350 h 18"/>
              <a:gd name="T88" fmla="*/ 34925 w 40"/>
              <a:gd name="T89" fmla="*/ 4763 h 18"/>
              <a:gd name="T90" fmla="*/ 26988 w 40"/>
              <a:gd name="T91" fmla="*/ 4763 h 18"/>
              <a:gd name="T92" fmla="*/ 26988 w 40"/>
              <a:gd name="T93" fmla="*/ 1588 h 18"/>
              <a:gd name="T94" fmla="*/ 17463 w 40"/>
              <a:gd name="T95" fmla="*/ 1588 h 18"/>
              <a:gd name="T96" fmla="*/ 17463 w 40"/>
              <a:gd name="T97" fmla="*/ 0 h 18"/>
              <a:gd name="T98" fmla="*/ 3175 w 40"/>
              <a:gd name="T99" fmla="*/ 0 h 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 h="18">
                <a:moveTo>
                  <a:pt x="2" y="0"/>
                </a:moveTo>
                <a:lnTo>
                  <a:pt x="0" y="0"/>
                </a:lnTo>
                <a:lnTo>
                  <a:pt x="0" y="3"/>
                </a:lnTo>
                <a:lnTo>
                  <a:pt x="8" y="3"/>
                </a:lnTo>
                <a:lnTo>
                  <a:pt x="11" y="4"/>
                </a:lnTo>
                <a:lnTo>
                  <a:pt x="16" y="4"/>
                </a:lnTo>
                <a:lnTo>
                  <a:pt x="17" y="5"/>
                </a:lnTo>
                <a:lnTo>
                  <a:pt x="20" y="5"/>
                </a:lnTo>
                <a:lnTo>
                  <a:pt x="22" y="7"/>
                </a:lnTo>
                <a:lnTo>
                  <a:pt x="25" y="7"/>
                </a:lnTo>
                <a:lnTo>
                  <a:pt x="25" y="9"/>
                </a:lnTo>
                <a:lnTo>
                  <a:pt x="25" y="7"/>
                </a:lnTo>
                <a:lnTo>
                  <a:pt x="27" y="9"/>
                </a:lnTo>
                <a:lnTo>
                  <a:pt x="25" y="9"/>
                </a:lnTo>
                <a:lnTo>
                  <a:pt x="27" y="9"/>
                </a:lnTo>
                <a:lnTo>
                  <a:pt x="28" y="10"/>
                </a:lnTo>
                <a:lnTo>
                  <a:pt x="31" y="10"/>
                </a:lnTo>
                <a:lnTo>
                  <a:pt x="33" y="12"/>
                </a:lnTo>
                <a:lnTo>
                  <a:pt x="31" y="12"/>
                </a:lnTo>
                <a:lnTo>
                  <a:pt x="33" y="13"/>
                </a:lnTo>
                <a:lnTo>
                  <a:pt x="33" y="12"/>
                </a:lnTo>
                <a:lnTo>
                  <a:pt x="33" y="13"/>
                </a:lnTo>
                <a:lnTo>
                  <a:pt x="34" y="13"/>
                </a:lnTo>
                <a:lnTo>
                  <a:pt x="33" y="13"/>
                </a:lnTo>
                <a:lnTo>
                  <a:pt x="34" y="13"/>
                </a:lnTo>
                <a:lnTo>
                  <a:pt x="34" y="16"/>
                </a:lnTo>
                <a:lnTo>
                  <a:pt x="36" y="16"/>
                </a:lnTo>
                <a:lnTo>
                  <a:pt x="36" y="17"/>
                </a:lnTo>
                <a:lnTo>
                  <a:pt x="37" y="17"/>
                </a:lnTo>
                <a:lnTo>
                  <a:pt x="37" y="16"/>
                </a:lnTo>
                <a:lnTo>
                  <a:pt x="39" y="16"/>
                </a:lnTo>
                <a:lnTo>
                  <a:pt x="39" y="14"/>
                </a:lnTo>
                <a:lnTo>
                  <a:pt x="37" y="14"/>
                </a:lnTo>
                <a:lnTo>
                  <a:pt x="37" y="12"/>
                </a:lnTo>
                <a:lnTo>
                  <a:pt x="36" y="12"/>
                </a:lnTo>
                <a:lnTo>
                  <a:pt x="36" y="10"/>
                </a:lnTo>
                <a:lnTo>
                  <a:pt x="34" y="10"/>
                </a:lnTo>
                <a:lnTo>
                  <a:pt x="34" y="9"/>
                </a:lnTo>
                <a:lnTo>
                  <a:pt x="33" y="7"/>
                </a:lnTo>
                <a:lnTo>
                  <a:pt x="31" y="7"/>
                </a:lnTo>
                <a:lnTo>
                  <a:pt x="28" y="5"/>
                </a:lnTo>
                <a:lnTo>
                  <a:pt x="27" y="5"/>
                </a:lnTo>
                <a:lnTo>
                  <a:pt x="25" y="4"/>
                </a:lnTo>
                <a:lnTo>
                  <a:pt x="22" y="4"/>
                </a:lnTo>
                <a:lnTo>
                  <a:pt x="22" y="3"/>
                </a:lnTo>
                <a:lnTo>
                  <a:pt x="17" y="3"/>
                </a:lnTo>
                <a:lnTo>
                  <a:pt x="17" y="1"/>
                </a:lnTo>
                <a:lnTo>
                  <a:pt x="11" y="1"/>
                </a:lnTo>
                <a:lnTo>
                  <a:pt x="11" y="0"/>
                </a:lnTo>
                <a:lnTo>
                  <a:pt x="2"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6" name="Freeform 45">
            <a:extLst>
              <a:ext uri="{FF2B5EF4-FFF2-40B4-BE49-F238E27FC236}">
                <a16:creationId xmlns:a16="http://schemas.microsoft.com/office/drawing/2014/main" xmlns="" id="{48F2489F-1BF2-42FA-97D7-AAA7E86BBF98}"/>
              </a:ext>
            </a:extLst>
          </p:cNvPr>
          <p:cNvSpPr>
            <a:spLocks/>
          </p:cNvSpPr>
          <p:nvPr/>
        </p:nvSpPr>
        <p:spPr bwMode="auto">
          <a:xfrm>
            <a:off x="5060950" y="3638551"/>
            <a:ext cx="304800" cy="163513"/>
          </a:xfrm>
          <a:custGeom>
            <a:avLst/>
            <a:gdLst>
              <a:gd name="T0" fmla="*/ 92075 w 192"/>
              <a:gd name="T1" fmla="*/ 0 h 103"/>
              <a:gd name="T2" fmla="*/ 0 w 192"/>
              <a:gd name="T3" fmla="*/ 161925 h 103"/>
              <a:gd name="T4" fmla="*/ 211138 w 192"/>
              <a:gd name="T5" fmla="*/ 161925 h 103"/>
              <a:gd name="T6" fmla="*/ 303213 w 192"/>
              <a:gd name="T7" fmla="*/ 0 h 103"/>
              <a:gd name="T8" fmla="*/ 92075 w 192"/>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03">
                <a:moveTo>
                  <a:pt x="58" y="0"/>
                </a:moveTo>
                <a:lnTo>
                  <a:pt x="0" y="102"/>
                </a:lnTo>
                <a:lnTo>
                  <a:pt x="133" y="102"/>
                </a:lnTo>
                <a:lnTo>
                  <a:pt x="191" y="0"/>
                </a:lnTo>
                <a:lnTo>
                  <a:pt x="58" y="0"/>
                </a:lnTo>
              </a:path>
            </a:pathLst>
          </a:custGeom>
          <a:solidFill>
            <a:schemeClr val="folHlink"/>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7" name="Freeform 46">
            <a:extLst>
              <a:ext uri="{FF2B5EF4-FFF2-40B4-BE49-F238E27FC236}">
                <a16:creationId xmlns:a16="http://schemas.microsoft.com/office/drawing/2014/main" xmlns="" id="{3A5F5F16-6CE0-4309-B0DA-36DE1E8D8E3C}"/>
              </a:ext>
            </a:extLst>
          </p:cNvPr>
          <p:cNvSpPr>
            <a:spLocks/>
          </p:cNvSpPr>
          <p:nvPr/>
        </p:nvSpPr>
        <p:spPr bwMode="auto">
          <a:xfrm>
            <a:off x="5051425" y="3633789"/>
            <a:ext cx="323850" cy="174625"/>
          </a:xfrm>
          <a:custGeom>
            <a:avLst/>
            <a:gdLst>
              <a:gd name="T0" fmla="*/ 101600 w 204"/>
              <a:gd name="T1" fmla="*/ 0 h 110"/>
              <a:gd name="T2" fmla="*/ 95250 w 204"/>
              <a:gd name="T3" fmla="*/ 0 h 110"/>
              <a:gd name="T4" fmla="*/ 92075 w 204"/>
              <a:gd name="T5" fmla="*/ 1588 h 110"/>
              <a:gd name="T6" fmla="*/ 0 w 204"/>
              <a:gd name="T7" fmla="*/ 163513 h 110"/>
              <a:gd name="T8" fmla="*/ 0 w 204"/>
              <a:gd name="T9" fmla="*/ 169863 h 110"/>
              <a:gd name="T10" fmla="*/ 3175 w 204"/>
              <a:gd name="T11" fmla="*/ 169863 h 110"/>
              <a:gd name="T12" fmla="*/ 7938 w 204"/>
              <a:gd name="T13" fmla="*/ 173038 h 110"/>
              <a:gd name="T14" fmla="*/ 220663 w 204"/>
              <a:gd name="T15" fmla="*/ 173038 h 110"/>
              <a:gd name="T16" fmla="*/ 223838 w 204"/>
              <a:gd name="T17" fmla="*/ 169863 h 110"/>
              <a:gd name="T18" fmla="*/ 227013 w 204"/>
              <a:gd name="T19" fmla="*/ 169863 h 110"/>
              <a:gd name="T20" fmla="*/ 227013 w 204"/>
              <a:gd name="T21" fmla="*/ 166688 h 110"/>
              <a:gd name="T22" fmla="*/ 319088 w 204"/>
              <a:gd name="T23" fmla="*/ 6350 h 110"/>
              <a:gd name="T24" fmla="*/ 322263 w 204"/>
              <a:gd name="T25" fmla="*/ 6350 h 110"/>
              <a:gd name="T26" fmla="*/ 322263 w 204"/>
              <a:gd name="T27" fmla="*/ 1588 h 110"/>
              <a:gd name="T28" fmla="*/ 319088 w 204"/>
              <a:gd name="T29" fmla="*/ 1588 h 110"/>
              <a:gd name="T30" fmla="*/ 319088 w 204"/>
              <a:gd name="T31" fmla="*/ 0 h 110"/>
              <a:gd name="T32" fmla="*/ 312738 w 204"/>
              <a:gd name="T33" fmla="*/ 0 h 110"/>
              <a:gd name="T34" fmla="*/ 101600 w 204"/>
              <a:gd name="T35" fmla="*/ 0 h 110"/>
              <a:gd name="T36" fmla="*/ 101600 w 204"/>
              <a:gd name="T37" fmla="*/ 11113 h 110"/>
              <a:gd name="T38" fmla="*/ 312738 w 204"/>
              <a:gd name="T39" fmla="*/ 11113 h 110"/>
              <a:gd name="T40" fmla="*/ 303213 w 204"/>
              <a:gd name="T41" fmla="*/ 1588 h 110"/>
              <a:gd name="T42" fmla="*/ 211138 w 204"/>
              <a:gd name="T43" fmla="*/ 163513 h 110"/>
              <a:gd name="T44" fmla="*/ 220663 w 204"/>
              <a:gd name="T45" fmla="*/ 161925 h 110"/>
              <a:gd name="T46" fmla="*/ 9525 w 204"/>
              <a:gd name="T47" fmla="*/ 161925 h 110"/>
              <a:gd name="T48" fmla="*/ 15875 w 204"/>
              <a:gd name="T49" fmla="*/ 166688 h 110"/>
              <a:gd name="T50" fmla="*/ 107950 w 204"/>
              <a:gd name="T51" fmla="*/ 6350 h 110"/>
              <a:gd name="T52" fmla="*/ 101600 w 204"/>
              <a:gd name="T53" fmla="*/ 11113 h 110"/>
              <a:gd name="T54" fmla="*/ 101600 w 204"/>
              <a:gd name="T55" fmla="*/ 0 h 1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4" h="110">
                <a:moveTo>
                  <a:pt x="64" y="0"/>
                </a:moveTo>
                <a:lnTo>
                  <a:pt x="60" y="0"/>
                </a:lnTo>
                <a:lnTo>
                  <a:pt x="58" y="1"/>
                </a:lnTo>
                <a:lnTo>
                  <a:pt x="0" y="103"/>
                </a:lnTo>
                <a:lnTo>
                  <a:pt x="0" y="107"/>
                </a:lnTo>
                <a:lnTo>
                  <a:pt x="2" y="107"/>
                </a:lnTo>
                <a:lnTo>
                  <a:pt x="5" y="109"/>
                </a:lnTo>
                <a:lnTo>
                  <a:pt x="139" y="109"/>
                </a:lnTo>
                <a:lnTo>
                  <a:pt x="141" y="107"/>
                </a:lnTo>
                <a:lnTo>
                  <a:pt x="143" y="107"/>
                </a:lnTo>
                <a:lnTo>
                  <a:pt x="143" y="105"/>
                </a:lnTo>
                <a:lnTo>
                  <a:pt x="201" y="4"/>
                </a:lnTo>
                <a:lnTo>
                  <a:pt x="203" y="4"/>
                </a:lnTo>
                <a:lnTo>
                  <a:pt x="203" y="1"/>
                </a:lnTo>
                <a:lnTo>
                  <a:pt x="201" y="1"/>
                </a:lnTo>
                <a:lnTo>
                  <a:pt x="201" y="0"/>
                </a:lnTo>
                <a:lnTo>
                  <a:pt x="197" y="0"/>
                </a:lnTo>
                <a:lnTo>
                  <a:pt x="64" y="0"/>
                </a:lnTo>
                <a:lnTo>
                  <a:pt x="64" y="7"/>
                </a:lnTo>
                <a:lnTo>
                  <a:pt x="197" y="7"/>
                </a:lnTo>
                <a:lnTo>
                  <a:pt x="191" y="1"/>
                </a:lnTo>
                <a:lnTo>
                  <a:pt x="133" y="103"/>
                </a:lnTo>
                <a:lnTo>
                  <a:pt x="139" y="102"/>
                </a:lnTo>
                <a:lnTo>
                  <a:pt x="6" y="102"/>
                </a:lnTo>
                <a:lnTo>
                  <a:pt x="10" y="105"/>
                </a:lnTo>
                <a:lnTo>
                  <a:pt x="68" y="4"/>
                </a:lnTo>
                <a:lnTo>
                  <a:pt x="64" y="7"/>
                </a:lnTo>
                <a:lnTo>
                  <a:pt x="64"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8" name="Freeform 47">
            <a:extLst>
              <a:ext uri="{FF2B5EF4-FFF2-40B4-BE49-F238E27FC236}">
                <a16:creationId xmlns:a16="http://schemas.microsoft.com/office/drawing/2014/main" xmlns="" id="{9A657417-09D9-43BA-9CBB-F2689DA9EDA1}"/>
              </a:ext>
            </a:extLst>
          </p:cNvPr>
          <p:cNvSpPr>
            <a:spLocks/>
          </p:cNvSpPr>
          <p:nvPr/>
        </p:nvSpPr>
        <p:spPr bwMode="auto">
          <a:xfrm>
            <a:off x="7183438" y="3676651"/>
            <a:ext cx="252412" cy="377825"/>
          </a:xfrm>
          <a:custGeom>
            <a:avLst/>
            <a:gdLst>
              <a:gd name="T0" fmla="*/ 3175 w 159"/>
              <a:gd name="T1" fmla="*/ 0 h 238"/>
              <a:gd name="T2" fmla="*/ 0 w 159"/>
              <a:gd name="T3" fmla="*/ 0 h 238"/>
              <a:gd name="T4" fmla="*/ 0 w 159"/>
              <a:gd name="T5" fmla="*/ 3175 h 238"/>
              <a:gd name="T6" fmla="*/ 244475 w 159"/>
              <a:gd name="T7" fmla="*/ 373063 h 238"/>
              <a:gd name="T8" fmla="*/ 244475 w 159"/>
              <a:gd name="T9" fmla="*/ 376238 h 238"/>
              <a:gd name="T10" fmla="*/ 249237 w 159"/>
              <a:gd name="T11" fmla="*/ 376238 h 238"/>
              <a:gd name="T12" fmla="*/ 249237 w 159"/>
              <a:gd name="T13" fmla="*/ 373063 h 238"/>
              <a:gd name="T14" fmla="*/ 250825 w 159"/>
              <a:gd name="T15" fmla="*/ 373063 h 238"/>
              <a:gd name="T16" fmla="*/ 250825 w 159"/>
              <a:gd name="T17" fmla="*/ 369888 h 238"/>
              <a:gd name="T18" fmla="*/ 249237 w 159"/>
              <a:gd name="T19" fmla="*/ 369888 h 238"/>
              <a:gd name="T20" fmla="*/ 3175 w 159"/>
              <a:gd name="T21" fmla="*/ 0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238">
                <a:moveTo>
                  <a:pt x="2" y="0"/>
                </a:moveTo>
                <a:lnTo>
                  <a:pt x="0" y="0"/>
                </a:lnTo>
                <a:lnTo>
                  <a:pt x="0" y="2"/>
                </a:lnTo>
                <a:lnTo>
                  <a:pt x="154" y="235"/>
                </a:lnTo>
                <a:lnTo>
                  <a:pt x="154" y="237"/>
                </a:lnTo>
                <a:lnTo>
                  <a:pt x="157" y="237"/>
                </a:lnTo>
                <a:lnTo>
                  <a:pt x="157" y="235"/>
                </a:lnTo>
                <a:lnTo>
                  <a:pt x="158" y="235"/>
                </a:lnTo>
                <a:lnTo>
                  <a:pt x="158" y="233"/>
                </a:lnTo>
                <a:lnTo>
                  <a:pt x="157" y="233"/>
                </a:lnTo>
                <a:lnTo>
                  <a:pt x="2"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89" name="Freeform 48">
            <a:extLst>
              <a:ext uri="{FF2B5EF4-FFF2-40B4-BE49-F238E27FC236}">
                <a16:creationId xmlns:a16="http://schemas.microsoft.com/office/drawing/2014/main" xmlns="" id="{8AFFD42F-5615-4880-AB5F-FD96F1485E42}"/>
              </a:ext>
            </a:extLst>
          </p:cNvPr>
          <p:cNvSpPr>
            <a:spLocks/>
          </p:cNvSpPr>
          <p:nvPr/>
        </p:nvSpPr>
        <p:spPr bwMode="auto">
          <a:xfrm>
            <a:off x="6403975" y="2716214"/>
            <a:ext cx="96838" cy="26987"/>
          </a:xfrm>
          <a:custGeom>
            <a:avLst/>
            <a:gdLst>
              <a:gd name="T0" fmla="*/ 95250 w 61"/>
              <a:gd name="T1" fmla="*/ 0 h 17"/>
              <a:gd name="T2" fmla="*/ 0 w 61"/>
              <a:gd name="T3" fmla="*/ 0 h 17"/>
              <a:gd name="T4" fmla="*/ 0 w 61"/>
              <a:gd name="T5" fmla="*/ 25400 h 17"/>
              <a:gd name="T6" fmla="*/ 95250 w 61"/>
              <a:gd name="T7" fmla="*/ 25400 h 17"/>
              <a:gd name="T8" fmla="*/ 95250 w 6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7">
                <a:moveTo>
                  <a:pt x="60" y="0"/>
                </a:moveTo>
                <a:lnTo>
                  <a:pt x="0" y="0"/>
                </a:lnTo>
                <a:lnTo>
                  <a:pt x="0" y="16"/>
                </a:lnTo>
                <a:lnTo>
                  <a:pt x="60" y="16"/>
                </a:lnTo>
                <a:lnTo>
                  <a:pt x="60"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0" name="Freeform 50">
            <a:extLst>
              <a:ext uri="{FF2B5EF4-FFF2-40B4-BE49-F238E27FC236}">
                <a16:creationId xmlns:a16="http://schemas.microsoft.com/office/drawing/2014/main" xmlns="" id="{B0F51B62-6258-4827-B61B-3585F4C9AE1D}"/>
              </a:ext>
            </a:extLst>
          </p:cNvPr>
          <p:cNvSpPr>
            <a:spLocks/>
          </p:cNvSpPr>
          <p:nvPr/>
        </p:nvSpPr>
        <p:spPr bwMode="auto">
          <a:xfrm>
            <a:off x="6775450" y="3281364"/>
            <a:ext cx="109538" cy="33337"/>
          </a:xfrm>
          <a:custGeom>
            <a:avLst/>
            <a:gdLst>
              <a:gd name="T0" fmla="*/ 19050 w 69"/>
              <a:gd name="T1" fmla="*/ 0 h 21"/>
              <a:gd name="T2" fmla="*/ 14288 w 69"/>
              <a:gd name="T3" fmla="*/ 0 h 21"/>
              <a:gd name="T4" fmla="*/ 7938 w 69"/>
              <a:gd name="T5" fmla="*/ 1587 h 21"/>
              <a:gd name="T6" fmla="*/ 1588 w 69"/>
              <a:gd name="T7" fmla="*/ 7937 h 21"/>
              <a:gd name="T8" fmla="*/ 0 w 69"/>
              <a:gd name="T9" fmla="*/ 11112 h 21"/>
              <a:gd name="T10" fmla="*/ 0 w 69"/>
              <a:gd name="T11" fmla="*/ 19050 h 21"/>
              <a:gd name="T12" fmla="*/ 1588 w 69"/>
              <a:gd name="T13" fmla="*/ 23812 h 21"/>
              <a:gd name="T14" fmla="*/ 4763 w 69"/>
              <a:gd name="T15" fmla="*/ 26987 h 21"/>
              <a:gd name="T16" fmla="*/ 7938 w 69"/>
              <a:gd name="T17" fmla="*/ 30162 h 21"/>
              <a:gd name="T18" fmla="*/ 14288 w 69"/>
              <a:gd name="T19" fmla="*/ 30162 h 21"/>
              <a:gd name="T20" fmla="*/ 19050 w 69"/>
              <a:gd name="T21" fmla="*/ 31750 h 21"/>
              <a:gd name="T22" fmla="*/ 88900 w 69"/>
              <a:gd name="T23" fmla="*/ 31750 h 21"/>
              <a:gd name="T24" fmla="*/ 92075 w 69"/>
              <a:gd name="T25" fmla="*/ 30162 h 21"/>
              <a:gd name="T26" fmla="*/ 96838 w 69"/>
              <a:gd name="T27" fmla="*/ 30162 h 21"/>
              <a:gd name="T28" fmla="*/ 103188 w 69"/>
              <a:gd name="T29" fmla="*/ 26987 h 21"/>
              <a:gd name="T30" fmla="*/ 106363 w 69"/>
              <a:gd name="T31" fmla="*/ 23812 h 21"/>
              <a:gd name="T32" fmla="*/ 106363 w 69"/>
              <a:gd name="T33" fmla="*/ 19050 h 21"/>
              <a:gd name="T34" fmla="*/ 107950 w 69"/>
              <a:gd name="T35" fmla="*/ 15875 h 21"/>
              <a:gd name="T36" fmla="*/ 106363 w 69"/>
              <a:gd name="T37" fmla="*/ 11112 h 21"/>
              <a:gd name="T38" fmla="*/ 106363 w 69"/>
              <a:gd name="T39" fmla="*/ 7937 h 21"/>
              <a:gd name="T40" fmla="*/ 103188 w 69"/>
              <a:gd name="T41" fmla="*/ 4762 h 21"/>
              <a:gd name="T42" fmla="*/ 96838 w 69"/>
              <a:gd name="T43" fmla="*/ 1587 h 21"/>
              <a:gd name="T44" fmla="*/ 92075 w 69"/>
              <a:gd name="T45" fmla="*/ 0 h 21"/>
              <a:gd name="T46" fmla="*/ 88900 w 69"/>
              <a:gd name="T47" fmla="*/ 0 h 21"/>
              <a:gd name="T48" fmla="*/ 19050 w 69"/>
              <a:gd name="T49" fmla="*/ 0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21">
                <a:moveTo>
                  <a:pt x="12" y="0"/>
                </a:moveTo>
                <a:lnTo>
                  <a:pt x="9" y="0"/>
                </a:lnTo>
                <a:lnTo>
                  <a:pt x="5" y="1"/>
                </a:lnTo>
                <a:lnTo>
                  <a:pt x="1" y="5"/>
                </a:lnTo>
                <a:lnTo>
                  <a:pt x="0" y="7"/>
                </a:lnTo>
                <a:lnTo>
                  <a:pt x="0" y="12"/>
                </a:lnTo>
                <a:lnTo>
                  <a:pt x="1" y="15"/>
                </a:lnTo>
                <a:lnTo>
                  <a:pt x="3" y="17"/>
                </a:lnTo>
                <a:lnTo>
                  <a:pt x="5" y="19"/>
                </a:lnTo>
                <a:lnTo>
                  <a:pt x="9" y="19"/>
                </a:lnTo>
                <a:lnTo>
                  <a:pt x="12" y="20"/>
                </a:lnTo>
                <a:lnTo>
                  <a:pt x="56" y="20"/>
                </a:lnTo>
                <a:lnTo>
                  <a:pt x="58" y="19"/>
                </a:lnTo>
                <a:lnTo>
                  <a:pt x="61" y="19"/>
                </a:lnTo>
                <a:lnTo>
                  <a:pt x="65" y="17"/>
                </a:lnTo>
                <a:lnTo>
                  <a:pt x="67" y="15"/>
                </a:lnTo>
                <a:lnTo>
                  <a:pt x="67" y="12"/>
                </a:lnTo>
                <a:lnTo>
                  <a:pt x="68" y="10"/>
                </a:lnTo>
                <a:lnTo>
                  <a:pt x="67" y="7"/>
                </a:lnTo>
                <a:lnTo>
                  <a:pt x="67" y="5"/>
                </a:lnTo>
                <a:lnTo>
                  <a:pt x="65" y="3"/>
                </a:lnTo>
                <a:lnTo>
                  <a:pt x="61" y="1"/>
                </a:lnTo>
                <a:lnTo>
                  <a:pt x="58" y="0"/>
                </a:lnTo>
                <a:lnTo>
                  <a:pt x="56" y="0"/>
                </a:lnTo>
                <a:lnTo>
                  <a:pt x="12"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1" name="Freeform 53">
            <a:extLst>
              <a:ext uri="{FF2B5EF4-FFF2-40B4-BE49-F238E27FC236}">
                <a16:creationId xmlns:a16="http://schemas.microsoft.com/office/drawing/2014/main" xmlns="" id="{6F9A8989-B931-438D-A306-98FB3356CB93}"/>
              </a:ext>
            </a:extLst>
          </p:cNvPr>
          <p:cNvSpPr>
            <a:spLocks/>
          </p:cNvSpPr>
          <p:nvPr/>
        </p:nvSpPr>
        <p:spPr bwMode="auto">
          <a:xfrm>
            <a:off x="7127875" y="2808289"/>
            <a:ext cx="26988" cy="26987"/>
          </a:xfrm>
          <a:custGeom>
            <a:avLst/>
            <a:gdLst>
              <a:gd name="T0" fmla="*/ 25400 w 17"/>
              <a:gd name="T1" fmla="*/ 25400 h 17"/>
              <a:gd name="T2" fmla="*/ 25400 w 17"/>
              <a:gd name="T3" fmla="*/ 0 h 17"/>
              <a:gd name="T4" fmla="*/ 0 w 17"/>
              <a:gd name="T5" fmla="*/ 0 h 17"/>
              <a:gd name="T6" fmla="*/ 0 w 17"/>
              <a:gd name="T7" fmla="*/ 25400 h 17"/>
              <a:gd name="T8" fmla="*/ 25400 w 17"/>
              <a:gd name="T9" fmla="*/ 2540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16"/>
                </a:moveTo>
                <a:lnTo>
                  <a:pt x="16" y="0"/>
                </a:lnTo>
                <a:lnTo>
                  <a:pt x="0" y="0"/>
                </a:lnTo>
                <a:lnTo>
                  <a:pt x="0" y="16"/>
                </a:lnTo>
                <a:lnTo>
                  <a:pt x="16" y="16"/>
                </a:lnTo>
              </a:path>
            </a:pathLst>
          </a:custGeom>
          <a:solidFill>
            <a:srgbClr val="FFFF99"/>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2" name="Freeform 54">
            <a:extLst>
              <a:ext uri="{FF2B5EF4-FFF2-40B4-BE49-F238E27FC236}">
                <a16:creationId xmlns:a16="http://schemas.microsoft.com/office/drawing/2014/main" xmlns="" id="{E9A7ADB6-E0BF-40AA-AB3E-A9A32B3B03DE}"/>
              </a:ext>
            </a:extLst>
          </p:cNvPr>
          <p:cNvSpPr>
            <a:spLocks/>
          </p:cNvSpPr>
          <p:nvPr/>
        </p:nvSpPr>
        <p:spPr bwMode="auto">
          <a:xfrm>
            <a:off x="6316663" y="3160713"/>
            <a:ext cx="1562100" cy="493712"/>
          </a:xfrm>
          <a:custGeom>
            <a:avLst/>
            <a:gdLst>
              <a:gd name="T0" fmla="*/ 285750 w 984"/>
              <a:gd name="T1" fmla="*/ 0 h 415"/>
              <a:gd name="T2" fmla="*/ 0 w 984"/>
              <a:gd name="T3" fmla="*/ 492522 h 415"/>
              <a:gd name="T4" fmla="*/ 1274763 w 984"/>
              <a:gd name="T5" fmla="*/ 492522 h 415"/>
              <a:gd name="T6" fmla="*/ 1560513 w 984"/>
              <a:gd name="T7" fmla="*/ 0 h 415"/>
              <a:gd name="T8" fmla="*/ 285750 w 984"/>
              <a:gd name="T9" fmla="*/ 0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4" h="415">
                <a:moveTo>
                  <a:pt x="180" y="0"/>
                </a:moveTo>
                <a:lnTo>
                  <a:pt x="0" y="414"/>
                </a:lnTo>
                <a:lnTo>
                  <a:pt x="803" y="414"/>
                </a:lnTo>
                <a:lnTo>
                  <a:pt x="983" y="0"/>
                </a:lnTo>
                <a:lnTo>
                  <a:pt x="180" y="0"/>
                </a:lnTo>
              </a:path>
            </a:pathLst>
          </a:custGeom>
          <a:solidFill>
            <a:srgbClr val="FFFFFF"/>
          </a:solidFill>
          <a:ln w="12700" cap="rnd" cmpd="sng">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3" name="Freeform 56">
            <a:extLst>
              <a:ext uri="{FF2B5EF4-FFF2-40B4-BE49-F238E27FC236}">
                <a16:creationId xmlns:a16="http://schemas.microsoft.com/office/drawing/2014/main" xmlns="" id="{04AFD24C-FBC9-43E4-B45D-72DA31F8984C}"/>
              </a:ext>
            </a:extLst>
          </p:cNvPr>
          <p:cNvSpPr>
            <a:spLocks/>
          </p:cNvSpPr>
          <p:nvPr/>
        </p:nvSpPr>
        <p:spPr bwMode="auto">
          <a:xfrm>
            <a:off x="6888163" y="3654425"/>
            <a:ext cx="323850" cy="655638"/>
          </a:xfrm>
          <a:custGeom>
            <a:avLst/>
            <a:gdLst>
              <a:gd name="T0" fmla="*/ 322263 w 204"/>
              <a:gd name="T1" fmla="*/ 654050 h 413"/>
              <a:gd name="T2" fmla="*/ 98425 w 204"/>
              <a:gd name="T3" fmla="*/ 417513 h 413"/>
              <a:gd name="T4" fmla="*/ 171450 w 204"/>
              <a:gd name="T5" fmla="*/ 414338 h 413"/>
              <a:gd name="T6" fmla="*/ 38100 w 204"/>
              <a:gd name="T7" fmla="*/ 185738 h 413"/>
              <a:gd name="T8" fmla="*/ 119063 w 204"/>
              <a:gd name="T9" fmla="*/ 196850 h 413"/>
              <a:gd name="T10" fmla="*/ 0 w 204"/>
              <a:gd name="T11" fmla="*/ 0 h 413"/>
              <a:gd name="T12" fmla="*/ 111125 w 204"/>
              <a:gd name="T13" fmla="*/ 0 h 413"/>
              <a:gd name="T14" fmla="*/ 233363 w 204"/>
              <a:gd name="T15" fmla="*/ 220663 h 413"/>
              <a:gd name="T16" fmla="*/ 171450 w 204"/>
              <a:gd name="T17" fmla="*/ 206375 h 413"/>
              <a:gd name="T18" fmla="*/ 228600 w 204"/>
              <a:gd name="T19" fmla="*/ 304800 h 413"/>
              <a:gd name="T20" fmla="*/ 306388 w 204"/>
              <a:gd name="T21" fmla="*/ 447675 h 413"/>
              <a:gd name="T22" fmla="*/ 219075 w 204"/>
              <a:gd name="T23" fmla="*/ 431800 h 413"/>
              <a:gd name="T24" fmla="*/ 322263 w 204"/>
              <a:gd name="T25" fmla="*/ 654050 h 4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413">
                <a:moveTo>
                  <a:pt x="203" y="412"/>
                </a:moveTo>
                <a:lnTo>
                  <a:pt x="62" y="263"/>
                </a:lnTo>
                <a:lnTo>
                  <a:pt x="108" y="261"/>
                </a:lnTo>
                <a:lnTo>
                  <a:pt x="24" y="117"/>
                </a:lnTo>
                <a:lnTo>
                  <a:pt x="75" y="124"/>
                </a:lnTo>
                <a:lnTo>
                  <a:pt x="0" y="0"/>
                </a:lnTo>
                <a:lnTo>
                  <a:pt x="70" y="0"/>
                </a:lnTo>
                <a:lnTo>
                  <a:pt x="147" y="139"/>
                </a:lnTo>
                <a:lnTo>
                  <a:pt x="108" y="130"/>
                </a:lnTo>
                <a:lnTo>
                  <a:pt x="144" y="192"/>
                </a:lnTo>
                <a:lnTo>
                  <a:pt x="193" y="282"/>
                </a:lnTo>
                <a:lnTo>
                  <a:pt x="138" y="272"/>
                </a:lnTo>
                <a:lnTo>
                  <a:pt x="203" y="412"/>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4" name="Freeform 58">
            <a:extLst>
              <a:ext uri="{FF2B5EF4-FFF2-40B4-BE49-F238E27FC236}">
                <a16:creationId xmlns:a16="http://schemas.microsoft.com/office/drawing/2014/main" xmlns="" id="{634F47CF-0F3F-4EBB-A9A3-35FFD199797B}"/>
              </a:ext>
            </a:extLst>
          </p:cNvPr>
          <p:cNvSpPr>
            <a:spLocks/>
          </p:cNvSpPr>
          <p:nvPr/>
        </p:nvSpPr>
        <p:spPr bwMode="auto">
          <a:xfrm>
            <a:off x="8528051" y="4092575"/>
            <a:ext cx="239713" cy="419100"/>
          </a:xfrm>
          <a:custGeom>
            <a:avLst/>
            <a:gdLst>
              <a:gd name="T0" fmla="*/ 238125 w 151"/>
              <a:gd name="T1" fmla="*/ 417513 h 264"/>
              <a:gd name="T2" fmla="*/ 46038 w 151"/>
              <a:gd name="T3" fmla="*/ 203200 h 264"/>
              <a:gd name="T4" fmla="*/ 109538 w 151"/>
              <a:gd name="T5" fmla="*/ 198438 h 264"/>
              <a:gd name="T6" fmla="*/ 0 w 151"/>
              <a:gd name="T7" fmla="*/ 0 h 264"/>
              <a:gd name="T8" fmla="*/ 101600 w 151"/>
              <a:gd name="T9" fmla="*/ 0 h 264"/>
              <a:gd name="T10" fmla="*/ 160338 w 151"/>
              <a:gd name="T11" fmla="*/ 98425 h 264"/>
              <a:gd name="T12" fmla="*/ 222250 w 151"/>
              <a:gd name="T13" fmla="*/ 225425 h 264"/>
              <a:gd name="T14" fmla="*/ 150813 w 151"/>
              <a:gd name="T15" fmla="*/ 211138 h 264"/>
              <a:gd name="T16" fmla="*/ 238125 w 151"/>
              <a:gd name="T17" fmla="*/ 417513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264">
                <a:moveTo>
                  <a:pt x="150" y="263"/>
                </a:moveTo>
                <a:lnTo>
                  <a:pt x="29" y="128"/>
                </a:lnTo>
                <a:lnTo>
                  <a:pt x="69" y="125"/>
                </a:lnTo>
                <a:lnTo>
                  <a:pt x="0" y="0"/>
                </a:lnTo>
                <a:lnTo>
                  <a:pt x="64" y="0"/>
                </a:lnTo>
                <a:lnTo>
                  <a:pt x="101" y="62"/>
                </a:lnTo>
                <a:lnTo>
                  <a:pt x="140" y="142"/>
                </a:lnTo>
                <a:lnTo>
                  <a:pt x="95" y="133"/>
                </a:lnTo>
                <a:lnTo>
                  <a:pt x="150" y="263"/>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5" name="Freeform 59">
            <a:extLst>
              <a:ext uri="{FF2B5EF4-FFF2-40B4-BE49-F238E27FC236}">
                <a16:creationId xmlns:a16="http://schemas.microsoft.com/office/drawing/2014/main" xmlns="" id="{1221AA8D-94E3-4D84-B8B1-5FC0CE67397D}"/>
              </a:ext>
            </a:extLst>
          </p:cNvPr>
          <p:cNvSpPr>
            <a:spLocks/>
          </p:cNvSpPr>
          <p:nvPr/>
        </p:nvSpPr>
        <p:spPr bwMode="auto">
          <a:xfrm>
            <a:off x="8007351" y="2582864"/>
            <a:ext cx="238125" cy="358775"/>
          </a:xfrm>
          <a:custGeom>
            <a:avLst/>
            <a:gdLst>
              <a:gd name="T0" fmla="*/ 139700 w 150"/>
              <a:gd name="T1" fmla="*/ 356999 h 202"/>
              <a:gd name="T2" fmla="*/ 46038 w 150"/>
              <a:gd name="T3" fmla="*/ 165179 h 202"/>
              <a:gd name="T4" fmla="*/ 100013 w 150"/>
              <a:gd name="T5" fmla="*/ 177611 h 202"/>
              <a:gd name="T6" fmla="*/ 0 w 150"/>
              <a:gd name="T7" fmla="*/ 0 h 202"/>
              <a:gd name="T8" fmla="*/ 101600 w 150"/>
              <a:gd name="T9" fmla="*/ 7104 h 202"/>
              <a:gd name="T10" fmla="*/ 212725 w 150"/>
              <a:gd name="T11" fmla="*/ 198925 h 202"/>
              <a:gd name="T12" fmla="*/ 157163 w 150"/>
              <a:gd name="T13" fmla="*/ 186492 h 202"/>
              <a:gd name="T14" fmla="*/ 236538 w 150"/>
              <a:gd name="T15" fmla="*/ 356999 h 202"/>
              <a:gd name="T16" fmla="*/ 139700 w 150"/>
              <a:gd name="T17" fmla="*/ 356999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202">
                <a:moveTo>
                  <a:pt x="88" y="201"/>
                </a:moveTo>
                <a:lnTo>
                  <a:pt x="29" y="93"/>
                </a:lnTo>
                <a:lnTo>
                  <a:pt x="63" y="100"/>
                </a:lnTo>
                <a:lnTo>
                  <a:pt x="0" y="0"/>
                </a:lnTo>
                <a:lnTo>
                  <a:pt x="64" y="4"/>
                </a:lnTo>
                <a:lnTo>
                  <a:pt x="134" y="112"/>
                </a:lnTo>
                <a:lnTo>
                  <a:pt x="99" y="105"/>
                </a:lnTo>
                <a:lnTo>
                  <a:pt x="149" y="201"/>
                </a:lnTo>
                <a:lnTo>
                  <a:pt x="88" y="201"/>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6" name="Freeform 60">
            <a:extLst>
              <a:ext uri="{FF2B5EF4-FFF2-40B4-BE49-F238E27FC236}">
                <a16:creationId xmlns:a16="http://schemas.microsoft.com/office/drawing/2014/main" xmlns="" id="{0733CD69-C450-40A6-B804-1B58AB50616F}"/>
              </a:ext>
            </a:extLst>
          </p:cNvPr>
          <p:cNvSpPr>
            <a:spLocks/>
          </p:cNvSpPr>
          <p:nvPr/>
        </p:nvSpPr>
        <p:spPr bwMode="auto">
          <a:xfrm>
            <a:off x="5549901" y="3295651"/>
            <a:ext cx="265113" cy="487363"/>
          </a:xfrm>
          <a:custGeom>
            <a:avLst/>
            <a:gdLst>
              <a:gd name="T0" fmla="*/ 6350 w 167"/>
              <a:gd name="T1" fmla="*/ 480381 h 349"/>
              <a:gd name="T2" fmla="*/ 198438 w 167"/>
              <a:gd name="T3" fmla="*/ 159196 h 349"/>
              <a:gd name="T4" fmla="*/ 144463 w 167"/>
              <a:gd name="T5" fmla="*/ 161989 h 349"/>
              <a:gd name="T6" fmla="*/ 263525 w 167"/>
              <a:gd name="T7" fmla="*/ 0 h 349"/>
              <a:gd name="T8" fmla="*/ 158750 w 167"/>
              <a:gd name="T9" fmla="*/ 0 h 349"/>
              <a:gd name="T10" fmla="*/ 50800 w 167"/>
              <a:gd name="T11" fmla="*/ 203883 h 349"/>
              <a:gd name="T12" fmla="*/ 106363 w 167"/>
              <a:gd name="T13" fmla="*/ 199693 h 349"/>
              <a:gd name="T14" fmla="*/ 0 w 167"/>
              <a:gd name="T15" fmla="*/ 485967 h 349"/>
              <a:gd name="T16" fmla="*/ 6350 w 167"/>
              <a:gd name="T17" fmla="*/ 480381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 h="349">
                <a:moveTo>
                  <a:pt x="4" y="344"/>
                </a:moveTo>
                <a:lnTo>
                  <a:pt x="125" y="114"/>
                </a:lnTo>
                <a:lnTo>
                  <a:pt x="91" y="116"/>
                </a:lnTo>
                <a:lnTo>
                  <a:pt x="166" y="0"/>
                </a:lnTo>
                <a:lnTo>
                  <a:pt x="100" y="0"/>
                </a:lnTo>
                <a:lnTo>
                  <a:pt x="32" y="146"/>
                </a:lnTo>
                <a:lnTo>
                  <a:pt x="67" y="143"/>
                </a:lnTo>
                <a:lnTo>
                  <a:pt x="0" y="348"/>
                </a:lnTo>
                <a:lnTo>
                  <a:pt x="4" y="344"/>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7" name="Freeform 61">
            <a:extLst>
              <a:ext uri="{FF2B5EF4-FFF2-40B4-BE49-F238E27FC236}">
                <a16:creationId xmlns:a16="http://schemas.microsoft.com/office/drawing/2014/main" xmlns="" id="{D3B9058F-CCC7-4F6D-8FA3-6A66EFEF467D}"/>
              </a:ext>
            </a:extLst>
          </p:cNvPr>
          <p:cNvSpPr>
            <a:spLocks/>
          </p:cNvSpPr>
          <p:nvPr/>
        </p:nvSpPr>
        <p:spPr bwMode="auto">
          <a:xfrm>
            <a:off x="4565650" y="2871789"/>
            <a:ext cx="1784350" cy="574675"/>
          </a:xfrm>
          <a:custGeom>
            <a:avLst/>
            <a:gdLst>
              <a:gd name="T0" fmla="*/ 329209 w 916"/>
              <a:gd name="T1" fmla="*/ 0 h 362"/>
              <a:gd name="T2" fmla="*/ 0 w 916"/>
              <a:gd name="T3" fmla="*/ 573088 h 362"/>
              <a:gd name="T4" fmla="*/ 1455141 w 916"/>
              <a:gd name="T5" fmla="*/ 573088 h 362"/>
              <a:gd name="T6" fmla="*/ 1782402 w 916"/>
              <a:gd name="T7" fmla="*/ 0 h 362"/>
              <a:gd name="T8" fmla="*/ 329209 w 916"/>
              <a:gd name="T9" fmla="*/ 0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6" h="362">
                <a:moveTo>
                  <a:pt x="169" y="0"/>
                </a:moveTo>
                <a:lnTo>
                  <a:pt x="0" y="361"/>
                </a:lnTo>
                <a:lnTo>
                  <a:pt x="747" y="361"/>
                </a:lnTo>
                <a:lnTo>
                  <a:pt x="915" y="0"/>
                </a:lnTo>
                <a:lnTo>
                  <a:pt x="169" y="0"/>
                </a:lnTo>
              </a:path>
            </a:pathLst>
          </a:custGeom>
          <a:solidFill>
            <a:srgbClr val="FFFFFF"/>
          </a:solidFill>
          <a:ln w="12700" cap="rnd" cmpd="sng">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8" name="Freeform 62">
            <a:extLst>
              <a:ext uri="{FF2B5EF4-FFF2-40B4-BE49-F238E27FC236}">
                <a16:creationId xmlns:a16="http://schemas.microsoft.com/office/drawing/2014/main" xmlns="" id="{EFD02431-3DEA-4229-8AD5-A394E43A1002}"/>
              </a:ext>
            </a:extLst>
          </p:cNvPr>
          <p:cNvSpPr>
            <a:spLocks/>
          </p:cNvSpPr>
          <p:nvPr/>
        </p:nvSpPr>
        <p:spPr bwMode="auto">
          <a:xfrm>
            <a:off x="5337175" y="3067050"/>
            <a:ext cx="26988" cy="26988"/>
          </a:xfrm>
          <a:custGeom>
            <a:avLst/>
            <a:gdLst>
              <a:gd name="T0" fmla="*/ 19050 w 17"/>
              <a:gd name="T1" fmla="*/ 25400 h 17"/>
              <a:gd name="T2" fmla="*/ 19050 w 17"/>
              <a:gd name="T3" fmla="*/ 25400 h 17"/>
              <a:gd name="T4" fmla="*/ 25400 w 17"/>
              <a:gd name="T5" fmla="*/ 25400 h 17"/>
              <a:gd name="T6" fmla="*/ 25400 w 17"/>
              <a:gd name="T7" fmla="*/ 0 h 17"/>
              <a:gd name="T8" fmla="*/ 0 w 17"/>
              <a:gd name="T9" fmla="*/ 0 h 17"/>
              <a:gd name="T10" fmla="*/ 0 w 17"/>
              <a:gd name="T11" fmla="*/ 25400 h 17"/>
              <a:gd name="T12" fmla="*/ 19050 w 17"/>
              <a:gd name="T13" fmla="*/ 2540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12" y="16"/>
                </a:moveTo>
                <a:lnTo>
                  <a:pt x="12" y="16"/>
                </a:lnTo>
                <a:lnTo>
                  <a:pt x="16" y="16"/>
                </a:lnTo>
                <a:lnTo>
                  <a:pt x="16" y="0"/>
                </a:lnTo>
                <a:lnTo>
                  <a:pt x="0" y="0"/>
                </a:lnTo>
                <a:lnTo>
                  <a:pt x="0" y="16"/>
                </a:lnTo>
                <a:lnTo>
                  <a:pt x="12" y="16"/>
                </a:lnTo>
              </a:path>
            </a:pathLst>
          </a:custGeom>
          <a:solidFill>
            <a:srgbClr val="FFFFB3"/>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99" name="Freeform 63">
            <a:extLst>
              <a:ext uri="{FF2B5EF4-FFF2-40B4-BE49-F238E27FC236}">
                <a16:creationId xmlns:a16="http://schemas.microsoft.com/office/drawing/2014/main" xmlns="" id="{8902EC83-D3EB-458B-898D-11FDF313E095}"/>
              </a:ext>
            </a:extLst>
          </p:cNvPr>
          <p:cNvSpPr>
            <a:spLocks/>
          </p:cNvSpPr>
          <p:nvPr/>
        </p:nvSpPr>
        <p:spPr bwMode="auto">
          <a:xfrm>
            <a:off x="5332414" y="3070225"/>
            <a:ext cx="26987" cy="26988"/>
          </a:xfrm>
          <a:custGeom>
            <a:avLst/>
            <a:gdLst>
              <a:gd name="T0" fmla="*/ 25400 w 17"/>
              <a:gd name="T1" fmla="*/ 25400 h 17"/>
              <a:gd name="T2" fmla="*/ 25400 w 17"/>
              <a:gd name="T3" fmla="*/ 0 h 17"/>
              <a:gd name="T4" fmla="*/ 0 w 17"/>
              <a:gd name="T5" fmla="*/ 0 h 17"/>
              <a:gd name="T6" fmla="*/ 0 w 17"/>
              <a:gd name="T7" fmla="*/ 25400 h 17"/>
              <a:gd name="T8" fmla="*/ 25400 w 17"/>
              <a:gd name="T9" fmla="*/ 2540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16"/>
                </a:moveTo>
                <a:lnTo>
                  <a:pt x="16" y="0"/>
                </a:lnTo>
                <a:lnTo>
                  <a:pt x="0" y="0"/>
                </a:lnTo>
                <a:lnTo>
                  <a:pt x="0" y="16"/>
                </a:lnTo>
                <a:lnTo>
                  <a:pt x="16" y="16"/>
                </a:lnTo>
              </a:path>
            </a:pathLst>
          </a:custGeom>
          <a:solidFill>
            <a:srgbClr val="FFFFB3"/>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0" name="Freeform 64">
            <a:extLst>
              <a:ext uri="{FF2B5EF4-FFF2-40B4-BE49-F238E27FC236}">
                <a16:creationId xmlns:a16="http://schemas.microsoft.com/office/drawing/2014/main" xmlns="" id="{873E3CCB-08EE-4E73-B56C-FE0133B70127}"/>
              </a:ext>
            </a:extLst>
          </p:cNvPr>
          <p:cNvSpPr>
            <a:spLocks/>
          </p:cNvSpPr>
          <p:nvPr/>
        </p:nvSpPr>
        <p:spPr bwMode="auto">
          <a:xfrm>
            <a:off x="5694363" y="2971800"/>
            <a:ext cx="285750" cy="90488"/>
          </a:xfrm>
          <a:custGeom>
            <a:avLst/>
            <a:gdLst>
              <a:gd name="T0" fmla="*/ 86069 w 249"/>
              <a:gd name="T1" fmla="*/ 0 h 90"/>
              <a:gd name="T2" fmla="*/ 0 w 249"/>
              <a:gd name="T3" fmla="*/ 89483 h 90"/>
              <a:gd name="T4" fmla="*/ 198533 w 249"/>
              <a:gd name="T5" fmla="*/ 89483 h 90"/>
              <a:gd name="T6" fmla="*/ 284602 w 249"/>
              <a:gd name="T7" fmla="*/ 0 h 90"/>
              <a:gd name="T8" fmla="*/ 86069 w 249"/>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9" h="90">
                <a:moveTo>
                  <a:pt x="75" y="0"/>
                </a:moveTo>
                <a:lnTo>
                  <a:pt x="0" y="89"/>
                </a:lnTo>
                <a:lnTo>
                  <a:pt x="173" y="89"/>
                </a:lnTo>
                <a:lnTo>
                  <a:pt x="248" y="0"/>
                </a:lnTo>
                <a:lnTo>
                  <a:pt x="75"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1" name="Freeform 65">
            <a:extLst>
              <a:ext uri="{FF2B5EF4-FFF2-40B4-BE49-F238E27FC236}">
                <a16:creationId xmlns:a16="http://schemas.microsoft.com/office/drawing/2014/main" xmlns="" id="{DBCB0C74-C709-4BA2-91D3-41936B9DBC64}"/>
              </a:ext>
            </a:extLst>
          </p:cNvPr>
          <p:cNvSpPr>
            <a:spLocks/>
          </p:cNvSpPr>
          <p:nvPr/>
        </p:nvSpPr>
        <p:spPr bwMode="auto">
          <a:xfrm>
            <a:off x="5759450" y="2757489"/>
            <a:ext cx="223838" cy="295275"/>
          </a:xfrm>
          <a:custGeom>
            <a:avLst/>
            <a:gdLst>
              <a:gd name="T0" fmla="*/ 96838 w 141"/>
              <a:gd name="T1" fmla="*/ 0 h 186"/>
              <a:gd name="T2" fmla="*/ 7938 w 141"/>
              <a:gd name="T3" fmla="*/ 161925 h 186"/>
              <a:gd name="T4" fmla="*/ 80963 w 141"/>
              <a:gd name="T5" fmla="*/ 136525 h 186"/>
              <a:gd name="T6" fmla="*/ 0 w 141"/>
              <a:gd name="T7" fmla="*/ 293688 h 186"/>
              <a:gd name="T8" fmla="*/ 90488 w 141"/>
              <a:gd name="T9" fmla="*/ 293688 h 186"/>
              <a:gd name="T10" fmla="*/ 222250 w 141"/>
              <a:gd name="T11" fmla="*/ 6350 h 186"/>
              <a:gd name="T12" fmla="*/ 96838 w 141"/>
              <a:gd name="T13" fmla="*/ 0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 h="186">
                <a:moveTo>
                  <a:pt x="61" y="0"/>
                </a:moveTo>
                <a:lnTo>
                  <a:pt x="5" y="102"/>
                </a:lnTo>
                <a:lnTo>
                  <a:pt x="51" y="86"/>
                </a:lnTo>
                <a:lnTo>
                  <a:pt x="0" y="185"/>
                </a:lnTo>
                <a:lnTo>
                  <a:pt x="57" y="185"/>
                </a:lnTo>
                <a:lnTo>
                  <a:pt x="140" y="4"/>
                </a:lnTo>
                <a:lnTo>
                  <a:pt x="61" y="0"/>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2" name="Freeform 66">
            <a:extLst>
              <a:ext uri="{FF2B5EF4-FFF2-40B4-BE49-F238E27FC236}">
                <a16:creationId xmlns:a16="http://schemas.microsoft.com/office/drawing/2014/main" xmlns="" id="{9E316E8D-2D0D-48E9-A7D3-072415016BC9}"/>
              </a:ext>
            </a:extLst>
          </p:cNvPr>
          <p:cNvSpPr>
            <a:spLocks/>
          </p:cNvSpPr>
          <p:nvPr/>
        </p:nvSpPr>
        <p:spPr bwMode="auto">
          <a:xfrm>
            <a:off x="5524501" y="3792539"/>
            <a:ext cx="68263" cy="26987"/>
          </a:xfrm>
          <a:custGeom>
            <a:avLst/>
            <a:gdLst>
              <a:gd name="T0" fmla="*/ 0 w 43"/>
              <a:gd name="T1" fmla="*/ 20637 h 17"/>
              <a:gd name="T2" fmla="*/ 0 w 43"/>
              <a:gd name="T3" fmla="*/ 25400 h 17"/>
              <a:gd name="T4" fmla="*/ 1588 w 43"/>
              <a:gd name="T5" fmla="*/ 25400 h 17"/>
              <a:gd name="T6" fmla="*/ 1588 w 43"/>
              <a:gd name="T7" fmla="*/ 22225 h 17"/>
              <a:gd name="T8" fmla="*/ 4763 w 43"/>
              <a:gd name="T9" fmla="*/ 20637 h 17"/>
              <a:gd name="T10" fmla="*/ 9525 w 43"/>
              <a:gd name="T11" fmla="*/ 20637 h 17"/>
              <a:gd name="T12" fmla="*/ 9525 w 43"/>
              <a:gd name="T13" fmla="*/ 15875 h 17"/>
              <a:gd name="T14" fmla="*/ 14288 w 43"/>
              <a:gd name="T15" fmla="*/ 15875 h 17"/>
              <a:gd name="T16" fmla="*/ 14288 w 43"/>
              <a:gd name="T17" fmla="*/ 15875 h 17"/>
              <a:gd name="T18" fmla="*/ 15875 w 43"/>
              <a:gd name="T19" fmla="*/ 15875 h 17"/>
              <a:gd name="T20" fmla="*/ 15875 w 43"/>
              <a:gd name="T21" fmla="*/ 12700 h 17"/>
              <a:gd name="T22" fmla="*/ 19050 w 43"/>
              <a:gd name="T23" fmla="*/ 12700 h 17"/>
              <a:gd name="T24" fmla="*/ 19050 w 43"/>
              <a:gd name="T25" fmla="*/ 9525 h 17"/>
              <a:gd name="T26" fmla="*/ 20638 w 43"/>
              <a:gd name="T27" fmla="*/ 9525 h 17"/>
              <a:gd name="T28" fmla="*/ 23813 w 43"/>
              <a:gd name="T29" fmla="*/ 7937 h 17"/>
              <a:gd name="T30" fmla="*/ 26988 w 43"/>
              <a:gd name="T31" fmla="*/ 7937 h 17"/>
              <a:gd name="T32" fmla="*/ 28575 w 43"/>
              <a:gd name="T33" fmla="*/ 3175 h 17"/>
              <a:gd name="T34" fmla="*/ 46038 w 43"/>
              <a:gd name="T35" fmla="*/ 3175 h 17"/>
              <a:gd name="T36" fmla="*/ 46038 w 43"/>
              <a:gd name="T37" fmla="*/ 7937 h 17"/>
              <a:gd name="T38" fmla="*/ 50800 w 43"/>
              <a:gd name="T39" fmla="*/ 7937 h 17"/>
              <a:gd name="T40" fmla="*/ 50800 w 43"/>
              <a:gd name="T41" fmla="*/ 9525 h 17"/>
              <a:gd name="T42" fmla="*/ 52388 w 43"/>
              <a:gd name="T43" fmla="*/ 9525 h 17"/>
              <a:gd name="T44" fmla="*/ 52388 w 43"/>
              <a:gd name="T45" fmla="*/ 12700 h 17"/>
              <a:gd name="T46" fmla="*/ 57150 w 43"/>
              <a:gd name="T47" fmla="*/ 12700 h 17"/>
              <a:gd name="T48" fmla="*/ 57150 w 43"/>
              <a:gd name="T49" fmla="*/ 15875 h 17"/>
              <a:gd name="T50" fmla="*/ 61913 w 43"/>
              <a:gd name="T51" fmla="*/ 15875 h 17"/>
              <a:gd name="T52" fmla="*/ 61913 w 43"/>
              <a:gd name="T53" fmla="*/ 20637 h 17"/>
              <a:gd name="T54" fmla="*/ 65088 w 43"/>
              <a:gd name="T55" fmla="*/ 20637 h 17"/>
              <a:gd name="T56" fmla="*/ 65088 w 43"/>
              <a:gd name="T57" fmla="*/ 15875 h 17"/>
              <a:gd name="T58" fmla="*/ 66675 w 43"/>
              <a:gd name="T59" fmla="*/ 15875 h 17"/>
              <a:gd name="T60" fmla="*/ 66675 w 43"/>
              <a:gd name="T61" fmla="*/ 15875 h 17"/>
              <a:gd name="T62" fmla="*/ 65088 w 43"/>
              <a:gd name="T63" fmla="*/ 15875 h 17"/>
              <a:gd name="T64" fmla="*/ 52388 w 43"/>
              <a:gd name="T65" fmla="*/ 3175 h 17"/>
              <a:gd name="T66" fmla="*/ 52388 w 43"/>
              <a:gd name="T67" fmla="*/ 3175 h 17"/>
              <a:gd name="T68" fmla="*/ 47625 w 43"/>
              <a:gd name="T69" fmla="*/ 3175 h 17"/>
              <a:gd name="T70" fmla="*/ 47625 w 43"/>
              <a:gd name="T71" fmla="*/ 0 h 17"/>
              <a:gd name="T72" fmla="*/ 34925 w 43"/>
              <a:gd name="T73" fmla="*/ 0 h 17"/>
              <a:gd name="T74" fmla="*/ 38100 w 43"/>
              <a:gd name="T75" fmla="*/ 0 h 17"/>
              <a:gd name="T76" fmla="*/ 26988 w 43"/>
              <a:gd name="T77" fmla="*/ 0 h 17"/>
              <a:gd name="T78" fmla="*/ 23813 w 43"/>
              <a:gd name="T79" fmla="*/ 3175 h 17"/>
              <a:gd name="T80" fmla="*/ 20638 w 43"/>
              <a:gd name="T81" fmla="*/ 3175 h 17"/>
              <a:gd name="T82" fmla="*/ 20638 w 43"/>
              <a:gd name="T83" fmla="*/ 3175 h 17"/>
              <a:gd name="T84" fmla="*/ 19050 w 43"/>
              <a:gd name="T85" fmla="*/ 3175 h 17"/>
              <a:gd name="T86" fmla="*/ 19050 w 43"/>
              <a:gd name="T87" fmla="*/ 7937 h 17"/>
              <a:gd name="T88" fmla="*/ 14288 w 43"/>
              <a:gd name="T89" fmla="*/ 7937 h 17"/>
              <a:gd name="T90" fmla="*/ 14288 w 43"/>
              <a:gd name="T91" fmla="*/ 9525 h 17"/>
              <a:gd name="T92" fmla="*/ 9525 w 43"/>
              <a:gd name="T93" fmla="*/ 9525 h 17"/>
              <a:gd name="T94" fmla="*/ 9525 w 43"/>
              <a:gd name="T95" fmla="*/ 12700 h 17"/>
              <a:gd name="T96" fmla="*/ 6350 w 43"/>
              <a:gd name="T97" fmla="*/ 12700 h 17"/>
              <a:gd name="T98" fmla="*/ 0 w 43"/>
              <a:gd name="T99" fmla="*/ 20637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 h="17">
                <a:moveTo>
                  <a:pt x="0" y="13"/>
                </a:moveTo>
                <a:lnTo>
                  <a:pt x="0" y="16"/>
                </a:lnTo>
                <a:lnTo>
                  <a:pt x="1" y="16"/>
                </a:lnTo>
                <a:lnTo>
                  <a:pt x="1" y="14"/>
                </a:lnTo>
                <a:lnTo>
                  <a:pt x="3" y="13"/>
                </a:lnTo>
                <a:lnTo>
                  <a:pt x="6" y="13"/>
                </a:lnTo>
                <a:lnTo>
                  <a:pt x="6" y="10"/>
                </a:lnTo>
                <a:lnTo>
                  <a:pt x="9" y="10"/>
                </a:lnTo>
                <a:lnTo>
                  <a:pt x="10" y="10"/>
                </a:lnTo>
                <a:lnTo>
                  <a:pt x="10" y="8"/>
                </a:lnTo>
                <a:lnTo>
                  <a:pt x="12" y="8"/>
                </a:lnTo>
                <a:lnTo>
                  <a:pt x="12" y="6"/>
                </a:lnTo>
                <a:lnTo>
                  <a:pt x="13" y="6"/>
                </a:lnTo>
                <a:lnTo>
                  <a:pt x="15" y="5"/>
                </a:lnTo>
                <a:lnTo>
                  <a:pt x="17" y="5"/>
                </a:lnTo>
                <a:lnTo>
                  <a:pt x="18" y="2"/>
                </a:lnTo>
                <a:lnTo>
                  <a:pt x="29" y="2"/>
                </a:lnTo>
                <a:lnTo>
                  <a:pt x="29" y="5"/>
                </a:lnTo>
                <a:lnTo>
                  <a:pt x="32" y="5"/>
                </a:lnTo>
                <a:lnTo>
                  <a:pt x="32" y="6"/>
                </a:lnTo>
                <a:lnTo>
                  <a:pt x="33" y="6"/>
                </a:lnTo>
                <a:lnTo>
                  <a:pt x="33" y="8"/>
                </a:lnTo>
                <a:lnTo>
                  <a:pt x="36" y="8"/>
                </a:lnTo>
                <a:lnTo>
                  <a:pt x="36" y="10"/>
                </a:lnTo>
                <a:lnTo>
                  <a:pt x="39" y="10"/>
                </a:lnTo>
                <a:lnTo>
                  <a:pt x="39" y="13"/>
                </a:lnTo>
                <a:lnTo>
                  <a:pt x="41" y="13"/>
                </a:lnTo>
                <a:lnTo>
                  <a:pt x="41" y="10"/>
                </a:lnTo>
                <a:lnTo>
                  <a:pt x="42" y="10"/>
                </a:lnTo>
                <a:lnTo>
                  <a:pt x="41" y="10"/>
                </a:lnTo>
                <a:lnTo>
                  <a:pt x="33" y="2"/>
                </a:lnTo>
                <a:lnTo>
                  <a:pt x="30" y="2"/>
                </a:lnTo>
                <a:lnTo>
                  <a:pt x="30" y="0"/>
                </a:lnTo>
                <a:lnTo>
                  <a:pt x="22" y="0"/>
                </a:lnTo>
                <a:lnTo>
                  <a:pt x="24" y="0"/>
                </a:lnTo>
                <a:lnTo>
                  <a:pt x="17" y="0"/>
                </a:lnTo>
                <a:lnTo>
                  <a:pt x="15" y="2"/>
                </a:lnTo>
                <a:lnTo>
                  <a:pt x="13" y="2"/>
                </a:lnTo>
                <a:lnTo>
                  <a:pt x="12" y="2"/>
                </a:lnTo>
                <a:lnTo>
                  <a:pt x="12" y="5"/>
                </a:lnTo>
                <a:lnTo>
                  <a:pt x="9" y="5"/>
                </a:lnTo>
                <a:lnTo>
                  <a:pt x="9" y="6"/>
                </a:lnTo>
                <a:lnTo>
                  <a:pt x="6" y="6"/>
                </a:lnTo>
                <a:lnTo>
                  <a:pt x="6" y="8"/>
                </a:lnTo>
                <a:lnTo>
                  <a:pt x="4" y="8"/>
                </a:lnTo>
                <a:lnTo>
                  <a:pt x="0"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3" name="Freeform 67">
            <a:extLst>
              <a:ext uri="{FF2B5EF4-FFF2-40B4-BE49-F238E27FC236}">
                <a16:creationId xmlns:a16="http://schemas.microsoft.com/office/drawing/2014/main" xmlns="" id="{DBD0E75F-9696-48CD-AD30-F2B2126341C8}"/>
              </a:ext>
            </a:extLst>
          </p:cNvPr>
          <p:cNvSpPr>
            <a:spLocks/>
          </p:cNvSpPr>
          <p:nvPr/>
        </p:nvSpPr>
        <p:spPr bwMode="auto">
          <a:xfrm>
            <a:off x="5446713" y="3765551"/>
            <a:ext cx="63500" cy="36513"/>
          </a:xfrm>
          <a:custGeom>
            <a:avLst/>
            <a:gdLst>
              <a:gd name="T0" fmla="*/ 0 w 40"/>
              <a:gd name="T1" fmla="*/ 11113 h 23"/>
              <a:gd name="T2" fmla="*/ 0 w 40"/>
              <a:gd name="T3" fmla="*/ 15875 h 23"/>
              <a:gd name="T4" fmla="*/ 3175 w 40"/>
              <a:gd name="T5" fmla="*/ 15875 h 23"/>
              <a:gd name="T6" fmla="*/ 3175 w 40"/>
              <a:gd name="T7" fmla="*/ 12700 h 23"/>
              <a:gd name="T8" fmla="*/ 7938 w 40"/>
              <a:gd name="T9" fmla="*/ 12700 h 23"/>
              <a:gd name="T10" fmla="*/ 11113 w 40"/>
              <a:gd name="T11" fmla="*/ 11113 h 23"/>
              <a:gd name="T12" fmla="*/ 17463 w 40"/>
              <a:gd name="T13" fmla="*/ 11113 h 23"/>
              <a:gd name="T14" fmla="*/ 17463 w 40"/>
              <a:gd name="T15" fmla="*/ 7938 h 23"/>
              <a:gd name="T16" fmla="*/ 30163 w 40"/>
              <a:gd name="T17" fmla="*/ 7938 h 23"/>
              <a:gd name="T18" fmla="*/ 30163 w 40"/>
              <a:gd name="T19" fmla="*/ 6350 h 23"/>
              <a:gd name="T20" fmla="*/ 38100 w 40"/>
              <a:gd name="T21" fmla="*/ 6350 h 23"/>
              <a:gd name="T22" fmla="*/ 38100 w 40"/>
              <a:gd name="T23" fmla="*/ 7938 h 23"/>
              <a:gd name="T24" fmla="*/ 39688 w 40"/>
              <a:gd name="T25" fmla="*/ 7938 h 23"/>
              <a:gd name="T26" fmla="*/ 42863 w 40"/>
              <a:gd name="T27" fmla="*/ 11113 h 23"/>
              <a:gd name="T28" fmla="*/ 42863 w 40"/>
              <a:gd name="T29" fmla="*/ 12700 h 23"/>
              <a:gd name="T30" fmla="*/ 44450 w 40"/>
              <a:gd name="T31" fmla="*/ 12700 h 23"/>
              <a:gd name="T32" fmla="*/ 44450 w 40"/>
              <a:gd name="T33" fmla="*/ 17463 h 23"/>
              <a:gd name="T34" fmla="*/ 49213 w 40"/>
              <a:gd name="T35" fmla="*/ 17463 h 23"/>
              <a:gd name="T36" fmla="*/ 49213 w 40"/>
              <a:gd name="T37" fmla="*/ 22225 h 23"/>
              <a:gd name="T38" fmla="*/ 52388 w 40"/>
              <a:gd name="T39" fmla="*/ 22225 h 23"/>
              <a:gd name="T40" fmla="*/ 52388 w 40"/>
              <a:gd name="T41" fmla="*/ 26988 h 23"/>
              <a:gd name="T42" fmla="*/ 53975 w 40"/>
              <a:gd name="T43" fmla="*/ 26988 h 23"/>
              <a:gd name="T44" fmla="*/ 53975 w 40"/>
              <a:gd name="T45" fmla="*/ 30163 h 23"/>
              <a:gd name="T46" fmla="*/ 57150 w 40"/>
              <a:gd name="T47" fmla="*/ 31750 h 23"/>
              <a:gd name="T48" fmla="*/ 57150 w 40"/>
              <a:gd name="T49" fmla="*/ 34925 h 23"/>
              <a:gd name="T50" fmla="*/ 58738 w 40"/>
              <a:gd name="T51" fmla="*/ 34925 h 23"/>
              <a:gd name="T52" fmla="*/ 58738 w 40"/>
              <a:gd name="T53" fmla="*/ 31750 h 23"/>
              <a:gd name="T54" fmla="*/ 61913 w 40"/>
              <a:gd name="T55" fmla="*/ 31750 h 23"/>
              <a:gd name="T56" fmla="*/ 61913 w 40"/>
              <a:gd name="T57" fmla="*/ 30163 h 23"/>
              <a:gd name="T58" fmla="*/ 58738 w 40"/>
              <a:gd name="T59" fmla="*/ 30163 h 23"/>
              <a:gd name="T60" fmla="*/ 58738 w 40"/>
              <a:gd name="T61" fmla="*/ 26988 h 23"/>
              <a:gd name="T62" fmla="*/ 57150 w 40"/>
              <a:gd name="T63" fmla="*/ 23813 h 23"/>
              <a:gd name="T64" fmla="*/ 57150 w 40"/>
              <a:gd name="T65" fmla="*/ 19050 h 23"/>
              <a:gd name="T66" fmla="*/ 53975 w 40"/>
              <a:gd name="T67" fmla="*/ 19050 h 23"/>
              <a:gd name="T68" fmla="*/ 53975 w 40"/>
              <a:gd name="T69" fmla="*/ 15875 h 23"/>
              <a:gd name="T70" fmla="*/ 52388 w 40"/>
              <a:gd name="T71" fmla="*/ 15875 h 23"/>
              <a:gd name="T72" fmla="*/ 52388 w 40"/>
              <a:gd name="T73" fmla="*/ 11113 h 23"/>
              <a:gd name="T74" fmla="*/ 49213 w 40"/>
              <a:gd name="T75" fmla="*/ 11113 h 23"/>
              <a:gd name="T76" fmla="*/ 49213 w 40"/>
              <a:gd name="T77" fmla="*/ 7938 h 23"/>
              <a:gd name="T78" fmla="*/ 42863 w 40"/>
              <a:gd name="T79" fmla="*/ 3175 h 23"/>
              <a:gd name="T80" fmla="*/ 39688 w 40"/>
              <a:gd name="T81" fmla="*/ 3175 h 23"/>
              <a:gd name="T82" fmla="*/ 39688 w 40"/>
              <a:gd name="T83" fmla="*/ 0 h 23"/>
              <a:gd name="T84" fmla="*/ 39688 w 40"/>
              <a:gd name="T85" fmla="*/ 3175 h 23"/>
              <a:gd name="T86" fmla="*/ 39688 w 40"/>
              <a:gd name="T87" fmla="*/ 0 h 23"/>
              <a:gd name="T88" fmla="*/ 26988 w 40"/>
              <a:gd name="T89" fmla="*/ 0 h 23"/>
              <a:gd name="T90" fmla="*/ 26988 w 40"/>
              <a:gd name="T91" fmla="*/ 3175 h 23"/>
              <a:gd name="T92" fmla="*/ 12700 w 40"/>
              <a:gd name="T93" fmla="*/ 3175 h 23"/>
              <a:gd name="T94" fmla="*/ 12700 w 40"/>
              <a:gd name="T95" fmla="*/ 6350 h 23"/>
              <a:gd name="T96" fmla="*/ 7938 w 40"/>
              <a:gd name="T97" fmla="*/ 6350 h 23"/>
              <a:gd name="T98" fmla="*/ 6350 w 40"/>
              <a:gd name="T99" fmla="*/ 7938 h 23"/>
              <a:gd name="T100" fmla="*/ 0 w 40"/>
              <a:gd name="T101" fmla="*/ 7938 h 23"/>
              <a:gd name="T102" fmla="*/ 0 w 40"/>
              <a:gd name="T103" fmla="*/ 11113 h 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0" h="23">
                <a:moveTo>
                  <a:pt x="0" y="7"/>
                </a:moveTo>
                <a:lnTo>
                  <a:pt x="0" y="10"/>
                </a:lnTo>
                <a:lnTo>
                  <a:pt x="2" y="10"/>
                </a:lnTo>
                <a:lnTo>
                  <a:pt x="2" y="8"/>
                </a:lnTo>
                <a:lnTo>
                  <a:pt x="5" y="8"/>
                </a:lnTo>
                <a:lnTo>
                  <a:pt x="7" y="7"/>
                </a:lnTo>
                <a:lnTo>
                  <a:pt x="11" y="7"/>
                </a:lnTo>
                <a:lnTo>
                  <a:pt x="11" y="5"/>
                </a:lnTo>
                <a:lnTo>
                  <a:pt x="19" y="5"/>
                </a:lnTo>
                <a:lnTo>
                  <a:pt x="19" y="4"/>
                </a:lnTo>
                <a:lnTo>
                  <a:pt x="24" y="4"/>
                </a:lnTo>
                <a:lnTo>
                  <a:pt x="24" y="5"/>
                </a:lnTo>
                <a:lnTo>
                  <a:pt x="25" y="5"/>
                </a:lnTo>
                <a:lnTo>
                  <a:pt x="27" y="7"/>
                </a:lnTo>
                <a:lnTo>
                  <a:pt x="27" y="8"/>
                </a:lnTo>
                <a:lnTo>
                  <a:pt x="28" y="8"/>
                </a:lnTo>
                <a:lnTo>
                  <a:pt x="28" y="11"/>
                </a:lnTo>
                <a:lnTo>
                  <a:pt x="31" y="11"/>
                </a:lnTo>
                <a:lnTo>
                  <a:pt x="31" y="14"/>
                </a:lnTo>
                <a:lnTo>
                  <a:pt x="33" y="14"/>
                </a:lnTo>
                <a:lnTo>
                  <a:pt x="33" y="17"/>
                </a:lnTo>
                <a:lnTo>
                  <a:pt x="34" y="17"/>
                </a:lnTo>
                <a:lnTo>
                  <a:pt x="34" y="19"/>
                </a:lnTo>
                <a:lnTo>
                  <a:pt x="36" y="20"/>
                </a:lnTo>
                <a:lnTo>
                  <a:pt x="36" y="22"/>
                </a:lnTo>
                <a:lnTo>
                  <a:pt x="37" y="22"/>
                </a:lnTo>
                <a:lnTo>
                  <a:pt x="37" y="20"/>
                </a:lnTo>
                <a:lnTo>
                  <a:pt x="39" y="20"/>
                </a:lnTo>
                <a:lnTo>
                  <a:pt x="39" y="19"/>
                </a:lnTo>
                <a:lnTo>
                  <a:pt x="37" y="19"/>
                </a:lnTo>
                <a:lnTo>
                  <a:pt x="37" y="17"/>
                </a:lnTo>
                <a:lnTo>
                  <a:pt x="36" y="15"/>
                </a:lnTo>
                <a:lnTo>
                  <a:pt x="36" y="12"/>
                </a:lnTo>
                <a:lnTo>
                  <a:pt x="34" y="12"/>
                </a:lnTo>
                <a:lnTo>
                  <a:pt x="34" y="10"/>
                </a:lnTo>
                <a:lnTo>
                  <a:pt x="33" y="10"/>
                </a:lnTo>
                <a:lnTo>
                  <a:pt x="33" y="7"/>
                </a:lnTo>
                <a:lnTo>
                  <a:pt x="31" y="7"/>
                </a:lnTo>
                <a:lnTo>
                  <a:pt x="31" y="5"/>
                </a:lnTo>
                <a:lnTo>
                  <a:pt x="27" y="2"/>
                </a:lnTo>
                <a:lnTo>
                  <a:pt x="25" y="2"/>
                </a:lnTo>
                <a:lnTo>
                  <a:pt x="25" y="0"/>
                </a:lnTo>
                <a:lnTo>
                  <a:pt x="25" y="2"/>
                </a:lnTo>
                <a:lnTo>
                  <a:pt x="25" y="0"/>
                </a:lnTo>
                <a:lnTo>
                  <a:pt x="17" y="0"/>
                </a:lnTo>
                <a:lnTo>
                  <a:pt x="17" y="2"/>
                </a:lnTo>
                <a:lnTo>
                  <a:pt x="8" y="2"/>
                </a:lnTo>
                <a:lnTo>
                  <a:pt x="8" y="4"/>
                </a:lnTo>
                <a:lnTo>
                  <a:pt x="5" y="4"/>
                </a:lnTo>
                <a:lnTo>
                  <a:pt x="4" y="5"/>
                </a:lnTo>
                <a:lnTo>
                  <a:pt x="0" y="5"/>
                </a:lnTo>
                <a:lnTo>
                  <a:pt x="0" y="7"/>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4" name="Freeform 69">
            <a:extLst>
              <a:ext uri="{FF2B5EF4-FFF2-40B4-BE49-F238E27FC236}">
                <a16:creationId xmlns:a16="http://schemas.microsoft.com/office/drawing/2014/main" xmlns="" id="{94C592B8-342B-4748-B9FE-1DC47BC5C917}"/>
              </a:ext>
            </a:extLst>
          </p:cNvPr>
          <p:cNvSpPr>
            <a:spLocks/>
          </p:cNvSpPr>
          <p:nvPr/>
        </p:nvSpPr>
        <p:spPr bwMode="auto">
          <a:xfrm>
            <a:off x="6764339" y="2468563"/>
            <a:ext cx="92075" cy="30162"/>
          </a:xfrm>
          <a:custGeom>
            <a:avLst/>
            <a:gdLst>
              <a:gd name="T0" fmla="*/ 0 w 58"/>
              <a:gd name="T1" fmla="*/ 22225 h 19"/>
              <a:gd name="T2" fmla="*/ 0 w 58"/>
              <a:gd name="T3" fmla="*/ 28575 h 19"/>
              <a:gd name="T4" fmla="*/ 1588 w 58"/>
              <a:gd name="T5" fmla="*/ 28575 h 19"/>
              <a:gd name="T6" fmla="*/ 9525 w 58"/>
              <a:gd name="T7" fmla="*/ 22225 h 19"/>
              <a:gd name="T8" fmla="*/ 19050 w 58"/>
              <a:gd name="T9" fmla="*/ 22225 h 19"/>
              <a:gd name="T10" fmla="*/ 25400 w 58"/>
              <a:gd name="T11" fmla="*/ 15875 h 19"/>
              <a:gd name="T12" fmla="*/ 31750 w 58"/>
              <a:gd name="T13" fmla="*/ 15875 h 19"/>
              <a:gd name="T14" fmla="*/ 31750 w 58"/>
              <a:gd name="T15" fmla="*/ 11112 h 19"/>
              <a:gd name="T16" fmla="*/ 55563 w 58"/>
              <a:gd name="T17" fmla="*/ 11112 h 19"/>
              <a:gd name="T18" fmla="*/ 55563 w 58"/>
              <a:gd name="T19" fmla="*/ 9525 h 19"/>
              <a:gd name="T20" fmla="*/ 61913 w 58"/>
              <a:gd name="T21" fmla="*/ 9525 h 19"/>
              <a:gd name="T22" fmla="*/ 61913 w 58"/>
              <a:gd name="T23" fmla="*/ 11112 h 19"/>
              <a:gd name="T24" fmla="*/ 69850 w 58"/>
              <a:gd name="T25" fmla="*/ 11112 h 19"/>
              <a:gd name="T26" fmla="*/ 69850 w 58"/>
              <a:gd name="T27" fmla="*/ 15875 h 19"/>
              <a:gd name="T28" fmla="*/ 74613 w 58"/>
              <a:gd name="T29" fmla="*/ 15875 h 19"/>
              <a:gd name="T30" fmla="*/ 76200 w 58"/>
              <a:gd name="T31" fmla="*/ 17462 h 19"/>
              <a:gd name="T32" fmla="*/ 80963 w 58"/>
              <a:gd name="T33" fmla="*/ 17462 h 19"/>
              <a:gd name="T34" fmla="*/ 80963 w 58"/>
              <a:gd name="T35" fmla="*/ 22225 h 19"/>
              <a:gd name="T36" fmla="*/ 84138 w 58"/>
              <a:gd name="T37" fmla="*/ 22225 h 19"/>
              <a:gd name="T38" fmla="*/ 84138 w 58"/>
              <a:gd name="T39" fmla="*/ 26987 h 19"/>
              <a:gd name="T40" fmla="*/ 84138 w 58"/>
              <a:gd name="T41" fmla="*/ 22225 h 19"/>
              <a:gd name="T42" fmla="*/ 84138 w 58"/>
              <a:gd name="T43" fmla="*/ 26987 h 19"/>
              <a:gd name="T44" fmla="*/ 88900 w 58"/>
              <a:gd name="T45" fmla="*/ 26987 h 19"/>
              <a:gd name="T46" fmla="*/ 88900 w 58"/>
              <a:gd name="T47" fmla="*/ 22225 h 19"/>
              <a:gd name="T48" fmla="*/ 90488 w 58"/>
              <a:gd name="T49" fmla="*/ 22225 h 19"/>
              <a:gd name="T50" fmla="*/ 90488 w 58"/>
              <a:gd name="T51" fmla="*/ 17462 h 19"/>
              <a:gd name="T52" fmla="*/ 88900 w 58"/>
              <a:gd name="T53" fmla="*/ 17462 h 19"/>
              <a:gd name="T54" fmla="*/ 76200 w 58"/>
              <a:gd name="T55" fmla="*/ 9525 h 19"/>
              <a:gd name="T56" fmla="*/ 74613 w 58"/>
              <a:gd name="T57" fmla="*/ 9525 h 19"/>
              <a:gd name="T58" fmla="*/ 74613 w 58"/>
              <a:gd name="T59" fmla="*/ 4762 h 19"/>
              <a:gd name="T60" fmla="*/ 65088 w 58"/>
              <a:gd name="T61" fmla="*/ 4762 h 19"/>
              <a:gd name="T62" fmla="*/ 65088 w 58"/>
              <a:gd name="T63" fmla="*/ 0 h 19"/>
              <a:gd name="T64" fmla="*/ 50800 w 58"/>
              <a:gd name="T65" fmla="*/ 0 h 19"/>
              <a:gd name="T66" fmla="*/ 50800 w 58"/>
              <a:gd name="T67" fmla="*/ 4762 h 19"/>
              <a:gd name="T68" fmla="*/ 55563 w 58"/>
              <a:gd name="T69" fmla="*/ 4762 h 19"/>
              <a:gd name="T70" fmla="*/ 31750 w 58"/>
              <a:gd name="T71" fmla="*/ 4762 h 19"/>
              <a:gd name="T72" fmla="*/ 28575 w 58"/>
              <a:gd name="T73" fmla="*/ 9525 h 19"/>
              <a:gd name="T74" fmla="*/ 20638 w 58"/>
              <a:gd name="T75" fmla="*/ 9525 h 19"/>
              <a:gd name="T76" fmla="*/ 20638 w 58"/>
              <a:gd name="T77" fmla="*/ 11112 h 19"/>
              <a:gd name="T78" fmla="*/ 19050 w 58"/>
              <a:gd name="T79" fmla="*/ 11112 h 19"/>
              <a:gd name="T80" fmla="*/ 19050 w 58"/>
              <a:gd name="T81" fmla="*/ 15875 h 19"/>
              <a:gd name="T82" fmla="*/ 14288 w 58"/>
              <a:gd name="T83" fmla="*/ 15875 h 19"/>
              <a:gd name="T84" fmla="*/ 6350 w 58"/>
              <a:gd name="T85" fmla="*/ 17462 h 19"/>
              <a:gd name="T86" fmla="*/ 1588 w 58"/>
              <a:gd name="T87" fmla="*/ 17462 h 19"/>
              <a:gd name="T88" fmla="*/ 0 w 58"/>
              <a:gd name="T89" fmla="*/ 22225 h 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 h="19">
                <a:moveTo>
                  <a:pt x="0" y="14"/>
                </a:moveTo>
                <a:lnTo>
                  <a:pt x="0" y="18"/>
                </a:lnTo>
                <a:lnTo>
                  <a:pt x="1" y="18"/>
                </a:lnTo>
                <a:lnTo>
                  <a:pt x="6" y="14"/>
                </a:lnTo>
                <a:lnTo>
                  <a:pt x="12" y="14"/>
                </a:lnTo>
                <a:lnTo>
                  <a:pt x="16" y="10"/>
                </a:lnTo>
                <a:lnTo>
                  <a:pt x="20" y="10"/>
                </a:lnTo>
                <a:lnTo>
                  <a:pt x="20" y="7"/>
                </a:lnTo>
                <a:lnTo>
                  <a:pt x="35" y="7"/>
                </a:lnTo>
                <a:lnTo>
                  <a:pt x="35" y="6"/>
                </a:lnTo>
                <a:lnTo>
                  <a:pt x="39" y="6"/>
                </a:lnTo>
                <a:lnTo>
                  <a:pt x="39" y="7"/>
                </a:lnTo>
                <a:lnTo>
                  <a:pt x="44" y="7"/>
                </a:lnTo>
                <a:lnTo>
                  <a:pt x="44" y="10"/>
                </a:lnTo>
                <a:lnTo>
                  <a:pt x="47" y="10"/>
                </a:lnTo>
                <a:lnTo>
                  <a:pt x="48" y="11"/>
                </a:lnTo>
                <a:lnTo>
                  <a:pt x="51" y="11"/>
                </a:lnTo>
                <a:lnTo>
                  <a:pt x="51" y="14"/>
                </a:lnTo>
                <a:lnTo>
                  <a:pt x="53" y="14"/>
                </a:lnTo>
                <a:lnTo>
                  <a:pt x="53" y="17"/>
                </a:lnTo>
                <a:lnTo>
                  <a:pt x="53" y="14"/>
                </a:lnTo>
                <a:lnTo>
                  <a:pt x="53" y="17"/>
                </a:lnTo>
                <a:lnTo>
                  <a:pt x="56" y="17"/>
                </a:lnTo>
                <a:lnTo>
                  <a:pt x="56" y="14"/>
                </a:lnTo>
                <a:lnTo>
                  <a:pt x="57" y="14"/>
                </a:lnTo>
                <a:lnTo>
                  <a:pt x="57" y="11"/>
                </a:lnTo>
                <a:lnTo>
                  <a:pt x="56" y="11"/>
                </a:lnTo>
                <a:lnTo>
                  <a:pt x="48" y="6"/>
                </a:lnTo>
                <a:lnTo>
                  <a:pt x="47" y="6"/>
                </a:lnTo>
                <a:lnTo>
                  <a:pt x="47" y="3"/>
                </a:lnTo>
                <a:lnTo>
                  <a:pt x="41" y="3"/>
                </a:lnTo>
                <a:lnTo>
                  <a:pt x="41" y="0"/>
                </a:lnTo>
                <a:lnTo>
                  <a:pt x="32" y="0"/>
                </a:lnTo>
                <a:lnTo>
                  <a:pt x="32" y="3"/>
                </a:lnTo>
                <a:lnTo>
                  <a:pt x="35" y="3"/>
                </a:lnTo>
                <a:lnTo>
                  <a:pt x="20" y="3"/>
                </a:lnTo>
                <a:lnTo>
                  <a:pt x="18" y="6"/>
                </a:lnTo>
                <a:lnTo>
                  <a:pt x="13" y="6"/>
                </a:lnTo>
                <a:lnTo>
                  <a:pt x="13" y="7"/>
                </a:lnTo>
                <a:lnTo>
                  <a:pt x="12" y="7"/>
                </a:lnTo>
                <a:lnTo>
                  <a:pt x="12" y="10"/>
                </a:lnTo>
                <a:lnTo>
                  <a:pt x="9" y="10"/>
                </a:lnTo>
                <a:lnTo>
                  <a:pt x="4" y="11"/>
                </a:lnTo>
                <a:lnTo>
                  <a:pt x="1" y="11"/>
                </a:lnTo>
                <a:lnTo>
                  <a:pt x="0" y="14"/>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5" name="Freeform 70">
            <a:extLst>
              <a:ext uri="{FF2B5EF4-FFF2-40B4-BE49-F238E27FC236}">
                <a16:creationId xmlns:a16="http://schemas.microsoft.com/office/drawing/2014/main" xmlns="" id="{6065E5F3-30BB-4A10-A0C3-7E1ED9D79D42}"/>
              </a:ext>
            </a:extLst>
          </p:cNvPr>
          <p:cNvSpPr>
            <a:spLocks/>
          </p:cNvSpPr>
          <p:nvPr/>
        </p:nvSpPr>
        <p:spPr bwMode="auto">
          <a:xfrm>
            <a:off x="7134225" y="2835275"/>
            <a:ext cx="26988" cy="26988"/>
          </a:xfrm>
          <a:custGeom>
            <a:avLst/>
            <a:gdLst>
              <a:gd name="T0" fmla="*/ 0 w 17"/>
              <a:gd name="T1" fmla="*/ 0 h 17"/>
              <a:gd name="T2" fmla="*/ 0 w 17"/>
              <a:gd name="T3" fmla="*/ 0 h 17"/>
              <a:gd name="T4" fmla="*/ 0 w 17"/>
              <a:gd name="T5" fmla="*/ 3175 h 17"/>
              <a:gd name="T6" fmla="*/ 0 w 17"/>
              <a:gd name="T7" fmla="*/ 3175 h 17"/>
              <a:gd name="T8" fmla="*/ 0 w 17"/>
              <a:gd name="T9" fmla="*/ 3175 h 17"/>
              <a:gd name="T10" fmla="*/ 12700 w 17"/>
              <a:gd name="T11" fmla="*/ 3175 h 17"/>
              <a:gd name="T12" fmla="*/ 12700 w 17"/>
              <a:gd name="T13" fmla="*/ 6350 h 17"/>
              <a:gd name="T14" fmla="*/ 12700 w 17"/>
              <a:gd name="T15" fmla="*/ 6350 h 17"/>
              <a:gd name="T16" fmla="*/ 12700 w 17"/>
              <a:gd name="T17" fmla="*/ 12700 h 17"/>
              <a:gd name="T18" fmla="*/ 25400 w 17"/>
              <a:gd name="T19" fmla="*/ 12700 h 17"/>
              <a:gd name="T20" fmla="*/ 12700 w 17"/>
              <a:gd name="T21" fmla="*/ 12700 h 17"/>
              <a:gd name="T22" fmla="*/ 12700 w 17"/>
              <a:gd name="T23" fmla="*/ 9525 h 17"/>
              <a:gd name="T24" fmla="*/ 12700 w 17"/>
              <a:gd name="T25" fmla="*/ 20638 h 17"/>
              <a:gd name="T26" fmla="*/ 12700 w 17"/>
              <a:gd name="T27" fmla="*/ 20638 h 17"/>
              <a:gd name="T28" fmla="*/ 12700 w 17"/>
              <a:gd name="T29" fmla="*/ 25400 h 17"/>
              <a:gd name="T30" fmla="*/ 25400 w 17"/>
              <a:gd name="T31" fmla="*/ 25400 h 17"/>
              <a:gd name="T32" fmla="*/ 25400 w 17"/>
              <a:gd name="T33" fmla="*/ 20638 h 17"/>
              <a:gd name="T34" fmla="*/ 25400 w 17"/>
              <a:gd name="T35" fmla="*/ 20638 h 17"/>
              <a:gd name="T36" fmla="*/ 25400 w 17"/>
              <a:gd name="T37" fmla="*/ 6350 h 17"/>
              <a:gd name="T38" fmla="*/ 25400 w 17"/>
              <a:gd name="T39" fmla="*/ 6350 h 17"/>
              <a:gd name="T40" fmla="*/ 25400 w 17"/>
              <a:gd name="T41" fmla="*/ 9525 h 17"/>
              <a:gd name="T42" fmla="*/ 25400 w 17"/>
              <a:gd name="T43" fmla="*/ 3175 h 17"/>
              <a:gd name="T44" fmla="*/ 25400 w 17"/>
              <a:gd name="T45" fmla="*/ 3175 h 17"/>
              <a:gd name="T46" fmla="*/ 12700 w 17"/>
              <a:gd name="T47" fmla="*/ 3175 h 17"/>
              <a:gd name="T48" fmla="*/ 12700 w 17"/>
              <a:gd name="T49" fmla="*/ 0 h 17"/>
              <a:gd name="T50" fmla="*/ 0 w 17"/>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 h="17">
                <a:moveTo>
                  <a:pt x="0" y="0"/>
                </a:moveTo>
                <a:lnTo>
                  <a:pt x="0" y="0"/>
                </a:lnTo>
                <a:lnTo>
                  <a:pt x="0" y="2"/>
                </a:lnTo>
                <a:lnTo>
                  <a:pt x="8" y="2"/>
                </a:lnTo>
                <a:lnTo>
                  <a:pt x="8" y="4"/>
                </a:lnTo>
                <a:lnTo>
                  <a:pt x="8" y="8"/>
                </a:lnTo>
                <a:lnTo>
                  <a:pt x="16" y="8"/>
                </a:lnTo>
                <a:lnTo>
                  <a:pt x="8" y="8"/>
                </a:lnTo>
                <a:lnTo>
                  <a:pt x="8" y="6"/>
                </a:lnTo>
                <a:lnTo>
                  <a:pt x="8" y="13"/>
                </a:lnTo>
                <a:lnTo>
                  <a:pt x="8" y="16"/>
                </a:lnTo>
                <a:lnTo>
                  <a:pt x="16" y="16"/>
                </a:lnTo>
                <a:lnTo>
                  <a:pt x="16" y="13"/>
                </a:lnTo>
                <a:lnTo>
                  <a:pt x="16" y="4"/>
                </a:lnTo>
                <a:lnTo>
                  <a:pt x="16" y="6"/>
                </a:lnTo>
                <a:lnTo>
                  <a:pt x="16" y="2"/>
                </a:lnTo>
                <a:lnTo>
                  <a:pt x="8" y="2"/>
                </a:lnTo>
                <a:lnTo>
                  <a:pt x="8" y="0"/>
                </a:lnTo>
                <a:lnTo>
                  <a:pt x="0"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6" name="Freeform 71">
            <a:extLst>
              <a:ext uri="{FF2B5EF4-FFF2-40B4-BE49-F238E27FC236}">
                <a16:creationId xmlns:a16="http://schemas.microsoft.com/office/drawing/2014/main" xmlns="" id="{996E6466-831F-4728-9486-0A120AAF24C1}"/>
              </a:ext>
            </a:extLst>
          </p:cNvPr>
          <p:cNvSpPr>
            <a:spLocks/>
          </p:cNvSpPr>
          <p:nvPr/>
        </p:nvSpPr>
        <p:spPr bwMode="auto">
          <a:xfrm>
            <a:off x="5191126" y="3055938"/>
            <a:ext cx="176213" cy="38100"/>
          </a:xfrm>
          <a:custGeom>
            <a:avLst/>
            <a:gdLst>
              <a:gd name="T0" fmla="*/ 0 w 111"/>
              <a:gd name="T1" fmla="*/ 7938 h 24"/>
              <a:gd name="T2" fmla="*/ 0 w 111"/>
              <a:gd name="T3" fmla="*/ 12700 h 24"/>
              <a:gd name="T4" fmla="*/ 3175 w 111"/>
              <a:gd name="T5" fmla="*/ 12700 h 24"/>
              <a:gd name="T6" fmla="*/ 7938 w 111"/>
              <a:gd name="T7" fmla="*/ 9525 h 24"/>
              <a:gd name="T8" fmla="*/ 12700 w 111"/>
              <a:gd name="T9" fmla="*/ 9525 h 24"/>
              <a:gd name="T10" fmla="*/ 14288 w 111"/>
              <a:gd name="T11" fmla="*/ 7938 h 24"/>
              <a:gd name="T12" fmla="*/ 23813 w 111"/>
              <a:gd name="T13" fmla="*/ 7938 h 24"/>
              <a:gd name="T14" fmla="*/ 28575 w 111"/>
              <a:gd name="T15" fmla="*/ 4763 h 24"/>
              <a:gd name="T16" fmla="*/ 79375 w 111"/>
              <a:gd name="T17" fmla="*/ 4763 h 24"/>
              <a:gd name="T18" fmla="*/ 84138 w 111"/>
              <a:gd name="T19" fmla="*/ 7938 h 24"/>
              <a:gd name="T20" fmla="*/ 98425 w 111"/>
              <a:gd name="T21" fmla="*/ 7938 h 24"/>
              <a:gd name="T22" fmla="*/ 107950 w 111"/>
              <a:gd name="T23" fmla="*/ 9525 h 24"/>
              <a:gd name="T24" fmla="*/ 109538 w 111"/>
              <a:gd name="T25" fmla="*/ 9525 h 24"/>
              <a:gd name="T26" fmla="*/ 117475 w 111"/>
              <a:gd name="T27" fmla="*/ 12700 h 24"/>
              <a:gd name="T28" fmla="*/ 119063 w 111"/>
              <a:gd name="T29" fmla="*/ 15875 h 24"/>
              <a:gd name="T30" fmla="*/ 123825 w 111"/>
              <a:gd name="T31" fmla="*/ 15875 h 24"/>
              <a:gd name="T32" fmla="*/ 128588 w 111"/>
              <a:gd name="T33" fmla="*/ 17463 h 24"/>
              <a:gd name="T34" fmla="*/ 133350 w 111"/>
              <a:gd name="T35" fmla="*/ 19050 h 24"/>
              <a:gd name="T36" fmla="*/ 139700 w 111"/>
              <a:gd name="T37" fmla="*/ 19050 h 24"/>
              <a:gd name="T38" fmla="*/ 139700 w 111"/>
              <a:gd name="T39" fmla="*/ 22225 h 24"/>
              <a:gd name="T40" fmla="*/ 144463 w 111"/>
              <a:gd name="T41" fmla="*/ 23813 h 24"/>
              <a:gd name="T42" fmla="*/ 149225 w 111"/>
              <a:gd name="T43" fmla="*/ 23813 h 24"/>
              <a:gd name="T44" fmla="*/ 152400 w 111"/>
              <a:gd name="T45" fmla="*/ 26988 h 24"/>
              <a:gd name="T46" fmla="*/ 153988 w 111"/>
              <a:gd name="T47" fmla="*/ 26988 h 24"/>
              <a:gd name="T48" fmla="*/ 157163 w 111"/>
              <a:gd name="T49" fmla="*/ 28575 h 24"/>
              <a:gd name="T50" fmla="*/ 160338 w 111"/>
              <a:gd name="T51" fmla="*/ 28575 h 24"/>
              <a:gd name="T52" fmla="*/ 168275 w 111"/>
              <a:gd name="T53" fmla="*/ 36513 h 24"/>
              <a:gd name="T54" fmla="*/ 168275 w 111"/>
              <a:gd name="T55" fmla="*/ 34925 h 24"/>
              <a:gd name="T56" fmla="*/ 168275 w 111"/>
              <a:gd name="T57" fmla="*/ 36513 h 24"/>
              <a:gd name="T58" fmla="*/ 173038 w 111"/>
              <a:gd name="T59" fmla="*/ 36513 h 24"/>
              <a:gd name="T60" fmla="*/ 173038 w 111"/>
              <a:gd name="T61" fmla="*/ 34925 h 24"/>
              <a:gd name="T62" fmla="*/ 174625 w 111"/>
              <a:gd name="T63" fmla="*/ 34925 h 24"/>
              <a:gd name="T64" fmla="*/ 174625 w 111"/>
              <a:gd name="T65" fmla="*/ 31750 h 24"/>
              <a:gd name="T66" fmla="*/ 173038 w 111"/>
              <a:gd name="T67" fmla="*/ 31750 h 24"/>
              <a:gd name="T68" fmla="*/ 166688 w 111"/>
              <a:gd name="T69" fmla="*/ 26988 h 24"/>
              <a:gd name="T70" fmla="*/ 163513 w 111"/>
              <a:gd name="T71" fmla="*/ 26988 h 24"/>
              <a:gd name="T72" fmla="*/ 160338 w 111"/>
              <a:gd name="T73" fmla="*/ 23813 h 24"/>
              <a:gd name="T74" fmla="*/ 157163 w 111"/>
              <a:gd name="T75" fmla="*/ 23813 h 24"/>
              <a:gd name="T76" fmla="*/ 153988 w 111"/>
              <a:gd name="T77" fmla="*/ 22225 h 24"/>
              <a:gd name="T78" fmla="*/ 152400 w 111"/>
              <a:gd name="T79" fmla="*/ 22225 h 24"/>
              <a:gd name="T80" fmla="*/ 149225 w 111"/>
              <a:gd name="T81" fmla="*/ 19050 h 24"/>
              <a:gd name="T82" fmla="*/ 142875 w 111"/>
              <a:gd name="T83" fmla="*/ 17463 h 24"/>
              <a:gd name="T84" fmla="*/ 139700 w 111"/>
              <a:gd name="T85" fmla="*/ 15875 h 24"/>
              <a:gd name="T86" fmla="*/ 138113 w 111"/>
              <a:gd name="T87" fmla="*/ 15875 h 24"/>
              <a:gd name="T88" fmla="*/ 131763 w 111"/>
              <a:gd name="T89" fmla="*/ 12700 h 24"/>
              <a:gd name="T90" fmla="*/ 128588 w 111"/>
              <a:gd name="T91" fmla="*/ 9525 h 24"/>
              <a:gd name="T92" fmla="*/ 122238 w 111"/>
              <a:gd name="T93" fmla="*/ 9525 h 24"/>
              <a:gd name="T94" fmla="*/ 119063 w 111"/>
              <a:gd name="T95" fmla="*/ 7938 h 24"/>
              <a:gd name="T96" fmla="*/ 109538 w 111"/>
              <a:gd name="T97" fmla="*/ 4763 h 24"/>
              <a:gd name="T98" fmla="*/ 107950 w 111"/>
              <a:gd name="T99" fmla="*/ 4763 h 24"/>
              <a:gd name="T100" fmla="*/ 98425 w 111"/>
              <a:gd name="T101" fmla="*/ 3175 h 24"/>
              <a:gd name="T102" fmla="*/ 87313 w 111"/>
              <a:gd name="T103" fmla="*/ 3175 h 24"/>
              <a:gd name="T104" fmla="*/ 79375 w 111"/>
              <a:gd name="T105" fmla="*/ 0 h 24"/>
              <a:gd name="T106" fmla="*/ 28575 w 111"/>
              <a:gd name="T107" fmla="*/ 0 h 24"/>
              <a:gd name="T108" fmla="*/ 23813 w 111"/>
              <a:gd name="T109" fmla="*/ 3175 h 24"/>
              <a:gd name="T110" fmla="*/ 14288 w 111"/>
              <a:gd name="T111" fmla="*/ 3175 h 24"/>
              <a:gd name="T112" fmla="*/ 12700 w 111"/>
              <a:gd name="T113" fmla="*/ 4763 h 24"/>
              <a:gd name="T114" fmla="*/ 3175 w 111"/>
              <a:gd name="T115" fmla="*/ 4763 h 24"/>
              <a:gd name="T116" fmla="*/ 0 w 111"/>
              <a:gd name="T117" fmla="*/ 7938 h 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1" h="24">
                <a:moveTo>
                  <a:pt x="0" y="5"/>
                </a:moveTo>
                <a:lnTo>
                  <a:pt x="0" y="8"/>
                </a:lnTo>
                <a:lnTo>
                  <a:pt x="2" y="8"/>
                </a:lnTo>
                <a:lnTo>
                  <a:pt x="5" y="6"/>
                </a:lnTo>
                <a:lnTo>
                  <a:pt x="8" y="6"/>
                </a:lnTo>
                <a:lnTo>
                  <a:pt x="9" y="5"/>
                </a:lnTo>
                <a:lnTo>
                  <a:pt x="15" y="5"/>
                </a:lnTo>
                <a:lnTo>
                  <a:pt x="18" y="3"/>
                </a:lnTo>
                <a:lnTo>
                  <a:pt x="50" y="3"/>
                </a:lnTo>
                <a:lnTo>
                  <a:pt x="53" y="5"/>
                </a:lnTo>
                <a:lnTo>
                  <a:pt x="62" y="5"/>
                </a:lnTo>
                <a:lnTo>
                  <a:pt x="68" y="6"/>
                </a:lnTo>
                <a:lnTo>
                  <a:pt x="69" y="6"/>
                </a:lnTo>
                <a:lnTo>
                  <a:pt x="74" y="8"/>
                </a:lnTo>
                <a:lnTo>
                  <a:pt x="75" y="10"/>
                </a:lnTo>
                <a:lnTo>
                  <a:pt x="78" y="10"/>
                </a:lnTo>
                <a:lnTo>
                  <a:pt x="81" y="11"/>
                </a:lnTo>
                <a:lnTo>
                  <a:pt x="84" y="12"/>
                </a:lnTo>
                <a:lnTo>
                  <a:pt x="88" y="12"/>
                </a:lnTo>
                <a:lnTo>
                  <a:pt x="88" y="14"/>
                </a:lnTo>
                <a:lnTo>
                  <a:pt x="91" y="15"/>
                </a:lnTo>
                <a:lnTo>
                  <a:pt x="94" y="15"/>
                </a:lnTo>
                <a:lnTo>
                  <a:pt x="96" y="17"/>
                </a:lnTo>
                <a:lnTo>
                  <a:pt x="97" y="17"/>
                </a:lnTo>
                <a:lnTo>
                  <a:pt x="99" y="18"/>
                </a:lnTo>
                <a:lnTo>
                  <a:pt x="101" y="18"/>
                </a:lnTo>
                <a:lnTo>
                  <a:pt x="106" y="23"/>
                </a:lnTo>
                <a:lnTo>
                  <a:pt x="106" y="22"/>
                </a:lnTo>
                <a:lnTo>
                  <a:pt x="106" y="23"/>
                </a:lnTo>
                <a:lnTo>
                  <a:pt x="109" y="23"/>
                </a:lnTo>
                <a:lnTo>
                  <a:pt x="109" y="22"/>
                </a:lnTo>
                <a:lnTo>
                  <a:pt x="110" y="22"/>
                </a:lnTo>
                <a:lnTo>
                  <a:pt x="110" y="20"/>
                </a:lnTo>
                <a:lnTo>
                  <a:pt x="109" y="20"/>
                </a:lnTo>
                <a:lnTo>
                  <a:pt x="105" y="17"/>
                </a:lnTo>
                <a:lnTo>
                  <a:pt x="103" y="17"/>
                </a:lnTo>
                <a:lnTo>
                  <a:pt x="101" y="15"/>
                </a:lnTo>
                <a:lnTo>
                  <a:pt x="99" y="15"/>
                </a:lnTo>
                <a:lnTo>
                  <a:pt x="97" y="14"/>
                </a:lnTo>
                <a:lnTo>
                  <a:pt x="96" y="14"/>
                </a:lnTo>
                <a:lnTo>
                  <a:pt x="94" y="12"/>
                </a:lnTo>
                <a:lnTo>
                  <a:pt x="90" y="11"/>
                </a:lnTo>
                <a:lnTo>
                  <a:pt x="88" y="10"/>
                </a:lnTo>
                <a:lnTo>
                  <a:pt x="87" y="10"/>
                </a:lnTo>
                <a:lnTo>
                  <a:pt x="83" y="8"/>
                </a:lnTo>
                <a:lnTo>
                  <a:pt x="81" y="6"/>
                </a:lnTo>
                <a:lnTo>
                  <a:pt x="77" y="6"/>
                </a:lnTo>
                <a:lnTo>
                  <a:pt x="75" y="5"/>
                </a:lnTo>
                <a:lnTo>
                  <a:pt x="69" y="3"/>
                </a:lnTo>
                <a:lnTo>
                  <a:pt x="68" y="3"/>
                </a:lnTo>
                <a:lnTo>
                  <a:pt x="62" y="2"/>
                </a:lnTo>
                <a:lnTo>
                  <a:pt x="55" y="2"/>
                </a:lnTo>
                <a:lnTo>
                  <a:pt x="50" y="0"/>
                </a:lnTo>
                <a:lnTo>
                  <a:pt x="18" y="0"/>
                </a:lnTo>
                <a:lnTo>
                  <a:pt x="15" y="2"/>
                </a:lnTo>
                <a:lnTo>
                  <a:pt x="9" y="2"/>
                </a:lnTo>
                <a:lnTo>
                  <a:pt x="8" y="3"/>
                </a:lnTo>
                <a:lnTo>
                  <a:pt x="2" y="3"/>
                </a:lnTo>
                <a:lnTo>
                  <a:pt x="0" y="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7" name="Freeform 72">
            <a:extLst>
              <a:ext uri="{FF2B5EF4-FFF2-40B4-BE49-F238E27FC236}">
                <a16:creationId xmlns:a16="http://schemas.microsoft.com/office/drawing/2014/main" xmlns="" id="{27E9EAB1-541A-4518-9730-6FDF2790FB0B}"/>
              </a:ext>
            </a:extLst>
          </p:cNvPr>
          <p:cNvSpPr>
            <a:spLocks/>
          </p:cNvSpPr>
          <p:nvPr/>
        </p:nvSpPr>
        <p:spPr bwMode="auto">
          <a:xfrm>
            <a:off x="5332413" y="3067050"/>
            <a:ext cx="209550" cy="58738"/>
          </a:xfrm>
          <a:custGeom>
            <a:avLst/>
            <a:gdLst>
              <a:gd name="T0" fmla="*/ 201613 w 132"/>
              <a:gd name="T1" fmla="*/ 57150 h 37"/>
              <a:gd name="T2" fmla="*/ 204788 w 132"/>
              <a:gd name="T3" fmla="*/ 55563 h 37"/>
              <a:gd name="T4" fmla="*/ 207963 w 132"/>
              <a:gd name="T5" fmla="*/ 52388 h 37"/>
              <a:gd name="T6" fmla="*/ 188913 w 132"/>
              <a:gd name="T7" fmla="*/ 39688 h 37"/>
              <a:gd name="T8" fmla="*/ 173038 w 132"/>
              <a:gd name="T9" fmla="*/ 25400 h 37"/>
              <a:gd name="T10" fmla="*/ 158750 w 132"/>
              <a:gd name="T11" fmla="*/ 17463 h 37"/>
              <a:gd name="T12" fmla="*/ 153988 w 132"/>
              <a:gd name="T13" fmla="*/ 15875 h 37"/>
              <a:gd name="T14" fmla="*/ 142875 w 132"/>
              <a:gd name="T15" fmla="*/ 9525 h 37"/>
              <a:gd name="T16" fmla="*/ 133350 w 132"/>
              <a:gd name="T17" fmla="*/ 7938 h 37"/>
              <a:gd name="T18" fmla="*/ 127000 w 132"/>
              <a:gd name="T19" fmla="*/ 4763 h 37"/>
              <a:gd name="T20" fmla="*/ 112713 w 132"/>
              <a:gd name="T21" fmla="*/ 1588 h 37"/>
              <a:gd name="T22" fmla="*/ 96838 w 132"/>
              <a:gd name="T23" fmla="*/ 0 h 37"/>
              <a:gd name="T24" fmla="*/ 65088 w 132"/>
              <a:gd name="T25" fmla="*/ 1588 h 37"/>
              <a:gd name="T26" fmla="*/ 47625 w 132"/>
              <a:gd name="T27" fmla="*/ 4763 h 37"/>
              <a:gd name="T28" fmla="*/ 38100 w 132"/>
              <a:gd name="T29" fmla="*/ 7938 h 37"/>
              <a:gd name="T30" fmla="*/ 12700 w 132"/>
              <a:gd name="T31" fmla="*/ 17463 h 37"/>
              <a:gd name="T32" fmla="*/ 0 w 132"/>
              <a:gd name="T33" fmla="*/ 30163 h 37"/>
              <a:gd name="T34" fmla="*/ 1588 w 132"/>
              <a:gd name="T35" fmla="*/ 34925 h 37"/>
              <a:gd name="T36" fmla="*/ 6350 w 132"/>
              <a:gd name="T37" fmla="*/ 30163 h 37"/>
              <a:gd name="T38" fmla="*/ 12700 w 132"/>
              <a:gd name="T39" fmla="*/ 22225 h 37"/>
              <a:gd name="T40" fmla="*/ 22225 w 132"/>
              <a:gd name="T41" fmla="*/ 17463 h 37"/>
              <a:gd name="T42" fmla="*/ 41275 w 132"/>
              <a:gd name="T43" fmla="*/ 9525 h 37"/>
              <a:gd name="T44" fmla="*/ 55563 w 132"/>
              <a:gd name="T45" fmla="*/ 7938 h 37"/>
              <a:gd name="T46" fmla="*/ 66675 w 132"/>
              <a:gd name="T47" fmla="*/ 4763 h 37"/>
              <a:gd name="T48" fmla="*/ 96838 w 132"/>
              <a:gd name="T49" fmla="*/ 7938 h 37"/>
              <a:gd name="T50" fmla="*/ 117475 w 132"/>
              <a:gd name="T51" fmla="*/ 9525 h 37"/>
              <a:gd name="T52" fmla="*/ 127000 w 132"/>
              <a:gd name="T53" fmla="*/ 12700 h 37"/>
              <a:gd name="T54" fmla="*/ 136525 w 132"/>
              <a:gd name="T55" fmla="*/ 15875 h 37"/>
              <a:gd name="T56" fmla="*/ 146050 w 132"/>
              <a:gd name="T57" fmla="*/ 17463 h 37"/>
              <a:gd name="T58" fmla="*/ 153988 w 132"/>
              <a:gd name="T59" fmla="*/ 20638 h 37"/>
              <a:gd name="T60" fmla="*/ 166688 w 132"/>
              <a:gd name="T61" fmla="*/ 30163 h 37"/>
              <a:gd name="T62" fmla="*/ 174625 w 132"/>
              <a:gd name="T63" fmla="*/ 34925 h 37"/>
              <a:gd name="T64" fmla="*/ 196850 w 132"/>
              <a:gd name="T65" fmla="*/ 49213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2" h="37">
                <a:moveTo>
                  <a:pt x="127" y="35"/>
                </a:moveTo>
                <a:lnTo>
                  <a:pt x="127" y="36"/>
                </a:lnTo>
                <a:lnTo>
                  <a:pt x="129" y="36"/>
                </a:lnTo>
                <a:lnTo>
                  <a:pt x="129" y="35"/>
                </a:lnTo>
                <a:lnTo>
                  <a:pt x="131" y="35"/>
                </a:lnTo>
                <a:lnTo>
                  <a:pt x="131" y="33"/>
                </a:lnTo>
                <a:lnTo>
                  <a:pt x="129" y="33"/>
                </a:lnTo>
                <a:lnTo>
                  <a:pt x="119" y="25"/>
                </a:lnTo>
                <a:lnTo>
                  <a:pt x="116" y="23"/>
                </a:lnTo>
                <a:lnTo>
                  <a:pt x="109" y="16"/>
                </a:lnTo>
                <a:lnTo>
                  <a:pt x="106" y="16"/>
                </a:lnTo>
                <a:lnTo>
                  <a:pt x="100" y="11"/>
                </a:lnTo>
                <a:lnTo>
                  <a:pt x="99" y="11"/>
                </a:lnTo>
                <a:lnTo>
                  <a:pt x="97" y="10"/>
                </a:lnTo>
                <a:lnTo>
                  <a:pt x="93" y="8"/>
                </a:lnTo>
                <a:lnTo>
                  <a:pt x="90" y="6"/>
                </a:lnTo>
                <a:lnTo>
                  <a:pt x="87" y="6"/>
                </a:lnTo>
                <a:lnTo>
                  <a:pt x="84" y="5"/>
                </a:lnTo>
                <a:lnTo>
                  <a:pt x="83" y="5"/>
                </a:lnTo>
                <a:lnTo>
                  <a:pt x="80" y="3"/>
                </a:lnTo>
                <a:lnTo>
                  <a:pt x="74" y="3"/>
                </a:lnTo>
                <a:lnTo>
                  <a:pt x="71" y="1"/>
                </a:lnTo>
                <a:lnTo>
                  <a:pt x="64" y="1"/>
                </a:lnTo>
                <a:lnTo>
                  <a:pt x="61" y="0"/>
                </a:lnTo>
                <a:lnTo>
                  <a:pt x="42" y="0"/>
                </a:lnTo>
                <a:lnTo>
                  <a:pt x="41" y="1"/>
                </a:lnTo>
                <a:lnTo>
                  <a:pt x="35" y="1"/>
                </a:lnTo>
                <a:lnTo>
                  <a:pt x="30" y="3"/>
                </a:lnTo>
                <a:lnTo>
                  <a:pt x="26" y="3"/>
                </a:lnTo>
                <a:lnTo>
                  <a:pt x="24" y="5"/>
                </a:lnTo>
                <a:lnTo>
                  <a:pt x="13" y="8"/>
                </a:lnTo>
                <a:lnTo>
                  <a:pt x="8" y="11"/>
                </a:lnTo>
                <a:lnTo>
                  <a:pt x="7" y="11"/>
                </a:lnTo>
                <a:lnTo>
                  <a:pt x="0" y="19"/>
                </a:lnTo>
                <a:lnTo>
                  <a:pt x="0" y="22"/>
                </a:lnTo>
                <a:lnTo>
                  <a:pt x="1" y="22"/>
                </a:lnTo>
                <a:lnTo>
                  <a:pt x="1" y="20"/>
                </a:lnTo>
                <a:lnTo>
                  <a:pt x="4" y="19"/>
                </a:lnTo>
                <a:lnTo>
                  <a:pt x="5" y="19"/>
                </a:lnTo>
                <a:lnTo>
                  <a:pt x="8" y="14"/>
                </a:lnTo>
                <a:lnTo>
                  <a:pt x="11" y="14"/>
                </a:lnTo>
                <a:lnTo>
                  <a:pt x="14" y="11"/>
                </a:lnTo>
                <a:lnTo>
                  <a:pt x="24" y="8"/>
                </a:lnTo>
                <a:lnTo>
                  <a:pt x="26" y="6"/>
                </a:lnTo>
                <a:lnTo>
                  <a:pt x="30" y="6"/>
                </a:lnTo>
                <a:lnTo>
                  <a:pt x="35" y="5"/>
                </a:lnTo>
                <a:lnTo>
                  <a:pt x="41" y="5"/>
                </a:lnTo>
                <a:lnTo>
                  <a:pt x="42" y="3"/>
                </a:lnTo>
                <a:lnTo>
                  <a:pt x="61" y="3"/>
                </a:lnTo>
                <a:lnTo>
                  <a:pt x="61" y="5"/>
                </a:lnTo>
                <a:lnTo>
                  <a:pt x="71" y="5"/>
                </a:lnTo>
                <a:lnTo>
                  <a:pt x="74" y="6"/>
                </a:lnTo>
                <a:lnTo>
                  <a:pt x="78" y="6"/>
                </a:lnTo>
                <a:lnTo>
                  <a:pt x="80" y="8"/>
                </a:lnTo>
                <a:lnTo>
                  <a:pt x="83" y="8"/>
                </a:lnTo>
                <a:lnTo>
                  <a:pt x="86" y="10"/>
                </a:lnTo>
                <a:lnTo>
                  <a:pt x="87" y="10"/>
                </a:lnTo>
                <a:lnTo>
                  <a:pt x="92" y="11"/>
                </a:lnTo>
                <a:lnTo>
                  <a:pt x="96" y="13"/>
                </a:lnTo>
                <a:lnTo>
                  <a:pt x="97" y="13"/>
                </a:lnTo>
                <a:lnTo>
                  <a:pt x="100" y="16"/>
                </a:lnTo>
                <a:lnTo>
                  <a:pt x="105" y="19"/>
                </a:lnTo>
                <a:lnTo>
                  <a:pt x="106" y="20"/>
                </a:lnTo>
                <a:lnTo>
                  <a:pt x="110" y="22"/>
                </a:lnTo>
                <a:lnTo>
                  <a:pt x="119" y="30"/>
                </a:lnTo>
                <a:lnTo>
                  <a:pt x="124" y="31"/>
                </a:lnTo>
                <a:lnTo>
                  <a:pt x="127" y="35"/>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8" name="Freeform 73">
            <a:extLst>
              <a:ext uri="{FF2B5EF4-FFF2-40B4-BE49-F238E27FC236}">
                <a16:creationId xmlns:a16="http://schemas.microsoft.com/office/drawing/2014/main" xmlns="" id="{8B754036-F6C2-4225-87B8-9476850A74B4}"/>
              </a:ext>
            </a:extLst>
          </p:cNvPr>
          <p:cNvSpPr>
            <a:spLocks/>
          </p:cNvSpPr>
          <p:nvPr/>
        </p:nvSpPr>
        <p:spPr bwMode="auto">
          <a:xfrm>
            <a:off x="5230813" y="3087688"/>
            <a:ext cx="107950" cy="38100"/>
          </a:xfrm>
          <a:custGeom>
            <a:avLst/>
            <a:gdLst>
              <a:gd name="T0" fmla="*/ 0 w 68"/>
              <a:gd name="T1" fmla="*/ 31750 h 24"/>
              <a:gd name="T2" fmla="*/ 0 w 68"/>
              <a:gd name="T3" fmla="*/ 36513 h 24"/>
              <a:gd name="T4" fmla="*/ 1588 w 68"/>
              <a:gd name="T5" fmla="*/ 36513 h 24"/>
              <a:gd name="T6" fmla="*/ 1588 w 68"/>
              <a:gd name="T7" fmla="*/ 34925 h 24"/>
              <a:gd name="T8" fmla="*/ 4763 w 68"/>
              <a:gd name="T9" fmla="*/ 34925 h 24"/>
              <a:gd name="T10" fmla="*/ 4763 w 68"/>
              <a:gd name="T11" fmla="*/ 31750 h 24"/>
              <a:gd name="T12" fmla="*/ 19050 w 68"/>
              <a:gd name="T13" fmla="*/ 19050 h 24"/>
              <a:gd name="T14" fmla="*/ 20638 w 68"/>
              <a:gd name="T15" fmla="*/ 19050 h 24"/>
              <a:gd name="T16" fmla="*/ 26988 w 68"/>
              <a:gd name="T17" fmla="*/ 15875 h 24"/>
              <a:gd name="T18" fmla="*/ 33338 w 68"/>
              <a:gd name="T19" fmla="*/ 15875 h 24"/>
              <a:gd name="T20" fmla="*/ 41275 w 68"/>
              <a:gd name="T21" fmla="*/ 11113 h 24"/>
              <a:gd name="T22" fmla="*/ 44450 w 68"/>
              <a:gd name="T23" fmla="*/ 11113 h 24"/>
              <a:gd name="T24" fmla="*/ 44450 w 68"/>
              <a:gd name="T25" fmla="*/ 7938 h 24"/>
              <a:gd name="T26" fmla="*/ 63500 w 68"/>
              <a:gd name="T27" fmla="*/ 7938 h 24"/>
              <a:gd name="T28" fmla="*/ 66675 w 68"/>
              <a:gd name="T29" fmla="*/ 4763 h 24"/>
              <a:gd name="T30" fmla="*/ 101600 w 68"/>
              <a:gd name="T31" fmla="*/ 4763 h 24"/>
              <a:gd name="T32" fmla="*/ 101600 w 68"/>
              <a:gd name="T33" fmla="*/ 7938 h 24"/>
              <a:gd name="T34" fmla="*/ 103188 w 68"/>
              <a:gd name="T35" fmla="*/ 7938 h 24"/>
              <a:gd name="T36" fmla="*/ 103188 w 68"/>
              <a:gd name="T37" fmla="*/ 4763 h 24"/>
              <a:gd name="T38" fmla="*/ 106363 w 68"/>
              <a:gd name="T39" fmla="*/ 4763 h 24"/>
              <a:gd name="T40" fmla="*/ 106363 w 68"/>
              <a:gd name="T41" fmla="*/ 3175 h 24"/>
              <a:gd name="T42" fmla="*/ 103188 w 68"/>
              <a:gd name="T43" fmla="*/ 3175 h 24"/>
              <a:gd name="T44" fmla="*/ 101600 w 68"/>
              <a:gd name="T45" fmla="*/ 0 h 24"/>
              <a:gd name="T46" fmla="*/ 63500 w 68"/>
              <a:gd name="T47" fmla="*/ 0 h 24"/>
              <a:gd name="T48" fmla="*/ 61913 w 68"/>
              <a:gd name="T49" fmla="*/ 3175 h 24"/>
              <a:gd name="T50" fmla="*/ 44450 w 68"/>
              <a:gd name="T51" fmla="*/ 3175 h 24"/>
              <a:gd name="T52" fmla="*/ 41275 w 68"/>
              <a:gd name="T53" fmla="*/ 4763 h 24"/>
              <a:gd name="T54" fmla="*/ 39688 w 68"/>
              <a:gd name="T55" fmla="*/ 4763 h 24"/>
              <a:gd name="T56" fmla="*/ 30163 w 68"/>
              <a:gd name="T57" fmla="*/ 11113 h 24"/>
              <a:gd name="T58" fmla="*/ 26988 w 68"/>
              <a:gd name="T59" fmla="*/ 11113 h 24"/>
              <a:gd name="T60" fmla="*/ 25400 w 68"/>
              <a:gd name="T61" fmla="*/ 12700 h 24"/>
              <a:gd name="T62" fmla="*/ 20638 w 68"/>
              <a:gd name="T63" fmla="*/ 12700 h 24"/>
              <a:gd name="T64" fmla="*/ 20638 w 68"/>
              <a:gd name="T65" fmla="*/ 15875 h 24"/>
              <a:gd name="T66" fmla="*/ 19050 w 68"/>
              <a:gd name="T67" fmla="*/ 15875 h 24"/>
              <a:gd name="T68" fmla="*/ 15875 w 68"/>
              <a:gd name="T69" fmla="*/ 17463 h 24"/>
              <a:gd name="T70" fmla="*/ 14288 w 68"/>
              <a:gd name="T71" fmla="*/ 17463 h 24"/>
              <a:gd name="T72" fmla="*/ 14288 w 68"/>
              <a:gd name="T73" fmla="*/ 19050 h 24"/>
              <a:gd name="T74" fmla="*/ 11113 w 68"/>
              <a:gd name="T75" fmla="*/ 19050 h 24"/>
              <a:gd name="T76" fmla="*/ 1588 w 68"/>
              <a:gd name="T77" fmla="*/ 26988 h 24"/>
              <a:gd name="T78" fmla="*/ 1588 w 68"/>
              <a:gd name="T79" fmla="*/ 28575 h 24"/>
              <a:gd name="T80" fmla="*/ 0 w 68"/>
              <a:gd name="T81" fmla="*/ 28575 h 24"/>
              <a:gd name="T82" fmla="*/ 0 w 68"/>
              <a:gd name="T83" fmla="*/ 31750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 h="24">
                <a:moveTo>
                  <a:pt x="0" y="20"/>
                </a:moveTo>
                <a:lnTo>
                  <a:pt x="0" y="23"/>
                </a:lnTo>
                <a:lnTo>
                  <a:pt x="1" y="23"/>
                </a:lnTo>
                <a:lnTo>
                  <a:pt x="1" y="22"/>
                </a:lnTo>
                <a:lnTo>
                  <a:pt x="3" y="22"/>
                </a:lnTo>
                <a:lnTo>
                  <a:pt x="3" y="20"/>
                </a:lnTo>
                <a:lnTo>
                  <a:pt x="12" y="12"/>
                </a:lnTo>
                <a:lnTo>
                  <a:pt x="13" y="12"/>
                </a:lnTo>
                <a:lnTo>
                  <a:pt x="17" y="10"/>
                </a:lnTo>
                <a:lnTo>
                  <a:pt x="21" y="10"/>
                </a:lnTo>
                <a:lnTo>
                  <a:pt x="26" y="7"/>
                </a:lnTo>
                <a:lnTo>
                  <a:pt x="28" y="7"/>
                </a:lnTo>
                <a:lnTo>
                  <a:pt x="28" y="5"/>
                </a:lnTo>
                <a:lnTo>
                  <a:pt x="40" y="5"/>
                </a:lnTo>
                <a:lnTo>
                  <a:pt x="42" y="3"/>
                </a:lnTo>
                <a:lnTo>
                  <a:pt x="64" y="3"/>
                </a:lnTo>
                <a:lnTo>
                  <a:pt x="64" y="5"/>
                </a:lnTo>
                <a:lnTo>
                  <a:pt x="65" y="5"/>
                </a:lnTo>
                <a:lnTo>
                  <a:pt x="65" y="3"/>
                </a:lnTo>
                <a:lnTo>
                  <a:pt x="67" y="3"/>
                </a:lnTo>
                <a:lnTo>
                  <a:pt x="67" y="2"/>
                </a:lnTo>
                <a:lnTo>
                  <a:pt x="65" y="2"/>
                </a:lnTo>
                <a:lnTo>
                  <a:pt x="64" y="0"/>
                </a:lnTo>
                <a:lnTo>
                  <a:pt x="40" y="0"/>
                </a:lnTo>
                <a:lnTo>
                  <a:pt x="39" y="2"/>
                </a:lnTo>
                <a:lnTo>
                  <a:pt x="28" y="2"/>
                </a:lnTo>
                <a:lnTo>
                  <a:pt x="26" y="3"/>
                </a:lnTo>
                <a:lnTo>
                  <a:pt x="25" y="3"/>
                </a:lnTo>
                <a:lnTo>
                  <a:pt x="19" y="7"/>
                </a:lnTo>
                <a:lnTo>
                  <a:pt x="17" y="7"/>
                </a:lnTo>
                <a:lnTo>
                  <a:pt x="16" y="8"/>
                </a:lnTo>
                <a:lnTo>
                  <a:pt x="13" y="8"/>
                </a:lnTo>
                <a:lnTo>
                  <a:pt x="13" y="10"/>
                </a:lnTo>
                <a:lnTo>
                  <a:pt x="12" y="10"/>
                </a:lnTo>
                <a:lnTo>
                  <a:pt x="10" y="11"/>
                </a:lnTo>
                <a:lnTo>
                  <a:pt x="9" y="11"/>
                </a:lnTo>
                <a:lnTo>
                  <a:pt x="9" y="12"/>
                </a:lnTo>
                <a:lnTo>
                  <a:pt x="7" y="12"/>
                </a:lnTo>
                <a:lnTo>
                  <a:pt x="1" y="17"/>
                </a:lnTo>
                <a:lnTo>
                  <a:pt x="1" y="18"/>
                </a:lnTo>
                <a:lnTo>
                  <a:pt x="0" y="18"/>
                </a:lnTo>
                <a:lnTo>
                  <a:pt x="0" y="2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09" name="Freeform 74">
            <a:extLst>
              <a:ext uri="{FF2B5EF4-FFF2-40B4-BE49-F238E27FC236}">
                <a16:creationId xmlns:a16="http://schemas.microsoft.com/office/drawing/2014/main" xmlns="" id="{C14ADF42-9C5F-42B8-B5DC-00BFE912103A}"/>
              </a:ext>
            </a:extLst>
          </p:cNvPr>
          <p:cNvSpPr>
            <a:spLocks/>
          </p:cNvSpPr>
          <p:nvPr/>
        </p:nvSpPr>
        <p:spPr bwMode="auto">
          <a:xfrm>
            <a:off x="8658226" y="4537075"/>
            <a:ext cx="60325" cy="26988"/>
          </a:xfrm>
          <a:custGeom>
            <a:avLst/>
            <a:gdLst>
              <a:gd name="T0" fmla="*/ 1588 w 38"/>
              <a:gd name="T1" fmla="*/ 0 h 17"/>
              <a:gd name="T2" fmla="*/ 0 w 38"/>
              <a:gd name="T3" fmla="*/ 0 h 17"/>
              <a:gd name="T4" fmla="*/ 0 w 38"/>
              <a:gd name="T5" fmla="*/ 7938 h 17"/>
              <a:gd name="T6" fmla="*/ 53975 w 38"/>
              <a:gd name="T7" fmla="*/ 25400 h 17"/>
              <a:gd name="T8" fmla="*/ 57150 w 38"/>
              <a:gd name="T9" fmla="*/ 25400 h 17"/>
              <a:gd name="T10" fmla="*/ 57150 w 38"/>
              <a:gd name="T11" fmla="*/ 25400 h 17"/>
              <a:gd name="T12" fmla="*/ 58738 w 38"/>
              <a:gd name="T13" fmla="*/ 25400 h 17"/>
              <a:gd name="T14" fmla="*/ 58738 w 38"/>
              <a:gd name="T15" fmla="*/ 15875 h 17"/>
              <a:gd name="T16" fmla="*/ 57150 w 38"/>
              <a:gd name="T17" fmla="*/ 15875 h 17"/>
              <a:gd name="T18" fmla="*/ 1588 w 3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7">
                <a:moveTo>
                  <a:pt x="1" y="0"/>
                </a:moveTo>
                <a:lnTo>
                  <a:pt x="0" y="0"/>
                </a:lnTo>
                <a:lnTo>
                  <a:pt x="0" y="5"/>
                </a:lnTo>
                <a:lnTo>
                  <a:pt x="34" y="16"/>
                </a:lnTo>
                <a:lnTo>
                  <a:pt x="36" y="16"/>
                </a:lnTo>
                <a:lnTo>
                  <a:pt x="37" y="16"/>
                </a:lnTo>
                <a:lnTo>
                  <a:pt x="37" y="10"/>
                </a:lnTo>
                <a:lnTo>
                  <a:pt x="36" y="10"/>
                </a:lnTo>
                <a:lnTo>
                  <a:pt x="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0" name="Freeform 75">
            <a:extLst>
              <a:ext uri="{FF2B5EF4-FFF2-40B4-BE49-F238E27FC236}">
                <a16:creationId xmlns:a16="http://schemas.microsoft.com/office/drawing/2014/main" xmlns="" id="{4EB3B08B-7653-4CC2-921E-32EC621AC37F}"/>
              </a:ext>
            </a:extLst>
          </p:cNvPr>
          <p:cNvSpPr>
            <a:spLocks/>
          </p:cNvSpPr>
          <p:nvPr/>
        </p:nvSpPr>
        <p:spPr bwMode="auto">
          <a:xfrm>
            <a:off x="7235826" y="4321175"/>
            <a:ext cx="49213" cy="26988"/>
          </a:xfrm>
          <a:custGeom>
            <a:avLst/>
            <a:gdLst>
              <a:gd name="T0" fmla="*/ 1588 w 31"/>
              <a:gd name="T1" fmla="*/ 0 h 17"/>
              <a:gd name="T2" fmla="*/ 0 w 31"/>
              <a:gd name="T3" fmla="*/ 0 h 17"/>
              <a:gd name="T4" fmla="*/ 0 w 31"/>
              <a:gd name="T5" fmla="*/ 4763 h 17"/>
              <a:gd name="T6" fmla="*/ 30163 w 31"/>
              <a:gd name="T7" fmla="*/ 4763 h 17"/>
              <a:gd name="T8" fmla="*/ 30163 w 31"/>
              <a:gd name="T9" fmla="*/ 9525 h 17"/>
              <a:gd name="T10" fmla="*/ 31750 w 31"/>
              <a:gd name="T11" fmla="*/ 9525 h 17"/>
              <a:gd name="T12" fmla="*/ 30163 w 31"/>
              <a:gd name="T13" fmla="*/ 4763 h 17"/>
              <a:gd name="T14" fmla="*/ 30163 w 31"/>
              <a:gd name="T15" fmla="*/ 9525 h 17"/>
              <a:gd name="T16" fmla="*/ 31750 w 31"/>
              <a:gd name="T17" fmla="*/ 9525 h 17"/>
              <a:gd name="T18" fmla="*/ 34925 w 31"/>
              <a:gd name="T19" fmla="*/ 9525 h 17"/>
              <a:gd name="T20" fmla="*/ 36513 w 31"/>
              <a:gd name="T21" fmla="*/ 9525 h 17"/>
              <a:gd name="T22" fmla="*/ 36513 w 31"/>
              <a:gd name="T23" fmla="*/ 14288 h 17"/>
              <a:gd name="T24" fmla="*/ 39688 w 31"/>
              <a:gd name="T25" fmla="*/ 14288 h 17"/>
              <a:gd name="T26" fmla="*/ 39688 w 31"/>
              <a:gd name="T27" fmla="*/ 19050 h 17"/>
              <a:gd name="T28" fmla="*/ 42863 w 31"/>
              <a:gd name="T29" fmla="*/ 19050 h 17"/>
              <a:gd name="T30" fmla="*/ 42863 w 31"/>
              <a:gd name="T31" fmla="*/ 25400 h 17"/>
              <a:gd name="T32" fmla="*/ 44450 w 31"/>
              <a:gd name="T33" fmla="*/ 25400 h 17"/>
              <a:gd name="T34" fmla="*/ 44450 w 31"/>
              <a:gd name="T35" fmla="*/ 22225 h 17"/>
              <a:gd name="T36" fmla="*/ 47625 w 31"/>
              <a:gd name="T37" fmla="*/ 22225 h 17"/>
              <a:gd name="T38" fmla="*/ 47625 w 31"/>
              <a:gd name="T39" fmla="*/ 19050 h 17"/>
              <a:gd name="T40" fmla="*/ 44450 w 31"/>
              <a:gd name="T41" fmla="*/ 14288 h 17"/>
              <a:gd name="T42" fmla="*/ 44450 w 31"/>
              <a:gd name="T43" fmla="*/ 9525 h 17"/>
              <a:gd name="T44" fmla="*/ 39688 w 31"/>
              <a:gd name="T45" fmla="*/ 4763 h 17"/>
              <a:gd name="T46" fmla="*/ 39688 w 31"/>
              <a:gd name="T47" fmla="*/ 9525 h 17"/>
              <a:gd name="T48" fmla="*/ 36513 w 31"/>
              <a:gd name="T49" fmla="*/ 4763 h 17"/>
              <a:gd name="T50" fmla="*/ 36513 w 31"/>
              <a:gd name="T51" fmla="*/ 1588 h 17"/>
              <a:gd name="T52" fmla="*/ 31750 w 31"/>
              <a:gd name="T53" fmla="*/ 1588 h 17"/>
              <a:gd name="T54" fmla="*/ 30163 w 31"/>
              <a:gd name="T55" fmla="*/ 0 h 17"/>
              <a:gd name="T56" fmla="*/ 1588 w 31"/>
              <a:gd name="T57" fmla="*/ 0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 h="17">
                <a:moveTo>
                  <a:pt x="1" y="0"/>
                </a:moveTo>
                <a:lnTo>
                  <a:pt x="0" y="0"/>
                </a:lnTo>
                <a:lnTo>
                  <a:pt x="0" y="3"/>
                </a:lnTo>
                <a:lnTo>
                  <a:pt x="19" y="3"/>
                </a:lnTo>
                <a:lnTo>
                  <a:pt x="19" y="6"/>
                </a:lnTo>
                <a:lnTo>
                  <a:pt x="20" y="6"/>
                </a:lnTo>
                <a:lnTo>
                  <a:pt x="19" y="3"/>
                </a:lnTo>
                <a:lnTo>
                  <a:pt x="19" y="6"/>
                </a:lnTo>
                <a:lnTo>
                  <a:pt x="20" y="6"/>
                </a:lnTo>
                <a:lnTo>
                  <a:pt x="22" y="6"/>
                </a:lnTo>
                <a:lnTo>
                  <a:pt x="23" y="6"/>
                </a:lnTo>
                <a:lnTo>
                  <a:pt x="23" y="9"/>
                </a:lnTo>
                <a:lnTo>
                  <a:pt x="25" y="9"/>
                </a:lnTo>
                <a:lnTo>
                  <a:pt x="25" y="12"/>
                </a:lnTo>
                <a:lnTo>
                  <a:pt x="27" y="12"/>
                </a:lnTo>
                <a:lnTo>
                  <a:pt x="27" y="16"/>
                </a:lnTo>
                <a:lnTo>
                  <a:pt x="28" y="16"/>
                </a:lnTo>
                <a:lnTo>
                  <a:pt x="28" y="14"/>
                </a:lnTo>
                <a:lnTo>
                  <a:pt x="30" y="14"/>
                </a:lnTo>
                <a:lnTo>
                  <a:pt x="30" y="12"/>
                </a:lnTo>
                <a:lnTo>
                  <a:pt x="28" y="9"/>
                </a:lnTo>
                <a:lnTo>
                  <a:pt x="28" y="6"/>
                </a:lnTo>
                <a:lnTo>
                  <a:pt x="25" y="3"/>
                </a:lnTo>
                <a:lnTo>
                  <a:pt x="25" y="6"/>
                </a:lnTo>
                <a:lnTo>
                  <a:pt x="23" y="3"/>
                </a:lnTo>
                <a:lnTo>
                  <a:pt x="23" y="1"/>
                </a:lnTo>
                <a:lnTo>
                  <a:pt x="20" y="1"/>
                </a:lnTo>
                <a:lnTo>
                  <a:pt x="19" y="0"/>
                </a:lnTo>
                <a:lnTo>
                  <a:pt x="1"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1" name="Freeform 76">
            <a:extLst>
              <a:ext uri="{FF2B5EF4-FFF2-40B4-BE49-F238E27FC236}">
                <a16:creationId xmlns:a16="http://schemas.microsoft.com/office/drawing/2014/main" xmlns="" id="{721A1C66-07D5-4422-A1A7-C2C9A25E2C02}"/>
              </a:ext>
            </a:extLst>
          </p:cNvPr>
          <p:cNvSpPr>
            <a:spLocks/>
          </p:cNvSpPr>
          <p:nvPr/>
        </p:nvSpPr>
        <p:spPr bwMode="auto">
          <a:xfrm>
            <a:off x="7183438" y="4316413"/>
            <a:ext cx="38100" cy="31750"/>
          </a:xfrm>
          <a:custGeom>
            <a:avLst/>
            <a:gdLst>
              <a:gd name="T0" fmla="*/ 0 w 24"/>
              <a:gd name="T1" fmla="*/ 25400 h 20"/>
              <a:gd name="T2" fmla="*/ 0 w 24"/>
              <a:gd name="T3" fmla="*/ 30163 h 20"/>
              <a:gd name="T4" fmla="*/ 3175 w 24"/>
              <a:gd name="T5" fmla="*/ 30163 h 20"/>
              <a:gd name="T6" fmla="*/ 3175 w 24"/>
              <a:gd name="T7" fmla="*/ 26988 h 20"/>
              <a:gd name="T8" fmla="*/ 9525 w 24"/>
              <a:gd name="T9" fmla="*/ 22225 h 20"/>
              <a:gd name="T10" fmla="*/ 9525 w 24"/>
              <a:gd name="T11" fmla="*/ 19050 h 20"/>
              <a:gd name="T12" fmla="*/ 17463 w 24"/>
              <a:gd name="T13" fmla="*/ 11113 h 20"/>
              <a:gd name="T14" fmla="*/ 19050 w 24"/>
              <a:gd name="T15" fmla="*/ 11113 h 20"/>
              <a:gd name="T16" fmla="*/ 19050 w 24"/>
              <a:gd name="T17" fmla="*/ 9525 h 20"/>
              <a:gd name="T18" fmla="*/ 23813 w 24"/>
              <a:gd name="T19" fmla="*/ 4763 h 20"/>
              <a:gd name="T20" fmla="*/ 28575 w 24"/>
              <a:gd name="T21" fmla="*/ 4763 h 20"/>
              <a:gd name="T22" fmla="*/ 28575 w 24"/>
              <a:gd name="T23" fmla="*/ 3175 h 20"/>
              <a:gd name="T24" fmla="*/ 31750 w 24"/>
              <a:gd name="T25" fmla="*/ 3175 h 20"/>
              <a:gd name="T26" fmla="*/ 28575 w 24"/>
              <a:gd name="T27" fmla="*/ 3175 h 20"/>
              <a:gd name="T28" fmla="*/ 28575 w 24"/>
              <a:gd name="T29" fmla="*/ 7938 h 20"/>
              <a:gd name="T30" fmla="*/ 31750 w 24"/>
              <a:gd name="T31" fmla="*/ 7938 h 20"/>
              <a:gd name="T32" fmla="*/ 31750 w 24"/>
              <a:gd name="T33" fmla="*/ 22225 h 20"/>
              <a:gd name="T34" fmla="*/ 31750 w 24"/>
              <a:gd name="T35" fmla="*/ 19050 h 20"/>
              <a:gd name="T36" fmla="*/ 31750 w 24"/>
              <a:gd name="T37" fmla="*/ 22225 h 20"/>
              <a:gd name="T38" fmla="*/ 33338 w 24"/>
              <a:gd name="T39" fmla="*/ 22225 h 20"/>
              <a:gd name="T40" fmla="*/ 33338 w 24"/>
              <a:gd name="T41" fmla="*/ 22225 h 20"/>
              <a:gd name="T42" fmla="*/ 36513 w 24"/>
              <a:gd name="T43" fmla="*/ 22225 h 20"/>
              <a:gd name="T44" fmla="*/ 36513 w 24"/>
              <a:gd name="T45" fmla="*/ 7938 h 20"/>
              <a:gd name="T46" fmla="*/ 33338 w 24"/>
              <a:gd name="T47" fmla="*/ 4763 h 20"/>
              <a:gd name="T48" fmla="*/ 33338 w 24"/>
              <a:gd name="T49" fmla="*/ 0 h 20"/>
              <a:gd name="T50" fmla="*/ 26988 w 24"/>
              <a:gd name="T51" fmla="*/ 0 h 20"/>
              <a:gd name="T52" fmla="*/ 26988 w 24"/>
              <a:gd name="T53" fmla="*/ 3175 h 20"/>
              <a:gd name="T54" fmla="*/ 26988 w 24"/>
              <a:gd name="T55" fmla="*/ 0 h 20"/>
              <a:gd name="T56" fmla="*/ 28575 w 24"/>
              <a:gd name="T57" fmla="*/ 0 h 20"/>
              <a:gd name="T58" fmla="*/ 20638 w 24"/>
              <a:gd name="T59" fmla="*/ 0 h 20"/>
              <a:gd name="T60" fmla="*/ 9525 w 24"/>
              <a:gd name="T61" fmla="*/ 11113 h 20"/>
              <a:gd name="T62" fmla="*/ 9525 w 24"/>
              <a:gd name="T63" fmla="*/ 14288 h 20"/>
              <a:gd name="T64" fmla="*/ 3175 w 24"/>
              <a:gd name="T65" fmla="*/ 22225 h 20"/>
              <a:gd name="T66" fmla="*/ 3175 w 24"/>
              <a:gd name="T67" fmla="*/ 22225 h 20"/>
              <a:gd name="T68" fmla="*/ 0 w 24"/>
              <a:gd name="T69" fmla="*/ 22225 h 20"/>
              <a:gd name="T70" fmla="*/ 0 w 24"/>
              <a:gd name="T71" fmla="*/ 25400 h 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 h="20">
                <a:moveTo>
                  <a:pt x="0" y="16"/>
                </a:moveTo>
                <a:lnTo>
                  <a:pt x="0" y="19"/>
                </a:lnTo>
                <a:lnTo>
                  <a:pt x="2" y="19"/>
                </a:lnTo>
                <a:lnTo>
                  <a:pt x="2" y="17"/>
                </a:lnTo>
                <a:lnTo>
                  <a:pt x="6" y="14"/>
                </a:lnTo>
                <a:lnTo>
                  <a:pt x="6" y="12"/>
                </a:lnTo>
                <a:lnTo>
                  <a:pt x="11" y="7"/>
                </a:lnTo>
                <a:lnTo>
                  <a:pt x="12" y="7"/>
                </a:lnTo>
                <a:lnTo>
                  <a:pt x="12" y="6"/>
                </a:lnTo>
                <a:lnTo>
                  <a:pt x="15" y="3"/>
                </a:lnTo>
                <a:lnTo>
                  <a:pt x="18" y="3"/>
                </a:lnTo>
                <a:lnTo>
                  <a:pt x="18" y="2"/>
                </a:lnTo>
                <a:lnTo>
                  <a:pt x="20" y="2"/>
                </a:lnTo>
                <a:lnTo>
                  <a:pt x="18" y="2"/>
                </a:lnTo>
                <a:lnTo>
                  <a:pt x="18" y="5"/>
                </a:lnTo>
                <a:lnTo>
                  <a:pt x="20" y="5"/>
                </a:lnTo>
                <a:lnTo>
                  <a:pt x="20" y="14"/>
                </a:lnTo>
                <a:lnTo>
                  <a:pt x="20" y="12"/>
                </a:lnTo>
                <a:lnTo>
                  <a:pt x="20" y="14"/>
                </a:lnTo>
                <a:lnTo>
                  <a:pt x="21" y="14"/>
                </a:lnTo>
                <a:lnTo>
                  <a:pt x="23" y="14"/>
                </a:lnTo>
                <a:lnTo>
                  <a:pt x="23" y="5"/>
                </a:lnTo>
                <a:lnTo>
                  <a:pt x="21" y="3"/>
                </a:lnTo>
                <a:lnTo>
                  <a:pt x="21" y="0"/>
                </a:lnTo>
                <a:lnTo>
                  <a:pt x="17" y="0"/>
                </a:lnTo>
                <a:lnTo>
                  <a:pt x="17" y="2"/>
                </a:lnTo>
                <a:lnTo>
                  <a:pt x="17" y="0"/>
                </a:lnTo>
                <a:lnTo>
                  <a:pt x="18" y="0"/>
                </a:lnTo>
                <a:lnTo>
                  <a:pt x="13" y="0"/>
                </a:lnTo>
                <a:lnTo>
                  <a:pt x="6" y="7"/>
                </a:lnTo>
                <a:lnTo>
                  <a:pt x="6" y="9"/>
                </a:lnTo>
                <a:lnTo>
                  <a:pt x="2" y="14"/>
                </a:lnTo>
                <a:lnTo>
                  <a:pt x="0" y="14"/>
                </a:lnTo>
                <a:lnTo>
                  <a:pt x="0" y="16"/>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2" name="Freeform 77">
            <a:extLst>
              <a:ext uri="{FF2B5EF4-FFF2-40B4-BE49-F238E27FC236}">
                <a16:creationId xmlns:a16="http://schemas.microsoft.com/office/drawing/2014/main" xmlns="" id="{E2D12901-A72A-458B-A1CC-ABE7B3D72550}"/>
              </a:ext>
            </a:extLst>
          </p:cNvPr>
          <p:cNvSpPr>
            <a:spLocks/>
          </p:cNvSpPr>
          <p:nvPr/>
        </p:nvSpPr>
        <p:spPr bwMode="auto">
          <a:xfrm>
            <a:off x="7145339" y="4316414"/>
            <a:ext cx="65087" cy="26987"/>
          </a:xfrm>
          <a:custGeom>
            <a:avLst/>
            <a:gdLst>
              <a:gd name="T0" fmla="*/ 0 w 41"/>
              <a:gd name="T1" fmla="*/ 15875 h 17"/>
              <a:gd name="T2" fmla="*/ 0 w 41"/>
              <a:gd name="T3" fmla="*/ 25400 h 17"/>
              <a:gd name="T4" fmla="*/ 3175 w 41"/>
              <a:gd name="T5" fmla="*/ 25400 h 17"/>
              <a:gd name="T6" fmla="*/ 4762 w 41"/>
              <a:gd name="T7" fmla="*/ 25400 h 17"/>
              <a:gd name="T8" fmla="*/ 9525 w 41"/>
              <a:gd name="T9" fmla="*/ 25400 h 17"/>
              <a:gd name="T10" fmla="*/ 9525 w 41"/>
              <a:gd name="T11" fmla="*/ 15875 h 17"/>
              <a:gd name="T12" fmla="*/ 22225 w 41"/>
              <a:gd name="T13" fmla="*/ 15875 h 17"/>
              <a:gd name="T14" fmla="*/ 22225 w 41"/>
              <a:gd name="T15" fmla="*/ 7937 h 17"/>
              <a:gd name="T16" fmla="*/ 39687 w 41"/>
              <a:gd name="T17" fmla="*/ 7937 h 17"/>
              <a:gd name="T18" fmla="*/ 49212 w 41"/>
              <a:gd name="T19" fmla="*/ 7937 h 17"/>
              <a:gd name="T20" fmla="*/ 49212 w 41"/>
              <a:gd name="T21" fmla="*/ 7937 h 17"/>
              <a:gd name="T22" fmla="*/ 53975 w 41"/>
              <a:gd name="T23" fmla="*/ 7937 h 17"/>
              <a:gd name="T24" fmla="*/ 53975 w 41"/>
              <a:gd name="T25" fmla="*/ 15875 h 17"/>
              <a:gd name="T26" fmla="*/ 58737 w 41"/>
              <a:gd name="T27" fmla="*/ 15875 h 17"/>
              <a:gd name="T28" fmla="*/ 58737 w 41"/>
              <a:gd name="T29" fmla="*/ 25400 h 17"/>
              <a:gd name="T30" fmla="*/ 61912 w 41"/>
              <a:gd name="T31" fmla="*/ 25400 h 17"/>
              <a:gd name="T32" fmla="*/ 61912 w 41"/>
              <a:gd name="T33" fmla="*/ 15875 h 17"/>
              <a:gd name="T34" fmla="*/ 63500 w 41"/>
              <a:gd name="T35" fmla="*/ 15875 h 17"/>
              <a:gd name="T36" fmla="*/ 63500 w 41"/>
              <a:gd name="T37" fmla="*/ 7937 h 17"/>
              <a:gd name="T38" fmla="*/ 61912 w 41"/>
              <a:gd name="T39" fmla="*/ 7937 h 17"/>
              <a:gd name="T40" fmla="*/ 61912 w 41"/>
              <a:gd name="T41" fmla="*/ 7937 h 17"/>
              <a:gd name="T42" fmla="*/ 55562 w 41"/>
              <a:gd name="T43" fmla="*/ 7937 h 17"/>
              <a:gd name="T44" fmla="*/ 55562 w 41"/>
              <a:gd name="T45" fmla="*/ 0 h 17"/>
              <a:gd name="T46" fmla="*/ 19050 w 41"/>
              <a:gd name="T47" fmla="*/ 0 h 17"/>
              <a:gd name="T48" fmla="*/ 19050 w 41"/>
              <a:gd name="T49" fmla="*/ 7937 h 17"/>
              <a:gd name="T50" fmla="*/ 9525 w 41"/>
              <a:gd name="T51" fmla="*/ 7937 h 17"/>
              <a:gd name="T52" fmla="*/ 7937 w 41"/>
              <a:gd name="T53" fmla="*/ 7937 h 17"/>
              <a:gd name="T54" fmla="*/ 3175 w 41"/>
              <a:gd name="T55" fmla="*/ 7937 h 17"/>
              <a:gd name="T56" fmla="*/ 3175 w 41"/>
              <a:gd name="T57" fmla="*/ 15875 h 17"/>
              <a:gd name="T58" fmla="*/ 0 w 41"/>
              <a:gd name="T59" fmla="*/ 15875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 h="17">
                <a:moveTo>
                  <a:pt x="0" y="10"/>
                </a:moveTo>
                <a:lnTo>
                  <a:pt x="0" y="16"/>
                </a:lnTo>
                <a:lnTo>
                  <a:pt x="2" y="16"/>
                </a:lnTo>
                <a:lnTo>
                  <a:pt x="3" y="16"/>
                </a:lnTo>
                <a:lnTo>
                  <a:pt x="6" y="16"/>
                </a:lnTo>
                <a:lnTo>
                  <a:pt x="6" y="10"/>
                </a:lnTo>
                <a:lnTo>
                  <a:pt x="14" y="10"/>
                </a:lnTo>
                <a:lnTo>
                  <a:pt x="14" y="5"/>
                </a:lnTo>
                <a:lnTo>
                  <a:pt x="25" y="5"/>
                </a:lnTo>
                <a:lnTo>
                  <a:pt x="31" y="5"/>
                </a:lnTo>
                <a:lnTo>
                  <a:pt x="34" y="5"/>
                </a:lnTo>
                <a:lnTo>
                  <a:pt x="34" y="10"/>
                </a:lnTo>
                <a:lnTo>
                  <a:pt x="37" y="10"/>
                </a:lnTo>
                <a:lnTo>
                  <a:pt x="37" y="16"/>
                </a:lnTo>
                <a:lnTo>
                  <a:pt x="39" y="16"/>
                </a:lnTo>
                <a:lnTo>
                  <a:pt x="39" y="10"/>
                </a:lnTo>
                <a:lnTo>
                  <a:pt x="40" y="10"/>
                </a:lnTo>
                <a:lnTo>
                  <a:pt x="40" y="5"/>
                </a:lnTo>
                <a:lnTo>
                  <a:pt x="39" y="5"/>
                </a:lnTo>
                <a:lnTo>
                  <a:pt x="35" y="5"/>
                </a:lnTo>
                <a:lnTo>
                  <a:pt x="35" y="0"/>
                </a:lnTo>
                <a:lnTo>
                  <a:pt x="12" y="0"/>
                </a:lnTo>
                <a:lnTo>
                  <a:pt x="12" y="5"/>
                </a:lnTo>
                <a:lnTo>
                  <a:pt x="6" y="5"/>
                </a:lnTo>
                <a:lnTo>
                  <a:pt x="5" y="5"/>
                </a:lnTo>
                <a:lnTo>
                  <a:pt x="2" y="5"/>
                </a:lnTo>
                <a:lnTo>
                  <a:pt x="2" y="10"/>
                </a:lnTo>
                <a:lnTo>
                  <a:pt x="0" y="1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3" name="Freeform 78">
            <a:extLst>
              <a:ext uri="{FF2B5EF4-FFF2-40B4-BE49-F238E27FC236}">
                <a16:creationId xmlns:a16="http://schemas.microsoft.com/office/drawing/2014/main" xmlns="" id="{21C7895B-CCF2-4683-8752-7DF00CF10695}"/>
              </a:ext>
            </a:extLst>
          </p:cNvPr>
          <p:cNvSpPr>
            <a:spLocks/>
          </p:cNvSpPr>
          <p:nvPr/>
        </p:nvSpPr>
        <p:spPr bwMode="auto">
          <a:xfrm>
            <a:off x="8642351" y="4519614"/>
            <a:ext cx="206375" cy="33337"/>
          </a:xfrm>
          <a:custGeom>
            <a:avLst/>
            <a:gdLst>
              <a:gd name="T0" fmla="*/ 198438 w 130"/>
              <a:gd name="T1" fmla="*/ 28575 h 21"/>
              <a:gd name="T2" fmla="*/ 198438 w 130"/>
              <a:gd name="T3" fmla="*/ 31750 h 21"/>
              <a:gd name="T4" fmla="*/ 203200 w 130"/>
              <a:gd name="T5" fmla="*/ 31750 h 21"/>
              <a:gd name="T6" fmla="*/ 203200 w 130"/>
              <a:gd name="T7" fmla="*/ 28575 h 21"/>
              <a:gd name="T8" fmla="*/ 204788 w 130"/>
              <a:gd name="T9" fmla="*/ 28575 h 21"/>
              <a:gd name="T10" fmla="*/ 204788 w 130"/>
              <a:gd name="T11" fmla="*/ 26987 h 21"/>
              <a:gd name="T12" fmla="*/ 203200 w 130"/>
              <a:gd name="T13" fmla="*/ 26987 h 21"/>
              <a:gd name="T14" fmla="*/ 198438 w 130"/>
              <a:gd name="T15" fmla="*/ 23812 h 21"/>
              <a:gd name="T16" fmla="*/ 196850 w 130"/>
              <a:gd name="T17" fmla="*/ 23812 h 21"/>
              <a:gd name="T18" fmla="*/ 193675 w 130"/>
              <a:gd name="T19" fmla="*/ 23812 h 21"/>
              <a:gd name="T20" fmla="*/ 187325 w 130"/>
              <a:gd name="T21" fmla="*/ 20637 h 21"/>
              <a:gd name="T22" fmla="*/ 182563 w 130"/>
              <a:gd name="T23" fmla="*/ 15875 h 21"/>
              <a:gd name="T24" fmla="*/ 173038 w 130"/>
              <a:gd name="T25" fmla="*/ 12700 h 21"/>
              <a:gd name="T26" fmla="*/ 166688 w 130"/>
              <a:gd name="T27" fmla="*/ 11112 h 21"/>
              <a:gd name="T28" fmla="*/ 161925 w 130"/>
              <a:gd name="T29" fmla="*/ 11112 h 21"/>
              <a:gd name="T30" fmla="*/ 157163 w 130"/>
              <a:gd name="T31" fmla="*/ 7937 h 21"/>
              <a:gd name="T32" fmla="*/ 153988 w 130"/>
              <a:gd name="T33" fmla="*/ 7937 h 21"/>
              <a:gd name="T34" fmla="*/ 152400 w 130"/>
              <a:gd name="T35" fmla="*/ 6350 h 21"/>
              <a:gd name="T36" fmla="*/ 147638 w 130"/>
              <a:gd name="T37" fmla="*/ 6350 h 21"/>
              <a:gd name="T38" fmla="*/ 142875 w 130"/>
              <a:gd name="T39" fmla="*/ 4762 h 21"/>
              <a:gd name="T40" fmla="*/ 133350 w 130"/>
              <a:gd name="T41" fmla="*/ 4762 h 21"/>
              <a:gd name="T42" fmla="*/ 127000 w 130"/>
              <a:gd name="T43" fmla="*/ 1587 h 21"/>
              <a:gd name="T44" fmla="*/ 123825 w 130"/>
              <a:gd name="T45" fmla="*/ 1587 h 21"/>
              <a:gd name="T46" fmla="*/ 119063 w 130"/>
              <a:gd name="T47" fmla="*/ 0 h 21"/>
              <a:gd name="T48" fmla="*/ 57150 w 130"/>
              <a:gd name="T49" fmla="*/ 0 h 21"/>
              <a:gd name="T50" fmla="*/ 52388 w 130"/>
              <a:gd name="T51" fmla="*/ 1587 h 21"/>
              <a:gd name="T52" fmla="*/ 41275 w 130"/>
              <a:gd name="T53" fmla="*/ 1587 h 21"/>
              <a:gd name="T54" fmla="*/ 30163 w 130"/>
              <a:gd name="T55" fmla="*/ 4762 h 21"/>
              <a:gd name="T56" fmla="*/ 26988 w 130"/>
              <a:gd name="T57" fmla="*/ 6350 h 21"/>
              <a:gd name="T58" fmla="*/ 20638 w 130"/>
              <a:gd name="T59" fmla="*/ 6350 h 21"/>
              <a:gd name="T60" fmla="*/ 14288 w 130"/>
              <a:gd name="T61" fmla="*/ 7937 h 21"/>
              <a:gd name="T62" fmla="*/ 7938 w 130"/>
              <a:gd name="T63" fmla="*/ 7937 h 21"/>
              <a:gd name="T64" fmla="*/ 6350 w 130"/>
              <a:gd name="T65" fmla="*/ 11112 h 21"/>
              <a:gd name="T66" fmla="*/ 0 w 130"/>
              <a:gd name="T67" fmla="*/ 12700 h 21"/>
              <a:gd name="T68" fmla="*/ 0 w 130"/>
              <a:gd name="T69" fmla="*/ 17462 h 21"/>
              <a:gd name="T70" fmla="*/ 1588 w 130"/>
              <a:gd name="T71" fmla="*/ 17462 h 21"/>
              <a:gd name="T72" fmla="*/ 7938 w 130"/>
              <a:gd name="T73" fmla="*/ 15875 h 21"/>
              <a:gd name="T74" fmla="*/ 11113 w 130"/>
              <a:gd name="T75" fmla="*/ 12700 h 21"/>
              <a:gd name="T76" fmla="*/ 17463 w 130"/>
              <a:gd name="T77" fmla="*/ 12700 h 21"/>
              <a:gd name="T78" fmla="*/ 20638 w 130"/>
              <a:gd name="T79" fmla="*/ 11112 h 21"/>
              <a:gd name="T80" fmla="*/ 26988 w 130"/>
              <a:gd name="T81" fmla="*/ 11112 h 21"/>
              <a:gd name="T82" fmla="*/ 30163 w 130"/>
              <a:gd name="T83" fmla="*/ 7937 h 21"/>
              <a:gd name="T84" fmla="*/ 41275 w 130"/>
              <a:gd name="T85" fmla="*/ 6350 h 21"/>
              <a:gd name="T86" fmla="*/ 52388 w 130"/>
              <a:gd name="T87" fmla="*/ 6350 h 21"/>
              <a:gd name="T88" fmla="*/ 57150 w 130"/>
              <a:gd name="T89" fmla="*/ 4762 h 21"/>
              <a:gd name="T90" fmla="*/ 119063 w 130"/>
              <a:gd name="T91" fmla="*/ 4762 h 21"/>
              <a:gd name="T92" fmla="*/ 123825 w 130"/>
              <a:gd name="T93" fmla="*/ 6350 h 21"/>
              <a:gd name="T94" fmla="*/ 127000 w 130"/>
              <a:gd name="T95" fmla="*/ 6350 h 21"/>
              <a:gd name="T96" fmla="*/ 133350 w 130"/>
              <a:gd name="T97" fmla="*/ 7937 h 21"/>
              <a:gd name="T98" fmla="*/ 139700 w 130"/>
              <a:gd name="T99" fmla="*/ 7937 h 21"/>
              <a:gd name="T100" fmla="*/ 146050 w 130"/>
              <a:gd name="T101" fmla="*/ 11112 h 21"/>
              <a:gd name="T102" fmla="*/ 147638 w 130"/>
              <a:gd name="T103" fmla="*/ 11112 h 21"/>
              <a:gd name="T104" fmla="*/ 152400 w 130"/>
              <a:gd name="T105" fmla="*/ 12700 h 21"/>
              <a:gd name="T106" fmla="*/ 153988 w 130"/>
              <a:gd name="T107" fmla="*/ 12700 h 21"/>
              <a:gd name="T108" fmla="*/ 161925 w 130"/>
              <a:gd name="T109" fmla="*/ 15875 h 21"/>
              <a:gd name="T110" fmla="*/ 163513 w 130"/>
              <a:gd name="T111" fmla="*/ 15875 h 21"/>
              <a:gd name="T112" fmla="*/ 169863 w 130"/>
              <a:gd name="T113" fmla="*/ 17462 h 21"/>
              <a:gd name="T114" fmla="*/ 177800 w 130"/>
              <a:gd name="T115" fmla="*/ 20637 h 21"/>
              <a:gd name="T116" fmla="*/ 182563 w 130"/>
              <a:gd name="T117" fmla="*/ 23812 h 21"/>
              <a:gd name="T118" fmla="*/ 184150 w 130"/>
              <a:gd name="T119" fmla="*/ 23812 h 21"/>
              <a:gd name="T120" fmla="*/ 190500 w 130"/>
              <a:gd name="T121" fmla="*/ 23812 h 21"/>
              <a:gd name="T122" fmla="*/ 196850 w 130"/>
              <a:gd name="T123" fmla="*/ 28575 h 21"/>
              <a:gd name="T124" fmla="*/ 198438 w 130"/>
              <a:gd name="T125" fmla="*/ 28575 h 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 h="21">
                <a:moveTo>
                  <a:pt x="125" y="18"/>
                </a:moveTo>
                <a:lnTo>
                  <a:pt x="125" y="20"/>
                </a:lnTo>
                <a:lnTo>
                  <a:pt x="128" y="20"/>
                </a:lnTo>
                <a:lnTo>
                  <a:pt x="128" y="18"/>
                </a:lnTo>
                <a:lnTo>
                  <a:pt x="129" y="18"/>
                </a:lnTo>
                <a:lnTo>
                  <a:pt x="129" y="17"/>
                </a:lnTo>
                <a:lnTo>
                  <a:pt x="128" y="17"/>
                </a:lnTo>
                <a:lnTo>
                  <a:pt x="125" y="15"/>
                </a:lnTo>
                <a:lnTo>
                  <a:pt x="124" y="15"/>
                </a:lnTo>
                <a:lnTo>
                  <a:pt x="122" y="15"/>
                </a:lnTo>
                <a:lnTo>
                  <a:pt x="118" y="13"/>
                </a:lnTo>
                <a:lnTo>
                  <a:pt x="115" y="10"/>
                </a:lnTo>
                <a:lnTo>
                  <a:pt x="109" y="8"/>
                </a:lnTo>
                <a:lnTo>
                  <a:pt x="105" y="7"/>
                </a:lnTo>
                <a:lnTo>
                  <a:pt x="102" y="7"/>
                </a:lnTo>
                <a:lnTo>
                  <a:pt x="99" y="5"/>
                </a:lnTo>
                <a:lnTo>
                  <a:pt x="97" y="5"/>
                </a:lnTo>
                <a:lnTo>
                  <a:pt x="96" y="4"/>
                </a:lnTo>
                <a:lnTo>
                  <a:pt x="93" y="4"/>
                </a:lnTo>
                <a:lnTo>
                  <a:pt x="90" y="3"/>
                </a:lnTo>
                <a:lnTo>
                  <a:pt x="84" y="3"/>
                </a:lnTo>
                <a:lnTo>
                  <a:pt x="80" y="1"/>
                </a:lnTo>
                <a:lnTo>
                  <a:pt x="78" y="1"/>
                </a:lnTo>
                <a:lnTo>
                  <a:pt x="75" y="0"/>
                </a:lnTo>
                <a:lnTo>
                  <a:pt x="36" y="0"/>
                </a:lnTo>
                <a:lnTo>
                  <a:pt x="33" y="1"/>
                </a:lnTo>
                <a:lnTo>
                  <a:pt x="26" y="1"/>
                </a:lnTo>
                <a:lnTo>
                  <a:pt x="19" y="3"/>
                </a:lnTo>
                <a:lnTo>
                  <a:pt x="17" y="4"/>
                </a:lnTo>
                <a:lnTo>
                  <a:pt x="13" y="4"/>
                </a:lnTo>
                <a:lnTo>
                  <a:pt x="9" y="5"/>
                </a:lnTo>
                <a:lnTo>
                  <a:pt x="5" y="5"/>
                </a:lnTo>
                <a:lnTo>
                  <a:pt x="4" y="7"/>
                </a:lnTo>
                <a:lnTo>
                  <a:pt x="0" y="8"/>
                </a:lnTo>
                <a:lnTo>
                  <a:pt x="0" y="11"/>
                </a:lnTo>
                <a:lnTo>
                  <a:pt x="1" y="11"/>
                </a:lnTo>
                <a:lnTo>
                  <a:pt x="5" y="10"/>
                </a:lnTo>
                <a:lnTo>
                  <a:pt x="7" y="8"/>
                </a:lnTo>
                <a:lnTo>
                  <a:pt x="11" y="8"/>
                </a:lnTo>
                <a:lnTo>
                  <a:pt x="13" y="7"/>
                </a:lnTo>
                <a:lnTo>
                  <a:pt x="17" y="7"/>
                </a:lnTo>
                <a:lnTo>
                  <a:pt x="19" y="5"/>
                </a:lnTo>
                <a:lnTo>
                  <a:pt x="26" y="4"/>
                </a:lnTo>
                <a:lnTo>
                  <a:pt x="33" y="4"/>
                </a:lnTo>
                <a:lnTo>
                  <a:pt x="36" y="3"/>
                </a:lnTo>
                <a:lnTo>
                  <a:pt x="75" y="3"/>
                </a:lnTo>
                <a:lnTo>
                  <a:pt x="78" y="4"/>
                </a:lnTo>
                <a:lnTo>
                  <a:pt x="80" y="4"/>
                </a:lnTo>
                <a:lnTo>
                  <a:pt x="84" y="5"/>
                </a:lnTo>
                <a:lnTo>
                  <a:pt x="88" y="5"/>
                </a:lnTo>
                <a:lnTo>
                  <a:pt x="92" y="7"/>
                </a:lnTo>
                <a:lnTo>
                  <a:pt x="93" y="7"/>
                </a:lnTo>
                <a:lnTo>
                  <a:pt x="96" y="8"/>
                </a:lnTo>
                <a:lnTo>
                  <a:pt x="97" y="8"/>
                </a:lnTo>
                <a:lnTo>
                  <a:pt x="102" y="10"/>
                </a:lnTo>
                <a:lnTo>
                  <a:pt x="103" y="10"/>
                </a:lnTo>
                <a:lnTo>
                  <a:pt x="107" y="11"/>
                </a:lnTo>
                <a:lnTo>
                  <a:pt x="112" y="13"/>
                </a:lnTo>
                <a:lnTo>
                  <a:pt x="115" y="15"/>
                </a:lnTo>
                <a:lnTo>
                  <a:pt x="116" y="15"/>
                </a:lnTo>
                <a:lnTo>
                  <a:pt x="120" y="15"/>
                </a:lnTo>
                <a:lnTo>
                  <a:pt x="124" y="18"/>
                </a:lnTo>
                <a:lnTo>
                  <a:pt x="125" y="18"/>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4" name="Freeform 79">
            <a:extLst>
              <a:ext uri="{FF2B5EF4-FFF2-40B4-BE49-F238E27FC236}">
                <a16:creationId xmlns:a16="http://schemas.microsoft.com/office/drawing/2014/main" xmlns="" id="{A975EC16-1E6C-4538-8CB1-A3E0153B2448}"/>
              </a:ext>
            </a:extLst>
          </p:cNvPr>
          <p:cNvSpPr>
            <a:spLocks/>
          </p:cNvSpPr>
          <p:nvPr/>
        </p:nvSpPr>
        <p:spPr bwMode="auto">
          <a:xfrm>
            <a:off x="8470900" y="4511675"/>
            <a:ext cx="173038" cy="26988"/>
          </a:xfrm>
          <a:custGeom>
            <a:avLst/>
            <a:gdLst>
              <a:gd name="T0" fmla="*/ 0 w 109"/>
              <a:gd name="T1" fmla="*/ 4763 h 17"/>
              <a:gd name="T2" fmla="*/ 0 w 109"/>
              <a:gd name="T3" fmla="*/ 9525 h 17"/>
              <a:gd name="T4" fmla="*/ 1588 w 109"/>
              <a:gd name="T5" fmla="*/ 9525 h 17"/>
              <a:gd name="T6" fmla="*/ 6350 w 109"/>
              <a:gd name="T7" fmla="*/ 6350 h 17"/>
              <a:gd name="T8" fmla="*/ 20638 w 109"/>
              <a:gd name="T9" fmla="*/ 6350 h 17"/>
              <a:gd name="T10" fmla="*/ 20638 w 109"/>
              <a:gd name="T11" fmla="*/ 4763 h 17"/>
              <a:gd name="T12" fmla="*/ 79375 w 109"/>
              <a:gd name="T13" fmla="*/ 4763 h 17"/>
              <a:gd name="T14" fmla="*/ 79375 w 109"/>
              <a:gd name="T15" fmla="*/ 6350 h 17"/>
              <a:gd name="T16" fmla="*/ 100013 w 109"/>
              <a:gd name="T17" fmla="*/ 6350 h 17"/>
              <a:gd name="T18" fmla="*/ 103188 w 109"/>
              <a:gd name="T19" fmla="*/ 9525 h 17"/>
              <a:gd name="T20" fmla="*/ 111125 w 109"/>
              <a:gd name="T21" fmla="*/ 9525 h 17"/>
              <a:gd name="T22" fmla="*/ 117475 w 109"/>
              <a:gd name="T23" fmla="*/ 11113 h 17"/>
              <a:gd name="T24" fmla="*/ 122238 w 109"/>
              <a:gd name="T25" fmla="*/ 11113 h 17"/>
              <a:gd name="T26" fmla="*/ 127000 w 109"/>
              <a:gd name="T27" fmla="*/ 12700 h 17"/>
              <a:gd name="T28" fmla="*/ 130175 w 109"/>
              <a:gd name="T29" fmla="*/ 12700 h 17"/>
              <a:gd name="T30" fmla="*/ 131763 w 109"/>
              <a:gd name="T31" fmla="*/ 15875 h 17"/>
              <a:gd name="T32" fmla="*/ 141288 w 109"/>
              <a:gd name="T33" fmla="*/ 15875 h 17"/>
              <a:gd name="T34" fmla="*/ 146050 w 109"/>
              <a:gd name="T35" fmla="*/ 17463 h 17"/>
              <a:gd name="T36" fmla="*/ 150813 w 109"/>
              <a:gd name="T37" fmla="*/ 17463 h 17"/>
              <a:gd name="T38" fmla="*/ 150813 w 109"/>
              <a:gd name="T39" fmla="*/ 20638 h 17"/>
              <a:gd name="T40" fmla="*/ 157163 w 109"/>
              <a:gd name="T41" fmla="*/ 20638 h 17"/>
              <a:gd name="T42" fmla="*/ 160338 w 109"/>
              <a:gd name="T43" fmla="*/ 20638 h 17"/>
              <a:gd name="T44" fmla="*/ 161925 w 109"/>
              <a:gd name="T45" fmla="*/ 20638 h 17"/>
              <a:gd name="T46" fmla="*/ 165100 w 109"/>
              <a:gd name="T47" fmla="*/ 25400 h 17"/>
              <a:gd name="T48" fmla="*/ 168275 w 109"/>
              <a:gd name="T49" fmla="*/ 25400 h 17"/>
              <a:gd name="T50" fmla="*/ 168275 w 109"/>
              <a:gd name="T51" fmla="*/ 20638 h 17"/>
              <a:gd name="T52" fmla="*/ 171450 w 109"/>
              <a:gd name="T53" fmla="*/ 20638 h 17"/>
              <a:gd name="T54" fmla="*/ 171450 w 109"/>
              <a:gd name="T55" fmla="*/ 20638 h 17"/>
              <a:gd name="T56" fmla="*/ 168275 w 109"/>
              <a:gd name="T57" fmla="*/ 20638 h 17"/>
              <a:gd name="T58" fmla="*/ 165100 w 109"/>
              <a:gd name="T59" fmla="*/ 17463 h 17"/>
              <a:gd name="T60" fmla="*/ 161925 w 109"/>
              <a:gd name="T61" fmla="*/ 17463 h 17"/>
              <a:gd name="T62" fmla="*/ 160338 w 109"/>
              <a:gd name="T63" fmla="*/ 15875 h 17"/>
              <a:gd name="T64" fmla="*/ 152400 w 109"/>
              <a:gd name="T65" fmla="*/ 15875 h 17"/>
              <a:gd name="T66" fmla="*/ 152400 w 109"/>
              <a:gd name="T67" fmla="*/ 12700 h 17"/>
              <a:gd name="T68" fmla="*/ 147638 w 109"/>
              <a:gd name="T69" fmla="*/ 12700 h 17"/>
              <a:gd name="T70" fmla="*/ 146050 w 109"/>
              <a:gd name="T71" fmla="*/ 11113 h 17"/>
              <a:gd name="T72" fmla="*/ 136525 w 109"/>
              <a:gd name="T73" fmla="*/ 11113 h 17"/>
              <a:gd name="T74" fmla="*/ 131763 w 109"/>
              <a:gd name="T75" fmla="*/ 9525 h 17"/>
              <a:gd name="T76" fmla="*/ 127000 w 109"/>
              <a:gd name="T77" fmla="*/ 9525 h 17"/>
              <a:gd name="T78" fmla="*/ 122238 w 109"/>
              <a:gd name="T79" fmla="*/ 6350 h 17"/>
              <a:gd name="T80" fmla="*/ 120650 w 109"/>
              <a:gd name="T81" fmla="*/ 6350 h 17"/>
              <a:gd name="T82" fmla="*/ 111125 w 109"/>
              <a:gd name="T83" fmla="*/ 4763 h 17"/>
              <a:gd name="T84" fmla="*/ 103188 w 109"/>
              <a:gd name="T85" fmla="*/ 4763 h 17"/>
              <a:gd name="T86" fmla="*/ 100013 w 109"/>
              <a:gd name="T87" fmla="*/ 3175 h 17"/>
              <a:gd name="T88" fmla="*/ 82550 w 109"/>
              <a:gd name="T89" fmla="*/ 3175 h 17"/>
              <a:gd name="T90" fmla="*/ 79375 w 109"/>
              <a:gd name="T91" fmla="*/ 0 h 17"/>
              <a:gd name="T92" fmla="*/ 20638 w 109"/>
              <a:gd name="T93" fmla="*/ 0 h 17"/>
              <a:gd name="T94" fmla="*/ 17463 w 109"/>
              <a:gd name="T95" fmla="*/ 3175 h 17"/>
              <a:gd name="T96" fmla="*/ 6350 w 109"/>
              <a:gd name="T97" fmla="*/ 3175 h 17"/>
              <a:gd name="T98" fmla="*/ 0 w 109"/>
              <a:gd name="T99" fmla="*/ 4763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 h="17">
                <a:moveTo>
                  <a:pt x="0" y="3"/>
                </a:moveTo>
                <a:lnTo>
                  <a:pt x="0" y="6"/>
                </a:lnTo>
                <a:lnTo>
                  <a:pt x="1" y="6"/>
                </a:lnTo>
                <a:lnTo>
                  <a:pt x="4" y="4"/>
                </a:lnTo>
                <a:lnTo>
                  <a:pt x="13" y="4"/>
                </a:lnTo>
                <a:lnTo>
                  <a:pt x="13" y="3"/>
                </a:lnTo>
                <a:lnTo>
                  <a:pt x="50" y="3"/>
                </a:lnTo>
                <a:lnTo>
                  <a:pt x="50" y="4"/>
                </a:lnTo>
                <a:lnTo>
                  <a:pt x="63" y="4"/>
                </a:lnTo>
                <a:lnTo>
                  <a:pt x="65" y="6"/>
                </a:lnTo>
                <a:lnTo>
                  <a:pt x="70" y="6"/>
                </a:lnTo>
                <a:lnTo>
                  <a:pt x="74" y="7"/>
                </a:lnTo>
                <a:lnTo>
                  <a:pt x="77" y="7"/>
                </a:lnTo>
                <a:lnTo>
                  <a:pt x="80" y="8"/>
                </a:lnTo>
                <a:lnTo>
                  <a:pt x="82" y="8"/>
                </a:lnTo>
                <a:lnTo>
                  <a:pt x="83" y="10"/>
                </a:lnTo>
                <a:lnTo>
                  <a:pt x="89" y="10"/>
                </a:lnTo>
                <a:lnTo>
                  <a:pt x="92" y="11"/>
                </a:lnTo>
                <a:lnTo>
                  <a:pt x="95" y="11"/>
                </a:lnTo>
                <a:lnTo>
                  <a:pt x="95" y="13"/>
                </a:lnTo>
                <a:lnTo>
                  <a:pt x="99" y="13"/>
                </a:lnTo>
                <a:lnTo>
                  <a:pt x="101" y="13"/>
                </a:lnTo>
                <a:lnTo>
                  <a:pt x="102" y="13"/>
                </a:lnTo>
                <a:lnTo>
                  <a:pt x="104" y="16"/>
                </a:lnTo>
                <a:lnTo>
                  <a:pt x="106" y="16"/>
                </a:lnTo>
                <a:lnTo>
                  <a:pt x="106" y="13"/>
                </a:lnTo>
                <a:lnTo>
                  <a:pt x="108" y="13"/>
                </a:lnTo>
                <a:lnTo>
                  <a:pt x="106" y="13"/>
                </a:lnTo>
                <a:lnTo>
                  <a:pt x="104" y="11"/>
                </a:lnTo>
                <a:lnTo>
                  <a:pt x="102" y="11"/>
                </a:lnTo>
                <a:lnTo>
                  <a:pt x="101" y="10"/>
                </a:lnTo>
                <a:lnTo>
                  <a:pt x="96" y="10"/>
                </a:lnTo>
                <a:lnTo>
                  <a:pt x="96" y="8"/>
                </a:lnTo>
                <a:lnTo>
                  <a:pt x="93" y="8"/>
                </a:lnTo>
                <a:lnTo>
                  <a:pt x="92" y="7"/>
                </a:lnTo>
                <a:lnTo>
                  <a:pt x="86" y="7"/>
                </a:lnTo>
                <a:lnTo>
                  <a:pt x="83" y="6"/>
                </a:lnTo>
                <a:lnTo>
                  <a:pt x="80" y="6"/>
                </a:lnTo>
                <a:lnTo>
                  <a:pt x="77" y="4"/>
                </a:lnTo>
                <a:lnTo>
                  <a:pt x="76" y="4"/>
                </a:lnTo>
                <a:lnTo>
                  <a:pt x="70" y="3"/>
                </a:lnTo>
                <a:lnTo>
                  <a:pt x="65" y="3"/>
                </a:lnTo>
                <a:lnTo>
                  <a:pt x="63" y="2"/>
                </a:lnTo>
                <a:lnTo>
                  <a:pt x="52" y="2"/>
                </a:lnTo>
                <a:lnTo>
                  <a:pt x="50" y="0"/>
                </a:lnTo>
                <a:lnTo>
                  <a:pt x="13" y="0"/>
                </a:lnTo>
                <a:lnTo>
                  <a:pt x="11" y="2"/>
                </a:lnTo>
                <a:lnTo>
                  <a:pt x="4" y="2"/>
                </a:lnTo>
                <a:lnTo>
                  <a:pt x="0" y="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5" name="Freeform 80">
            <a:extLst>
              <a:ext uri="{FF2B5EF4-FFF2-40B4-BE49-F238E27FC236}">
                <a16:creationId xmlns:a16="http://schemas.microsoft.com/office/drawing/2014/main" xmlns="" id="{6AC3A661-6DF0-4880-B34C-23DD3588670B}"/>
              </a:ext>
            </a:extLst>
          </p:cNvPr>
          <p:cNvSpPr>
            <a:spLocks/>
          </p:cNvSpPr>
          <p:nvPr/>
        </p:nvSpPr>
        <p:spPr bwMode="auto">
          <a:xfrm>
            <a:off x="8535988" y="4541839"/>
            <a:ext cx="107950" cy="26987"/>
          </a:xfrm>
          <a:custGeom>
            <a:avLst/>
            <a:gdLst>
              <a:gd name="T0" fmla="*/ 0 w 68"/>
              <a:gd name="T1" fmla="*/ 20637 h 17"/>
              <a:gd name="T2" fmla="*/ 0 w 68"/>
              <a:gd name="T3" fmla="*/ 25400 h 17"/>
              <a:gd name="T4" fmla="*/ 3175 w 68"/>
              <a:gd name="T5" fmla="*/ 25400 h 17"/>
              <a:gd name="T6" fmla="*/ 3175 w 68"/>
              <a:gd name="T7" fmla="*/ 22225 h 17"/>
              <a:gd name="T8" fmla="*/ 9525 w 68"/>
              <a:gd name="T9" fmla="*/ 20637 h 17"/>
              <a:gd name="T10" fmla="*/ 11113 w 68"/>
              <a:gd name="T11" fmla="*/ 15875 h 17"/>
              <a:gd name="T12" fmla="*/ 28575 w 68"/>
              <a:gd name="T13" fmla="*/ 9525 h 17"/>
              <a:gd name="T14" fmla="*/ 34925 w 68"/>
              <a:gd name="T15" fmla="*/ 9525 h 17"/>
              <a:gd name="T16" fmla="*/ 34925 w 68"/>
              <a:gd name="T17" fmla="*/ 7937 h 17"/>
              <a:gd name="T18" fmla="*/ 47625 w 68"/>
              <a:gd name="T19" fmla="*/ 7937 h 17"/>
              <a:gd name="T20" fmla="*/ 47625 w 68"/>
              <a:gd name="T21" fmla="*/ 3175 h 17"/>
              <a:gd name="T22" fmla="*/ 103188 w 68"/>
              <a:gd name="T23" fmla="*/ 3175 h 17"/>
              <a:gd name="T24" fmla="*/ 103188 w 68"/>
              <a:gd name="T25" fmla="*/ 1587 h 17"/>
              <a:gd name="T26" fmla="*/ 106363 w 68"/>
              <a:gd name="T27" fmla="*/ 1587 h 17"/>
              <a:gd name="T28" fmla="*/ 106363 w 68"/>
              <a:gd name="T29" fmla="*/ 0 h 17"/>
              <a:gd name="T30" fmla="*/ 103188 w 68"/>
              <a:gd name="T31" fmla="*/ 0 h 17"/>
              <a:gd name="T32" fmla="*/ 47625 w 68"/>
              <a:gd name="T33" fmla="*/ 0 h 17"/>
              <a:gd name="T34" fmla="*/ 42863 w 68"/>
              <a:gd name="T35" fmla="*/ 1587 h 17"/>
              <a:gd name="T36" fmla="*/ 47625 w 68"/>
              <a:gd name="T37" fmla="*/ 1587 h 17"/>
              <a:gd name="T38" fmla="*/ 34925 w 68"/>
              <a:gd name="T39" fmla="*/ 1587 h 17"/>
              <a:gd name="T40" fmla="*/ 31750 w 68"/>
              <a:gd name="T41" fmla="*/ 3175 h 17"/>
              <a:gd name="T42" fmla="*/ 28575 w 68"/>
              <a:gd name="T43" fmla="*/ 3175 h 17"/>
              <a:gd name="T44" fmla="*/ 9525 w 68"/>
              <a:gd name="T45" fmla="*/ 14287 h 17"/>
              <a:gd name="T46" fmla="*/ 4763 w 68"/>
              <a:gd name="T47" fmla="*/ 14287 h 17"/>
              <a:gd name="T48" fmla="*/ 0 w 68"/>
              <a:gd name="T49" fmla="*/ 2063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 h="17">
                <a:moveTo>
                  <a:pt x="0" y="13"/>
                </a:moveTo>
                <a:lnTo>
                  <a:pt x="0" y="16"/>
                </a:lnTo>
                <a:lnTo>
                  <a:pt x="2" y="16"/>
                </a:lnTo>
                <a:lnTo>
                  <a:pt x="2" y="14"/>
                </a:lnTo>
                <a:lnTo>
                  <a:pt x="6" y="13"/>
                </a:lnTo>
                <a:lnTo>
                  <a:pt x="7" y="10"/>
                </a:lnTo>
                <a:lnTo>
                  <a:pt x="18" y="6"/>
                </a:lnTo>
                <a:lnTo>
                  <a:pt x="22" y="6"/>
                </a:lnTo>
                <a:lnTo>
                  <a:pt x="22" y="5"/>
                </a:lnTo>
                <a:lnTo>
                  <a:pt x="30" y="5"/>
                </a:lnTo>
                <a:lnTo>
                  <a:pt x="30" y="2"/>
                </a:lnTo>
                <a:lnTo>
                  <a:pt x="65" y="2"/>
                </a:lnTo>
                <a:lnTo>
                  <a:pt x="65" y="1"/>
                </a:lnTo>
                <a:lnTo>
                  <a:pt x="67" y="1"/>
                </a:lnTo>
                <a:lnTo>
                  <a:pt x="67" y="0"/>
                </a:lnTo>
                <a:lnTo>
                  <a:pt x="65" y="0"/>
                </a:lnTo>
                <a:lnTo>
                  <a:pt x="30" y="0"/>
                </a:lnTo>
                <a:lnTo>
                  <a:pt x="27" y="1"/>
                </a:lnTo>
                <a:lnTo>
                  <a:pt x="30" y="1"/>
                </a:lnTo>
                <a:lnTo>
                  <a:pt x="22" y="1"/>
                </a:lnTo>
                <a:lnTo>
                  <a:pt x="20" y="2"/>
                </a:lnTo>
                <a:lnTo>
                  <a:pt x="18" y="2"/>
                </a:lnTo>
                <a:lnTo>
                  <a:pt x="6" y="9"/>
                </a:lnTo>
                <a:lnTo>
                  <a:pt x="3" y="9"/>
                </a:lnTo>
                <a:lnTo>
                  <a:pt x="0" y="13"/>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16" name="Rectangle 82">
            <a:extLst>
              <a:ext uri="{FF2B5EF4-FFF2-40B4-BE49-F238E27FC236}">
                <a16:creationId xmlns:a16="http://schemas.microsoft.com/office/drawing/2014/main" xmlns="" id="{40FD644C-6D10-40CB-8BB8-4DB6686EC332}"/>
              </a:ext>
            </a:extLst>
          </p:cNvPr>
          <p:cNvSpPr>
            <a:spLocks noChangeArrowheads="1"/>
          </p:cNvSpPr>
          <p:nvPr/>
        </p:nvSpPr>
        <p:spPr bwMode="auto">
          <a:xfrm>
            <a:off x="6596063" y="3386139"/>
            <a:ext cx="1118896" cy="24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TREINAMENTO</a:t>
            </a:r>
          </a:p>
        </p:txBody>
      </p:sp>
      <p:sp>
        <p:nvSpPr>
          <p:cNvPr id="57417" name="Rectangle 83">
            <a:extLst>
              <a:ext uri="{FF2B5EF4-FFF2-40B4-BE49-F238E27FC236}">
                <a16:creationId xmlns:a16="http://schemas.microsoft.com/office/drawing/2014/main" xmlns="" id="{0122FD55-7A04-45BE-A5C4-27CE34D5EC79}"/>
              </a:ext>
            </a:extLst>
          </p:cNvPr>
          <p:cNvSpPr>
            <a:spLocks noChangeArrowheads="1"/>
          </p:cNvSpPr>
          <p:nvPr/>
        </p:nvSpPr>
        <p:spPr bwMode="auto">
          <a:xfrm>
            <a:off x="6334125" y="4038600"/>
            <a:ext cx="1216680"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PLANEJAMENTO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DE TRABALHO</a:t>
            </a:r>
            <a:endParaRPr kumimoji="0" lang="en-US" altLang="pt-BR" sz="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418" name="Rectangle 84">
            <a:extLst>
              <a:ext uri="{FF2B5EF4-FFF2-40B4-BE49-F238E27FC236}">
                <a16:creationId xmlns:a16="http://schemas.microsoft.com/office/drawing/2014/main" xmlns="" id="{C1CECC00-B016-4350-B1B9-14FEA71364BA}"/>
              </a:ext>
            </a:extLst>
          </p:cNvPr>
          <p:cNvSpPr>
            <a:spLocks noChangeArrowheads="1"/>
          </p:cNvSpPr>
          <p:nvPr/>
        </p:nvSpPr>
        <p:spPr bwMode="auto">
          <a:xfrm>
            <a:off x="4340225" y="4151313"/>
            <a:ext cx="2083904" cy="55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ORGANIZAÇÃO DO TRABALHO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OU MÉTODOS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SUPERVISÃO</a:t>
            </a:r>
            <a:endParaRPr kumimoji="0" lang="en-US" altLang="pt-BR" sz="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419" name="Rectangle 85">
            <a:extLst>
              <a:ext uri="{FF2B5EF4-FFF2-40B4-BE49-F238E27FC236}">
                <a16:creationId xmlns:a16="http://schemas.microsoft.com/office/drawing/2014/main" xmlns="" id="{7B792B66-1E71-41E7-AF47-432DAAE1AB29}"/>
              </a:ext>
            </a:extLst>
          </p:cNvPr>
          <p:cNvSpPr>
            <a:spLocks noChangeArrowheads="1"/>
          </p:cNvSpPr>
          <p:nvPr/>
        </p:nvSpPr>
        <p:spPr bwMode="auto">
          <a:xfrm>
            <a:off x="4721225" y="3065463"/>
            <a:ext cx="1247136"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COMUNICAÇÕES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ESCRITAS </a:t>
            </a:r>
          </a:p>
        </p:txBody>
      </p:sp>
      <p:sp>
        <p:nvSpPr>
          <p:cNvPr id="57420" name="Rectangle 86">
            <a:extLst>
              <a:ext uri="{FF2B5EF4-FFF2-40B4-BE49-F238E27FC236}">
                <a16:creationId xmlns:a16="http://schemas.microsoft.com/office/drawing/2014/main" xmlns="" id="{B4830693-7D0A-4144-8BE4-FE0208941437}"/>
              </a:ext>
            </a:extLst>
          </p:cNvPr>
          <p:cNvSpPr>
            <a:spLocks noChangeArrowheads="1"/>
          </p:cNvSpPr>
          <p:nvPr/>
        </p:nvSpPr>
        <p:spPr bwMode="auto">
          <a:xfrm>
            <a:off x="4919750" y="3735388"/>
            <a:ext cx="1295226"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MUDANÇA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IMPLEMENTAÇÃO</a:t>
            </a:r>
            <a:endParaRPr kumimoji="0" lang="en-US" altLang="pt-BR" sz="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421" name="Rectangle 88">
            <a:extLst>
              <a:ext uri="{FF2B5EF4-FFF2-40B4-BE49-F238E27FC236}">
                <a16:creationId xmlns:a16="http://schemas.microsoft.com/office/drawing/2014/main" xmlns="" id="{A4083D99-CE8F-475C-ACF6-51DDCE0BC7E6}"/>
              </a:ext>
            </a:extLst>
          </p:cNvPr>
          <p:cNvSpPr>
            <a:spLocks noChangeArrowheads="1"/>
          </p:cNvSpPr>
          <p:nvPr/>
        </p:nvSpPr>
        <p:spPr bwMode="auto">
          <a:xfrm>
            <a:off x="7129464" y="2738439"/>
            <a:ext cx="1017587" cy="24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PROJETO</a:t>
            </a:r>
          </a:p>
        </p:txBody>
      </p:sp>
      <p:sp>
        <p:nvSpPr>
          <p:cNvPr id="57422" name="Rectangle 89">
            <a:extLst>
              <a:ext uri="{FF2B5EF4-FFF2-40B4-BE49-F238E27FC236}">
                <a16:creationId xmlns:a16="http://schemas.microsoft.com/office/drawing/2014/main" xmlns="" id="{C88370AD-ADF0-471E-B452-6BFADF29E30C}"/>
              </a:ext>
            </a:extLst>
          </p:cNvPr>
          <p:cNvSpPr>
            <a:spLocks noChangeArrowheads="1"/>
          </p:cNvSpPr>
          <p:nvPr/>
        </p:nvSpPr>
        <p:spPr bwMode="auto">
          <a:xfrm>
            <a:off x="7494588" y="3617913"/>
            <a:ext cx="1074012"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PRÁTICAS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TRABALHO</a:t>
            </a:r>
            <a:endParaRPr kumimoji="0" lang="en-US" altLang="pt-BR" sz="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423" name="Freeform 90">
            <a:extLst>
              <a:ext uri="{FF2B5EF4-FFF2-40B4-BE49-F238E27FC236}">
                <a16:creationId xmlns:a16="http://schemas.microsoft.com/office/drawing/2014/main" xmlns="" id="{9671F087-BEF3-4EB2-B905-BBD57C913E13}"/>
              </a:ext>
            </a:extLst>
          </p:cNvPr>
          <p:cNvSpPr>
            <a:spLocks/>
          </p:cNvSpPr>
          <p:nvPr/>
        </p:nvSpPr>
        <p:spPr bwMode="auto">
          <a:xfrm>
            <a:off x="7994651" y="1487489"/>
            <a:ext cx="60325" cy="96837"/>
          </a:xfrm>
          <a:custGeom>
            <a:avLst/>
            <a:gdLst>
              <a:gd name="T0" fmla="*/ 58738 w 38"/>
              <a:gd name="T1" fmla="*/ 0 h 61"/>
              <a:gd name="T2" fmla="*/ 47625 w 38"/>
              <a:gd name="T3" fmla="*/ 0 h 61"/>
              <a:gd name="T4" fmla="*/ 47625 w 38"/>
              <a:gd name="T5" fmla="*/ 33337 h 61"/>
              <a:gd name="T6" fmla="*/ 47625 w 38"/>
              <a:gd name="T7" fmla="*/ 34925 h 61"/>
              <a:gd name="T8" fmla="*/ 44450 w 38"/>
              <a:gd name="T9" fmla="*/ 31750 h 61"/>
              <a:gd name="T10" fmla="*/ 42863 w 38"/>
              <a:gd name="T11" fmla="*/ 28575 h 61"/>
              <a:gd name="T12" fmla="*/ 34925 w 38"/>
              <a:gd name="T13" fmla="*/ 25400 h 61"/>
              <a:gd name="T14" fmla="*/ 28575 w 38"/>
              <a:gd name="T15" fmla="*/ 23812 h 61"/>
              <a:gd name="T16" fmla="*/ 22225 w 38"/>
              <a:gd name="T17" fmla="*/ 23812 h 61"/>
              <a:gd name="T18" fmla="*/ 15875 w 38"/>
              <a:gd name="T19" fmla="*/ 25400 h 61"/>
              <a:gd name="T20" fmla="*/ 12700 w 38"/>
              <a:gd name="T21" fmla="*/ 28575 h 61"/>
              <a:gd name="T22" fmla="*/ 7938 w 38"/>
              <a:gd name="T23" fmla="*/ 33337 h 61"/>
              <a:gd name="T24" fmla="*/ 4763 w 38"/>
              <a:gd name="T25" fmla="*/ 39687 h 61"/>
              <a:gd name="T26" fmla="*/ 3175 w 38"/>
              <a:gd name="T27" fmla="*/ 42862 h 61"/>
              <a:gd name="T28" fmla="*/ 1588 w 38"/>
              <a:gd name="T29" fmla="*/ 50800 h 61"/>
              <a:gd name="T30" fmla="*/ 0 w 38"/>
              <a:gd name="T31" fmla="*/ 55562 h 61"/>
              <a:gd name="T32" fmla="*/ 0 w 38"/>
              <a:gd name="T33" fmla="*/ 63500 h 61"/>
              <a:gd name="T34" fmla="*/ 1588 w 38"/>
              <a:gd name="T35" fmla="*/ 71437 h 61"/>
              <a:gd name="T36" fmla="*/ 4763 w 38"/>
              <a:gd name="T37" fmla="*/ 76200 h 61"/>
              <a:gd name="T38" fmla="*/ 6350 w 38"/>
              <a:gd name="T39" fmla="*/ 82550 h 61"/>
              <a:gd name="T40" fmla="*/ 9525 w 38"/>
              <a:gd name="T41" fmla="*/ 87312 h 61"/>
              <a:gd name="T42" fmla="*/ 14288 w 38"/>
              <a:gd name="T43" fmla="*/ 90487 h 61"/>
              <a:gd name="T44" fmla="*/ 22225 w 38"/>
              <a:gd name="T45" fmla="*/ 93662 h 61"/>
              <a:gd name="T46" fmla="*/ 30163 w 38"/>
              <a:gd name="T47" fmla="*/ 95250 h 61"/>
              <a:gd name="T48" fmla="*/ 34925 w 38"/>
              <a:gd name="T49" fmla="*/ 93662 h 61"/>
              <a:gd name="T50" fmla="*/ 39688 w 38"/>
              <a:gd name="T51" fmla="*/ 92075 h 61"/>
              <a:gd name="T52" fmla="*/ 44450 w 38"/>
              <a:gd name="T53" fmla="*/ 87312 h 61"/>
              <a:gd name="T54" fmla="*/ 47625 w 38"/>
              <a:gd name="T55" fmla="*/ 84137 h 61"/>
              <a:gd name="T56" fmla="*/ 47625 w 38"/>
              <a:gd name="T57" fmla="*/ 92075 h 61"/>
              <a:gd name="T58" fmla="*/ 58738 w 38"/>
              <a:gd name="T59" fmla="*/ 92075 h 61"/>
              <a:gd name="T60" fmla="*/ 58738 w 38"/>
              <a:gd name="T61" fmla="*/ 0 h 61"/>
              <a:gd name="T62" fmla="*/ 12700 w 38"/>
              <a:gd name="T63" fmla="*/ 58737 h 61"/>
              <a:gd name="T64" fmla="*/ 14288 w 38"/>
              <a:gd name="T65" fmla="*/ 52387 h 61"/>
              <a:gd name="T66" fmla="*/ 14288 w 38"/>
              <a:gd name="T67" fmla="*/ 42862 h 61"/>
              <a:gd name="T68" fmla="*/ 20638 w 38"/>
              <a:gd name="T69" fmla="*/ 36512 h 61"/>
              <a:gd name="T70" fmla="*/ 30163 w 38"/>
              <a:gd name="T71" fmla="*/ 33337 h 61"/>
              <a:gd name="T72" fmla="*/ 39688 w 38"/>
              <a:gd name="T73" fmla="*/ 38100 h 61"/>
              <a:gd name="T74" fmla="*/ 44450 w 38"/>
              <a:gd name="T75" fmla="*/ 42862 h 61"/>
              <a:gd name="T76" fmla="*/ 46038 w 38"/>
              <a:gd name="T77" fmla="*/ 53975 h 61"/>
              <a:gd name="T78" fmla="*/ 47625 w 38"/>
              <a:gd name="T79" fmla="*/ 61912 h 61"/>
              <a:gd name="T80" fmla="*/ 46038 w 38"/>
              <a:gd name="T81" fmla="*/ 73025 h 61"/>
              <a:gd name="T82" fmla="*/ 41275 w 38"/>
              <a:gd name="T83" fmla="*/ 79375 h 61"/>
              <a:gd name="T84" fmla="*/ 34925 w 38"/>
              <a:gd name="T85" fmla="*/ 84137 h 61"/>
              <a:gd name="T86" fmla="*/ 30163 w 38"/>
              <a:gd name="T87" fmla="*/ 85725 h 61"/>
              <a:gd name="T88" fmla="*/ 22225 w 38"/>
              <a:gd name="T89" fmla="*/ 84137 h 61"/>
              <a:gd name="T90" fmla="*/ 15875 w 38"/>
              <a:gd name="T91" fmla="*/ 77787 h 61"/>
              <a:gd name="T92" fmla="*/ 14288 w 38"/>
              <a:gd name="T93" fmla="*/ 69850 h 61"/>
              <a:gd name="T94" fmla="*/ 12700 w 38"/>
              <a:gd name="T95" fmla="*/ 58737 h 61"/>
              <a:gd name="T96" fmla="*/ 58738 w 38"/>
              <a:gd name="T97" fmla="*/ 0 h 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 h="61">
                <a:moveTo>
                  <a:pt x="37" y="0"/>
                </a:moveTo>
                <a:lnTo>
                  <a:pt x="30" y="0"/>
                </a:lnTo>
                <a:lnTo>
                  <a:pt x="30" y="21"/>
                </a:lnTo>
                <a:lnTo>
                  <a:pt x="30" y="22"/>
                </a:lnTo>
                <a:lnTo>
                  <a:pt x="28" y="20"/>
                </a:lnTo>
                <a:lnTo>
                  <a:pt x="27" y="18"/>
                </a:lnTo>
                <a:lnTo>
                  <a:pt x="22" y="16"/>
                </a:lnTo>
                <a:lnTo>
                  <a:pt x="18" y="15"/>
                </a:lnTo>
                <a:lnTo>
                  <a:pt x="14" y="15"/>
                </a:lnTo>
                <a:lnTo>
                  <a:pt x="10" y="16"/>
                </a:lnTo>
                <a:lnTo>
                  <a:pt x="8" y="18"/>
                </a:lnTo>
                <a:lnTo>
                  <a:pt x="5" y="21"/>
                </a:lnTo>
                <a:lnTo>
                  <a:pt x="3" y="25"/>
                </a:lnTo>
                <a:lnTo>
                  <a:pt x="2" y="27"/>
                </a:lnTo>
                <a:lnTo>
                  <a:pt x="1" y="32"/>
                </a:lnTo>
                <a:lnTo>
                  <a:pt x="0" y="35"/>
                </a:lnTo>
                <a:lnTo>
                  <a:pt x="0" y="40"/>
                </a:lnTo>
                <a:lnTo>
                  <a:pt x="1" y="45"/>
                </a:lnTo>
                <a:lnTo>
                  <a:pt x="3" y="48"/>
                </a:lnTo>
                <a:lnTo>
                  <a:pt x="4" y="52"/>
                </a:lnTo>
                <a:lnTo>
                  <a:pt x="6" y="55"/>
                </a:lnTo>
                <a:lnTo>
                  <a:pt x="9" y="57"/>
                </a:lnTo>
                <a:lnTo>
                  <a:pt x="14" y="59"/>
                </a:lnTo>
                <a:lnTo>
                  <a:pt x="19" y="60"/>
                </a:lnTo>
                <a:lnTo>
                  <a:pt x="22" y="59"/>
                </a:lnTo>
                <a:lnTo>
                  <a:pt x="25" y="58"/>
                </a:lnTo>
                <a:lnTo>
                  <a:pt x="28" y="55"/>
                </a:lnTo>
                <a:lnTo>
                  <a:pt x="30" y="53"/>
                </a:lnTo>
                <a:lnTo>
                  <a:pt x="30" y="58"/>
                </a:lnTo>
                <a:lnTo>
                  <a:pt x="37" y="58"/>
                </a:lnTo>
                <a:lnTo>
                  <a:pt x="37" y="0"/>
                </a:lnTo>
                <a:lnTo>
                  <a:pt x="8" y="37"/>
                </a:lnTo>
                <a:lnTo>
                  <a:pt x="9" y="33"/>
                </a:lnTo>
                <a:lnTo>
                  <a:pt x="9" y="27"/>
                </a:lnTo>
                <a:lnTo>
                  <a:pt x="13" y="23"/>
                </a:lnTo>
                <a:lnTo>
                  <a:pt x="19" y="21"/>
                </a:lnTo>
                <a:lnTo>
                  <a:pt x="25" y="24"/>
                </a:lnTo>
                <a:lnTo>
                  <a:pt x="28" y="27"/>
                </a:lnTo>
                <a:lnTo>
                  <a:pt x="29" y="34"/>
                </a:lnTo>
                <a:lnTo>
                  <a:pt x="30" y="39"/>
                </a:lnTo>
                <a:lnTo>
                  <a:pt x="29" y="46"/>
                </a:lnTo>
                <a:lnTo>
                  <a:pt x="26" y="50"/>
                </a:lnTo>
                <a:lnTo>
                  <a:pt x="22" y="53"/>
                </a:lnTo>
                <a:lnTo>
                  <a:pt x="19" y="54"/>
                </a:lnTo>
                <a:lnTo>
                  <a:pt x="14" y="53"/>
                </a:lnTo>
                <a:lnTo>
                  <a:pt x="10" y="49"/>
                </a:lnTo>
                <a:lnTo>
                  <a:pt x="9" y="44"/>
                </a:lnTo>
                <a:lnTo>
                  <a:pt x="8" y="37"/>
                </a:lnTo>
                <a:lnTo>
                  <a:pt x="37" y="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24" name="Freeform 91">
            <a:extLst>
              <a:ext uri="{FF2B5EF4-FFF2-40B4-BE49-F238E27FC236}">
                <a16:creationId xmlns:a16="http://schemas.microsoft.com/office/drawing/2014/main" xmlns="" id="{BB9BDFEC-5477-4A37-8620-009F5D7D21DE}"/>
              </a:ext>
            </a:extLst>
          </p:cNvPr>
          <p:cNvSpPr>
            <a:spLocks/>
          </p:cNvSpPr>
          <p:nvPr/>
        </p:nvSpPr>
        <p:spPr bwMode="auto">
          <a:xfrm>
            <a:off x="8074026" y="1512889"/>
            <a:ext cx="61913" cy="71437"/>
          </a:xfrm>
          <a:custGeom>
            <a:avLst/>
            <a:gdLst>
              <a:gd name="T0" fmla="*/ 47625 w 39"/>
              <a:gd name="T1" fmla="*/ 47625 h 45"/>
              <a:gd name="T2" fmla="*/ 46038 w 39"/>
              <a:gd name="T3" fmla="*/ 52387 h 45"/>
              <a:gd name="T4" fmla="*/ 44450 w 39"/>
              <a:gd name="T5" fmla="*/ 53975 h 45"/>
              <a:gd name="T6" fmla="*/ 38100 w 39"/>
              <a:gd name="T7" fmla="*/ 58737 h 45"/>
              <a:gd name="T8" fmla="*/ 31750 w 39"/>
              <a:gd name="T9" fmla="*/ 60325 h 45"/>
              <a:gd name="T10" fmla="*/ 23813 w 39"/>
              <a:gd name="T11" fmla="*/ 58737 h 45"/>
              <a:gd name="T12" fmla="*/ 15875 w 39"/>
              <a:gd name="T13" fmla="*/ 53975 h 45"/>
              <a:gd name="T14" fmla="*/ 14288 w 39"/>
              <a:gd name="T15" fmla="*/ 47625 h 45"/>
              <a:gd name="T16" fmla="*/ 12700 w 39"/>
              <a:gd name="T17" fmla="*/ 39687 h 45"/>
              <a:gd name="T18" fmla="*/ 60325 w 39"/>
              <a:gd name="T19" fmla="*/ 39687 h 45"/>
              <a:gd name="T20" fmla="*/ 60325 w 39"/>
              <a:gd name="T21" fmla="*/ 30162 h 45"/>
              <a:gd name="T22" fmla="*/ 58738 w 39"/>
              <a:gd name="T23" fmla="*/ 22225 h 45"/>
              <a:gd name="T24" fmla="*/ 55563 w 39"/>
              <a:gd name="T25" fmla="*/ 17462 h 45"/>
              <a:gd name="T26" fmla="*/ 53975 w 39"/>
              <a:gd name="T27" fmla="*/ 11112 h 45"/>
              <a:gd name="T28" fmla="*/ 49213 w 39"/>
              <a:gd name="T29" fmla="*/ 6350 h 45"/>
              <a:gd name="T30" fmla="*/ 44450 w 39"/>
              <a:gd name="T31" fmla="*/ 4762 h 45"/>
              <a:gd name="T32" fmla="*/ 38100 w 39"/>
              <a:gd name="T33" fmla="*/ 1587 h 45"/>
              <a:gd name="T34" fmla="*/ 31750 w 39"/>
              <a:gd name="T35" fmla="*/ 0 h 45"/>
              <a:gd name="T36" fmla="*/ 25400 w 39"/>
              <a:gd name="T37" fmla="*/ 1587 h 45"/>
              <a:gd name="T38" fmla="*/ 17463 w 39"/>
              <a:gd name="T39" fmla="*/ 4762 h 45"/>
              <a:gd name="T40" fmla="*/ 12700 w 39"/>
              <a:gd name="T41" fmla="*/ 6350 h 45"/>
              <a:gd name="T42" fmla="*/ 7938 w 39"/>
              <a:gd name="T43" fmla="*/ 11112 h 45"/>
              <a:gd name="T44" fmla="*/ 4763 w 39"/>
              <a:gd name="T45" fmla="*/ 17462 h 45"/>
              <a:gd name="T46" fmla="*/ 1588 w 39"/>
              <a:gd name="T47" fmla="*/ 22225 h 45"/>
              <a:gd name="T48" fmla="*/ 1588 w 39"/>
              <a:gd name="T49" fmla="*/ 28575 h 45"/>
              <a:gd name="T50" fmla="*/ 0 w 39"/>
              <a:gd name="T51" fmla="*/ 36512 h 45"/>
              <a:gd name="T52" fmla="*/ 1588 w 39"/>
              <a:gd name="T53" fmla="*/ 42862 h 45"/>
              <a:gd name="T54" fmla="*/ 3175 w 39"/>
              <a:gd name="T55" fmla="*/ 49212 h 45"/>
              <a:gd name="T56" fmla="*/ 4763 w 39"/>
              <a:gd name="T57" fmla="*/ 53975 h 45"/>
              <a:gd name="T58" fmla="*/ 7938 w 39"/>
              <a:gd name="T59" fmla="*/ 60325 h 45"/>
              <a:gd name="T60" fmla="*/ 12700 w 39"/>
              <a:gd name="T61" fmla="*/ 63500 h 45"/>
              <a:gd name="T62" fmla="*/ 17463 w 39"/>
              <a:gd name="T63" fmla="*/ 66675 h 45"/>
              <a:gd name="T64" fmla="*/ 23813 w 39"/>
              <a:gd name="T65" fmla="*/ 68262 h 45"/>
              <a:gd name="T66" fmla="*/ 30163 w 39"/>
              <a:gd name="T67" fmla="*/ 69850 h 45"/>
              <a:gd name="T68" fmla="*/ 36513 w 39"/>
              <a:gd name="T69" fmla="*/ 68262 h 45"/>
              <a:gd name="T70" fmla="*/ 42863 w 39"/>
              <a:gd name="T71" fmla="*/ 68262 h 45"/>
              <a:gd name="T72" fmla="*/ 46038 w 39"/>
              <a:gd name="T73" fmla="*/ 65087 h 45"/>
              <a:gd name="T74" fmla="*/ 47625 w 39"/>
              <a:gd name="T75" fmla="*/ 63500 h 45"/>
              <a:gd name="T76" fmla="*/ 53975 w 39"/>
              <a:gd name="T77" fmla="*/ 60325 h 45"/>
              <a:gd name="T78" fmla="*/ 55563 w 39"/>
              <a:gd name="T79" fmla="*/ 53975 h 45"/>
              <a:gd name="T80" fmla="*/ 58738 w 39"/>
              <a:gd name="T81" fmla="*/ 50800 h 45"/>
              <a:gd name="T82" fmla="*/ 60325 w 39"/>
              <a:gd name="T83" fmla="*/ 47625 h 45"/>
              <a:gd name="T84" fmla="*/ 47625 w 39"/>
              <a:gd name="T85" fmla="*/ 47625 h 45"/>
              <a:gd name="T86" fmla="*/ 12700 w 39"/>
              <a:gd name="T87" fmla="*/ 28575 h 45"/>
              <a:gd name="T88" fmla="*/ 14288 w 39"/>
              <a:gd name="T89" fmla="*/ 22225 h 45"/>
              <a:gd name="T90" fmla="*/ 17463 w 39"/>
              <a:gd name="T91" fmla="*/ 17462 h 45"/>
              <a:gd name="T92" fmla="*/ 23813 w 39"/>
              <a:gd name="T93" fmla="*/ 11112 h 45"/>
              <a:gd name="T94" fmla="*/ 30163 w 39"/>
              <a:gd name="T95" fmla="*/ 9525 h 45"/>
              <a:gd name="T96" fmla="*/ 38100 w 39"/>
              <a:gd name="T97" fmla="*/ 11112 h 45"/>
              <a:gd name="T98" fmla="*/ 46038 w 39"/>
              <a:gd name="T99" fmla="*/ 17462 h 45"/>
              <a:gd name="T100" fmla="*/ 47625 w 39"/>
              <a:gd name="T101" fmla="*/ 22225 h 45"/>
              <a:gd name="T102" fmla="*/ 47625 w 39"/>
              <a:gd name="T103" fmla="*/ 28575 h 45"/>
              <a:gd name="T104" fmla="*/ 12700 w 39"/>
              <a:gd name="T105" fmla="*/ 28575 h 45"/>
              <a:gd name="T106" fmla="*/ 47625 w 39"/>
              <a:gd name="T107" fmla="*/ 47625 h 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9" h="45">
                <a:moveTo>
                  <a:pt x="30" y="30"/>
                </a:moveTo>
                <a:lnTo>
                  <a:pt x="29" y="33"/>
                </a:lnTo>
                <a:lnTo>
                  <a:pt x="28" y="34"/>
                </a:lnTo>
                <a:lnTo>
                  <a:pt x="24" y="37"/>
                </a:lnTo>
                <a:lnTo>
                  <a:pt x="20" y="38"/>
                </a:lnTo>
                <a:lnTo>
                  <a:pt x="15" y="37"/>
                </a:lnTo>
                <a:lnTo>
                  <a:pt x="10" y="34"/>
                </a:lnTo>
                <a:lnTo>
                  <a:pt x="9" y="30"/>
                </a:lnTo>
                <a:lnTo>
                  <a:pt x="8" y="25"/>
                </a:lnTo>
                <a:lnTo>
                  <a:pt x="38" y="25"/>
                </a:lnTo>
                <a:lnTo>
                  <a:pt x="38" y="19"/>
                </a:lnTo>
                <a:lnTo>
                  <a:pt x="37" y="14"/>
                </a:lnTo>
                <a:lnTo>
                  <a:pt x="35" y="11"/>
                </a:lnTo>
                <a:lnTo>
                  <a:pt x="34" y="7"/>
                </a:lnTo>
                <a:lnTo>
                  <a:pt x="31" y="4"/>
                </a:lnTo>
                <a:lnTo>
                  <a:pt x="28" y="3"/>
                </a:lnTo>
                <a:lnTo>
                  <a:pt x="24" y="1"/>
                </a:lnTo>
                <a:lnTo>
                  <a:pt x="20" y="0"/>
                </a:lnTo>
                <a:lnTo>
                  <a:pt x="16" y="1"/>
                </a:lnTo>
                <a:lnTo>
                  <a:pt x="11" y="3"/>
                </a:lnTo>
                <a:lnTo>
                  <a:pt x="8" y="4"/>
                </a:lnTo>
                <a:lnTo>
                  <a:pt x="5" y="7"/>
                </a:lnTo>
                <a:lnTo>
                  <a:pt x="3" y="11"/>
                </a:lnTo>
                <a:lnTo>
                  <a:pt x="1" y="14"/>
                </a:lnTo>
                <a:lnTo>
                  <a:pt x="1" y="18"/>
                </a:lnTo>
                <a:lnTo>
                  <a:pt x="0" y="23"/>
                </a:lnTo>
                <a:lnTo>
                  <a:pt x="1" y="27"/>
                </a:lnTo>
                <a:lnTo>
                  <a:pt x="2" y="31"/>
                </a:lnTo>
                <a:lnTo>
                  <a:pt x="3" y="34"/>
                </a:lnTo>
                <a:lnTo>
                  <a:pt x="5" y="38"/>
                </a:lnTo>
                <a:lnTo>
                  <a:pt x="8" y="40"/>
                </a:lnTo>
                <a:lnTo>
                  <a:pt x="11" y="42"/>
                </a:lnTo>
                <a:lnTo>
                  <a:pt x="15" y="43"/>
                </a:lnTo>
                <a:lnTo>
                  <a:pt x="19" y="44"/>
                </a:lnTo>
                <a:lnTo>
                  <a:pt x="23" y="43"/>
                </a:lnTo>
                <a:lnTo>
                  <a:pt x="27" y="43"/>
                </a:lnTo>
                <a:lnTo>
                  <a:pt x="29" y="41"/>
                </a:lnTo>
                <a:lnTo>
                  <a:pt x="30" y="40"/>
                </a:lnTo>
                <a:lnTo>
                  <a:pt x="34" y="38"/>
                </a:lnTo>
                <a:lnTo>
                  <a:pt x="35" y="34"/>
                </a:lnTo>
                <a:lnTo>
                  <a:pt x="37" y="32"/>
                </a:lnTo>
                <a:lnTo>
                  <a:pt x="38" y="30"/>
                </a:lnTo>
                <a:lnTo>
                  <a:pt x="30" y="30"/>
                </a:lnTo>
                <a:lnTo>
                  <a:pt x="8" y="18"/>
                </a:lnTo>
                <a:lnTo>
                  <a:pt x="9" y="14"/>
                </a:lnTo>
                <a:lnTo>
                  <a:pt x="11" y="11"/>
                </a:lnTo>
                <a:lnTo>
                  <a:pt x="15" y="7"/>
                </a:lnTo>
                <a:lnTo>
                  <a:pt x="19" y="6"/>
                </a:lnTo>
                <a:lnTo>
                  <a:pt x="24" y="7"/>
                </a:lnTo>
                <a:lnTo>
                  <a:pt x="29" y="11"/>
                </a:lnTo>
                <a:lnTo>
                  <a:pt x="30" y="14"/>
                </a:lnTo>
                <a:lnTo>
                  <a:pt x="30" y="18"/>
                </a:lnTo>
                <a:lnTo>
                  <a:pt x="8" y="18"/>
                </a:lnTo>
                <a:lnTo>
                  <a:pt x="30" y="30"/>
                </a:lnTo>
              </a:path>
            </a:pathLst>
          </a:custGeom>
          <a:solidFill>
            <a:srgbClr val="00000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25" name="Freeform 92">
            <a:extLst>
              <a:ext uri="{FF2B5EF4-FFF2-40B4-BE49-F238E27FC236}">
                <a16:creationId xmlns:a16="http://schemas.microsoft.com/office/drawing/2014/main" xmlns="" id="{1D57CAC7-3D6C-47AC-8966-A90F472358B9}"/>
              </a:ext>
            </a:extLst>
          </p:cNvPr>
          <p:cNvSpPr>
            <a:spLocks/>
          </p:cNvSpPr>
          <p:nvPr/>
        </p:nvSpPr>
        <p:spPr bwMode="auto">
          <a:xfrm>
            <a:off x="7191376" y="1633539"/>
            <a:ext cx="206375" cy="396875"/>
          </a:xfrm>
          <a:custGeom>
            <a:avLst/>
            <a:gdLst>
              <a:gd name="T0" fmla="*/ 111125 w 130"/>
              <a:gd name="T1" fmla="*/ 14288 h 250"/>
              <a:gd name="T2" fmla="*/ 104775 w 130"/>
              <a:gd name="T3" fmla="*/ 34925 h 250"/>
              <a:gd name="T4" fmla="*/ 100013 w 130"/>
              <a:gd name="T5" fmla="*/ 55563 h 250"/>
              <a:gd name="T6" fmla="*/ 93663 w 130"/>
              <a:gd name="T7" fmla="*/ 77788 h 250"/>
              <a:gd name="T8" fmla="*/ 87313 w 130"/>
              <a:gd name="T9" fmla="*/ 98425 h 250"/>
              <a:gd name="T10" fmla="*/ 82550 w 130"/>
              <a:gd name="T11" fmla="*/ 117475 h 250"/>
              <a:gd name="T12" fmla="*/ 76200 w 130"/>
              <a:gd name="T13" fmla="*/ 139700 h 250"/>
              <a:gd name="T14" fmla="*/ 69850 w 130"/>
              <a:gd name="T15" fmla="*/ 152400 h 250"/>
              <a:gd name="T16" fmla="*/ 65088 w 130"/>
              <a:gd name="T17" fmla="*/ 165100 h 250"/>
              <a:gd name="T18" fmla="*/ 58738 w 130"/>
              <a:gd name="T19" fmla="*/ 177800 h 250"/>
              <a:gd name="T20" fmla="*/ 52388 w 130"/>
              <a:gd name="T21" fmla="*/ 192088 h 250"/>
              <a:gd name="T22" fmla="*/ 47625 w 130"/>
              <a:gd name="T23" fmla="*/ 217488 h 250"/>
              <a:gd name="T24" fmla="*/ 41275 w 130"/>
              <a:gd name="T25" fmla="*/ 239713 h 250"/>
              <a:gd name="T26" fmla="*/ 34925 w 130"/>
              <a:gd name="T27" fmla="*/ 263525 h 250"/>
              <a:gd name="T28" fmla="*/ 30163 w 130"/>
              <a:gd name="T29" fmla="*/ 288925 h 250"/>
              <a:gd name="T30" fmla="*/ 23813 w 130"/>
              <a:gd name="T31" fmla="*/ 307975 h 250"/>
              <a:gd name="T32" fmla="*/ 17463 w 130"/>
              <a:gd name="T33" fmla="*/ 331788 h 250"/>
              <a:gd name="T34" fmla="*/ 12700 w 130"/>
              <a:gd name="T35" fmla="*/ 357188 h 250"/>
              <a:gd name="T36" fmla="*/ 6350 w 130"/>
              <a:gd name="T37" fmla="*/ 379413 h 250"/>
              <a:gd name="T38" fmla="*/ 0 w 130"/>
              <a:gd name="T39" fmla="*/ 395288 h 250"/>
              <a:gd name="T40" fmla="*/ 12700 w 130"/>
              <a:gd name="T41" fmla="*/ 388938 h 250"/>
              <a:gd name="T42" fmla="*/ 34925 w 130"/>
              <a:gd name="T43" fmla="*/ 376238 h 250"/>
              <a:gd name="T44" fmla="*/ 47625 w 130"/>
              <a:gd name="T45" fmla="*/ 369888 h 250"/>
              <a:gd name="T46" fmla="*/ 55563 w 130"/>
              <a:gd name="T47" fmla="*/ 365125 h 250"/>
              <a:gd name="T48" fmla="*/ 146050 w 130"/>
              <a:gd name="T49" fmla="*/ 360363 h 250"/>
              <a:gd name="T50" fmla="*/ 152400 w 130"/>
              <a:gd name="T51" fmla="*/ 331788 h 250"/>
              <a:gd name="T52" fmla="*/ 157163 w 130"/>
              <a:gd name="T53" fmla="*/ 304800 h 250"/>
              <a:gd name="T54" fmla="*/ 146050 w 130"/>
              <a:gd name="T55" fmla="*/ 301625 h 250"/>
              <a:gd name="T56" fmla="*/ 134938 w 130"/>
              <a:gd name="T57" fmla="*/ 311150 h 250"/>
              <a:gd name="T58" fmla="*/ 111125 w 130"/>
              <a:gd name="T59" fmla="*/ 323850 h 250"/>
              <a:gd name="T60" fmla="*/ 100013 w 130"/>
              <a:gd name="T61" fmla="*/ 331788 h 250"/>
              <a:gd name="T62" fmla="*/ 96838 w 130"/>
              <a:gd name="T63" fmla="*/ 317500 h 250"/>
              <a:gd name="T64" fmla="*/ 101600 w 130"/>
              <a:gd name="T65" fmla="*/ 298450 h 250"/>
              <a:gd name="T66" fmla="*/ 107950 w 130"/>
              <a:gd name="T67" fmla="*/ 279400 h 250"/>
              <a:gd name="T68" fmla="*/ 114300 w 130"/>
              <a:gd name="T69" fmla="*/ 258763 h 250"/>
              <a:gd name="T70" fmla="*/ 119063 w 130"/>
              <a:gd name="T71" fmla="*/ 236538 h 250"/>
              <a:gd name="T72" fmla="*/ 125413 w 130"/>
              <a:gd name="T73" fmla="*/ 217488 h 250"/>
              <a:gd name="T74" fmla="*/ 131763 w 130"/>
              <a:gd name="T75" fmla="*/ 195263 h 250"/>
              <a:gd name="T76" fmla="*/ 136525 w 130"/>
              <a:gd name="T77" fmla="*/ 174625 h 250"/>
              <a:gd name="T78" fmla="*/ 142875 w 130"/>
              <a:gd name="T79" fmla="*/ 157163 h 250"/>
              <a:gd name="T80" fmla="*/ 149225 w 130"/>
              <a:gd name="T81" fmla="*/ 136525 h 250"/>
              <a:gd name="T82" fmla="*/ 153988 w 130"/>
              <a:gd name="T83" fmla="*/ 115888 h 250"/>
              <a:gd name="T84" fmla="*/ 160338 w 130"/>
              <a:gd name="T85" fmla="*/ 95250 h 250"/>
              <a:gd name="T86" fmla="*/ 166688 w 130"/>
              <a:gd name="T87" fmla="*/ 74613 h 250"/>
              <a:gd name="T88" fmla="*/ 171450 w 130"/>
              <a:gd name="T89" fmla="*/ 58738 h 250"/>
              <a:gd name="T90" fmla="*/ 177800 w 130"/>
              <a:gd name="T91" fmla="*/ 46038 h 250"/>
              <a:gd name="T92" fmla="*/ 184150 w 130"/>
              <a:gd name="T93" fmla="*/ 34925 h 250"/>
              <a:gd name="T94" fmla="*/ 188913 w 130"/>
              <a:gd name="T95" fmla="*/ 23813 h 250"/>
              <a:gd name="T96" fmla="*/ 195263 w 130"/>
              <a:gd name="T97" fmla="*/ 11113 h 250"/>
              <a:gd name="T98" fmla="*/ 174625 w 130"/>
              <a:gd name="T99" fmla="*/ 6350 h 250"/>
              <a:gd name="T100" fmla="*/ 114300 w 130"/>
              <a:gd name="T101" fmla="*/ 0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0" h="250">
                <a:moveTo>
                  <a:pt x="72" y="0"/>
                </a:moveTo>
                <a:lnTo>
                  <a:pt x="72" y="2"/>
                </a:lnTo>
                <a:lnTo>
                  <a:pt x="70" y="2"/>
                </a:lnTo>
                <a:lnTo>
                  <a:pt x="70" y="9"/>
                </a:lnTo>
                <a:lnTo>
                  <a:pt x="68" y="9"/>
                </a:lnTo>
                <a:lnTo>
                  <a:pt x="68" y="15"/>
                </a:lnTo>
                <a:lnTo>
                  <a:pt x="66" y="15"/>
                </a:lnTo>
                <a:lnTo>
                  <a:pt x="66" y="22"/>
                </a:lnTo>
                <a:lnTo>
                  <a:pt x="64" y="22"/>
                </a:lnTo>
                <a:lnTo>
                  <a:pt x="64" y="27"/>
                </a:lnTo>
                <a:lnTo>
                  <a:pt x="63" y="27"/>
                </a:lnTo>
                <a:lnTo>
                  <a:pt x="63" y="35"/>
                </a:lnTo>
                <a:lnTo>
                  <a:pt x="61" y="35"/>
                </a:lnTo>
                <a:lnTo>
                  <a:pt x="61" y="41"/>
                </a:lnTo>
                <a:lnTo>
                  <a:pt x="59" y="41"/>
                </a:lnTo>
                <a:lnTo>
                  <a:pt x="59" y="49"/>
                </a:lnTo>
                <a:lnTo>
                  <a:pt x="57" y="49"/>
                </a:lnTo>
                <a:lnTo>
                  <a:pt x="57" y="56"/>
                </a:lnTo>
                <a:lnTo>
                  <a:pt x="55" y="56"/>
                </a:lnTo>
                <a:lnTo>
                  <a:pt x="55" y="62"/>
                </a:lnTo>
                <a:lnTo>
                  <a:pt x="54" y="62"/>
                </a:lnTo>
                <a:lnTo>
                  <a:pt x="54" y="69"/>
                </a:lnTo>
                <a:lnTo>
                  <a:pt x="52" y="69"/>
                </a:lnTo>
                <a:lnTo>
                  <a:pt x="52" y="74"/>
                </a:lnTo>
                <a:lnTo>
                  <a:pt x="50" y="74"/>
                </a:lnTo>
                <a:lnTo>
                  <a:pt x="50" y="82"/>
                </a:lnTo>
                <a:lnTo>
                  <a:pt x="48" y="82"/>
                </a:lnTo>
                <a:lnTo>
                  <a:pt x="48" y="88"/>
                </a:lnTo>
                <a:lnTo>
                  <a:pt x="46" y="88"/>
                </a:lnTo>
                <a:lnTo>
                  <a:pt x="46" y="92"/>
                </a:lnTo>
                <a:lnTo>
                  <a:pt x="44" y="92"/>
                </a:lnTo>
                <a:lnTo>
                  <a:pt x="44" y="96"/>
                </a:lnTo>
                <a:lnTo>
                  <a:pt x="42" y="96"/>
                </a:lnTo>
                <a:lnTo>
                  <a:pt x="42" y="99"/>
                </a:lnTo>
                <a:lnTo>
                  <a:pt x="41" y="99"/>
                </a:lnTo>
                <a:lnTo>
                  <a:pt x="41" y="104"/>
                </a:lnTo>
                <a:lnTo>
                  <a:pt x="39" y="104"/>
                </a:lnTo>
                <a:lnTo>
                  <a:pt x="39" y="108"/>
                </a:lnTo>
                <a:lnTo>
                  <a:pt x="37" y="108"/>
                </a:lnTo>
                <a:lnTo>
                  <a:pt x="37" y="112"/>
                </a:lnTo>
                <a:lnTo>
                  <a:pt x="35" y="112"/>
                </a:lnTo>
                <a:lnTo>
                  <a:pt x="35" y="116"/>
                </a:lnTo>
                <a:lnTo>
                  <a:pt x="33" y="116"/>
                </a:lnTo>
                <a:lnTo>
                  <a:pt x="33" y="121"/>
                </a:lnTo>
                <a:lnTo>
                  <a:pt x="32" y="121"/>
                </a:lnTo>
                <a:lnTo>
                  <a:pt x="32" y="129"/>
                </a:lnTo>
                <a:lnTo>
                  <a:pt x="30" y="129"/>
                </a:lnTo>
                <a:lnTo>
                  <a:pt x="30" y="137"/>
                </a:lnTo>
                <a:lnTo>
                  <a:pt x="28" y="137"/>
                </a:lnTo>
                <a:lnTo>
                  <a:pt x="28" y="144"/>
                </a:lnTo>
                <a:lnTo>
                  <a:pt x="26" y="144"/>
                </a:lnTo>
                <a:lnTo>
                  <a:pt x="26" y="151"/>
                </a:lnTo>
                <a:lnTo>
                  <a:pt x="24" y="151"/>
                </a:lnTo>
                <a:lnTo>
                  <a:pt x="24" y="159"/>
                </a:lnTo>
                <a:lnTo>
                  <a:pt x="22" y="159"/>
                </a:lnTo>
                <a:lnTo>
                  <a:pt x="22" y="166"/>
                </a:lnTo>
                <a:lnTo>
                  <a:pt x="20" y="166"/>
                </a:lnTo>
                <a:lnTo>
                  <a:pt x="20" y="174"/>
                </a:lnTo>
                <a:lnTo>
                  <a:pt x="19" y="174"/>
                </a:lnTo>
                <a:lnTo>
                  <a:pt x="19" y="182"/>
                </a:lnTo>
                <a:lnTo>
                  <a:pt x="17" y="182"/>
                </a:lnTo>
                <a:lnTo>
                  <a:pt x="17" y="187"/>
                </a:lnTo>
                <a:lnTo>
                  <a:pt x="15" y="187"/>
                </a:lnTo>
                <a:lnTo>
                  <a:pt x="15" y="194"/>
                </a:lnTo>
                <a:lnTo>
                  <a:pt x="13" y="194"/>
                </a:lnTo>
                <a:lnTo>
                  <a:pt x="13" y="202"/>
                </a:lnTo>
                <a:lnTo>
                  <a:pt x="11" y="202"/>
                </a:lnTo>
                <a:lnTo>
                  <a:pt x="11" y="209"/>
                </a:lnTo>
                <a:lnTo>
                  <a:pt x="10" y="209"/>
                </a:lnTo>
                <a:lnTo>
                  <a:pt x="10" y="217"/>
                </a:lnTo>
                <a:lnTo>
                  <a:pt x="8" y="217"/>
                </a:lnTo>
                <a:lnTo>
                  <a:pt x="8" y="225"/>
                </a:lnTo>
                <a:lnTo>
                  <a:pt x="6" y="225"/>
                </a:lnTo>
                <a:lnTo>
                  <a:pt x="6" y="232"/>
                </a:lnTo>
                <a:lnTo>
                  <a:pt x="4" y="232"/>
                </a:lnTo>
                <a:lnTo>
                  <a:pt x="4" y="239"/>
                </a:lnTo>
                <a:lnTo>
                  <a:pt x="2" y="239"/>
                </a:lnTo>
                <a:lnTo>
                  <a:pt x="2" y="247"/>
                </a:lnTo>
                <a:lnTo>
                  <a:pt x="0" y="247"/>
                </a:lnTo>
                <a:lnTo>
                  <a:pt x="0" y="249"/>
                </a:lnTo>
                <a:lnTo>
                  <a:pt x="4" y="249"/>
                </a:lnTo>
                <a:lnTo>
                  <a:pt x="4" y="247"/>
                </a:lnTo>
                <a:lnTo>
                  <a:pt x="8" y="247"/>
                </a:lnTo>
                <a:lnTo>
                  <a:pt x="8" y="245"/>
                </a:lnTo>
                <a:lnTo>
                  <a:pt x="11" y="243"/>
                </a:lnTo>
                <a:lnTo>
                  <a:pt x="15" y="241"/>
                </a:lnTo>
                <a:lnTo>
                  <a:pt x="19" y="239"/>
                </a:lnTo>
                <a:lnTo>
                  <a:pt x="22" y="237"/>
                </a:lnTo>
                <a:lnTo>
                  <a:pt x="22" y="235"/>
                </a:lnTo>
                <a:lnTo>
                  <a:pt x="26" y="235"/>
                </a:lnTo>
                <a:lnTo>
                  <a:pt x="26" y="233"/>
                </a:lnTo>
                <a:lnTo>
                  <a:pt x="30" y="233"/>
                </a:lnTo>
                <a:lnTo>
                  <a:pt x="30" y="232"/>
                </a:lnTo>
                <a:lnTo>
                  <a:pt x="33" y="232"/>
                </a:lnTo>
                <a:lnTo>
                  <a:pt x="33" y="230"/>
                </a:lnTo>
                <a:lnTo>
                  <a:pt x="35" y="230"/>
                </a:lnTo>
                <a:lnTo>
                  <a:pt x="35" y="228"/>
                </a:lnTo>
                <a:lnTo>
                  <a:pt x="90" y="228"/>
                </a:lnTo>
                <a:lnTo>
                  <a:pt x="90" y="227"/>
                </a:lnTo>
                <a:lnTo>
                  <a:pt x="92" y="227"/>
                </a:lnTo>
                <a:lnTo>
                  <a:pt x="92" y="219"/>
                </a:lnTo>
                <a:lnTo>
                  <a:pt x="94" y="219"/>
                </a:lnTo>
                <a:lnTo>
                  <a:pt x="94" y="209"/>
                </a:lnTo>
                <a:lnTo>
                  <a:pt x="96" y="209"/>
                </a:lnTo>
                <a:lnTo>
                  <a:pt x="96" y="200"/>
                </a:lnTo>
                <a:lnTo>
                  <a:pt x="97" y="200"/>
                </a:lnTo>
                <a:lnTo>
                  <a:pt x="97" y="192"/>
                </a:lnTo>
                <a:lnTo>
                  <a:pt x="99" y="192"/>
                </a:lnTo>
                <a:lnTo>
                  <a:pt x="99" y="188"/>
                </a:lnTo>
                <a:lnTo>
                  <a:pt x="96" y="188"/>
                </a:lnTo>
                <a:lnTo>
                  <a:pt x="96" y="190"/>
                </a:lnTo>
                <a:lnTo>
                  <a:pt x="92" y="190"/>
                </a:lnTo>
                <a:lnTo>
                  <a:pt x="92" y="192"/>
                </a:lnTo>
                <a:lnTo>
                  <a:pt x="88" y="192"/>
                </a:lnTo>
                <a:lnTo>
                  <a:pt x="88" y="194"/>
                </a:lnTo>
                <a:lnTo>
                  <a:pt x="85" y="196"/>
                </a:lnTo>
                <a:lnTo>
                  <a:pt x="81" y="198"/>
                </a:lnTo>
                <a:lnTo>
                  <a:pt x="77" y="200"/>
                </a:lnTo>
                <a:lnTo>
                  <a:pt x="74" y="202"/>
                </a:lnTo>
                <a:lnTo>
                  <a:pt x="70" y="204"/>
                </a:lnTo>
                <a:lnTo>
                  <a:pt x="66" y="206"/>
                </a:lnTo>
                <a:lnTo>
                  <a:pt x="66" y="208"/>
                </a:lnTo>
                <a:lnTo>
                  <a:pt x="63" y="208"/>
                </a:lnTo>
                <a:lnTo>
                  <a:pt x="63" y="209"/>
                </a:lnTo>
                <a:lnTo>
                  <a:pt x="59" y="209"/>
                </a:lnTo>
                <a:lnTo>
                  <a:pt x="59" y="208"/>
                </a:lnTo>
                <a:lnTo>
                  <a:pt x="61" y="208"/>
                </a:lnTo>
                <a:lnTo>
                  <a:pt x="61" y="200"/>
                </a:lnTo>
                <a:lnTo>
                  <a:pt x="63" y="200"/>
                </a:lnTo>
                <a:lnTo>
                  <a:pt x="63" y="194"/>
                </a:lnTo>
                <a:lnTo>
                  <a:pt x="64" y="194"/>
                </a:lnTo>
                <a:lnTo>
                  <a:pt x="64" y="188"/>
                </a:lnTo>
                <a:lnTo>
                  <a:pt x="66" y="188"/>
                </a:lnTo>
                <a:lnTo>
                  <a:pt x="66" y="182"/>
                </a:lnTo>
                <a:lnTo>
                  <a:pt x="68" y="182"/>
                </a:lnTo>
                <a:lnTo>
                  <a:pt x="68" y="176"/>
                </a:lnTo>
                <a:lnTo>
                  <a:pt x="70" y="176"/>
                </a:lnTo>
                <a:lnTo>
                  <a:pt x="70" y="168"/>
                </a:lnTo>
                <a:lnTo>
                  <a:pt x="72" y="168"/>
                </a:lnTo>
                <a:lnTo>
                  <a:pt x="72" y="163"/>
                </a:lnTo>
                <a:lnTo>
                  <a:pt x="74" y="163"/>
                </a:lnTo>
                <a:lnTo>
                  <a:pt x="74" y="155"/>
                </a:lnTo>
                <a:lnTo>
                  <a:pt x="75" y="155"/>
                </a:lnTo>
                <a:lnTo>
                  <a:pt x="75" y="149"/>
                </a:lnTo>
                <a:lnTo>
                  <a:pt x="77" y="149"/>
                </a:lnTo>
                <a:lnTo>
                  <a:pt x="77" y="144"/>
                </a:lnTo>
                <a:lnTo>
                  <a:pt x="79" y="144"/>
                </a:lnTo>
                <a:lnTo>
                  <a:pt x="79" y="137"/>
                </a:lnTo>
                <a:lnTo>
                  <a:pt x="81" y="137"/>
                </a:lnTo>
                <a:lnTo>
                  <a:pt x="81" y="131"/>
                </a:lnTo>
                <a:lnTo>
                  <a:pt x="83" y="131"/>
                </a:lnTo>
                <a:lnTo>
                  <a:pt x="83" y="123"/>
                </a:lnTo>
                <a:lnTo>
                  <a:pt x="85" y="123"/>
                </a:lnTo>
                <a:lnTo>
                  <a:pt x="85" y="118"/>
                </a:lnTo>
                <a:lnTo>
                  <a:pt x="86" y="118"/>
                </a:lnTo>
                <a:lnTo>
                  <a:pt x="86" y="110"/>
                </a:lnTo>
                <a:lnTo>
                  <a:pt x="88" y="110"/>
                </a:lnTo>
                <a:lnTo>
                  <a:pt x="88" y="104"/>
                </a:lnTo>
                <a:lnTo>
                  <a:pt x="90" y="104"/>
                </a:lnTo>
                <a:lnTo>
                  <a:pt x="90" y="99"/>
                </a:lnTo>
                <a:lnTo>
                  <a:pt x="92" y="99"/>
                </a:lnTo>
                <a:lnTo>
                  <a:pt x="92" y="92"/>
                </a:lnTo>
                <a:lnTo>
                  <a:pt x="94" y="92"/>
                </a:lnTo>
                <a:lnTo>
                  <a:pt x="94" y="86"/>
                </a:lnTo>
                <a:lnTo>
                  <a:pt x="96" y="86"/>
                </a:lnTo>
                <a:lnTo>
                  <a:pt x="96" y="78"/>
                </a:lnTo>
                <a:lnTo>
                  <a:pt x="97" y="78"/>
                </a:lnTo>
                <a:lnTo>
                  <a:pt x="97" y="73"/>
                </a:lnTo>
                <a:lnTo>
                  <a:pt x="99" y="73"/>
                </a:lnTo>
                <a:lnTo>
                  <a:pt x="99" y="65"/>
                </a:lnTo>
                <a:lnTo>
                  <a:pt x="101" y="65"/>
                </a:lnTo>
                <a:lnTo>
                  <a:pt x="101" y="60"/>
                </a:lnTo>
                <a:lnTo>
                  <a:pt x="103" y="60"/>
                </a:lnTo>
                <a:lnTo>
                  <a:pt x="103" y="54"/>
                </a:lnTo>
                <a:lnTo>
                  <a:pt x="105" y="54"/>
                </a:lnTo>
                <a:lnTo>
                  <a:pt x="105" y="47"/>
                </a:lnTo>
                <a:lnTo>
                  <a:pt x="107" y="47"/>
                </a:lnTo>
                <a:lnTo>
                  <a:pt x="107" y="41"/>
                </a:lnTo>
                <a:lnTo>
                  <a:pt x="108" y="41"/>
                </a:lnTo>
                <a:lnTo>
                  <a:pt x="108" y="37"/>
                </a:lnTo>
                <a:lnTo>
                  <a:pt x="110" y="37"/>
                </a:lnTo>
                <a:lnTo>
                  <a:pt x="110" y="33"/>
                </a:lnTo>
                <a:lnTo>
                  <a:pt x="112" y="33"/>
                </a:lnTo>
                <a:lnTo>
                  <a:pt x="112" y="29"/>
                </a:lnTo>
                <a:lnTo>
                  <a:pt x="114" y="29"/>
                </a:lnTo>
                <a:lnTo>
                  <a:pt x="114" y="26"/>
                </a:lnTo>
                <a:lnTo>
                  <a:pt x="116" y="26"/>
                </a:lnTo>
                <a:lnTo>
                  <a:pt x="116" y="22"/>
                </a:lnTo>
                <a:lnTo>
                  <a:pt x="118" y="22"/>
                </a:lnTo>
                <a:lnTo>
                  <a:pt x="118" y="19"/>
                </a:lnTo>
                <a:lnTo>
                  <a:pt x="119" y="19"/>
                </a:lnTo>
                <a:lnTo>
                  <a:pt x="119" y="15"/>
                </a:lnTo>
                <a:lnTo>
                  <a:pt x="121" y="15"/>
                </a:lnTo>
                <a:lnTo>
                  <a:pt x="121" y="11"/>
                </a:lnTo>
                <a:lnTo>
                  <a:pt x="123" y="11"/>
                </a:lnTo>
                <a:lnTo>
                  <a:pt x="123" y="7"/>
                </a:lnTo>
                <a:lnTo>
                  <a:pt x="127" y="5"/>
                </a:lnTo>
                <a:lnTo>
                  <a:pt x="129" y="5"/>
                </a:lnTo>
                <a:lnTo>
                  <a:pt x="129" y="4"/>
                </a:lnTo>
                <a:lnTo>
                  <a:pt x="110" y="4"/>
                </a:lnTo>
                <a:lnTo>
                  <a:pt x="110" y="2"/>
                </a:lnTo>
                <a:lnTo>
                  <a:pt x="90" y="2"/>
                </a:lnTo>
                <a:lnTo>
                  <a:pt x="90" y="0"/>
                </a:lnTo>
                <a:lnTo>
                  <a:pt x="72" y="0"/>
                </a:lnTo>
              </a:path>
            </a:pathLst>
          </a:custGeom>
          <a:solidFill>
            <a:srgbClr val="FFFF99"/>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426" name="Group 143">
            <a:extLst>
              <a:ext uri="{FF2B5EF4-FFF2-40B4-BE49-F238E27FC236}">
                <a16:creationId xmlns:a16="http://schemas.microsoft.com/office/drawing/2014/main" xmlns="" id="{8A744588-F19E-43D9-938B-A2107B90E853}"/>
              </a:ext>
            </a:extLst>
          </p:cNvPr>
          <p:cNvGrpSpPr>
            <a:grpSpLocks/>
          </p:cNvGrpSpPr>
          <p:nvPr/>
        </p:nvGrpSpPr>
        <p:grpSpPr bwMode="auto">
          <a:xfrm>
            <a:off x="5218113" y="1420813"/>
            <a:ext cx="4032250" cy="1651000"/>
            <a:chOff x="2327" y="895"/>
            <a:chExt cx="2540" cy="1040"/>
          </a:xfrm>
        </p:grpSpPr>
        <p:sp>
          <p:nvSpPr>
            <p:cNvPr id="57474" name="Freeform 3">
              <a:extLst>
                <a:ext uri="{FF2B5EF4-FFF2-40B4-BE49-F238E27FC236}">
                  <a16:creationId xmlns:a16="http://schemas.microsoft.com/office/drawing/2014/main" xmlns="" id="{969D8CBC-2314-4645-B422-4F1602927438}"/>
                </a:ext>
              </a:extLst>
            </p:cNvPr>
            <p:cNvSpPr>
              <a:spLocks/>
            </p:cNvSpPr>
            <p:nvPr/>
          </p:nvSpPr>
          <p:spPr bwMode="auto">
            <a:xfrm>
              <a:off x="3401" y="1161"/>
              <a:ext cx="1466" cy="475"/>
            </a:xfrm>
            <a:custGeom>
              <a:avLst/>
              <a:gdLst>
                <a:gd name="T0" fmla="*/ 0 w 314"/>
                <a:gd name="T1" fmla="*/ 0 h 127"/>
                <a:gd name="T2" fmla="*/ 444 w 314"/>
                <a:gd name="T3" fmla="*/ 464 h 127"/>
                <a:gd name="T4" fmla="*/ 1461 w 314"/>
                <a:gd name="T5" fmla="*/ 471 h 127"/>
                <a:gd name="T6" fmla="*/ 1004 w 314"/>
                <a:gd name="T7" fmla="*/ 4 h 127"/>
                <a:gd name="T8" fmla="*/ 0 w 314"/>
                <a:gd name="T9" fmla="*/ 0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27">
                  <a:moveTo>
                    <a:pt x="0" y="0"/>
                  </a:moveTo>
                  <a:lnTo>
                    <a:pt x="95" y="124"/>
                  </a:lnTo>
                  <a:lnTo>
                    <a:pt x="313" y="126"/>
                  </a:lnTo>
                  <a:lnTo>
                    <a:pt x="215" y="1"/>
                  </a:lnTo>
                  <a:lnTo>
                    <a:pt x="0" y="0"/>
                  </a:lnTo>
                </a:path>
              </a:pathLst>
            </a:custGeom>
            <a:solidFill>
              <a:srgbClr val="FFFFFF"/>
            </a:solidFill>
            <a:ln w="12700" cap="rnd" cmpd="sng">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75" name="Freeform 13">
              <a:extLst>
                <a:ext uri="{FF2B5EF4-FFF2-40B4-BE49-F238E27FC236}">
                  <a16:creationId xmlns:a16="http://schemas.microsoft.com/office/drawing/2014/main" xmlns="" id="{392C0DFD-514E-492F-9A8D-966300057C68}"/>
                </a:ext>
              </a:extLst>
            </p:cNvPr>
            <p:cNvSpPr>
              <a:spLocks/>
            </p:cNvSpPr>
            <p:nvPr/>
          </p:nvSpPr>
          <p:spPr bwMode="auto">
            <a:xfrm>
              <a:off x="2410" y="1403"/>
              <a:ext cx="1408" cy="334"/>
            </a:xfrm>
            <a:custGeom>
              <a:avLst/>
              <a:gdLst>
                <a:gd name="T0" fmla="*/ 238 w 1408"/>
                <a:gd name="T1" fmla="*/ 0 h 334"/>
                <a:gd name="T2" fmla="*/ 0 w 1408"/>
                <a:gd name="T3" fmla="*/ 333 h 334"/>
                <a:gd name="T4" fmla="*/ 1407 w 1408"/>
                <a:gd name="T5" fmla="*/ 333 h 334"/>
                <a:gd name="T6" fmla="*/ 1260 w 1408"/>
                <a:gd name="T7" fmla="*/ 0 h 334"/>
                <a:gd name="T8" fmla="*/ 238 w 1408"/>
                <a:gd name="T9" fmla="*/ 0 h 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8" h="334">
                  <a:moveTo>
                    <a:pt x="238" y="0"/>
                  </a:moveTo>
                  <a:lnTo>
                    <a:pt x="0" y="333"/>
                  </a:lnTo>
                  <a:lnTo>
                    <a:pt x="1407" y="333"/>
                  </a:lnTo>
                  <a:lnTo>
                    <a:pt x="1260" y="0"/>
                  </a:lnTo>
                  <a:lnTo>
                    <a:pt x="238" y="0"/>
                  </a:lnTo>
                </a:path>
              </a:pathLst>
            </a:custGeom>
            <a:solidFill>
              <a:srgbClr val="FFFFFF"/>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76" name="Freeform 38">
              <a:extLst>
                <a:ext uri="{FF2B5EF4-FFF2-40B4-BE49-F238E27FC236}">
                  <a16:creationId xmlns:a16="http://schemas.microsoft.com/office/drawing/2014/main" xmlns="" id="{ED3C3AA0-074E-409D-AF4D-5A2EFC17A731}"/>
                </a:ext>
              </a:extLst>
            </p:cNvPr>
            <p:cNvSpPr>
              <a:spLocks/>
            </p:cNvSpPr>
            <p:nvPr/>
          </p:nvSpPr>
          <p:spPr bwMode="auto">
            <a:xfrm>
              <a:off x="3809" y="1253"/>
              <a:ext cx="314" cy="127"/>
            </a:xfrm>
            <a:custGeom>
              <a:avLst/>
              <a:gdLst>
                <a:gd name="T0" fmla="*/ 0 w 314"/>
                <a:gd name="T1" fmla="*/ 0 h 127"/>
                <a:gd name="T2" fmla="*/ 95 w 314"/>
                <a:gd name="T3" fmla="*/ 124 h 127"/>
                <a:gd name="T4" fmla="*/ 313 w 314"/>
                <a:gd name="T5" fmla="*/ 126 h 127"/>
                <a:gd name="T6" fmla="*/ 215 w 314"/>
                <a:gd name="T7" fmla="*/ 1 h 127"/>
                <a:gd name="T8" fmla="*/ 0 w 314"/>
                <a:gd name="T9" fmla="*/ 0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127">
                  <a:moveTo>
                    <a:pt x="0" y="0"/>
                  </a:moveTo>
                  <a:lnTo>
                    <a:pt x="95" y="124"/>
                  </a:lnTo>
                  <a:lnTo>
                    <a:pt x="313" y="126"/>
                  </a:lnTo>
                  <a:lnTo>
                    <a:pt x="215" y="1"/>
                  </a:lnTo>
                  <a:lnTo>
                    <a:pt x="0"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77" name="Freeform 49">
              <a:extLst>
                <a:ext uri="{FF2B5EF4-FFF2-40B4-BE49-F238E27FC236}">
                  <a16:creationId xmlns:a16="http://schemas.microsoft.com/office/drawing/2014/main" xmlns="" id="{8B94D3B1-7068-4E71-A1A2-F594BDBA960B}"/>
                </a:ext>
              </a:extLst>
            </p:cNvPr>
            <p:cNvSpPr>
              <a:spLocks/>
            </p:cNvSpPr>
            <p:nvPr/>
          </p:nvSpPr>
          <p:spPr bwMode="auto">
            <a:xfrm>
              <a:off x="3068" y="1549"/>
              <a:ext cx="268" cy="101"/>
            </a:xfrm>
            <a:custGeom>
              <a:avLst/>
              <a:gdLst>
                <a:gd name="T0" fmla="*/ 0 w 268"/>
                <a:gd name="T1" fmla="*/ 0 h 101"/>
                <a:gd name="T2" fmla="*/ 82 w 268"/>
                <a:gd name="T3" fmla="*/ 98 h 101"/>
                <a:gd name="T4" fmla="*/ 267 w 268"/>
                <a:gd name="T5" fmla="*/ 100 h 101"/>
                <a:gd name="T6" fmla="*/ 184 w 268"/>
                <a:gd name="T7" fmla="*/ 2 h 101"/>
                <a:gd name="T8" fmla="*/ 0 w 268"/>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101">
                  <a:moveTo>
                    <a:pt x="0" y="0"/>
                  </a:moveTo>
                  <a:lnTo>
                    <a:pt x="82" y="98"/>
                  </a:lnTo>
                  <a:lnTo>
                    <a:pt x="267" y="100"/>
                  </a:lnTo>
                  <a:lnTo>
                    <a:pt x="184" y="2"/>
                  </a:lnTo>
                  <a:lnTo>
                    <a:pt x="0"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78" name="Freeform 51">
              <a:extLst>
                <a:ext uri="{FF2B5EF4-FFF2-40B4-BE49-F238E27FC236}">
                  <a16:creationId xmlns:a16="http://schemas.microsoft.com/office/drawing/2014/main" xmlns="" id="{9A53FE91-7F9D-4D6B-8686-751054C4D759}"/>
                </a:ext>
              </a:extLst>
            </p:cNvPr>
            <p:cNvSpPr>
              <a:spLocks/>
            </p:cNvSpPr>
            <p:nvPr/>
          </p:nvSpPr>
          <p:spPr bwMode="auto">
            <a:xfrm>
              <a:off x="3296" y="1251"/>
              <a:ext cx="217" cy="316"/>
            </a:xfrm>
            <a:custGeom>
              <a:avLst/>
              <a:gdLst>
                <a:gd name="T0" fmla="*/ 133 w 217"/>
                <a:gd name="T1" fmla="*/ 10 h 370"/>
                <a:gd name="T2" fmla="*/ 127 w 217"/>
                <a:gd name="T3" fmla="*/ 22 h 370"/>
                <a:gd name="T4" fmla="*/ 121 w 217"/>
                <a:gd name="T5" fmla="*/ 33 h 370"/>
                <a:gd name="T6" fmla="*/ 115 w 217"/>
                <a:gd name="T7" fmla="*/ 47 h 370"/>
                <a:gd name="T8" fmla="*/ 110 w 217"/>
                <a:gd name="T9" fmla="*/ 59 h 370"/>
                <a:gd name="T10" fmla="*/ 104 w 217"/>
                <a:gd name="T11" fmla="*/ 71 h 370"/>
                <a:gd name="T12" fmla="*/ 98 w 217"/>
                <a:gd name="T13" fmla="*/ 80 h 370"/>
                <a:gd name="T14" fmla="*/ 92 w 217"/>
                <a:gd name="T15" fmla="*/ 91 h 370"/>
                <a:gd name="T16" fmla="*/ 87 w 217"/>
                <a:gd name="T17" fmla="*/ 102 h 370"/>
                <a:gd name="T18" fmla="*/ 81 w 217"/>
                <a:gd name="T19" fmla="*/ 111 h 370"/>
                <a:gd name="T20" fmla="*/ 75 w 217"/>
                <a:gd name="T21" fmla="*/ 121 h 370"/>
                <a:gd name="T22" fmla="*/ 69 w 217"/>
                <a:gd name="T23" fmla="*/ 132 h 370"/>
                <a:gd name="T24" fmla="*/ 63 w 217"/>
                <a:gd name="T25" fmla="*/ 141 h 370"/>
                <a:gd name="T26" fmla="*/ 58 w 217"/>
                <a:gd name="T27" fmla="*/ 152 h 370"/>
                <a:gd name="T28" fmla="*/ 52 w 217"/>
                <a:gd name="T29" fmla="*/ 162 h 370"/>
                <a:gd name="T30" fmla="*/ 46 w 217"/>
                <a:gd name="T31" fmla="*/ 172 h 370"/>
                <a:gd name="T32" fmla="*/ 92 w 217"/>
                <a:gd name="T33" fmla="*/ 180 h 370"/>
                <a:gd name="T34" fmla="*/ 85 w 217"/>
                <a:gd name="T35" fmla="*/ 191 h 370"/>
                <a:gd name="T36" fmla="*/ 75 w 217"/>
                <a:gd name="T37" fmla="*/ 205 h 370"/>
                <a:gd name="T38" fmla="*/ 68 w 217"/>
                <a:gd name="T39" fmla="*/ 218 h 370"/>
                <a:gd name="T40" fmla="*/ 58 w 217"/>
                <a:gd name="T41" fmla="*/ 231 h 370"/>
                <a:gd name="T42" fmla="*/ 50 w 217"/>
                <a:gd name="T43" fmla="*/ 243 h 370"/>
                <a:gd name="T44" fmla="*/ 40 w 217"/>
                <a:gd name="T45" fmla="*/ 256 h 370"/>
                <a:gd name="T46" fmla="*/ 30 w 217"/>
                <a:gd name="T47" fmla="*/ 270 h 370"/>
                <a:gd name="T48" fmla="*/ 23 w 217"/>
                <a:gd name="T49" fmla="*/ 282 h 370"/>
                <a:gd name="T50" fmla="*/ 13 w 217"/>
                <a:gd name="T51" fmla="*/ 296 h 370"/>
                <a:gd name="T52" fmla="*/ 6 w 217"/>
                <a:gd name="T53" fmla="*/ 307 h 370"/>
                <a:gd name="T54" fmla="*/ 4 w 217"/>
                <a:gd name="T55" fmla="*/ 312 h 370"/>
                <a:gd name="T56" fmla="*/ 16 w 217"/>
                <a:gd name="T57" fmla="*/ 301 h 370"/>
                <a:gd name="T58" fmla="*/ 27 w 217"/>
                <a:gd name="T59" fmla="*/ 291 h 370"/>
                <a:gd name="T60" fmla="*/ 39 w 217"/>
                <a:gd name="T61" fmla="*/ 282 h 370"/>
                <a:gd name="T62" fmla="*/ 50 w 217"/>
                <a:gd name="T63" fmla="*/ 272 h 370"/>
                <a:gd name="T64" fmla="*/ 62 w 217"/>
                <a:gd name="T65" fmla="*/ 260 h 370"/>
                <a:gd name="T66" fmla="*/ 73 w 217"/>
                <a:gd name="T67" fmla="*/ 251 h 370"/>
                <a:gd name="T68" fmla="*/ 85 w 217"/>
                <a:gd name="T69" fmla="*/ 241 h 370"/>
                <a:gd name="T70" fmla="*/ 101 w 217"/>
                <a:gd name="T71" fmla="*/ 231 h 370"/>
                <a:gd name="T72" fmla="*/ 112 w 217"/>
                <a:gd name="T73" fmla="*/ 221 h 370"/>
                <a:gd name="T74" fmla="*/ 124 w 217"/>
                <a:gd name="T75" fmla="*/ 210 h 370"/>
                <a:gd name="T76" fmla="*/ 135 w 217"/>
                <a:gd name="T77" fmla="*/ 201 h 370"/>
                <a:gd name="T78" fmla="*/ 147 w 217"/>
                <a:gd name="T79" fmla="*/ 190 h 370"/>
                <a:gd name="T80" fmla="*/ 158 w 217"/>
                <a:gd name="T81" fmla="*/ 180 h 370"/>
                <a:gd name="T82" fmla="*/ 170 w 217"/>
                <a:gd name="T83" fmla="*/ 171 h 370"/>
                <a:gd name="T84" fmla="*/ 182 w 217"/>
                <a:gd name="T85" fmla="*/ 161 h 370"/>
                <a:gd name="T86" fmla="*/ 135 w 217"/>
                <a:gd name="T87" fmla="*/ 152 h 370"/>
                <a:gd name="T88" fmla="*/ 141 w 217"/>
                <a:gd name="T89" fmla="*/ 141 h 370"/>
                <a:gd name="T90" fmla="*/ 148 w 217"/>
                <a:gd name="T91" fmla="*/ 130 h 370"/>
                <a:gd name="T92" fmla="*/ 154 w 217"/>
                <a:gd name="T93" fmla="*/ 120 h 370"/>
                <a:gd name="T94" fmla="*/ 163 w 217"/>
                <a:gd name="T95" fmla="*/ 108 h 370"/>
                <a:gd name="T96" fmla="*/ 167 w 217"/>
                <a:gd name="T97" fmla="*/ 97 h 370"/>
                <a:gd name="T98" fmla="*/ 174 w 217"/>
                <a:gd name="T99" fmla="*/ 88 h 370"/>
                <a:gd name="T100" fmla="*/ 182 w 217"/>
                <a:gd name="T101" fmla="*/ 75 h 370"/>
                <a:gd name="T102" fmla="*/ 187 w 217"/>
                <a:gd name="T103" fmla="*/ 66 h 370"/>
                <a:gd name="T104" fmla="*/ 193 w 217"/>
                <a:gd name="T105" fmla="*/ 56 h 370"/>
                <a:gd name="T106" fmla="*/ 199 w 217"/>
                <a:gd name="T107" fmla="*/ 44 h 370"/>
                <a:gd name="T108" fmla="*/ 205 w 217"/>
                <a:gd name="T109" fmla="*/ 31 h 370"/>
                <a:gd name="T110" fmla="*/ 210 w 217"/>
                <a:gd name="T111" fmla="*/ 19 h 370"/>
                <a:gd name="T112" fmla="*/ 216 w 217"/>
                <a:gd name="T113" fmla="*/ 5 h 3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7" h="370">
                  <a:moveTo>
                    <a:pt x="137" y="0"/>
                  </a:moveTo>
                  <a:lnTo>
                    <a:pt x="137" y="2"/>
                  </a:lnTo>
                  <a:lnTo>
                    <a:pt x="135" y="2"/>
                  </a:lnTo>
                  <a:lnTo>
                    <a:pt x="135" y="6"/>
                  </a:lnTo>
                  <a:lnTo>
                    <a:pt x="133" y="6"/>
                  </a:lnTo>
                  <a:lnTo>
                    <a:pt x="133" y="12"/>
                  </a:lnTo>
                  <a:lnTo>
                    <a:pt x="131" y="12"/>
                  </a:lnTo>
                  <a:lnTo>
                    <a:pt x="131" y="16"/>
                  </a:lnTo>
                  <a:lnTo>
                    <a:pt x="130" y="16"/>
                  </a:lnTo>
                  <a:lnTo>
                    <a:pt x="130" y="20"/>
                  </a:lnTo>
                  <a:lnTo>
                    <a:pt x="127" y="20"/>
                  </a:lnTo>
                  <a:lnTo>
                    <a:pt x="127" y="26"/>
                  </a:lnTo>
                  <a:lnTo>
                    <a:pt x="125" y="26"/>
                  </a:lnTo>
                  <a:lnTo>
                    <a:pt x="125" y="29"/>
                  </a:lnTo>
                  <a:lnTo>
                    <a:pt x="124" y="29"/>
                  </a:lnTo>
                  <a:lnTo>
                    <a:pt x="124" y="36"/>
                  </a:lnTo>
                  <a:lnTo>
                    <a:pt x="121" y="36"/>
                  </a:lnTo>
                  <a:lnTo>
                    <a:pt x="121" y="39"/>
                  </a:lnTo>
                  <a:lnTo>
                    <a:pt x="120" y="39"/>
                  </a:lnTo>
                  <a:lnTo>
                    <a:pt x="120" y="45"/>
                  </a:lnTo>
                  <a:lnTo>
                    <a:pt x="118" y="45"/>
                  </a:lnTo>
                  <a:lnTo>
                    <a:pt x="118" y="49"/>
                  </a:lnTo>
                  <a:lnTo>
                    <a:pt x="115" y="49"/>
                  </a:lnTo>
                  <a:lnTo>
                    <a:pt x="115" y="55"/>
                  </a:lnTo>
                  <a:lnTo>
                    <a:pt x="114" y="55"/>
                  </a:lnTo>
                  <a:lnTo>
                    <a:pt x="114" y="59"/>
                  </a:lnTo>
                  <a:lnTo>
                    <a:pt x="112" y="59"/>
                  </a:lnTo>
                  <a:lnTo>
                    <a:pt x="112" y="64"/>
                  </a:lnTo>
                  <a:lnTo>
                    <a:pt x="110" y="64"/>
                  </a:lnTo>
                  <a:lnTo>
                    <a:pt x="110" y="69"/>
                  </a:lnTo>
                  <a:lnTo>
                    <a:pt x="108" y="69"/>
                  </a:lnTo>
                  <a:lnTo>
                    <a:pt x="108" y="74"/>
                  </a:lnTo>
                  <a:lnTo>
                    <a:pt x="106" y="74"/>
                  </a:lnTo>
                  <a:lnTo>
                    <a:pt x="106" y="78"/>
                  </a:lnTo>
                  <a:lnTo>
                    <a:pt x="104" y="78"/>
                  </a:lnTo>
                  <a:lnTo>
                    <a:pt x="104" y="83"/>
                  </a:lnTo>
                  <a:lnTo>
                    <a:pt x="102" y="83"/>
                  </a:lnTo>
                  <a:lnTo>
                    <a:pt x="102" y="87"/>
                  </a:lnTo>
                  <a:lnTo>
                    <a:pt x="101" y="87"/>
                  </a:lnTo>
                  <a:lnTo>
                    <a:pt x="101" y="91"/>
                  </a:lnTo>
                  <a:lnTo>
                    <a:pt x="98" y="91"/>
                  </a:lnTo>
                  <a:lnTo>
                    <a:pt x="98" y="94"/>
                  </a:lnTo>
                  <a:lnTo>
                    <a:pt x="96" y="94"/>
                  </a:lnTo>
                  <a:lnTo>
                    <a:pt x="96" y="98"/>
                  </a:lnTo>
                  <a:lnTo>
                    <a:pt x="95" y="98"/>
                  </a:lnTo>
                  <a:lnTo>
                    <a:pt x="95" y="103"/>
                  </a:lnTo>
                  <a:lnTo>
                    <a:pt x="92" y="103"/>
                  </a:lnTo>
                  <a:lnTo>
                    <a:pt x="92" y="107"/>
                  </a:lnTo>
                  <a:lnTo>
                    <a:pt x="91" y="107"/>
                  </a:lnTo>
                  <a:lnTo>
                    <a:pt x="91" y="110"/>
                  </a:lnTo>
                  <a:lnTo>
                    <a:pt x="89" y="110"/>
                  </a:lnTo>
                  <a:lnTo>
                    <a:pt x="89" y="114"/>
                  </a:lnTo>
                  <a:lnTo>
                    <a:pt x="87" y="114"/>
                  </a:lnTo>
                  <a:lnTo>
                    <a:pt x="87" y="119"/>
                  </a:lnTo>
                  <a:lnTo>
                    <a:pt x="85" y="119"/>
                  </a:lnTo>
                  <a:lnTo>
                    <a:pt x="85" y="123"/>
                  </a:lnTo>
                  <a:lnTo>
                    <a:pt x="83" y="123"/>
                  </a:lnTo>
                  <a:lnTo>
                    <a:pt x="83" y="126"/>
                  </a:lnTo>
                  <a:lnTo>
                    <a:pt x="81" y="126"/>
                  </a:lnTo>
                  <a:lnTo>
                    <a:pt x="81" y="130"/>
                  </a:lnTo>
                  <a:lnTo>
                    <a:pt x="79" y="130"/>
                  </a:lnTo>
                  <a:lnTo>
                    <a:pt x="79" y="134"/>
                  </a:lnTo>
                  <a:lnTo>
                    <a:pt x="78" y="134"/>
                  </a:lnTo>
                  <a:lnTo>
                    <a:pt x="78" y="139"/>
                  </a:lnTo>
                  <a:lnTo>
                    <a:pt x="75" y="139"/>
                  </a:lnTo>
                  <a:lnTo>
                    <a:pt x="75" y="142"/>
                  </a:lnTo>
                  <a:lnTo>
                    <a:pt x="73" y="142"/>
                  </a:lnTo>
                  <a:lnTo>
                    <a:pt x="73" y="146"/>
                  </a:lnTo>
                  <a:lnTo>
                    <a:pt x="72" y="146"/>
                  </a:lnTo>
                  <a:lnTo>
                    <a:pt x="72" y="150"/>
                  </a:lnTo>
                  <a:lnTo>
                    <a:pt x="69" y="150"/>
                  </a:lnTo>
                  <a:lnTo>
                    <a:pt x="69" y="154"/>
                  </a:lnTo>
                  <a:lnTo>
                    <a:pt x="68" y="154"/>
                  </a:lnTo>
                  <a:lnTo>
                    <a:pt x="68" y="158"/>
                  </a:lnTo>
                  <a:lnTo>
                    <a:pt x="66" y="158"/>
                  </a:lnTo>
                  <a:lnTo>
                    <a:pt x="66" y="162"/>
                  </a:lnTo>
                  <a:lnTo>
                    <a:pt x="63" y="162"/>
                  </a:lnTo>
                  <a:lnTo>
                    <a:pt x="63" y="165"/>
                  </a:lnTo>
                  <a:lnTo>
                    <a:pt x="62" y="165"/>
                  </a:lnTo>
                  <a:lnTo>
                    <a:pt x="62" y="169"/>
                  </a:lnTo>
                  <a:lnTo>
                    <a:pt x="59" y="169"/>
                  </a:lnTo>
                  <a:lnTo>
                    <a:pt x="59" y="174"/>
                  </a:lnTo>
                  <a:lnTo>
                    <a:pt x="58" y="174"/>
                  </a:lnTo>
                  <a:lnTo>
                    <a:pt x="58" y="178"/>
                  </a:lnTo>
                  <a:lnTo>
                    <a:pt x="56" y="178"/>
                  </a:lnTo>
                  <a:lnTo>
                    <a:pt x="56" y="181"/>
                  </a:lnTo>
                  <a:lnTo>
                    <a:pt x="53" y="181"/>
                  </a:lnTo>
                  <a:lnTo>
                    <a:pt x="53" y="185"/>
                  </a:lnTo>
                  <a:lnTo>
                    <a:pt x="52" y="185"/>
                  </a:lnTo>
                  <a:lnTo>
                    <a:pt x="52" y="190"/>
                  </a:lnTo>
                  <a:lnTo>
                    <a:pt x="50" y="190"/>
                  </a:lnTo>
                  <a:lnTo>
                    <a:pt x="50" y="194"/>
                  </a:lnTo>
                  <a:lnTo>
                    <a:pt x="49" y="194"/>
                  </a:lnTo>
                  <a:lnTo>
                    <a:pt x="49" y="197"/>
                  </a:lnTo>
                  <a:lnTo>
                    <a:pt x="46" y="197"/>
                  </a:lnTo>
                  <a:lnTo>
                    <a:pt x="46" y="201"/>
                  </a:lnTo>
                  <a:lnTo>
                    <a:pt x="44" y="201"/>
                  </a:lnTo>
                  <a:lnTo>
                    <a:pt x="44" y="205"/>
                  </a:lnTo>
                  <a:lnTo>
                    <a:pt x="42" y="205"/>
                  </a:lnTo>
                  <a:lnTo>
                    <a:pt x="42" y="207"/>
                  </a:lnTo>
                  <a:lnTo>
                    <a:pt x="92" y="207"/>
                  </a:lnTo>
                  <a:lnTo>
                    <a:pt x="92" y="211"/>
                  </a:lnTo>
                  <a:lnTo>
                    <a:pt x="91" y="211"/>
                  </a:lnTo>
                  <a:lnTo>
                    <a:pt x="91" y="215"/>
                  </a:lnTo>
                  <a:lnTo>
                    <a:pt x="87" y="217"/>
                  </a:lnTo>
                  <a:lnTo>
                    <a:pt x="87" y="221"/>
                  </a:lnTo>
                  <a:lnTo>
                    <a:pt x="85" y="221"/>
                  </a:lnTo>
                  <a:lnTo>
                    <a:pt x="85" y="224"/>
                  </a:lnTo>
                  <a:lnTo>
                    <a:pt x="81" y="227"/>
                  </a:lnTo>
                  <a:lnTo>
                    <a:pt x="81" y="230"/>
                  </a:lnTo>
                  <a:lnTo>
                    <a:pt x="79" y="230"/>
                  </a:lnTo>
                  <a:lnTo>
                    <a:pt x="79" y="235"/>
                  </a:lnTo>
                  <a:lnTo>
                    <a:pt x="75" y="237"/>
                  </a:lnTo>
                  <a:lnTo>
                    <a:pt x="75" y="240"/>
                  </a:lnTo>
                  <a:lnTo>
                    <a:pt x="73" y="240"/>
                  </a:lnTo>
                  <a:lnTo>
                    <a:pt x="73" y="245"/>
                  </a:lnTo>
                  <a:lnTo>
                    <a:pt x="69" y="246"/>
                  </a:lnTo>
                  <a:lnTo>
                    <a:pt x="69" y="250"/>
                  </a:lnTo>
                  <a:lnTo>
                    <a:pt x="68" y="250"/>
                  </a:lnTo>
                  <a:lnTo>
                    <a:pt x="68" y="255"/>
                  </a:lnTo>
                  <a:lnTo>
                    <a:pt x="63" y="256"/>
                  </a:lnTo>
                  <a:lnTo>
                    <a:pt x="63" y="260"/>
                  </a:lnTo>
                  <a:lnTo>
                    <a:pt x="62" y="260"/>
                  </a:lnTo>
                  <a:lnTo>
                    <a:pt x="62" y="265"/>
                  </a:lnTo>
                  <a:lnTo>
                    <a:pt x="58" y="266"/>
                  </a:lnTo>
                  <a:lnTo>
                    <a:pt x="58" y="270"/>
                  </a:lnTo>
                  <a:lnTo>
                    <a:pt x="56" y="270"/>
                  </a:lnTo>
                  <a:lnTo>
                    <a:pt x="56" y="275"/>
                  </a:lnTo>
                  <a:lnTo>
                    <a:pt x="52" y="276"/>
                  </a:lnTo>
                  <a:lnTo>
                    <a:pt x="52" y="281"/>
                  </a:lnTo>
                  <a:lnTo>
                    <a:pt x="50" y="281"/>
                  </a:lnTo>
                  <a:lnTo>
                    <a:pt x="50" y="284"/>
                  </a:lnTo>
                  <a:lnTo>
                    <a:pt x="46" y="286"/>
                  </a:lnTo>
                  <a:lnTo>
                    <a:pt x="46" y="291"/>
                  </a:lnTo>
                  <a:lnTo>
                    <a:pt x="42" y="292"/>
                  </a:lnTo>
                  <a:lnTo>
                    <a:pt x="42" y="295"/>
                  </a:lnTo>
                  <a:lnTo>
                    <a:pt x="40" y="295"/>
                  </a:lnTo>
                  <a:lnTo>
                    <a:pt x="40" y="300"/>
                  </a:lnTo>
                  <a:lnTo>
                    <a:pt x="36" y="302"/>
                  </a:lnTo>
                  <a:lnTo>
                    <a:pt x="36" y="305"/>
                  </a:lnTo>
                  <a:lnTo>
                    <a:pt x="35" y="305"/>
                  </a:lnTo>
                  <a:lnTo>
                    <a:pt x="35" y="310"/>
                  </a:lnTo>
                  <a:lnTo>
                    <a:pt x="30" y="311"/>
                  </a:lnTo>
                  <a:lnTo>
                    <a:pt x="30" y="316"/>
                  </a:lnTo>
                  <a:lnTo>
                    <a:pt x="29" y="316"/>
                  </a:lnTo>
                  <a:lnTo>
                    <a:pt x="29" y="320"/>
                  </a:lnTo>
                  <a:lnTo>
                    <a:pt x="25" y="321"/>
                  </a:lnTo>
                  <a:lnTo>
                    <a:pt x="25" y="326"/>
                  </a:lnTo>
                  <a:lnTo>
                    <a:pt x="23" y="326"/>
                  </a:lnTo>
                  <a:lnTo>
                    <a:pt x="23" y="330"/>
                  </a:lnTo>
                  <a:lnTo>
                    <a:pt x="19" y="331"/>
                  </a:lnTo>
                  <a:lnTo>
                    <a:pt x="19" y="336"/>
                  </a:lnTo>
                  <a:lnTo>
                    <a:pt x="17" y="336"/>
                  </a:lnTo>
                  <a:lnTo>
                    <a:pt x="17" y="340"/>
                  </a:lnTo>
                  <a:lnTo>
                    <a:pt x="13" y="341"/>
                  </a:lnTo>
                  <a:lnTo>
                    <a:pt x="13" y="346"/>
                  </a:lnTo>
                  <a:lnTo>
                    <a:pt x="11" y="346"/>
                  </a:lnTo>
                  <a:lnTo>
                    <a:pt x="11" y="349"/>
                  </a:lnTo>
                  <a:lnTo>
                    <a:pt x="7" y="351"/>
                  </a:lnTo>
                  <a:lnTo>
                    <a:pt x="7" y="356"/>
                  </a:lnTo>
                  <a:lnTo>
                    <a:pt x="6" y="356"/>
                  </a:lnTo>
                  <a:lnTo>
                    <a:pt x="6" y="359"/>
                  </a:lnTo>
                  <a:lnTo>
                    <a:pt x="1" y="362"/>
                  </a:lnTo>
                  <a:lnTo>
                    <a:pt x="1" y="365"/>
                  </a:lnTo>
                  <a:lnTo>
                    <a:pt x="0" y="365"/>
                  </a:lnTo>
                  <a:lnTo>
                    <a:pt x="0" y="369"/>
                  </a:lnTo>
                  <a:lnTo>
                    <a:pt x="4" y="367"/>
                  </a:lnTo>
                  <a:lnTo>
                    <a:pt x="4" y="365"/>
                  </a:lnTo>
                  <a:lnTo>
                    <a:pt x="7" y="363"/>
                  </a:lnTo>
                  <a:lnTo>
                    <a:pt x="7" y="362"/>
                  </a:lnTo>
                  <a:lnTo>
                    <a:pt x="11" y="359"/>
                  </a:lnTo>
                  <a:lnTo>
                    <a:pt x="11" y="357"/>
                  </a:lnTo>
                  <a:lnTo>
                    <a:pt x="16" y="356"/>
                  </a:lnTo>
                  <a:lnTo>
                    <a:pt x="16" y="353"/>
                  </a:lnTo>
                  <a:lnTo>
                    <a:pt x="19" y="351"/>
                  </a:lnTo>
                  <a:lnTo>
                    <a:pt x="19" y="349"/>
                  </a:lnTo>
                  <a:lnTo>
                    <a:pt x="23" y="347"/>
                  </a:lnTo>
                  <a:lnTo>
                    <a:pt x="23" y="346"/>
                  </a:lnTo>
                  <a:lnTo>
                    <a:pt x="27" y="343"/>
                  </a:lnTo>
                  <a:lnTo>
                    <a:pt x="27" y="341"/>
                  </a:lnTo>
                  <a:lnTo>
                    <a:pt x="30" y="340"/>
                  </a:lnTo>
                  <a:lnTo>
                    <a:pt x="30" y="337"/>
                  </a:lnTo>
                  <a:lnTo>
                    <a:pt x="35" y="336"/>
                  </a:lnTo>
                  <a:lnTo>
                    <a:pt x="35" y="333"/>
                  </a:lnTo>
                  <a:lnTo>
                    <a:pt x="39" y="331"/>
                  </a:lnTo>
                  <a:lnTo>
                    <a:pt x="39" y="330"/>
                  </a:lnTo>
                  <a:lnTo>
                    <a:pt x="42" y="327"/>
                  </a:lnTo>
                  <a:lnTo>
                    <a:pt x="42" y="326"/>
                  </a:lnTo>
                  <a:lnTo>
                    <a:pt x="46" y="324"/>
                  </a:lnTo>
                  <a:lnTo>
                    <a:pt x="46" y="321"/>
                  </a:lnTo>
                  <a:lnTo>
                    <a:pt x="50" y="320"/>
                  </a:lnTo>
                  <a:lnTo>
                    <a:pt x="50" y="318"/>
                  </a:lnTo>
                  <a:lnTo>
                    <a:pt x="53" y="316"/>
                  </a:lnTo>
                  <a:lnTo>
                    <a:pt x="53" y="314"/>
                  </a:lnTo>
                  <a:lnTo>
                    <a:pt x="58" y="311"/>
                  </a:lnTo>
                  <a:lnTo>
                    <a:pt x="58" y="310"/>
                  </a:lnTo>
                  <a:lnTo>
                    <a:pt x="62" y="308"/>
                  </a:lnTo>
                  <a:lnTo>
                    <a:pt x="62" y="305"/>
                  </a:lnTo>
                  <a:lnTo>
                    <a:pt x="66" y="304"/>
                  </a:lnTo>
                  <a:lnTo>
                    <a:pt x="66" y="302"/>
                  </a:lnTo>
                  <a:lnTo>
                    <a:pt x="69" y="300"/>
                  </a:lnTo>
                  <a:lnTo>
                    <a:pt x="69" y="298"/>
                  </a:lnTo>
                  <a:lnTo>
                    <a:pt x="73" y="295"/>
                  </a:lnTo>
                  <a:lnTo>
                    <a:pt x="73" y="294"/>
                  </a:lnTo>
                  <a:lnTo>
                    <a:pt x="78" y="292"/>
                  </a:lnTo>
                  <a:lnTo>
                    <a:pt x="78" y="291"/>
                  </a:lnTo>
                  <a:lnTo>
                    <a:pt x="81" y="288"/>
                  </a:lnTo>
                  <a:lnTo>
                    <a:pt x="81" y="286"/>
                  </a:lnTo>
                  <a:lnTo>
                    <a:pt x="85" y="284"/>
                  </a:lnTo>
                  <a:lnTo>
                    <a:pt x="85" y="282"/>
                  </a:lnTo>
                  <a:lnTo>
                    <a:pt x="89" y="281"/>
                  </a:lnTo>
                  <a:lnTo>
                    <a:pt x="89" y="278"/>
                  </a:lnTo>
                  <a:lnTo>
                    <a:pt x="92" y="276"/>
                  </a:lnTo>
                  <a:lnTo>
                    <a:pt x="96" y="275"/>
                  </a:lnTo>
                  <a:lnTo>
                    <a:pt x="96" y="272"/>
                  </a:lnTo>
                  <a:lnTo>
                    <a:pt x="101" y="270"/>
                  </a:lnTo>
                  <a:lnTo>
                    <a:pt x="101" y="268"/>
                  </a:lnTo>
                  <a:lnTo>
                    <a:pt x="104" y="266"/>
                  </a:lnTo>
                  <a:lnTo>
                    <a:pt x="104" y="265"/>
                  </a:lnTo>
                  <a:lnTo>
                    <a:pt x="108" y="262"/>
                  </a:lnTo>
                  <a:lnTo>
                    <a:pt x="108" y="260"/>
                  </a:lnTo>
                  <a:lnTo>
                    <a:pt x="112" y="259"/>
                  </a:lnTo>
                  <a:lnTo>
                    <a:pt x="112" y="256"/>
                  </a:lnTo>
                  <a:lnTo>
                    <a:pt x="115" y="255"/>
                  </a:lnTo>
                  <a:lnTo>
                    <a:pt x="115" y="253"/>
                  </a:lnTo>
                  <a:lnTo>
                    <a:pt x="120" y="250"/>
                  </a:lnTo>
                  <a:lnTo>
                    <a:pt x="120" y="249"/>
                  </a:lnTo>
                  <a:lnTo>
                    <a:pt x="124" y="246"/>
                  </a:lnTo>
                  <a:lnTo>
                    <a:pt x="124" y="245"/>
                  </a:lnTo>
                  <a:lnTo>
                    <a:pt x="127" y="243"/>
                  </a:lnTo>
                  <a:lnTo>
                    <a:pt x="127" y="240"/>
                  </a:lnTo>
                  <a:lnTo>
                    <a:pt x="131" y="239"/>
                  </a:lnTo>
                  <a:lnTo>
                    <a:pt x="131" y="237"/>
                  </a:lnTo>
                  <a:lnTo>
                    <a:pt x="135" y="235"/>
                  </a:lnTo>
                  <a:lnTo>
                    <a:pt x="135" y="233"/>
                  </a:lnTo>
                  <a:lnTo>
                    <a:pt x="140" y="230"/>
                  </a:lnTo>
                  <a:lnTo>
                    <a:pt x="140" y="229"/>
                  </a:lnTo>
                  <a:lnTo>
                    <a:pt x="143" y="227"/>
                  </a:lnTo>
                  <a:lnTo>
                    <a:pt x="143" y="224"/>
                  </a:lnTo>
                  <a:lnTo>
                    <a:pt x="147" y="223"/>
                  </a:lnTo>
                  <a:lnTo>
                    <a:pt x="147" y="221"/>
                  </a:lnTo>
                  <a:lnTo>
                    <a:pt x="150" y="219"/>
                  </a:lnTo>
                  <a:lnTo>
                    <a:pt x="150" y="217"/>
                  </a:lnTo>
                  <a:lnTo>
                    <a:pt x="154" y="215"/>
                  </a:lnTo>
                  <a:lnTo>
                    <a:pt x="154" y="213"/>
                  </a:lnTo>
                  <a:lnTo>
                    <a:pt x="158" y="211"/>
                  </a:lnTo>
                  <a:lnTo>
                    <a:pt x="158" y="210"/>
                  </a:lnTo>
                  <a:lnTo>
                    <a:pt x="163" y="207"/>
                  </a:lnTo>
                  <a:lnTo>
                    <a:pt x="163" y="205"/>
                  </a:lnTo>
                  <a:lnTo>
                    <a:pt x="166" y="204"/>
                  </a:lnTo>
                  <a:lnTo>
                    <a:pt x="166" y="201"/>
                  </a:lnTo>
                  <a:lnTo>
                    <a:pt x="170" y="200"/>
                  </a:lnTo>
                  <a:lnTo>
                    <a:pt x="170" y="197"/>
                  </a:lnTo>
                  <a:lnTo>
                    <a:pt x="174" y="195"/>
                  </a:lnTo>
                  <a:lnTo>
                    <a:pt x="174" y="194"/>
                  </a:lnTo>
                  <a:lnTo>
                    <a:pt x="177" y="191"/>
                  </a:lnTo>
                  <a:lnTo>
                    <a:pt x="177" y="190"/>
                  </a:lnTo>
                  <a:lnTo>
                    <a:pt x="182" y="188"/>
                  </a:lnTo>
                  <a:lnTo>
                    <a:pt x="182" y="185"/>
                  </a:lnTo>
                  <a:lnTo>
                    <a:pt x="131" y="185"/>
                  </a:lnTo>
                  <a:lnTo>
                    <a:pt x="131" y="181"/>
                  </a:lnTo>
                  <a:lnTo>
                    <a:pt x="133" y="181"/>
                  </a:lnTo>
                  <a:lnTo>
                    <a:pt x="133" y="178"/>
                  </a:lnTo>
                  <a:lnTo>
                    <a:pt x="135" y="178"/>
                  </a:lnTo>
                  <a:lnTo>
                    <a:pt x="135" y="174"/>
                  </a:lnTo>
                  <a:lnTo>
                    <a:pt x="137" y="174"/>
                  </a:lnTo>
                  <a:lnTo>
                    <a:pt x="137" y="169"/>
                  </a:lnTo>
                  <a:lnTo>
                    <a:pt x="140" y="169"/>
                  </a:lnTo>
                  <a:lnTo>
                    <a:pt x="140" y="165"/>
                  </a:lnTo>
                  <a:lnTo>
                    <a:pt x="141" y="165"/>
                  </a:lnTo>
                  <a:lnTo>
                    <a:pt x="141" y="162"/>
                  </a:lnTo>
                  <a:lnTo>
                    <a:pt x="143" y="162"/>
                  </a:lnTo>
                  <a:lnTo>
                    <a:pt x="143" y="158"/>
                  </a:lnTo>
                  <a:lnTo>
                    <a:pt x="147" y="156"/>
                  </a:lnTo>
                  <a:lnTo>
                    <a:pt x="147" y="152"/>
                  </a:lnTo>
                  <a:lnTo>
                    <a:pt x="148" y="152"/>
                  </a:lnTo>
                  <a:lnTo>
                    <a:pt x="148" y="148"/>
                  </a:lnTo>
                  <a:lnTo>
                    <a:pt x="150" y="148"/>
                  </a:lnTo>
                  <a:lnTo>
                    <a:pt x="150" y="143"/>
                  </a:lnTo>
                  <a:lnTo>
                    <a:pt x="153" y="143"/>
                  </a:lnTo>
                  <a:lnTo>
                    <a:pt x="153" y="140"/>
                  </a:lnTo>
                  <a:lnTo>
                    <a:pt x="154" y="140"/>
                  </a:lnTo>
                  <a:lnTo>
                    <a:pt x="154" y="136"/>
                  </a:lnTo>
                  <a:lnTo>
                    <a:pt x="157" y="136"/>
                  </a:lnTo>
                  <a:lnTo>
                    <a:pt x="157" y="132"/>
                  </a:lnTo>
                  <a:lnTo>
                    <a:pt x="158" y="132"/>
                  </a:lnTo>
                  <a:lnTo>
                    <a:pt x="158" y="129"/>
                  </a:lnTo>
                  <a:lnTo>
                    <a:pt x="163" y="126"/>
                  </a:lnTo>
                  <a:lnTo>
                    <a:pt x="163" y="123"/>
                  </a:lnTo>
                  <a:lnTo>
                    <a:pt x="164" y="123"/>
                  </a:lnTo>
                  <a:lnTo>
                    <a:pt x="164" y="119"/>
                  </a:lnTo>
                  <a:lnTo>
                    <a:pt x="166" y="119"/>
                  </a:lnTo>
                  <a:lnTo>
                    <a:pt x="166" y="114"/>
                  </a:lnTo>
                  <a:lnTo>
                    <a:pt x="167" y="114"/>
                  </a:lnTo>
                  <a:lnTo>
                    <a:pt x="167" y="110"/>
                  </a:lnTo>
                  <a:lnTo>
                    <a:pt x="170" y="110"/>
                  </a:lnTo>
                  <a:lnTo>
                    <a:pt x="170" y="107"/>
                  </a:lnTo>
                  <a:lnTo>
                    <a:pt x="172" y="107"/>
                  </a:lnTo>
                  <a:lnTo>
                    <a:pt x="172" y="103"/>
                  </a:lnTo>
                  <a:lnTo>
                    <a:pt x="174" y="103"/>
                  </a:lnTo>
                  <a:lnTo>
                    <a:pt x="174" y="98"/>
                  </a:lnTo>
                  <a:lnTo>
                    <a:pt x="176" y="98"/>
                  </a:lnTo>
                  <a:lnTo>
                    <a:pt x="176" y="94"/>
                  </a:lnTo>
                  <a:lnTo>
                    <a:pt x="180" y="93"/>
                  </a:lnTo>
                  <a:lnTo>
                    <a:pt x="180" y="88"/>
                  </a:lnTo>
                  <a:lnTo>
                    <a:pt x="182" y="88"/>
                  </a:lnTo>
                  <a:lnTo>
                    <a:pt x="182" y="85"/>
                  </a:lnTo>
                  <a:lnTo>
                    <a:pt x="183" y="85"/>
                  </a:lnTo>
                  <a:lnTo>
                    <a:pt x="183" y="81"/>
                  </a:lnTo>
                  <a:lnTo>
                    <a:pt x="186" y="81"/>
                  </a:lnTo>
                  <a:lnTo>
                    <a:pt x="186" y="77"/>
                  </a:lnTo>
                  <a:lnTo>
                    <a:pt x="187" y="77"/>
                  </a:lnTo>
                  <a:lnTo>
                    <a:pt x="187" y="74"/>
                  </a:lnTo>
                  <a:lnTo>
                    <a:pt x="189" y="74"/>
                  </a:lnTo>
                  <a:lnTo>
                    <a:pt x="189" y="69"/>
                  </a:lnTo>
                  <a:lnTo>
                    <a:pt x="192" y="69"/>
                  </a:lnTo>
                  <a:lnTo>
                    <a:pt x="192" y="65"/>
                  </a:lnTo>
                  <a:lnTo>
                    <a:pt x="193" y="65"/>
                  </a:lnTo>
                  <a:lnTo>
                    <a:pt x="193" y="61"/>
                  </a:lnTo>
                  <a:lnTo>
                    <a:pt x="195" y="61"/>
                  </a:lnTo>
                  <a:lnTo>
                    <a:pt x="195" y="58"/>
                  </a:lnTo>
                  <a:lnTo>
                    <a:pt x="197" y="58"/>
                  </a:lnTo>
                  <a:lnTo>
                    <a:pt x="197" y="51"/>
                  </a:lnTo>
                  <a:lnTo>
                    <a:pt x="199" y="51"/>
                  </a:lnTo>
                  <a:lnTo>
                    <a:pt x="199" y="45"/>
                  </a:lnTo>
                  <a:lnTo>
                    <a:pt x="200" y="45"/>
                  </a:lnTo>
                  <a:lnTo>
                    <a:pt x="200" y="42"/>
                  </a:lnTo>
                  <a:lnTo>
                    <a:pt x="203" y="42"/>
                  </a:lnTo>
                  <a:lnTo>
                    <a:pt x="203" y="36"/>
                  </a:lnTo>
                  <a:lnTo>
                    <a:pt x="205" y="36"/>
                  </a:lnTo>
                  <a:lnTo>
                    <a:pt x="205" y="32"/>
                  </a:lnTo>
                  <a:lnTo>
                    <a:pt x="206" y="32"/>
                  </a:lnTo>
                  <a:lnTo>
                    <a:pt x="206" y="26"/>
                  </a:lnTo>
                  <a:lnTo>
                    <a:pt x="209" y="26"/>
                  </a:lnTo>
                  <a:lnTo>
                    <a:pt x="209" y="22"/>
                  </a:lnTo>
                  <a:lnTo>
                    <a:pt x="210" y="22"/>
                  </a:lnTo>
                  <a:lnTo>
                    <a:pt x="210" y="16"/>
                  </a:lnTo>
                  <a:lnTo>
                    <a:pt x="212" y="16"/>
                  </a:lnTo>
                  <a:lnTo>
                    <a:pt x="212" y="10"/>
                  </a:lnTo>
                  <a:lnTo>
                    <a:pt x="215" y="10"/>
                  </a:lnTo>
                  <a:lnTo>
                    <a:pt x="215" y="6"/>
                  </a:lnTo>
                  <a:lnTo>
                    <a:pt x="216" y="6"/>
                  </a:lnTo>
                  <a:lnTo>
                    <a:pt x="216" y="0"/>
                  </a:lnTo>
                  <a:lnTo>
                    <a:pt x="137" y="0"/>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79" name="Freeform 52">
              <a:extLst>
                <a:ext uri="{FF2B5EF4-FFF2-40B4-BE49-F238E27FC236}">
                  <a16:creationId xmlns:a16="http://schemas.microsoft.com/office/drawing/2014/main" xmlns="" id="{F64B5721-CD78-4690-99AA-603F372B4B76}"/>
                </a:ext>
              </a:extLst>
            </p:cNvPr>
            <p:cNvSpPr>
              <a:spLocks/>
            </p:cNvSpPr>
            <p:nvPr/>
          </p:nvSpPr>
          <p:spPr bwMode="auto">
            <a:xfrm>
              <a:off x="3535" y="1250"/>
              <a:ext cx="148" cy="532"/>
            </a:xfrm>
            <a:custGeom>
              <a:avLst/>
              <a:gdLst>
                <a:gd name="T0" fmla="*/ 94 w 148"/>
                <a:gd name="T1" fmla="*/ 12 h 460"/>
                <a:gd name="T2" fmla="*/ 90 w 148"/>
                <a:gd name="T3" fmla="*/ 38 h 460"/>
                <a:gd name="T4" fmla="*/ 84 w 148"/>
                <a:gd name="T5" fmla="*/ 57 h 460"/>
                <a:gd name="T6" fmla="*/ 81 w 148"/>
                <a:gd name="T7" fmla="*/ 82 h 460"/>
                <a:gd name="T8" fmla="*/ 75 w 148"/>
                <a:gd name="T9" fmla="*/ 101 h 460"/>
                <a:gd name="T10" fmla="*/ 71 w 148"/>
                <a:gd name="T11" fmla="*/ 125 h 460"/>
                <a:gd name="T12" fmla="*/ 66 w 148"/>
                <a:gd name="T13" fmla="*/ 142 h 460"/>
                <a:gd name="T14" fmla="*/ 62 w 148"/>
                <a:gd name="T15" fmla="*/ 167 h 460"/>
                <a:gd name="T16" fmla="*/ 57 w 148"/>
                <a:gd name="T17" fmla="*/ 184 h 460"/>
                <a:gd name="T18" fmla="*/ 52 w 148"/>
                <a:gd name="T19" fmla="*/ 206 h 460"/>
                <a:gd name="T20" fmla="*/ 47 w 148"/>
                <a:gd name="T21" fmla="*/ 222 h 460"/>
                <a:gd name="T22" fmla="*/ 43 w 148"/>
                <a:gd name="T23" fmla="*/ 247 h 460"/>
                <a:gd name="T24" fmla="*/ 38 w 148"/>
                <a:gd name="T25" fmla="*/ 264 h 460"/>
                <a:gd name="T26" fmla="*/ 33 w 148"/>
                <a:gd name="T27" fmla="*/ 286 h 460"/>
                <a:gd name="T28" fmla="*/ 64 w 148"/>
                <a:gd name="T29" fmla="*/ 297 h 460"/>
                <a:gd name="T30" fmla="*/ 60 w 148"/>
                <a:gd name="T31" fmla="*/ 313 h 460"/>
                <a:gd name="T32" fmla="*/ 55 w 148"/>
                <a:gd name="T33" fmla="*/ 327 h 460"/>
                <a:gd name="T34" fmla="*/ 51 w 148"/>
                <a:gd name="T35" fmla="*/ 348 h 460"/>
                <a:gd name="T36" fmla="*/ 45 w 148"/>
                <a:gd name="T37" fmla="*/ 362 h 460"/>
                <a:gd name="T38" fmla="*/ 41 w 148"/>
                <a:gd name="T39" fmla="*/ 383 h 460"/>
                <a:gd name="T40" fmla="*/ 36 w 148"/>
                <a:gd name="T41" fmla="*/ 396 h 460"/>
                <a:gd name="T42" fmla="*/ 32 w 148"/>
                <a:gd name="T43" fmla="*/ 414 h 460"/>
                <a:gd name="T44" fmla="*/ 26 w 148"/>
                <a:gd name="T45" fmla="*/ 428 h 460"/>
                <a:gd name="T46" fmla="*/ 23 w 148"/>
                <a:gd name="T47" fmla="*/ 449 h 460"/>
                <a:gd name="T48" fmla="*/ 17 w 148"/>
                <a:gd name="T49" fmla="*/ 463 h 460"/>
                <a:gd name="T50" fmla="*/ 13 w 148"/>
                <a:gd name="T51" fmla="*/ 483 h 460"/>
                <a:gd name="T52" fmla="*/ 7 w 148"/>
                <a:gd name="T53" fmla="*/ 496 h 460"/>
                <a:gd name="T54" fmla="*/ 4 w 148"/>
                <a:gd name="T55" fmla="*/ 518 h 460"/>
                <a:gd name="T56" fmla="*/ 4 w 148"/>
                <a:gd name="T57" fmla="*/ 530 h 460"/>
                <a:gd name="T58" fmla="*/ 7 w 148"/>
                <a:gd name="T59" fmla="*/ 515 h 460"/>
                <a:gd name="T60" fmla="*/ 15 w 148"/>
                <a:gd name="T61" fmla="*/ 504 h 460"/>
                <a:gd name="T62" fmla="*/ 19 w 148"/>
                <a:gd name="T63" fmla="*/ 489 h 460"/>
                <a:gd name="T64" fmla="*/ 26 w 148"/>
                <a:gd name="T65" fmla="*/ 478 h 460"/>
                <a:gd name="T66" fmla="*/ 30 w 148"/>
                <a:gd name="T67" fmla="*/ 465 h 460"/>
                <a:gd name="T68" fmla="*/ 38 w 148"/>
                <a:gd name="T69" fmla="*/ 455 h 460"/>
                <a:gd name="T70" fmla="*/ 41 w 148"/>
                <a:gd name="T71" fmla="*/ 439 h 460"/>
                <a:gd name="T72" fmla="*/ 49 w 148"/>
                <a:gd name="T73" fmla="*/ 428 h 460"/>
                <a:gd name="T74" fmla="*/ 52 w 148"/>
                <a:gd name="T75" fmla="*/ 414 h 460"/>
                <a:gd name="T76" fmla="*/ 60 w 148"/>
                <a:gd name="T77" fmla="*/ 402 h 460"/>
                <a:gd name="T78" fmla="*/ 64 w 148"/>
                <a:gd name="T79" fmla="*/ 390 h 460"/>
                <a:gd name="T80" fmla="*/ 71 w 148"/>
                <a:gd name="T81" fmla="*/ 378 h 460"/>
                <a:gd name="T82" fmla="*/ 75 w 148"/>
                <a:gd name="T83" fmla="*/ 364 h 460"/>
                <a:gd name="T84" fmla="*/ 83 w 148"/>
                <a:gd name="T85" fmla="*/ 353 h 460"/>
                <a:gd name="T86" fmla="*/ 87 w 148"/>
                <a:gd name="T87" fmla="*/ 339 h 460"/>
                <a:gd name="T88" fmla="*/ 94 w 148"/>
                <a:gd name="T89" fmla="*/ 327 h 460"/>
                <a:gd name="T90" fmla="*/ 98 w 148"/>
                <a:gd name="T91" fmla="*/ 313 h 460"/>
                <a:gd name="T92" fmla="*/ 106 w 148"/>
                <a:gd name="T93" fmla="*/ 302 h 460"/>
                <a:gd name="T94" fmla="*/ 109 w 148"/>
                <a:gd name="T95" fmla="*/ 289 h 460"/>
                <a:gd name="T96" fmla="*/ 117 w 148"/>
                <a:gd name="T97" fmla="*/ 278 h 460"/>
                <a:gd name="T98" fmla="*/ 121 w 148"/>
                <a:gd name="T99" fmla="*/ 264 h 460"/>
                <a:gd name="T100" fmla="*/ 92 w 148"/>
                <a:gd name="T101" fmla="*/ 252 h 460"/>
                <a:gd name="T102" fmla="*/ 96 w 148"/>
                <a:gd name="T103" fmla="*/ 229 h 460"/>
                <a:gd name="T104" fmla="*/ 102 w 148"/>
                <a:gd name="T105" fmla="*/ 214 h 460"/>
                <a:gd name="T106" fmla="*/ 106 w 148"/>
                <a:gd name="T107" fmla="*/ 187 h 460"/>
                <a:gd name="T108" fmla="*/ 111 w 148"/>
                <a:gd name="T109" fmla="*/ 172 h 460"/>
                <a:gd name="T110" fmla="*/ 115 w 148"/>
                <a:gd name="T111" fmla="*/ 149 h 460"/>
                <a:gd name="T112" fmla="*/ 121 w 148"/>
                <a:gd name="T113" fmla="*/ 132 h 460"/>
                <a:gd name="T114" fmla="*/ 124 w 148"/>
                <a:gd name="T115" fmla="*/ 109 h 460"/>
                <a:gd name="T116" fmla="*/ 130 w 148"/>
                <a:gd name="T117" fmla="*/ 91 h 460"/>
                <a:gd name="T118" fmla="*/ 134 w 148"/>
                <a:gd name="T119" fmla="*/ 64 h 460"/>
                <a:gd name="T120" fmla="*/ 140 w 148"/>
                <a:gd name="T121" fmla="*/ 45 h 460"/>
                <a:gd name="T122" fmla="*/ 143 w 148"/>
                <a:gd name="T123" fmla="*/ 16 h 460"/>
                <a:gd name="T124" fmla="*/ 98 w 148"/>
                <a:gd name="T125" fmla="*/ 0 h 4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8" h="460">
                  <a:moveTo>
                    <a:pt x="98" y="0"/>
                  </a:moveTo>
                  <a:lnTo>
                    <a:pt x="98" y="2"/>
                  </a:lnTo>
                  <a:lnTo>
                    <a:pt x="96" y="2"/>
                  </a:lnTo>
                  <a:lnTo>
                    <a:pt x="96" y="10"/>
                  </a:lnTo>
                  <a:lnTo>
                    <a:pt x="94" y="10"/>
                  </a:lnTo>
                  <a:lnTo>
                    <a:pt x="94" y="17"/>
                  </a:lnTo>
                  <a:lnTo>
                    <a:pt x="92" y="17"/>
                  </a:lnTo>
                  <a:lnTo>
                    <a:pt x="92" y="26"/>
                  </a:lnTo>
                  <a:lnTo>
                    <a:pt x="90" y="26"/>
                  </a:lnTo>
                  <a:lnTo>
                    <a:pt x="90" y="33"/>
                  </a:lnTo>
                  <a:lnTo>
                    <a:pt x="89" y="33"/>
                  </a:lnTo>
                  <a:lnTo>
                    <a:pt x="89" y="42"/>
                  </a:lnTo>
                  <a:lnTo>
                    <a:pt x="87" y="42"/>
                  </a:lnTo>
                  <a:lnTo>
                    <a:pt x="87" y="49"/>
                  </a:lnTo>
                  <a:lnTo>
                    <a:pt x="84" y="49"/>
                  </a:lnTo>
                  <a:lnTo>
                    <a:pt x="84" y="55"/>
                  </a:lnTo>
                  <a:lnTo>
                    <a:pt x="83" y="55"/>
                  </a:lnTo>
                  <a:lnTo>
                    <a:pt x="83" y="63"/>
                  </a:lnTo>
                  <a:lnTo>
                    <a:pt x="81" y="63"/>
                  </a:lnTo>
                  <a:lnTo>
                    <a:pt x="81" y="71"/>
                  </a:lnTo>
                  <a:lnTo>
                    <a:pt x="79" y="71"/>
                  </a:lnTo>
                  <a:lnTo>
                    <a:pt x="79" y="79"/>
                  </a:lnTo>
                  <a:lnTo>
                    <a:pt x="77" y="79"/>
                  </a:lnTo>
                  <a:lnTo>
                    <a:pt x="77" y="87"/>
                  </a:lnTo>
                  <a:lnTo>
                    <a:pt x="75" y="87"/>
                  </a:lnTo>
                  <a:lnTo>
                    <a:pt x="75" y="95"/>
                  </a:lnTo>
                  <a:lnTo>
                    <a:pt x="74" y="95"/>
                  </a:lnTo>
                  <a:lnTo>
                    <a:pt x="74" y="103"/>
                  </a:lnTo>
                  <a:lnTo>
                    <a:pt x="71" y="103"/>
                  </a:lnTo>
                  <a:lnTo>
                    <a:pt x="71" y="108"/>
                  </a:lnTo>
                  <a:lnTo>
                    <a:pt x="70" y="108"/>
                  </a:lnTo>
                  <a:lnTo>
                    <a:pt x="70" y="117"/>
                  </a:lnTo>
                  <a:lnTo>
                    <a:pt x="68" y="117"/>
                  </a:lnTo>
                  <a:lnTo>
                    <a:pt x="68" y="123"/>
                  </a:lnTo>
                  <a:lnTo>
                    <a:pt x="66" y="123"/>
                  </a:lnTo>
                  <a:lnTo>
                    <a:pt x="66" y="130"/>
                  </a:lnTo>
                  <a:lnTo>
                    <a:pt x="64" y="130"/>
                  </a:lnTo>
                  <a:lnTo>
                    <a:pt x="64" y="137"/>
                  </a:lnTo>
                  <a:lnTo>
                    <a:pt x="62" y="137"/>
                  </a:lnTo>
                  <a:lnTo>
                    <a:pt x="62" y="144"/>
                  </a:lnTo>
                  <a:lnTo>
                    <a:pt x="60" y="144"/>
                  </a:lnTo>
                  <a:lnTo>
                    <a:pt x="60" y="150"/>
                  </a:lnTo>
                  <a:lnTo>
                    <a:pt x="58" y="150"/>
                  </a:lnTo>
                  <a:lnTo>
                    <a:pt x="58" y="159"/>
                  </a:lnTo>
                  <a:lnTo>
                    <a:pt x="57" y="159"/>
                  </a:lnTo>
                  <a:lnTo>
                    <a:pt x="57" y="165"/>
                  </a:lnTo>
                  <a:lnTo>
                    <a:pt x="55" y="165"/>
                  </a:lnTo>
                  <a:lnTo>
                    <a:pt x="55" y="172"/>
                  </a:lnTo>
                  <a:lnTo>
                    <a:pt x="52" y="172"/>
                  </a:lnTo>
                  <a:lnTo>
                    <a:pt x="52" y="178"/>
                  </a:lnTo>
                  <a:lnTo>
                    <a:pt x="51" y="178"/>
                  </a:lnTo>
                  <a:lnTo>
                    <a:pt x="51" y="186"/>
                  </a:lnTo>
                  <a:lnTo>
                    <a:pt x="49" y="186"/>
                  </a:lnTo>
                  <a:lnTo>
                    <a:pt x="49" y="192"/>
                  </a:lnTo>
                  <a:lnTo>
                    <a:pt x="47" y="192"/>
                  </a:lnTo>
                  <a:lnTo>
                    <a:pt x="47" y="201"/>
                  </a:lnTo>
                  <a:lnTo>
                    <a:pt x="45" y="201"/>
                  </a:lnTo>
                  <a:lnTo>
                    <a:pt x="45" y="206"/>
                  </a:lnTo>
                  <a:lnTo>
                    <a:pt x="43" y="206"/>
                  </a:lnTo>
                  <a:lnTo>
                    <a:pt x="43" y="214"/>
                  </a:lnTo>
                  <a:lnTo>
                    <a:pt x="41" y="214"/>
                  </a:lnTo>
                  <a:lnTo>
                    <a:pt x="41" y="220"/>
                  </a:lnTo>
                  <a:lnTo>
                    <a:pt x="39" y="220"/>
                  </a:lnTo>
                  <a:lnTo>
                    <a:pt x="39" y="228"/>
                  </a:lnTo>
                  <a:lnTo>
                    <a:pt x="38" y="228"/>
                  </a:lnTo>
                  <a:lnTo>
                    <a:pt x="38" y="234"/>
                  </a:lnTo>
                  <a:lnTo>
                    <a:pt x="36" y="234"/>
                  </a:lnTo>
                  <a:lnTo>
                    <a:pt x="36" y="241"/>
                  </a:lnTo>
                  <a:lnTo>
                    <a:pt x="33" y="241"/>
                  </a:lnTo>
                  <a:lnTo>
                    <a:pt x="33" y="247"/>
                  </a:lnTo>
                  <a:lnTo>
                    <a:pt x="32" y="247"/>
                  </a:lnTo>
                  <a:lnTo>
                    <a:pt x="32" y="256"/>
                  </a:lnTo>
                  <a:lnTo>
                    <a:pt x="30" y="256"/>
                  </a:lnTo>
                  <a:lnTo>
                    <a:pt x="30" y="257"/>
                  </a:lnTo>
                  <a:lnTo>
                    <a:pt x="64" y="257"/>
                  </a:lnTo>
                  <a:lnTo>
                    <a:pt x="64" y="260"/>
                  </a:lnTo>
                  <a:lnTo>
                    <a:pt x="62" y="260"/>
                  </a:lnTo>
                  <a:lnTo>
                    <a:pt x="62" y="266"/>
                  </a:lnTo>
                  <a:lnTo>
                    <a:pt x="60" y="266"/>
                  </a:lnTo>
                  <a:lnTo>
                    <a:pt x="60" y="271"/>
                  </a:lnTo>
                  <a:lnTo>
                    <a:pt x="58" y="271"/>
                  </a:lnTo>
                  <a:lnTo>
                    <a:pt x="58" y="277"/>
                  </a:lnTo>
                  <a:lnTo>
                    <a:pt x="57" y="277"/>
                  </a:lnTo>
                  <a:lnTo>
                    <a:pt x="57" y="283"/>
                  </a:lnTo>
                  <a:lnTo>
                    <a:pt x="55" y="283"/>
                  </a:lnTo>
                  <a:lnTo>
                    <a:pt x="55" y="289"/>
                  </a:lnTo>
                  <a:lnTo>
                    <a:pt x="52" y="289"/>
                  </a:lnTo>
                  <a:lnTo>
                    <a:pt x="52" y="295"/>
                  </a:lnTo>
                  <a:lnTo>
                    <a:pt x="51" y="295"/>
                  </a:lnTo>
                  <a:lnTo>
                    <a:pt x="51" y="301"/>
                  </a:lnTo>
                  <a:lnTo>
                    <a:pt x="49" y="301"/>
                  </a:lnTo>
                  <a:lnTo>
                    <a:pt x="49" y="306"/>
                  </a:lnTo>
                  <a:lnTo>
                    <a:pt x="47" y="306"/>
                  </a:lnTo>
                  <a:lnTo>
                    <a:pt x="47" y="313"/>
                  </a:lnTo>
                  <a:lnTo>
                    <a:pt x="45" y="313"/>
                  </a:lnTo>
                  <a:lnTo>
                    <a:pt x="45" y="319"/>
                  </a:lnTo>
                  <a:lnTo>
                    <a:pt x="43" y="319"/>
                  </a:lnTo>
                  <a:lnTo>
                    <a:pt x="43" y="325"/>
                  </a:lnTo>
                  <a:lnTo>
                    <a:pt x="41" y="325"/>
                  </a:lnTo>
                  <a:lnTo>
                    <a:pt x="41" y="331"/>
                  </a:lnTo>
                  <a:lnTo>
                    <a:pt x="39" y="331"/>
                  </a:lnTo>
                  <a:lnTo>
                    <a:pt x="39" y="337"/>
                  </a:lnTo>
                  <a:lnTo>
                    <a:pt x="38" y="337"/>
                  </a:lnTo>
                  <a:lnTo>
                    <a:pt x="38" y="342"/>
                  </a:lnTo>
                  <a:lnTo>
                    <a:pt x="36" y="342"/>
                  </a:lnTo>
                  <a:lnTo>
                    <a:pt x="36" y="348"/>
                  </a:lnTo>
                  <a:lnTo>
                    <a:pt x="33" y="348"/>
                  </a:lnTo>
                  <a:lnTo>
                    <a:pt x="33" y="354"/>
                  </a:lnTo>
                  <a:lnTo>
                    <a:pt x="32" y="354"/>
                  </a:lnTo>
                  <a:lnTo>
                    <a:pt x="32" y="358"/>
                  </a:lnTo>
                  <a:lnTo>
                    <a:pt x="30" y="358"/>
                  </a:lnTo>
                  <a:lnTo>
                    <a:pt x="30" y="364"/>
                  </a:lnTo>
                  <a:lnTo>
                    <a:pt x="28" y="364"/>
                  </a:lnTo>
                  <a:lnTo>
                    <a:pt x="28" y="370"/>
                  </a:lnTo>
                  <a:lnTo>
                    <a:pt x="26" y="370"/>
                  </a:lnTo>
                  <a:lnTo>
                    <a:pt x="26" y="377"/>
                  </a:lnTo>
                  <a:lnTo>
                    <a:pt x="24" y="377"/>
                  </a:lnTo>
                  <a:lnTo>
                    <a:pt x="24" y="383"/>
                  </a:lnTo>
                  <a:lnTo>
                    <a:pt x="23" y="383"/>
                  </a:lnTo>
                  <a:lnTo>
                    <a:pt x="23" y="388"/>
                  </a:lnTo>
                  <a:lnTo>
                    <a:pt x="20" y="388"/>
                  </a:lnTo>
                  <a:lnTo>
                    <a:pt x="20" y="394"/>
                  </a:lnTo>
                  <a:lnTo>
                    <a:pt x="19" y="394"/>
                  </a:lnTo>
                  <a:lnTo>
                    <a:pt x="19" y="400"/>
                  </a:lnTo>
                  <a:lnTo>
                    <a:pt x="17" y="400"/>
                  </a:lnTo>
                  <a:lnTo>
                    <a:pt x="17" y="406"/>
                  </a:lnTo>
                  <a:lnTo>
                    <a:pt x="15" y="406"/>
                  </a:lnTo>
                  <a:lnTo>
                    <a:pt x="15" y="412"/>
                  </a:lnTo>
                  <a:lnTo>
                    <a:pt x="13" y="412"/>
                  </a:lnTo>
                  <a:lnTo>
                    <a:pt x="13" y="418"/>
                  </a:lnTo>
                  <a:lnTo>
                    <a:pt x="11" y="418"/>
                  </a:lnTo>
                  <a:lnTo>
                    <a:pt x="11" y="423"/>
                  </a:lnTo>
                  <a:lnTo>
                    <a:pt x="9" y="423"/>
                  </a:lnTo>
                  <a:lnTo>
                    <a:pt x="9" y="429"/>
                  </a:lnTo>
                  <a:lnTo>
                    <a:pt x="7" y="429"/>
                  </a:lnTo>
                  <a:lnTo>
                    <a:pt x="7" y="436"/>
                  </a:lnTo>
                  <a:lnTo>
                    <a:pt x="6" y="436"/>
                  </a:lnTo>
                  <a:lnTo>
                    <a:pt x="6" y="442"/>
                  </a:lnTo>
                  <a:lnTo>
                    <a:pt x="4" y="442"/>
                  </a:lnTo>
                  <a:lnTo>
                    <a:pt x="4" y="448"/>
                  </a:lnTo>
                  <a:lnTo>
                    <a:pt x="1" y="448"/>
                  </a:lnTo>
                  <a:lnTo>
                    <a:pt x="1" y="454"/>
                  </a:lnTo>
                  <a:lnTo>
                    <a:pt x="0" y="454"/>
                  </a:lnTo>
                  <a:lnTo>
                    <a:pt x="0" y="459"/>
                  </a:lnTo>
                  <a:lnTo>
                    <a:pt x="4" y="458"/>
                  </a:lnTo>
                  <a:lnTo>
                    <a:pt x="4" y="454"/>
                  </a:lnTo>
                  <a:lnTo>
                    <a:pt x="6" y="454"/>
                  </a:lnTo>
                  <a:lnTo>
                    <a:pt x="6" y="449"/>
                  </a:lnTo>
                  <a:lnTo>
                    <a:pt x="7" y="449"/>
                  </a:lnTo>
                  <a:lnTo>
                    <a:pt x="7" y="445"/>
                  </a:lnTo>
                  <a:lnTo>
                    <a:pt x="9" y="445"/>
                  </a:lnTo>
                  <a:lnTo>
                    <a:pt x="9" y="442"/>
                  </a:lnTo>
                  <a:lnTo>
                    <a:pt x="11" y="442"/>
                  </a:lnTo>
                  <a:lnTo>
                    <a:pt x="11" y="438"/>
                  </a:lnTo>
                  <a:lnTo>
                    <a:pt x="15" y="436"/>
                  </a:lnTo>
                  <a:lnTo>
                    <a:pt x="15" y="432"/>
                  </a:lnTo>
                  <a:lnTo>
                    <a:pt x="17" y="432"/>
                  </a:lnTo>
                  <a:lnTo>
                    <a:pt x="17" y="428"/>
                  </a:lnTo>
                  <a:lnTo>
                    <a:pt x="19" y="428"/>
                  </a:lnTo>
                  <a:lnTo>
                    <a:pt x="19" y="423"/>
                  </a:lnTo>
                  <a:lnTo>
                    <a:pt x="20" y="423"/>
                  </a:lnTo>
                  <a:lnTo>
                    <a:pt x="20" y="420"/>
                  </a:lnTo>
                  <a:lnTo>
                    <a:pt x="23" y="420"/>
                  </a:lnTo>
                  <a:lnTo>
                    <a:pt x="23" y="416"/>
                  </a:lnTo>
                  <a:lnTo>
                    <a:pt x="26" y="413"/>
                  </a:lnTo>
                  <a:lnTo>
                    <a:pt x="26" y="410"/>
                  </a:lnTo>
                  <a:lnTo>
                    <a:pt x="28" y="410"/>
                  </a:lnTo>
                  <a:lnTo>
                    <a:pt x="28" y="406"/>
                  </a:lnTo>
                  <a:lnTo>
                    <a:pt x="30" y="406"/>
                  </a:lnTo>
                  <a:lnTo>
                    <a:pt x="30" y="402"/>
                  </a:lnTo>
                  <a:lnTo>
                    <a:pt x="32" y="402"/>
                  </a:lnTo>
                  <a:lnTo>
                    <a:pt x="32" y="397"/>
                  </a:lnTo>
                  <a:lnTo>
                    <a:pt x="36" y="396"/>
                  </a:lnTo>
                  <a:lnTo>
                    <a:pt x="36" y="393"/>
                  </a:lnTo>
                  <a:lnTo>
                    <a:pt x="38" y="393"/>
                  </a:lnTo>
                  <a:lnTo>
                    <a:pt x="38" y="388"/>
                  </a:lnTo>
                  <a:lnTo>
                    <a:pt x="39" y="388"/>
                  </a:lnTo>
                  <a:lnTo>
                    <a:pt x="39" y="384"/>
                  </a:lnTo>
                  <a:lnTo>
                    <a:pt x="41" y="384"/>
                  </a:lnTo>
                  <a:lnTo>
                    <a:pt x="41" y="380"/>
                  </a:lnTo>
                  <a:lnTo>
                    <a:pt x="43" y="380"/>
                  </a:lnTo>
                  <a:lnTo>
                    <a:pt x="43" y="377"/>
                  </a:lnTo>
                  <a:lnTo>
                    <a:pt x="47" y="374"/>
                  </a:lnTo>
                  <a:lnTo>
                    <a:pt x="47" y="370"/>
                  </a:lnTo>
                  <a:lnTo>
                    <a:pt x="49" y="370"/>
                  </a:lnTo>
                  <a:lnTo>
                    <a:pt x="49" y="367"/>
                  </a:lnTo>
                  <a:lnTo>
                    <a:pt x="51" y="367"/>
                  </a:lnTo>
                  <a:lnTo>
                    <a:pt x="51" y="362"/>
                  </a:lnTo>
                  <a:lnTo>
                    <a:pt x="52" y="362"/>
                  </a:lnTo>
                  <a:lnTo>
                    <a:pt x="52" y="358"/>
                  </a:lnTo>
                  <a:lnTo>
                    <a:pt x="55" y="358"/>
                  </a:lnTo>
                  <a:lnTo>
                    <a:pt x="55" y="354"/>
                  </a:lnTo>
                  <a:lnTo>
                    <a:pt x="58" y="352"/>
                  </a:lnTo>
                  <a:lnTo>
                    <a:pt x="58" y="348"/>
                  </a:lnTo>
                  <a:lnTo>
                    <a:pt x="60" y="348"/>
                  </a:lnTo>
                  <a:lnTo>
                    <a:pt x="60" y="345"/>
                  </a:lnTo>
                  <a:lnTo>
                    <a:pt x="62" y="345"/>
                  </a:lnTo>
                  <a:lnTo>
                    <a:pt x="62" y="341"/>
                  </a:lnTo>
                  <a:lnTo>
                    <a:pt x="64" y="341"/>
                  </a:lnTo>
                  <a:lnTo>
                    <a:pt x="64" y="337"/>
                  </a:lnTo>
                  <a:lnTo>
                    <a:pt x="66" y="337"/>
                  </a:lnTo>
                  <a:lnTo>
                    <a:pt x="66" y="332"/>
                  </a:lnTo>
                  <a:lnTo>
                    <a:pt x="70" y="331"/>
                  </a:lnTo>
                  <a:lnTo>
                    <a:pt x="70" y="327"/>
                  </a:lnTo>
                  <a:lnTo>
                    <a:pt x="71" y="327"/>
                  </a:lnTo>
                  <a:lnTo>
                    <a:pt x="71" y="322"/>
                  </a:lnTo>
                  <a:lnTo>
                    <a:pt x="74" y="322"/>
                  </a:lnTo>
                  <a:lnTo>
                    <a:pt x="74" y="319"/>
                  </a:lnTo>
                  <a:lnTo>
                    <a:pt x="75" y="319"/>
                  </a:lnTo>
                  <a:lnTo>
                    <a:pt x="75" y="315"/>
                  </a:lnTo>
                  <a:lnTo>
                    <a:pt x="77" y="315"/>
                  </a:lnTo>
                  <a:lnTo>
                    <a:pt x="77" y="311"/>
                  </a:lnTo>
                  <a:lnTo>
                    <a:pt x="81" y="309"/>
                  </a:lnTo>
                  <a:lnTo>
                    <a:pt x="81" y="305"/>
                  </a:lnTo>
                  <a:lnTo>
                    <a:pt x="83" y="305"/>
                  </a:lnTo>
                  <a:lnTo>
                    <a:pt x="83" y="301"/>
                  </a:lnTo>
                  <a:lnTo>
                    <a:pt x="84" y="301"/>
                  </a:lnTo>
                  <a:lnTo>
                    <a:pt x="84" y="297"/>
                  </a:lnTo>
                  <a:lnTo>
                    <a:pt x="87" y="297"/>
                  </a:lnTo>
                  <a:lnTo>
                    <a:pt x="87" y="293"/>
                  </a:lnTo>
                  <a:lnTo>
                    <a:pt x="89" y="293"/>
                  </a:lnTo>
                  <a:lnTo>
                    <a:pt x="89" y="289"/>
                  </a:lnTo>
                  <a:lnTo>
                    <a:pt x="92" y="287"/>
                  </a:lnTo>
                  <a:lnTo>
                    <a:pt x="92" y="283"/>
                  </a:lnTo>
                  <a:lnTo>
                    <a:pt x="94" y="283"/>
                  </a:lnTo>
                  <a:lnTo>
                    <a:pt x="94" y="279"/>
                  </a:lnTo>
                  <a:lnTo>
                    <a:pt x="96" y="279"/>
                  </a:lnTo>
                  <a:lnTo>
                    <a:pt x="96" y="276"/>
                  </a:lnTo>
                  <a:lnTo>
                    <a:pt x="98" y="276"/>
                  </a:lnTo>
                  <a:lnTo>
                    <a:pt x="98" y="271"/>
                  </a:lnTo>
                  <a:lnTo>
                    <a:pt x="102" y="269"/>
                  </a:lnTo>
                  <a:lnTo>
                    <a:pt x="102" y="266"/>
                  </a:lnTo>
                  <a:lnTo>
                    <a:pt x="103" y="266"/>
                  </a:lnTo>
                  <a:lnTo>
                    <a:pt x="103" y="261"/>
                  </a:lnTo>
                  <a:lnTo>
                    <a:pt x="106" y="261"/>
                  </a:lnTo>
                  <a:lnTo>
                    <a:pt x="106" y="257"/>
                  </a:lnTo>
                  <a:lnTo>
                    <a:pt x="108" y="257"/>
                  </a:lnTo>
                  <a:lnTo>
                    <a:pt x="108" y="253"/>
                  </a:lnTo>
                  <a:lnTo>
                    <a:pt x="109" y="253"/>
                  </a:lnTo>
                  <a:lnTo>
                    <a:pt x="109" y="250"/>
                  </a:lnTo>
                  <a:lnTo>
                    <a:pt x="113" y="247"/>
                  </a:lnTo>
                  <a:lnTo>
                    <a:pt x="113" y="244"/>
                  </a:lnTo>
                  <a:lnTo>
                    <a:pt x="115" y="244"/>
                  </a:lnTo>
                  <a:lnTo>
                    <a:pt x="115" y="240"/>
                  </a:lnTo>
                  <a:lnTo>
                    <a:pt x="117" y="240"/>
                  </a:lnTo>
                  <a:lnTo>
                    <a:pt x="117" y="235"/>
                  </a:lnTo>
                  <a:lnTo>
                    <a:pt x="119" y="235"/>
                  </a:lnTo>
                  <a:lnTo>
                    <a:pt x="119" y="231"/>
                  </a:lnTo>
                  <a:lnTo>
                    <a:pt x="121" y="231"/>
                  </a:lnTo>
                  <a:lnTo>
                    <a:pt x="121" y="228"/>
                  </a:lnTo>
                  <a:lnTo>
                    <a:pt x="89" y="228"/>
                  </a:lnTo>
                  <a:lnTo>
                    <a:pt x="89" y="225"/>
                  </a:lnTo>
                  <a:lnTo>
                    <a:pt x="90" y="225"/>
                  </a:lnTo>
                  <a:lnTo>
                    <a:pt x="90" y="218"/>
                  </a:lnTo>
                  <a:lnTo>
                    <a:pt x="92" y="218"/>
                  </a:lnTo>
                  <a:lnTo>
                    <a:pt x="92" y="212"/>
                  </a:lnTo>
                  <a:lnTo>
                    <a:pt x="94" y="212"/>
                  </a:lnTo>
                  <a:lnTo>
                    <a:pt x="94" y="204"/>
                  </a:lnTo>
                  <a:lnTo>
                    <a:pt x="96" y="204"/>
                  </a:lnTo>
                  <a:lnTo>
                    <a:pt x="96" y="198"/>
                  </a:lnTo>
                  <a:lnTo>
                    <a:pt x="98" y="198"/>
                  </a:lnTo>
                  <a:lnTo>
                    <a:pt x="98" y="190"/>
                  </a:lnTo>
                  <a:lnTo>
                    <a:pt x="100" y="190"/>
                  </a:lnTo>
                  <a:lnTo>
                    <a:pt x="100" y="185"/>
                  </a:lnTo>
                  <a:lnTo>
                    <a:pt x="102" y="185"/>
                  </a:lnTo>
                  <a:lnTo>
                    <a:pt x="102" y="176"/>
                  </a:lnTo>
                  <a:lnTo>
                    <a:pt x="103" y="176"/>
                  </a:lnTo>
                  <a:lnTo>
                    <a:pt x="103" y="170"/>
                  </a:lnTo>
                  <a:lnTo>
                    <a:pt x="106" y="170"/>
                  </a:lnTo>
                  <a:lnTo>
                    <a:pt x="106" y="162"/>
                  </a:lnTo>
                  <a:lnTo>
                    <a:pt x="108" y="162"/>
                  </a:lnTo>
                  <a:lnTo>
                    <a:pt x="108" y="156"/>
                  </a:lnTo>
                  <a:lnTo>
                    <a:pt x="109" y="156"/>
                  </a:lnTo>
                  <a:lnTo>
                    <a:pt x="109" y="149"/>
                  </a:lnTo>
                  <a:lnTo>
                    <a:pt x="111" y="149"/>
                  </a:lnTo>
                  <a:lnTo>
                    <a:pt x="111" y="143"/>
                  </a:lnTo>
                  <a:lnTo>
                    <a:pt x="113" y="143"/>
                  </a:lnTo>
                  <a:lnTo>
                    <a:pt x="113" y="134"/>
                  </a:lnTo>
                  <a:lnTo>
                    <a:pt x="115" y="134"/>
                  </a:lnTo>
                  <a:lnTo>
                    <a:pt x="115" y="129"/>
                  </a:lnTo>
                  <a:lnTo>
                    <a:pt x="117" y="129"/>
                  </a:lnTo>
                  <a:lnTo>
                    <a:pt x="117" y="121"/>
                  </a:lnTo>
                  <a:lnTo>
                    <a:pt x="119" y="121"/>
                  </a:lnTo>
                  <a:lnTo>
                    <a:pt x="119" y="114"/>
                  </a:lnTo>
                  <a:lnTo>
                    <a:pt x="121" y="114"/>
                  </a:lnTo>
                  <a:lnTo>
                    <a:pt x="121" y="107"/>
                  </a:lnTo>
                  <a:lnTo>
                    <a:pt x="122" y="107"/>
                  </a:lnTo>
                  <a:lnTo>
                    <a:pt x="122" y="101"/>
                  </a:lnTo>
                  <a:lnTo>
                    <a:pt x="124" y="101"/>
                  </a:lnTo>
                  <a:lnTo>
                    <a:pt x="124" y="94"/>
                  </a:lnTo>
                  <a:lnTo>
                    <a:pt x="126" y="94"/>
                  </a:lnTo>
                  <a:lnTo>
                    <a:pt x="126" y="87"/>
                  </a:lnTo>
                  <a:lnTo>
                    <a:pt x="128" y="87"/>
                  </a:lnTo>
                  <a:lnTo>
                    <a:pt x="128" y="79"/>
                  </a:lnTo>
                  <a:lnTo>
                    <a:pt x="130" y="79"/>
                  </a:lnTo>
                  <a:lnTo>
                    <a:pt x="130" y="71"/>
                  </a:lnTo>
                  <a:lnTo>
                    <a:pt x="132" y="71"/>
                  </a:lnTo>
                  <a:lnTo>
                    <a:pt x="132" y="63"/>
                  </a:lnTo>
                  <a:lnTo>
                    <a:pt x="134" y="63"/>
                  </a:lnTo>
                  <a:lnTo>
                    <a:pt x="134" y="55"/>
                  </a:lnTo>
                  <a:lnTo>
                    <a:pt x="135" y="55"/>
                  </a:lnTo>
                  <a:lnTo>
                    <a:pt x="135" y="48"/>
                  </a:lnTo>
                  <a:lnTo>
                    <a:pt x="138" y="48"/>
                  </a:lnTo>
                  <a:lnTo>
                    <a:pt x="138" y="39"/>
                  </a:lnTo>
                  <a:lnTo>
                    <a:pt x="140" y="39"/>
                  </a:lnTo>
                  <a:lnTo>
                    <a:pt x="140" y="32"/>
                  </a:lnTo>
                  <a:lnTo>
                    <a:pt x="141" y="32"/>
                  </a:lnTo>
                  <a:lnTo>
                    <a:pt x="141" y="23"/>
                  </a:lnTo>
                  <a:lnTo>
                    <a:pt x="143" y="23"/>
                  </a:lnTo>
                  <a:lnTo>
                    <a:pt x="143" y="14"/>
                  </a:lnTo>
                  <a:lnTo>
                    <a:pt x="145" y="14"/>
                  </a:lnTo>
                  <a:lnTo>
                    <a:pt x="145" y="6"/>
                  </a:lnTo>
                  <a:lnTo>
                    <a:pt x="147" y="6"/>
                  </a:lnTo>
                  <a:lnTo>
                    <a:pt x="147" y="0"/>
                  </a:lnTo>
                  <a:lnTo>
                    <a:pt x="98" y="0"/>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0" name="Freeform 55">
              <a:extLst>
                <a:ext uri="{FF2B5EF4-FFF2-40B4-BE49-F238E27FC236}">
                  <a16:creationId xmlns:a16="http://schemas.microsoft.com/office/drawing/2014/main" xmlns="" id="{0FD1148E-C591-42A1-9845-8C55C2319D3A}"/>
                </a:ext>
              </a:extLst>
            </p:cNvPr>
            <p:cNvSpPr>
              <a:spLocks/>
            </p:cNvSpPr>
            <p:nvPr/>
          </p:nvSpPr>
          <p:spPr bwMode="auto">
            <a:xfrm>
              <a:off x="2910" y="1022"/>
              <a:ext cx="327" cy="629"/>
            </a:xfrm>
            <a:custGeom>
              <a:avLst/>
              <a:gdLst>
                <a:gd name="T0" fmla="*/ 256 w 327"/>
                <a:gd name="T1" fmla="*/ 628 h 629"/>
                <a:gd name="T2" fmla="*/ 161 w 327"/>
                <a:gd name="T3" fmla="*/ 450 h 629"/>
                <a:gd name="T4" fmla="*/ 110 w 327"/>
                <a:gd name="T5" fmla="*/ 344 h 629"/>
                <a:gd name="T6" fmla="*/ 164 w 327"/>
                <a:gd name="T7" fmla="*/ 362 h 629"/>
                <a:gd name="T8" fmla="*/ 55 w 327"/>
                <a:gd name="T9" fmla="*/ 138 h 629"/>
                <a:gd name="T10" fmla="*/ 108 w 327"/>
                <a:gd name="T11" fmla="*/ 155 h 629"/>
                <a:gd name="T12" fmla="*/ 32 w 327"/>
                <a:gd name="T13" fmla="*/ 33 h 629"/>
                <a:gd name="T14" fmla="*/ 5 w 327"/>
                <a:gd name="T15" fmla="*/ 6 h 629"/>
                <a:gd name="T16" fmla="*/ 0 w 327"/>
                <a:gd name="T17" fmla="*/ 4 h 629"/>
                <a:gd name="T18" fmla="*/ 77 w 327"/>
                <a:gd name="T19" fmla="*/ 0 h 629"/>
                <a:gd name="T20" fmla="*/ 115 w 327"/>
                <a:gd name="T21" fmla="*/ 63 h 629"/>
                <a:gd name="T22" fmla="*/ 138 w 327"/>
                <a:gd name="T23" fmla="*/ 88 h 629"/>
                <a:gd name="T24" fmla="*/ 194 w 327"/>
                <a:gd name="T25" fmla="*/ 184 h 629"/>
                <a:gd name="T26" fmla="*/ 138 w 327"/>
                <a:gd name="T27" fmla="*/ 169 h 629"/>
                <a:gd name="T28" fmla="*/ 250 w 327"/>
                <a:gd name="T29" fmla="*/ 389 h 629"/>
                <a:gd name="T30" fmla="*/ 194 w 327"/>
                <a:gd name="T31" fmla="*/ 373 h 629"/>
                <a:gd name="T32" fmla="*/ 326 w 327"/>
                <a:gd name="T33" fmla="*/ 627 h 629"/>
                <a:gd name="T34" fmla="*/ 256 w 327"/>
                <a:gd name="T35" fmla="*/ 628 h 6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7" h="629">
                  <a:moveTo>
                    <a:pt x="256" y="628"/>
                  </a:moveTo>
                  <a:lnTo>
                    <a:pt x="161" y="450"/>
                  </a:lnTo>
                  <a:lnTo>
                    <a:pt x="110" y="344"/>
                  </a:lnTo>
                  <a:lnTo>
                    <a:pt x="164" y="362"/>
                  </a:lnTo>
                  <a:lnTo>
                    <a:pt x="55" y="138"/>
                  </a:lnTo>
                  <a:lnTo>
                    <a:pt x="108" y="155"/>
                  </a:lnTo>
                  <a:lnTo>
                    <a:pt x="32" y="33"/>
                  </a:lnTo>
                  <a:lnTo>
                    <a:pt x="5" y="6"/>
                  </a:lnTo>
                  <a:lnTo>
                    <a:pt x="0" y="4"/>
                  </a:lnTo>
                  <a:lnTo>
                    <a:pt x="77" y="0"/>
                  </a:lnTo>
                  <a:lnTo>
                    <a:pt x="115" y="63"/>
                  </a:lnTo>
                  <a:lnTo>
                    <a:pt x="138" y="88"/>
                  </a:lnTo>
                  <a:lnTo>
                    <a:pt x="194" y="184"/>
                  </a:lnTo>
                  <a:lnTo>
                    <a:pt x="138" y="169"/>
                  </a:lnTo>
                  <a:lnTo>
                    <a:pt x="250" y="389"/>
                  </a:lnTo>
                  <a:lnTo>
                    <a:pt x="194" y="373"/>
                  </a:lnTo>
                  <a:lnTo>
                    <a:pt x="326" y="627"/>
                  </a:lnTo>
                  <a:lnTo>
                    <a:pt x="256" y="628"/>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1" name="Freeform 57">
              <a:extLst>
                <a:ext uri="{FF2B5EF4-FFF2-40B4-BE49-F238E27FC236}">
                  <a16:creationId xmlns:a16="http://schemas.microsoft.com/office/drawing/2014/main" xmlns="" id="{E5A2C389-C7A4-424F-8535-B5E2608305F3}"/>
                </a:ext>
              </a:extLst>
            </p:cNvPr>
            <p:cNvSpPr>
              <a:spLocks/>
            </p:cNvSpPr>
            <p:nvPr/>
          </p:nvSpPr>
          <p:spPr bwMode="auto">
            <a:xfrm>
              <a:off x="3732" y="943"/>
              <a:ext cx="311" cy="439"/>
            </a:xfrm>
            <a:custGeom>
              <a:avLst/>
              <a:gdLst>
                <a:gd name="T0" fmla="*/ 244 w 311"/>
                <a:gd name="T1" fmla="*/ 438 h 439"/>
                <a:gd name="T2" fmla="*/ 153 w 311"/>
                <a:gd name="T3" fmla="*/ 313 h 439"/>
                <a:gd name="T4" fmla="*/ 105 w 311"/>
                <a:gd name="T5" fmla="*/ 240 h 439"/>
                <a:gd name="T6" fmla="*/ 156 w 311"/>
                <a:gd name="T7" fmla="*/ 251 h 439"/>
                <a:gd name="T8" fmla="*/ 53 w 311"/>
                <a:gd name="T9" fmla="*/ 97 h 439"/>
                <a:gd name="T10" fmla="*/ 103 w 311"/>
                <a:gd name="T11" fmla="*/ 110 h 439"/>
                <a:gd name="T12" fmla="*/ 31 w 311"/>
                <a:gd name="T13" fmla="*/ 23 h 439"/>
                <a:gd name="T14" fmla="*/ 4 w 311"/>
                <a:gd name="T15" fmla="*/ 4 h 439"/>
                <a:gd name="T16" fmla="*/ 0 w 311"/>
                <a:gd name="T17" fmla="*/ 2 h 439"/>
                <a:gd name="T18" fmla="*/ 74 w 311"/>
                <a:gd name="T19" fmla="*/ 0 h 439"/>
                <a:gd name="T20" fmla="*/ 110 w 311"/>
                <a:gd name="T21" fmla="*/ 43 h 439"/>
                <a:gd name="T22" fmla="*/ 132 w 311"/>
                <a:gd name="T23" fmla="*/ 62 h 439"/>
                <a:gd name="T24" fmla="*/ 183 w 311"/>
                <a:gd name="T25" fmla="*/ 129 h 439"/>
                <a:gd name="T26" fmla="*/ 132 w 311"/>
                <a:gd name="T27" fmla="*/ 119 h 439"/>
                <a:gd name="T28" fmla="*/ 238 w 311"/>
                <a:gd name="T29" fmla="*/ 272 h 439"/>
                <a:gd name="T30" fmla="*/ 185 w 311"/>
                <a:gd name="T31" fmla="*/ 260 h 439"/>
                <a:gd name="T32" fmla="*/ 310 w 311"/>
                <a:gd name="T33" fmla="*/ 438 h 439"/>
                <a:gd name="T34" fmla="*/ 244 w 311"/>
                <a:gd name="T35" fmla="*/ 438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1" h="439">
                  <a:moveTo>
                    <a:pt x="244" y="438"/>
                  </a:moveTo>
                  <a:lnTo>
                    <a:pt x="153" y="313"/>
                  </a:lnTo>
                  <a:lnTo>
                    <a:pt x="105" y="240"/>
                  </a:lnTo>
                  <a:lnTo>
                    <a:pt x="156" y="251"/>
                  </a:lnTo>
                  <a:lnTo>
                    <a:pt x="53" y="97"/>
                  </a:lnTo>
                  <a:lnTo>
                    <a:pt x="103" y="110"/>
                  </a:lnTo>
                  <a:lnTo>
                    <a:pt x="31" y="23"/>
                  </a:lnTo>
                  <a:lnTo>
                    <a:pt x="4" y="4"/>
                  </a:lnTo>
                  <a:lnTo>
                    <a:pt x="0" y="2"/>
                  </a:lnTo>
                  <a:lnTo>
                    <a:pt x="74" y="0"/>
                  </a:lnTo>
                  <a:lnTo>
                    <a:pt x="110" y="43"/>
                  </a:lnTo>
                  <a:lnTo>
                    <a:pt x="132" y="62"/>
                  </a:lnTo>
                  <a:lnTo>
                    <a:pt x="183" y="129"/>
                  </a:lnTo>
                  <a:lnTo>
                    <a:pt x="132" y="119"/>
                  </a:lnTo>
                  <a:lnTo>
                    <a:pt x="238" y="272"/>
                  </a:lnTo>
                  <a:lnTo>
                    <a:pt x="185" y="260"/>
                  </a:lnTo>
                  <a:lnTo>
                    <a:pt x="310" y="438"/>
                  </a:lnTo>
                  <a:lnTo>
                    <a:pt x="244" y="438"/>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2" name="Freeform 68">
              <a:extLst>
                <a:ext uri="{FF2B5EF4-FFF2-40B4-BE49-F238E27FC236}">
                  <a16:creationId xmlns:a16="http://schemas.microsoft.com/office/drawing/2014/main" xmlns="" id="{D3062EC4-60A2-4A86-A31D-75E8BF1A6A26}"/>
                </a:ext>
              </a:extLst>
            </p:cNvPr>
            <p:cNvSpPr>
              <a:spLocks/>
            </p:cNvSpPr>
            <p:nvPr/>
          </p:nvSpPr>
          <p:spPr bwMode="auto">
            <a:xfrm>
              <a:off x="2793" y="895"/>
              <a:ext cx="313" cy="629"/>
            </a:xfrm>
            <a:custGeom>
              <a:avLst/>
              <a:gdLst>
                <a:gd name="T0" fmla="*/ 242 w 313"/>
                <a:gd name="T1" fmla="*/ 0 h 629"/>
                <a:gd name="T2" fmla="*/ 147 w 313"/>
                <a:gd name="T3" fmla="*/ 178 h 629"/>
                <a:gd name="T4" fmla="*/ 95 w 313"/>
                <a:gd name="T5" fmla="*/ 284 h 629"/>
                <a:gd name="T6" fmla="*/ 150 w 313"/>
                <a:gd name="T7" fmla="*/ 268 h 629"/>
                <a:gd name="T8" fmla="*/ 42 w 313"/>
                <a:gd name="T9" fmla="*/ 490 h 629"/>
                <a:gd name="T10" fmla="*/ 94 w 313"/>
                <a:gd name="T11" fmla="*/ 473 h 629"/>
                <a:gd name="T12" fmla="*/ 0 w 313"/>
                <a:gd name="T13" fmla="*/ 624 h 629"/>
                <a:gd name="T14" fmla="*/ 62 w 313"/>
                <a:gd name="T15" fmla="*/ 628 h 629"/>
                <a:gd name="T16" fmla="*/ 104 w 313"/>
                <a:gd name="T17" fmla="*/ 565 h 629"/>
                <a:gd name="T18" fmla="*/ 180 w 313"/>
                <a:gd name="T19" fmla="*/ 444 h 629"/>
                <a:gd name="T20" fmla="*/ 125 w 313"/>
                <a:gd name="T21" fmla="*/ 459 h 629"/>
                <a:gd name="T22" fmla="*/ 236 w 313"/>
                <a:gd name="T23" fmla="*/ 239 h 629"/>
                <a:gd name="T24" fmla="*/ 180 w 313"/>
                <a:gd name="T25" fmla="*/ 255 h 629"/>
                <a:gd name="T26" fmla="*/ 312 w 313"/>
                <a:gd name="T27" fmla="*/ 1 h 629"/>
                <a:gd name="T28" fmla="*/ 242 w 313"/>
                <a:gd name="T29" fmla="*/ 0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3" h="629">
                  <a:moveTo>
                    <a:pt x="242" y="0"/>
                  </a:moveTo>
                  <a:lnTo>
                    <a:pt x="147" y="178"/>
                  </a:lnTo>
                  <a:lnTo>
                    <a:pt x="95" y="284"/>
                  </a:lnTo>
                  <a:lnTo>
                    <a:pt x="150" y="268"/>
                  </a:lnTo>
                  <a:lnTo>
                    <a:pt x="42" y="490"/>
                  </a:lnTo>
                  <a:lnTo>
                    <a:pt x="94" y="473"/>
                  </a:lnTo>
                  <a:lnTo>
                    <a:pt x="0" y="624"/>
                  </a:lnTo>
                  <a:lnTo>
                    <a:pt x="62" y="628"/>
                  </a:lnTo>
                  <a:lnTo>
                    <a:pt x="104" y="565"/>
                  </a:lnTo>
                  <a:lnTo>
                    <a:pt x="180" y="444"/>
                  </a:lnTo>
                  <a:lnTo>
                    <a:pt x="125" y="459"/>
                  </a:lnTo>
                  <a:lnTo>
                    <a:pt x="236" y="239"/>
                  </a:lnTo>
                  <a:lnTo>
                    <a:pt x="180" y="255"/>
                  </a:lnTo>
                  <a:lnTo>
                    <a:pt x="312" y="1"/>
                  </a:lnTo>
                  <a:lnTo>
                    <a:pt x="242" y="0"/>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83" name="Rectangle 81">
              <a:extLst>
                <a:ext uri="{FF2B5EF4-FFF2-40B4-BE49-F238E27FC236}">
                  <a16:creationId xmlns:a16="http://schemas.microsoft.com/office/drawing/2014/main" xmlns="" id="{A180BCAB-3861-4A6D-A6A9-6571E725AA7A}"/>
                </a:ext>
              </a:extLst>
            </p:cNvPr>
            <p:cNvSpPr>
              <a:spLocks noChangeArrowheads="1"/>
            </p:cNvSpPr>
            <p:nvPr/>
          </p:nvSpPr>
          <p:spPr bwMode="auto">
            <a:xfrm>
              <a:off x="2495" y="1496"/>
              <a:ext cx="614"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MÉTODOS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GERENCIAIS</a:t>
              </a:r>
            </a:p>
          </p:txBody>
        </p:sp>
        <p:sp>
          <p:nvSpPr>
            <p:cNvPr id="57484" name="Rectangle 87">
              <a:extLst>
                <a:ext uri="{FF2B5EF4-FFF2-40B4-BE49-F238E27FC236}">
                  <a16:creationId xmlns:a16="http://schemas.microsoft.com/office/drawing/2014/main" xmlns="" id="{446267E7-3AB0-46B9-B9BB-CA402FD400C0}"/>
                </a:ext>
              </a:extLst>
            </p:cNvPr>
            <p:cNvSpPr>
              <a:spLocks noChangeArrowheads="1"/>
            </p:cNvSpPr>
            <p:nvPr/>
          </p:nvSpPr>
          <p:spPr bwMode="auto">
            <a:xfrm>
              <a:off x="3852" y="1386"/>
              <a:ext cx="808"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COMUNICAÇÕES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VERBAIS</a:t>
              </a:r>
              <a:endParaRPr kumimoji="0" lang="en-US" altLang="pt-BR" sz="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485" name="Freeform 93">
              <a:extLst>
                <a:ext uri="{FF2B5EF4-FFF2-40B4-BE49-F238E27FC236}">
                  <a16:creationId xmlns:a16="http://schemas.microsoft.com/office/drawing/2014/main" xmlns="" id="{7B64C2EA-402D-459D-8F93-DF16BACE73A2}"/>
                </a:ext>
              </a:extLst>
            </p:cNvPr>
            <p:cNvSpPr>
              <a:spLocks/>
            </p:cNvSpPr>
            <p:nvPr/>
          </p:nvSpPr>
          <p:spPr bwMode="auto">
            <a:xfrm>
              <a:off x="2327" y="1006"/>
              <a:ext cx="278" cy="929"/>
            </a:xfrm>
            <a:custGeom>
              <a:avLst/>
              <a:gdLst>
                <a:gd name="T0" fmla="*/ 6 w 278"/>
                <a:gd name="T1" fmla="*/ 918 h 793"/>
                <a:gd name="T2" fmla="*/ 209 w 278"/>
                <a:gd name="T3" fmla="*/ 303 h 793"/>
                <a:gd name="T4" fmla="*/ 151 w 278"/>
                <a:gd name="T5" fmla="*/ 310 h 793"/>
                <a:gd name="T6" fmla="*/ 277 w 278"/>
                <a:gd name="T7" fmla="*/ 0 h 793"/>
                <a:gd name="T8" fmla="*/ 167 w 278"/>
                <a:gd name="T9" fmla="*/ 0 h 793"/>
                <a:gd name="T10" fmla="*/ 54 w 278"/>
                <a:gd name="T11" fmla="*/ 389 h 793"/>
                <a:gd name="T12" fmla="*/ 112 w 278"/>
                <a:gd name="T13" fmla="*/ 382 h 793"/>
                <a:gd name="T14" fmla="*/ 0 w 278"/>
                <a:gd name="T15" fmla="*/ 928 h 793"/>
                <a:gd name="T16" fmla="*/ 6 w 278"/>
                <a:gd name="T17" fmla="*/ 918 h 7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8" h="793">
                  <a:moveTo>
                    <a:pt x="6" y="784"/>
                  </a:moveTo>
                  <a:lnTo>
                    <a:pt x="209" y="259"/>
                  </a:lnTo>
                  <a:lnTo>
                    <a:pt x="151" y="265"/>
                  </a:lnTo>
                  <a:lnTo>
                    <a:pt x="277" y="0"/>
                  </a:lnTo>
                  <a:lnTo>
                    <a:pt x="167" y="0"/>
                  </a:lnTo>
                  <a:lnTo>
                    <a:pt x="54" y="332"/>
                  </a:lnTo>
                  <a:lnTo>
                    <a:pt x="112" y="326"/>
                  </a:lnTo>
                  <a:lnTo>
                    <a:pt x="0" y="792"/>
                  </a:lnTo>
                  <a:lnTo>
                    <a:pt x="6" y="784"/>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27" name="Group 141">
            <a:extLst>
              <a:ext uri="{FF2B5EF4-FFF2-40B4-BE49-F238E27FC236}">
                <a16:creationId xmlns:a16="http://schemas.microsoft.com/office/drawing/2014/main" xmlns="" id="{17CBC59A-92A9-4933-BCD9-09396C2B5C8A}"/>
              </a:ext>
            </a:extLst>
          </p:cNvPr>
          <p:cNvGrpSpPr>
            <a:grpSpLocks/>
          </p:cNvGrpSpPr>
          <p:nvPr/>
        </p:nvGrpSpPr>
        <p:grpSpPr bwMode="auto">
          <a:xfrm>
            <a:off x="5305425" y="558801"/>
            <a:ext cx="2806700" cy="1419225"/>
            <a:chOff x="2382" y="352"/>
            <a:chExt cx="1768" cy="894"/>
          </a:xfrm>
        </p:grpSpPr>
        <p:sp>
          <p:nvSpPr>
            <p:cNvPr id="57472" name="Freeform 94">
              <a:extLst>
                <a:ext uri="{FF2B5EF4-FFF2-40B4-BE49-F238E27FC236}">
                  <a16:creationId xmlns:a16="http://schemas.microsoft.com/office/drawing/2014/main" xmlns="" id="{214F04AF-6236-40CF-BCF7-66DAA1E3D22F}"/>
                </a:ext>
              </a:extLst>
            </p:cNvPr>
            <p:cNvSpPr>
              <a:spLocks/>
            </p:cNvSpPr>
            <p:nvPr/>
          </p:nvSpPr>
          <p:spPr bwMode="auto">
            <a:xfrm>
              <a:off x="2382" y="352"/>
              <a:ext cx="1768" cy="894"/>
            </a:xfrm>
            <a:custGeom>
              <a:avLst/>
              <a:gdLst>
                <a:gd name="T0" fmla="*/ 295 w 1768"/>
                <a:gd name="T1" fmla="*/ 187 h 894"/>
                <a:gd name="T2" fmla="*/ 353 w 1768"/>
                <a:gd name="T3" fmla="*/ 142 h 894"/>
                <a:gd name="T4" fmla="*/ 433 w 1768"/>
                <a:gd name="T5" fmla="*/ 117 h 894"/>
                <a:gd name="T6" fmla="*/ 547 w 1768"/>
                <a:gd name="T7" fmla="*/ 104 h 894"/>
                <a:gd name="T8" fmla="*/ 675 w 1768"/>
                <a:gd name="T9" fmla="*/ 118 h 894"/>
                <a:gd name="T10" fmla="*/ 746 w 1768"/>
                <a:gd name="T11" fmla="*/ 89 h 894"/>
                <a:gd name="T12" fmla="*/ 828 w 1768"/>
                <a:gd name="T13" fmla="*/ 33 h 894"/>
                <a:gd name="T14" fmla="*/ 965 w 1768"/>
                <a:gd name="T15" fmla="*/ 1 h 894"/>
                <a:gd name="T16" fmla="*/ 1105 w 1768"/>
                <a:gd name="T17" fmla="*/ 7 h 894"/>
                <a:gd name="T18" fmla="*/ 1234 w 1768"/>
                <a:gd name="T19" fmla="*/ 51 h 894"/>
                <a:gd name="T20" fmla="*/ 1300 w 1768"/>
                <a:gd name="T21" fmla="*/ 105 h 894"/>
                <a:gd name="T22" fmla="*/ 1358 w 1768"/>
                <a:gd name="T23" fmla="*/ 128 h 894"/>
                <a:gd name="T24" fmla="*/ 1470 w 1768"/>
                <a:gd name="T25" fmla="*/ 142 h 894"/>
                <a:gd name="T26" fmla="*/ 1545 w 1768"/>
                <a:gd name="T27" fmla="*/ 197 h 894"/>
                <a:gd name="T28" fmla="*/ 1556 w 1768"/>
                <a:gd name="T29" fmla="*/ 257 h 894"/>
                <a:gd name="T30" fmla="*/ 1622 w 1768"/>
                <a:gd name="T31" fmla="*/ 261 h 894"/>
                <a:gd name="T32" fmla="*/ 1688 w 1768"/>
                <a:gd name="T33" fmla="*/ 286 h 894"/>
                <a:gd name="T34" fmla="*/ 1725 w 1768"/>
                <a:gd name="T35" fmla="*/ 314 h 894"/>
                <a:gd name="T36" fmla="*/ 1755 w 1768"/>
                <a:gd name="T37" fmla="*/ 357 h 894"/>
                <a:gd name="T38" fmla="*/ 1751 w 1768"/>
                <a:gd name="T39" fmla="*/ 395 h 894"/>
                <a:gd name="T40" fmla="*/ 1755 w 1768"/>
                <a:gd name="T41" fmla="*/ 444 h 894"/>
                <a:gd name="T42" fmla="*/ 1765 w 1768"/>
                <a:gd name="T43" fmla="*/ 491 h 894"/>
                <a:gd name="T44" fmla="*/ 1750 w 1768"/>
                <a:gd name="T45" fmla="*/ 539 h 894"/>
                <a:gd name="T46" fmla="*/ 1757 w 1768"/>
                <a:gd name="T47" fmla="*/ 591 h 894"/>
                <a:gd name="T48" fmla="*/ 1767 w 1768"/>
                <a:gd name="T49" fmla="*/ 638 h 894"/>
                <a:gd name="T50" fmla="*/ 1746 w 1768"/>
                <a:gd name="T51" fmla="*/ 696 h 894"/>
                <a:gd name="T52" fmla="*/ 1694 w 1768"/>
                <a:gd name="T53" fmla="*/ 739 h 894"/>
                <a:gd name="T54" fmla="*/ 1585 w 1768"/>
                <a:gd name="T55" fmla="*/ 766 h 894"/>
                <a:gd name="T56" fmla="*/ 1501 w 1768"/>
                <a:gd name="T57" fmla="*/ 749 h 894"/>
                <a:gd name="T58" fmla="*/ 1454 w 1768"/>
                <a:gd name="T59" fmla="*/ 788 h 894"/>
                <a:gd name="T60" fmla="*/ 1393 w 1768"/>
                <a:gd name="T61" fmla="*/ 813 h 894"/>
                <a:gd name="T62" fmla="*/ 1306 w 1768"/>
                <a:gd name="T63" fmla="*/ 830 h 894"/>
                <a:gd name="T64" fmla="*/ 1204 w 1768"/>
                <a:gd name="T65" fmla="*/ 819 h 894"/>
                <a:gd name="T66" fmla="*/ 1134 w 1768"/>
                <a:gd name="T67" fmla="*/ 831 h 894"/>
                <a:gd name="T68" fmla="*/ 1078 w 1768"/>
                <a:gd name="T69" fmla="*/ 863 h 894"/>
                <a:gd name="T70" fmla="*/ 1000 w 1768"/>
                <a:gd name="T71" fmla="*/ 880 h 894"/>
                <a:gd name="T72" fmla="*/ 925 w 1768"/>
                <a:gd name="T73" fmla="*/ 875 h 894"/>
                <a:gd name="T74" fmla="*/ 853 w 1768"/>
                <a:gd name="T75" fmla="*/ 845 h 894"/>
                <a:gd name="T76" fmla="*/ 802 w 1768"/>
                <a:gd name="T77" fmla="*/ 875 h 894"/>
                <a:gd name="T78" fmla="*/ 725 w 1768"/>
                <a:gd name="T79" fmla="*/ 893 h 894"/>
                <a:gd name="T80" fmla="*/ 629 w 1768"/>
                <a:gd name="T81" fmla="*/ 882 h 894"/>
                <a:gd name="T82" fmla="*/ 558 w 1768"/>
                <a:gd name="T83" fmla="*/ 844 h 894"/>
                <a:gd name="T84" fmla="*/ 500 w 1768"/>
                <a:gd name="T85" fmla="*/ 828 h 894"/>
                <a:gd name="T86" fmla="*/ 407 w 1768"/>
                <a:gd name="T87" fmla="*/ 831 h 894"/>
                <a:gd name="T88" fmla="*/ 330 w 1768"/>
                <a:gd name="T89" fmla="*/ 805 h 894"/>
                <a:gd name="T90" fmla="*/ 280 w 1768"/>
                <a:gd name="T91" fmla="*/ 764 h 894"/>
                <a:gd name="T92" fmla="*/ 250 w 1768"/>
                <a:gd name="T93" fmla="*/ 745 h 894"/>
                <a:gd name="T94" fmla="*/ 164 w 1768"/>
                <a:gd name="T95" fmla="*/ 739 h 894"/>
                <a:gd name="T96" fmla="*/ 87 w 1768"/>
                <a:gd name="T97" fmla="*/ 699 h 894"/>
                <a:gd name="T98" fmla="*/ 45 w 1768"/>
                <a:gd name="T99" fmla="*/ 638 h 894"/>
                <a:gd name="T100" fmla="*/ 42 w 1768"/>
                <a:gd name="T101" fmla="*/ 567 h 894"/>
                <a:gd name="T102" fmla="*/ 24 w 1768"/>
                <a:gd name="T103" fmla="*/ 501 h 894"/>
                <a:gd name="T104" fmla="*/ 0 w 1768"/>
                <a:gd name="T105" fmla="*/ 436 h 894"/>
                <a:gd name="T106" fmla="*/ 10 w 1768"/>
                <a:gd name="T107" fmla="*/ 363 h 894"/>
                <a:gd name="T108" fmla="*/ 66 w 1768"/>
                <a:gd name="T109" fmla="*/ 305 h 894"/>
                <a:gd name="T110" fmla="*/ 147 w 1768"/>
                <a:gd name="T111" fmla="*/ 261 h 894"/>
                <a:gd name="T112" fmla="*/ 255 w 1768"/>
                <a:gd name="T113" fmla="*/ 238 h 894"/>
                <a:gd name="T114" fmla="*/ 281 w 1768"/>
                <a:gd name="T115" fmla="*/ 211 h 8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68" h="894">
                  <a:moveTo>
                    <a:pt x="281" y="211"/>
                  </a:moveTo>
                  <a:lnTo>
                    <a:pt x="295" y="187"/>
                  </a:lnTo>
                  <a:lnTo>
                    <a:pt x="318" y="162"/>
                  </a:lnTo>
                  <a:lnTo>
                    <a:pt x="353" y="142"/>
                  </a:lnTo>
                  <a:lnTo>
                    <a:pt x="397" y="126"/>
                  </a:lnTo>
                  <a:lnTo>
                    <a:pt x="433" y="117"/>
                  </a:lnTo>
                  <a:lnTo>
                    <a:pt x="479" y="107"/>
                  </a:lnTo>
                  <a:lnTo>
                    <a:pt x="547" y="104"/>
                  </a:lnTo>
                  <a:lnTo>
                    <a:pt x="613" y="107"/>
                  </a:lnTo>
                  <a:lnTo>
                    <a:pt x="675" y="118"/>
                  </a:lnTo>
                  <a:lnTo>
                    <a:pt x="720" y="130"/>
                  </a:lnTo>
                  <a:lnTo>
                    <a:pt x="746" y="89"/>
                  </a:lnTo>
                  <a:lnTo>
                    <a:pt x="781" y="58"/>
                  </a:lnTo>
                  <a:lnTo>
                    <a:pt x="828" y="33"/>
                  </a:lnTo>
                  <a:lnTo>
                    <a:pt x="890" y="14"/>
                  </a:lnTo>
                  <a:lnTo>
                    <a:pt x="965" y="1"/>
                  </a:lnTo>
                  <a:lnTo>
                    <a:pt x="1038" y="0"/>
                  </a:lnTo>
                  <a:lnTo>
                    <a:pt x="1105" y="7"/>
                  </a:lnTo>
                  <a:lnTo>
                    <a:pt x="1178" y="23"/>
                  </a:lnTo>
                  <a:lnTo>
                    <a:pt x="1234" y="51"/>
                  </a:lnTo>
                  <a:lnTo>
                    <a:pt x="1274" y="78"/>
                  </a:lnTo>
                  <a:lnTo>
                    <a:pt x="1300" y="105"/>
                  </a:lnTo>
                  <a:lnTo>
                    <a:pt x="1306" y="139"/>
                  </a:lnTo>
                  <a:lnTo>
                    <a:pt x="1358" y="128"/>
                  </a:lnTo>
                  <a:lnTo>
                    <a:pt x="1419" y="132"/>
                  </a:lnTo>
                  <a:lnTo>
                    <a:pt x="1470" y="142"/>
                  </a:lnTo>
                  <a:lnTo>
                    <a:pt x="1514" y="167"/>
                  </a:lnTo>
                  <a:lnTo>
                    <a:pt x="1545" y="197"/>
                  </a:lnTo>
                  <a:lnTo>
                    <a:pt x="1557" y="232"/>
                  </a:lnTo>
                  <a:lnTo>
                    <a:pt x="1556" y="257"/>
                  </a:lnTo>
                  <a:lnTo>
                    <a:pt x="1585" y="255"/>
                  </a:lnTo>
                  <a:lnTo>
                    <a:pt x="1622" y="261"/>
                  </a:lnTo>
                  <a:lnTo>
                    <a:pt x="1659" y="273"/>
                  </a:lnTo>
                  <a:lnTo>
                    <a:pt x="1688" y="286"/>
                  </a:lnTo>
                  <a:lnTo>
                    <a:pt x="1708" y="298"/>
                  </a:lnTo>
                  <a:lnTo>
                    <a:pt x="1725" y="314"/>
                  </a:lnTo>
                  <a:lnTo>
                    <a:pt x="1744" y="333"/>
                  </a:lnTo>
                  <a:lnTo>
                    <a:pt x="1755" y="357"/>
                  </a:lnTo>
                  <a:lnTo>
                    <a:pt x="1757" y="375"/>
                  </a:lnTo>
                  <a:lnTo>
                    <a:pt x="1751" y="395"/>
                  </a:lnTo>
                  <a:lnTo>
                    <a:pt x="1739" y="419"/>
                  </a:lnTo>
                  <a:lnTo>
                    <a:pt x="1755" y="444"/>
                  </a:lnTo>
                  <a:lnTo>
                    <a:pt x="1762" y="466"/>
                  </a:lnTo>
                  <a:lnTo>
                    <a:pt x="1765" y="491"/>
                  </a:lnTo>
                  <a:lnTo>
                    <a:pt x="1757" y="521"/>
                  </a:lnTo>
                  <a:lnTo>
                    <a:pt x="1750" y="539"/>
                  </a:lnTo>
                  <a:lnTo>
                    <a:pt x="1730" y="561"/>
                  </a:lnTo>
                  <a:lnTo>
                    <a:pt x="1757" y="591"/>
                  </a:lnTo>
                  <a:lnTo>
                    <a:pt x="1765" y="611"/>
                  </a:lnTo>
                  <a:lnTo>
                    <a:pt x="1767" y="638"/>
                  </a:lnTo>
                  <a:lnTo>
                    <a:pt x="1762" y="665"/>
                  </a:lnTo>
                  <a:lnTo>
                    <a:pt x="1746" y="696"/>
                  </a:lnTo>
                  <a:lnTo>
                    <a:pt x="1725" y="718"/>
                  </a:lnTo>
                  <a:lnTo>
                    <a:pt x="1694" y="739"/>
                  </a:lnTo>
                  <a:lnTo>
                    <a:pt x="1641" y="759"/>
                  </a:lnTo>
                  <a:lnTo>
                    <a:pt x="1585" y="766"/>
                  </a:lnTo>
                  <a:lnTo>
                    <a:pt x="1535" y="760"/>
                  </a:lnTo>
                  <a:lnTo>
                    <a:pt x="1501" y="749"/>
                  </a:lnTo>
                  <a:lnTo>
                    <a:pt x="1479" y="771"/>
                  </a:lnTo>
                  <a:lnTo>
                    <a:pt x="1454" y="788"/>
                  </a:lnTo>
                  <a:lnTo>
                    <a:pt x="1433" y="799"/>
                  </a:lnTo>
                  <a:lnTo>
                    <a:pt x="1393" y="813"/>
                  </a:lnTo>
                  <a:lnTo>
                    <a:pt x="1358" y="823"/>
                  </a:lnTo>
                  <a:lnTo>
                    <a:pt x="1306" y="830"/>
                  </a:lnTo>
                  <a:lnTo>
                    <a:pt x="1255" y="829"/>
                  </a:lnTo>
                  <a:lnTo>
                    <a:pt x="1204" y="819"/>
                  </a:lnTo>
                  <a:lnTo>
                    <a:pt x="1161" y="802"/>
                  </a:lnTo>
                  <a:lnTo>
                    <a:pt x="1134" y="831"/>
                  </a:lnTo>
                  <a:lnTo>
                    <a:pt x="1110" y="848"/>
                  </a:lnTo>
                  <a:lnTo>
                    <a:pt x="1078" y="863"/>
                  </a:lnTo>
                  <a:lnTo>
                    <a:pt x="1042" y="875"/>
                  </a:lnTo>
                  <a:lnTo>
                    <a:pt x="1000" y="880"/>
                  </a:lnTo>
                  <a:lnTo>
                    <a:pt x="961" y="880"/>
                  </a:lnTo>
                  <a:lnTo>
                    <a:pt x="925" y="875"/>
                  </a:lnTo>
                  <a:lnTo>
                    <a:pt x="879" y="859"/>
                  </a:lnTo>
                  <a:lnTo>
                    <a:pt x="853" y="845"/>
                  </a:lnTo>
                  <a:lnTo>
                    <a:pt x="828" y="863"/>
                  </a:lnTo>
                  <a:lnTo>
                    <a:pt x="802" y="875"/>
                  </a:lnTo>
                  <a:lnTo>
                    <a:pt x="771" y="885"/>
                  </a:lnTo>
                  <a:lnTo>
                    <a:pt x="725" y="893"/>
                  </a:lnTo>
                  <a:lnTo>
                    <a:pt x="678" y="891"/>
                  </a:lnTo>
                  <a:lnTo>
                    <a:pt x="629" y="882"/>
                  </a:lnTo>
                  <a:lnTo>
                    <a:pt x="592" y="868"/>
                  </a:lnTo>
                  <a:lnTo>
                    <a:pt x="558" y="844"/>
                  </a:lnTo>
                  <a:lnTo>
                    <a:pt x="537" y="819"/>
                  </a:lnTo>
                  <a:lnTo>
                    <a:pt x="500" y="828"/>
                  </a:lnTo>
                  <a:lnTo>
                    <a:pt x="458" y="834"/>
                  </a:lnTo>
                  <a:lnTo>
                    <a:pt x="407" y="831"/>
                  </a:lnTo>
                  <a:lnTo>
                    <a:pt x="364" y="821"/>
                  </a:lnTo>
                  <a:lnTo>
                    <a:pt x="330" y="805"/>
                  </a:lnTo>
                  <a:lnTo>
                    <a:pt x="302" y="788"/>
                  </a:lnTo>
                  <a:lnTo>
                    <a:pt x="280" y="764"/>
                  </a:lnTo>
                  <a:lnTo>
                    <a:pt x="274" y="739"/>
                  </a:lnTo>
                  <a:lnTo>
                    <a:pt x="250" y="745"/>
                  </a:lnTo>
                  <a:lnTo>
                    <a:pt x="210" y="746"/>
                  </a:lnTo>
                  <a:lnTo>
                    <a:pt x="164" y="739"/>
                  </a:lnTo>
                  <a:lnTo>
                    <a:pt x="119" y="722"/>
                  </a:lnTo>
                  <a:lnTo>
                    <a:pt x="87" y="699"/>
                  </a:lnTo>
                  <a:lnTo>
                    <a:pt x="61" y="669"/>
                  </a:lnTo>
                  <a:lnTo>
                    <a:pt x="45" y="638"/>
                  </a:lnTo>
                  <a:lnTo>
                    <a:pt x="40" y="596"/>
                  </a:lnTo>
                  <a:lnTo>
                    <a:pt x="42" y="567"/>
                  </a:lnTo>
                  <a:lnTo>
                    <a:pt x="56" y="525"/>
                  </a:lnTo>
                  <a:lnTo>
                    <a:pt x="24" y="501"/>
                  </a:lnTo>
                  <a:lnTo>
                    <a:pt x="9" y="469"/>
                  </a:lnTo>
                  <a:lnTo>
                    <a:pt x="0" y="436"/>
                  </a:lnTo>
                  <a:lnTo>
                    <a:pt x="0" y="401"/>
                  </a:lnTo>
                  <a:lnTo>
                    <a:pt x="10" y="363"/>
                  </a:lnTo>
                  <a:lnTo>
                    <a:pt x="31" y="335"/>
                  </a:lnTo>
                  <a:lnTo>
                    <a:pt x="66" y="305"/>
                  </a:lnTo>
                  <a:lnTo>
                    <a:pt x="103" y="282"/>
                  </a:lnTo>
                  <a:lnTo>
                    <a:pt x="147" y="261"/>
                  </a:lnTo>
                  <a:lnTo>
                    <a:pt x="203" y="246"/>
                  </a:lnTo>
                  <a:lnTo>
                    <a:pt x="255" y="238"/>
                  </a:lnTo>
                  <a:lnTo>
                    <a:pt x="280" y="234"/>
                  </a:lnTo>
                  <a:lnTo>
                    <a:pt x="281" y="211"/>
                  </a:lnTo>
                </a:path>
              </a:pathLst>
            </a:custGeom>
            <a:gradFill rotWithShape="0">
              <a:gsLst>
                <a:gs pos="0">
                  <a:srgbClr val="CECECE"/>
                </a:gs>
                <a:gs pos="100000">
                  <a:srgbClr val="7C7C7C"/>
                </a:gs>
              </a:gsLst>
              <a:path path="rect">
                <a:fillToRect l="50000" t="50000" r="50000" b="50000"/>
              </a:path>
            </a:gradFill>
            <a:ln w="25400" cap="rnd" cmpd="sng">
              <a:solidFill>
                <a:srgbClr val="919191"/>
              </a:solidFill>
              <a:prstDash val="solid"/>
              <a:round/>
              <a:headEnd/>
              <a:tailEnd/>
            </a:ln>
            <a:effectLst>
              <a:outerShdw dist="224686" dir="2837437" algn="ctr" rotWithShape="0">
                <a:srgbClr val="919191"/>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815" name="Rectangle 95">
              <a:extLst>
                <a:ext uri="{FF2B5EF4-FFF2-40B4-BE49-F238E27FC236}">
                  <a16:creationId xmlns:a16="http://schemas.microsoft.com/office/drawing/2014/main" xmlns="" id="{EE140313-BC70-4B43-8DEA-007193ABA93F}"/>
                </a:ext>
              </a:extLst>
            </p:cNvPr>
            <p:cNvSpPr>
              <a:spLocks noChangeArrowheads="1"/>
            </p:cNvSpPr>
            <p:nvPr/>
          </p:nvSpPr>
          <p:spPr bwMode="auto">
            <a:xfrm>
              <a:off x="2573" y="546"/>
              <a:ext cx="1385" cy="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alibri" panose="020F0502020204030204"/>
                  <a:ea typeface="+mn-ea"/>
                  <a:cs typeface="+mn-cs"/>
                </a:rPr>
                <a:t>Desafios</a:t>
              </a:r>
              <a:r>
                <a:rPr kumimoji="0" lang="en-US" altLang="pt-BR"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panose="020F0502020204030204"/>
                  <a:ea typeface="+mn-ea"/>
                  <a:cs typeface="+mn-cs"/>
                </a:rPr>
                <a:t> para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panose="020F0502020204030204"/>
                  <a:ea typeface="+mn-ea"/>
                  <a:cs typeface="+mn-cs"/>
                </a:rPr>
                <a:t>A Empresa</a:t>
              </a:r>
              <a:endParaRPr kumimoji="0" lang="en-US" altLang="pt-B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7428" name="Freeform 96">
            <a:extLst>
              <a:ext uri="{FF2B5EF4-FFF2-40B4-BE49-F238E27FC236}">
                <a16:creationId xmlns:a16="http://schemas.microsoft.com/office/drawing/2014/main" xmlns="" id="{46176D2E-BE36-4A26-A422-EEB23FCA1BCF}"/>
              </a:ext>
            </a:extLst>
          </p:cNvPr>
          <p:cNvSpPr>
            <a:spLocks/>
          </p:cNvSpPr>
          <p:nvPr/>
        </p:nvSpPr>
        <p:spPr bwMode="auto">
          <a:xfrm>
            <a:off x="6699250" y="3228976"/>
            <a:ext cx="304800" cy="163513"/>
          </a:xfrm>
          <a:custGeom>
            <a:avLst/>
            <a:gdLst>
              <a:gd name="T0" fmla="*/ 92075 w 192"/>
              <a:gd name="T1" fmla="*/ 0 h 103"/>
              <a:gd name="T2" fmla="*/ 0 w 192"/>
              <a:gd name="T3" fmla="*/ 161925 h 103"/>
              <a:gd name="T4" fmla="*/ 211138 w 192"/>
              <a:gd name="T5" fmla="*/ 161925 h 103"/>
              <a:gd name="T6" fmla="*/ 303213 w 192"/>
              <a:gd name="T7" fmla="*/ 0 h 103"/>
              <a:gd name="T8" fmla="*/ 92075 w 192"/>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03">
                <a:moveTo>
                  <a:pt x="58" y="0"/>
                </a:moveTo>
                <a:lnTo>
                  <a:pt x="0" y="102"/>
                </a:lnTo>
                <a:lnTo>
                  <a:pt x="133" y="102"/>
                </a:lnTo>
                <a:lnTo>
                  <a:pt x="191" y="0"/>
                </a:lnTo>
                <a:lnTo>
                  <a:pt x="58"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29" name="Freeform 97">
            <a:extLst>
              <a:ext uri="{FF2B5EF4-FFF2-40B4-BE49-F238E27FC236}">
                <a16:creationId xmlns:a16="http://schemas.microsoft.com/office/drawing/2014/main" xmlns="" id="{EC28209B-976D-4B85-BC7C-1A83F4764723}"/>
              </a:ext>
            </a:extLst>
          </p:cNvPr>
          <p:cNvSpPr>
            <a:spLocks/>
          </p:cNvSpPr>
          <p:nvPr/>
        </p:nvSpPr>
        <p:spPr bwMode="auto">
          <a:xfrm>
            <a:off x="6592888" y="2754313"/>
            <a:ext cx="315912" cy="635000"/>
          </a:xfrm>
          <a:custGeom>
            <a:avLst/>
            <a:gdLst>
              <a:gd name="T0" fmla="*/ 201612 w 199"/>
              <a:gd name="T1" fmla="*/ 633413 h 400"/>
              <a:gd name="T2" fmla="*/ 52387 w 199"/>
              <a:gd name="T3" fmla="*/ 265113 h 400"/>
              <a:gd name="T4" fmla="*/ 134937 w 199"/>
              <a:gd name="T5" fmla="*/ 288925 h 400"/>
              <a:gd name="T6" fmla="*/ 0 w 199"/>
              <a:gd name="T7" fmla="*/ 0 h 400"/>
              <a:gd name="T8" fmla="*/ 123825 w 199"/>
              <a:gd name="T9" fmla="*/ 0 h 400"/>
              <a:gd name="T10" fmla="*/ 258762 w 199"/>
              <a:gd name="T11" fmla="*/ 323850 h 400"/>
              <a:gd name="T12" fmla="*/ 176212 w 199"/>
              <a:gd name="T13" fmla="*/ 301625 h 400"/>
              <a:gd name="T14" fmla="*/ 314325 w 199"/>
              <a:gd name="T15" fmla="*/ 627063 h 400"/>
              <a:gd name="T16" fmla="*/ 201612 w 199"/>
              <a:gd name="T17" fmla="*/ 633413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9" h="400">
                <a:moveTo>
                  <a:pt x="127" y="399"/>
                </a:moveTo>
                <a:lnTo>
                  <a:pt x="33" y="167"/>
                </a:lnTo>
                <a:lnTo>
                  <a:pt x="85" y="182"/>
                </a:lnTo>
                <a:lnTo>
                  <a:pt x="0" y="0"/>
                </a:lnTo>
                <a:lnTo>
                  <a:pt x="78" y="0"/>
                </a:lnTo>
                <a:lnTo>
                  <a:pt x="163" y="204"/>
                </a:lnTo>
                <a:lnTo>
                  <a:pt x="111" y="190"/>
                </a:lnTo>
                <a:lnTo>
                  <a:pt x="198" y="395"/>
                </a:lnTo>
                <a:lnTo>
                  <a:pt x="127" y="399"/>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30" name="Freeform 98">
            <a:extLst>
              <a:ext uri="{FF2B5EF4-FFF2-40B4-BE49-F238E27FC236}">
                <a16:creationId xmlns:a16="http://schemas.microsoft.com/office/drawing/2014/main" xmlns="" id="{BF0150FC-4DD5-495F-98FB-DFF592FA003B}"/>
              </a:ext>
            </a:extLst>
          </p:cNvPr>
          <p:cNvSpPr>
            <a:spLocks/>
          </p:cNvSpPr>
          <p:nvPr/>
        </p:nvSpPr>
        <p:spPr bwMode="auto">
          <a:xfrm>
            <a:off x="8267700" y="3641725"/>
            <a:ext cx="374650" cy="254000"/>
          </a:xfrm>
          <a:custGeom>
            <a:avLst/>
            <a:gdLst>
              <a:gd name="T0" fmla="*/ 0 w 326"/>
              <a:gd name="T1" fmla="*/ 0 h 160"/>
              <a:gd name="T2" fmla="*/ 105729 w 326"/>
              <a:gd name="T3" fmla="*/ 252413 h 160"/>
              <a:gd name="T4" fmla="*/ 373501 w 326"/>
              <a:gd name="T5" fmla="*/ 252413 h 160"/>
              <a:gd name="T6" fmla="*/ 267771 w 326"/>
              <a:gd name="T7" fmla="*/ 0 h 160"/>
              <a:gd name="T8" fmla="*/ 0 w 326"/>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60">
                <a:moveTo>
                  <a:pt x="0" y="0"/>
                </a:moveTo>
                <a:lnTo>
                  <a:pt x="92" y="159"/>
                </a:lnTo>
                <a:lnTo>
                  <a:pt x="325" y="159"/>
                </a:lnTo>
                <a:lnTo>
                  <a:pt x="233" y="0"/>
                </a:lnTo>
                <a:lnTo>
                  <a:pt x="0" y="0"/>
                </a:lnTo>
              </a:path>
            </a:pathLst>
          </a:custGeom>
          <a:solidFill>
            <a:schemeClr val="folHlink"/>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31" name="Freeform 99">
            <a:extLst>
              <a:ext uri="{FF2B5EF4-FFF2-40B4-BE49-F238E27FC236}">
                <a16:creationId xmlns:a16="http://schemas.microsoft.com/office/drawing/2014/main" xmlns="" id="{84F38491-5156-4C1D-8902-B5DE4FE1716D}"/>
              </a:ext>
            </a:extLst>
          </p:cNvPr>
          <p:cNvSpPr>
            <a:spLocks/>
          </p:cNvSpPr>
          <p:nvPr/>
        </p:nvSpPr>
        <p:spPr bwMode="auto">
          <a:xfrm>
            <a:off x="8181976" y="3052763"/>
            <a:ext cx="404813" cy="844550"/>
          </a:xfrm>
          <a:custGeom>
            <a:avLst/>
            <a:gdLst>
              <a:gd name="T0" fmla="*/ 295275 w 255"/>
              <a:gd name="T1" fmla="*/ 842963 h 532"/>
              <a:gd name="T2" fmla="*/ 107950 w 255"/>
              <a:gd name="T3" fmla="*/ 417513 h 532"/>
              <a:gd name="T4" fmla="*/ 190500 w 255"/>
              <a:gd name="T5" fmla="*/ 442913 h 532"/>
              <a:gd name="T6" fmla="*/ 0 w 255"/>
              <a:gd name="T7" fmla="*/ 0 h 532"/>
              <a:gd name="T8" fmla="*/ 114300 w 255"/>
              <a:gd name="T9" fmla="*/ 0 h 532"/>
              <a:gd name="T10" fmla="*/ 315913 w 255"/>
              <a:gd name="T11" fmla="*/ 493713 h 532"/>
              <a:gd name="T12" fmla="*/ 249238 w 255"/>
              <a:gd name="T13" fmla="*/ 465138 h 532"/>
              <a:gd name="T14" fmla="*/ 341313 w 255"/>
              <a:gd name="T15" fmla="*/ 687388 h 532"/>
              <a:gd name="T16" fmla="*/ 403225 w 255"/>
              <a:gd name="T17" fmla="*/ 836613 h 532"/>
              <a:gd name="T18" fmla="*/ 295275 w 255"/>
              <a:gd name="T19" fmla="*/ 842963 h 5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532">
                <a:moveTo>
                  <a:pt x="186" y="531"/>
                </a:moveTo>
                <a:lnTo>
                  <a:pt x="68" y="263"/>
                </a:lnTo>
                <a:lnTo>
                  <a:pt x="120" y="279"/>
                </a:lnTo>
                <a:lnTo>
                  <a:pt x="0" y="0"/>
                </a:lnTo>
                <a:lnTo>
                  <a:pt x="72" y="0"/>
                </a:lnTo>
                <a:lnTo>
                  <a:pt x="199" y="311"/>
                </a:lnTo>
                <a:lnTo>
                  <a:pt x="157" y="293"/>
                </a:lnTo>
                <a:lnTo>
                  <a:pt x="215" y="433"/>
                </a:lnTo>
                <a:lnTo>
                  <a:pt x="254" y="527"/>
                </a:lnTo>
                <a:lnTo>
                  <a:pt x="186" y="531"/>
                </a:lnTo>
              </a:path>
            </a:pathLst>
          </a:custGeom>
          <a:solidFill>
            <a:srgbClr val="FFFF00"/>
          </a:solidFill>
          <a:ln w="9525" cap="rnd">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32" name="Rectangle 100">
            <a:extLst>
              <a:ext uri="{FF2B5EF4-FFF2-40B4-BE49-F238E27FC236}">
                <a16:creationId xmlns:a16="http://schemas.microsoft.com/office/drawing/2014/main" xmlns="" id="{DEC5A339-2C07-4AFA-A05A-B63ABF89A40D}"/>
              </a:ext>
            </a:extLst>
          </p:cNvPr>
          <p:cNvSpPr>
            <a:spLocks noChangeArrowheads="1"/>
          </p:cNvSpPr>
          <p:nvPr/>
        </p:nvSpPr>
        <p:spPr bwMode="auto">
          <a:xfrm>
            <a:off x="7392989" y="4208463"/>
            <a:ext cx="825547"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66"/>
                </a:solidFill>
                <a:effectLst/>
                <a:uLnTx/>
                <a:uFillTx/>
                <a:latin typeface="Arial" panose="020B0604020202020204" pitchFamily="34" charset="0"/>
                <a:ea typeface="+mn-ea"/>
                <a:cs typeface="+mn-cs"/>
              </a:rPr>
              <a:t>FATORES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a:ln>
                  <a:noFill/>
                </a:ln>
                <a:solidFill>
                  <a:srgbClr val="000066"/>
                </a:solidFill>
                <a:effectLst/>
                <a:uLnTx/>
                <a:uFillTx/>
                <a:latin typeface="Arial" panose="020B0604020202020204" pitchFamily="34" charset="0"/>
                <a:ea typeface="+mn-ea"/>
                <a:cs typeface="+mn-cs"/>
              </a:rPr>
              <a:t>AMBIENTAIS</a:t>
            </a:r>
          </a:p>
        </p:txBody>
      </p:sp>
      <p:grpSp>
        <p:nvGrpSpPr>
          <p:cNvPr id="57433" name="Group 101">
            <a:extLst>
              <a:ext uri="{FF2B5EF4-FFF2-40B4-BE49-F238E27FC236}">
                <a16:creationId xmlns:a16="http://schemas.microsoft.com/office/drawing/2014/main" xmlns="" id="{2A110C97-9EC9-4C6F-817D-6AC7DB9CE358}"/>
              </a:ext>
            </a:extLst>
          </p:cNvPr>
          <p:cNvGrpSpPr>
            <a:grpSpLocks/>
          </p:cNvGrpSpPr>
          <p:nvPr/>
        </p:nvGrpSpPr>
        <p:grpSpPr bwMode="auto">
          <a:xfrm rot="1587919">
            <a:off x="7085013" y="4729164"/>
            <a:ext cx="201612" cy="566737"/>
            <a:chOff x="2463" y="2736"/>
            <a:chExt cx="183" cy="516"/>
          </a:xfrm>
        </p:grpSpPr>
        <p:sp>
          <p:nvSpPr>
            <p:cNvPr id="57469" name="Rectangle 102">
              <a:extLst>
                <a:ext uri="{FF2B5EF4-FFF2-40B4-BE49-F238E27FC236}">
                  <a16:creationId xmlns:a16="http://schemas.microsoft.com/office/drawing/2014/main" xmlns="" id="{B436935D-67CC-4AB7-9BE1-1F34525A6E00}"/>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70" name="Oval 103">
              <a:extLst>
                <a:ext uri="{FF2B5EF4-FFF2-40B4-BE49-F238E27FC236}">
                  <a16:creationId xmlns:a16="http://schemas.microsoft.com/office/drawing/2014/main" xmlns="" id="{DB3C7579-1607-4E71-9BCF-F3359B06EE82}"/>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71" name="Arc 104">
              <a:extLst>
                <a:ext uri="{FF2B5EF4-FFF2-40B4-BE49-F238E27FC236}">
                  <a16:creationId xmlns:a16="http://schemas.microsoft.com/office/drawing/2014/main" xmlns="" id="{B7F4F204-D6FA-4D73-831E-7E0BB21E7D3C}"/>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34" name="Group 105">
            <a:extLst>
              <a:ext uri="{FF2B5EF4-FFF2-40B4-BE49-F238E27FC236}">
                <a16:creationId xmlns:a16="http://schemas.microsoft.com/office/drawing/2014/main" xmlns="" id="{907A3A95-0296-4176-9B76-5FC7E313746A}"/>
              </a:ext>
            </a:extLst>
          </p:cNvPr>
          <p:cNvGrpSpPr>
            <a:grpSpLocks/>
          </p:cNvGrpSpPr>
          <p:nvPr/>
        </p:nvGrpSpPr>
        <p:grpSpPr bwMode="auto">
          <a:xfrm rot="2837551">
            <a:off x="7318376" y="4795839"/>
            <a:ext cx="201613" cy="566737"/>
            <a:chOff x="2463" y="2736"/>
            <a:chExt cx="183" cy="516"/>
          </a:xfrm>
        </p:grpSpPr>
        <p:sp>
          <p:nvSpPr>
            <p:cNvPr id="57466" name="Rectangle 106">
              <a:extLst>
                <a:ext uri="{FF2B5EF4-FFF2-40B4-BE49-F238E27FC236}">
                  <a16:creationId xmlns:a16="http://schemas.microsoft.com/office/drawing/2014/main" xmlns="" id="{4885B8F8-1E82-4327-A706-567CB7898C12}"/>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67" name="Oval 107">
              <a:extLst>
                <a:ext uri="{FF2B5EF4-FFF2-40B4-BE49-F238E27FC236}">
                  <a16:creationId xmlns:a16="http://schemas.microsoft.com/office/drawing/2014/main" xmlns="" id="{0BCEBC4D-7E2A-4548-9914-96F2FB113370}"/>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68" name="Arc 108">
              <a:extLst>
                <a:ext uri="{FF2B5EF4-FFF2-40B4-BE49-F238E27FC236}">
                  <a16:creationId xmlns:a16="http://schemas.microsoft.com/office/drawing/2014/main" xmlns="" id="{339F89CD-2A63-4D32-9828-CBACD04AB80B}"/>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35" name="Group 109">
            <a:extLst>
              <a:ext uri="{FF2B5EF4-FFF2-40B4-BE49-F238E27FC236}">
                <a16:creationId xmlns:a16="http://schemas.microsoft.com/office/drawing/2014/main" xmlns="" id="{4BC31E6C-9940-4047-A974-32FCEB133F88}"/>
              </a:ext>
            </a:extLst>
          </p:cNvPr>
          <p:cNvGrpSpPr>
            <a:grpSpLocks/>
          </p:cNvGrpSpPr>
          <p:nvPr/>
        </p:nvGrpSpPr>
        <p:grpSpPr bwMode="auto">
          <a:xfrm>
            <a:off x="6465888" y="4710114"/>
            <a:ext cx="201612" cy="566737"/>
            <a:chOff x="2463" y="2736"/>
            <a:chExt cx="183" cy="516"/>
          </a:xfrm>
        </p:grpSpPr>
        <p:sp>
          <p:nvSpPr>
            <p:cNvPr id="57463" name="Rectangle 110">
              <a:extLst>
                <a:ext uri="{FF2B5EF4-FFF2-40B4-BE49-F238E27FC236}">
                  <a16:creationId xmlns:a16="http://schemas.microsoft.com/office/drawing/2014/main" xmlns="" id="{F25DFA28-2EB3-4871-83BD-F5D5D9CADB6C}"/>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64" name="Oval 111">
              <a:extLst>
                <a:ext uri="{FF2B5EF4-FFF2-40B4-BE49-F238E27FC236}">
                  <a16:creationId xmlns:a16="http://schemas.microsoft.com/office/drawing/2014/main" xmlns="" id="{8764B481-DD14-4054-8FEF-9ECF1300AB35}"/>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65" name="Arc 112">
              <a:extLst>
                <a:ext uri="{FF2B5EF4-FFF2-40B4-BE49-F238E27FC236}">
                  <a16:creationId xmlns:a16="http://schemas.microsoft.com/office/drawing/2014/main" xmlns="" id="{B23B8A6D-9BFA-4DBC-B42B-896FAE69BE29}"/>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36" name="Group 113">
            <a:extLst>
              <a:ext uri="{FF2B5EF4-FFF2-40B4-BE49-F238E27FC236}">
                <a16:creationId xmlns:a16="http://schemas.microsoft.com/office/drawing/2014/main" xmlns="" id="{661BBB79-5799-489A-80D4-C2EAA40EA7D1}"/>
              </a:ext>
            </a:extLst>
          </p:cNvPr>
          <p:cNvGrpSpPr>
            <a:grpSpLocks/>
          </p:cNvGrpSpPr>
          <p:nvPr/>
        </p:nvGrpSpPr>
        <p:grpSpPr bwMode="auto">
          <a:xfrm>
            <a:off x="6656388" y="4619625"/>
            <a:ext cx="201612" cy="566738"/>
            <a:chOff x="2463" y="2736"/>
            <a:chExt cx="183" cy="516"/>
          </a:xfrm>
        </p:grpSpPr>
        <p:sp>
          <p:nvSpPr>
            <p:cNvPr id="57460" name="Rectangle 114">
              <a:extLst>
                <a:ext uri="{FF2B5EF4-FFF2-40B4-BE49-F238E27FC236}">
                  <a16:creationId xmlns:a16="http://schemas.microsoft.com/office/drawing/2014/main" xmlns="" id="{3E9C403B-DFC0-4281-95AE-A1040CBDEA69}"/>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61" name="Oval 115">
              <a:extLst>
                <a:ext uri="{FF2B5EF4-FFF2-40B4-BE49-F238E27FC236}">
                  <a16:creationId xmlns:a16="http://schemas.microsoft.com/office/drawing/2014/main" xmlns="" id="{E41E7EDD-696A-493F-91D1-3F6FF1B16CEA}"/>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62" name="Arc 116">
              <a:extLst>
                <a:ext uri="{FF2B5EF4-FFF2-40B4-BE49-F238E27FC236}">
                  <a16:creationId xmlns:a16="http://schemas.microsoft.com/office/drawing/2014/main" xmlns="" id="{18B4E976-06C8-4117-9EC7-52EF37413164}"/>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37" name="Group 117">
            <a:extLst>
              <a:ext uri="{FF2B5EF4-FFF2-40B4-BE49-F238E27FC236}">
                <a16:creationId xmlns:a16="http://schemas.microsoft.com/office/drawing/2014/main" xmlns="" id="{385B3732-A09D-4553-906D-CAF7F5B06DB9}"/>
              </a:ext>
            </a:extLst>
          </p:cNvPr>
          <p:cNvGrpSpPr>
            <a:grpSpLocks/>
          </p:cNvGrpSpPr>
          <p:nvPr/>
        </p:nvGrpSpPr>
        <p:grpSpPr bwMode="auto">
          <a:xfrm rot="18681053">
            <a:off x="6075363" y="4762500"/>
            <a:ext cx="201612" cy="566738"/>
            <a:chOff x="2463" y="2736"/>
            <a:chExt cx="183" cy="516"/>
          </a:xfrm>
        </p:grpSpPr>
        <p:sp>
          <p:nvSpPr>
            <p:cNvPr id="57457" name="Rectangle 118">
              <a:extLst>
                <a:ext uri="{FF2B5EF4-FFF2-40B4-BE49-F238E27FC236}">
                  <a16:creationId xmlns:a16="http://schemas.microsoft.com/office/drawing/2014/main" xmlns="" id="{7BF6117F-5C27-41F8-80EA-3A8A72B3AB89}"/>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8" name="Oval 119">
              <a:extLst>
                <a:ext uri="{FF2B5EF4-FFF2-40B4-BE49-F238E27FC236}">
                  <a16:creationId xmlns:a16="http://schemas.microsoft.com/office/drawing/2014/main" xmlns="" id="{15EE41B3-2ED9-4BC6-9F8D-A941E680DFA2}"/>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9" name="Arc 120">
              <a:extLst>
                <a:ext uri="{FF2B5EF4-FFF2-40B4-BE49-F238E27FC236}">
                  <a16:creationId xmlns:a16="http://schemas.microsoft.com/office/drawing/2014/main" xmlns="" id="{CEB51E9C-3DB1-45E5-96AC-F0971F084D95}"/>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38" name="Group 121">
            <a:extLst>
              <a:ext uri="{FF2B5EF4-FFF2-40B4-BE49-F238E27FC236}">
                <a16:creationId xmlns:a16="http://schemas.microsoft.com/office/drawing/2014/main" xmlns="" id="{F6C8C926-7FC9-4E0F-B3E4-594BA5B795DC}"/>
              </a:ext>
            </a:extLst>
          </p:cNvPr>
          <p:cNvGrpSpPr>
            <a:grpSpLocks/>
          </p:cNvGrpSpPr>
          <p:nvPr/>
        </p:nvGrpSpPr>
        <p:grpSpPr bwMode="auto">
          <a:xfrm rot="20002397">
            <a:off x="6299201" y="4738689"/>
            <a:ext cx="201613" cy="566737"/>
            <a:chOff x="2463" y="2736"/>
            <a:chExt cx="183" cy="516"/>
          </a:xfrm>
        </p:grpSpPr>
        <p:sp>
          <p:nvSpPr>
            <p:cNvPr id="57454" name="Rectangle 122">
              <a:extLst>
                <a:ext uri="{FF2B5EF4-FFF2-40B4-BE49-F238E27FC236}">
                  <a16:creationId xmlns:a16="http://schemas.microsoft.com/office/drawing/2014/main" xmlns="" id="{CAE10ECF-162C-4363-AF88-35CE972C1680}"/>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5" name="Oval 123">
              <a:extLst>
                <a:ext uri="{FF2B5EF4-FFF2-40B4-BE49-F238E27FC236}">
                  <a16:creationId xmlns:a16="http://schemas.microsoft.com/office/drawing/2014/main" xmlns="" id="{66654B07-4074-4051-9B21-75B1B4DECE33}"/>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6" name="Arc 124">
              <a:extLst>
                <a:ext uri="{FF2B5EF4-FFF2-40B4-BE49-F238E27FC236}">
                  <a16:creationId xmlns:a16="http://schemas.microsoft.com/office/drawing/2014/main" xmlns="" id="{9E189857-21A1-4A65-9529-7555880C936B}"/>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39" name="Group 125">
            <a:extLst>
              <a:ext uri="{FF2B5EF4-FFF2-40B4-BE49-F238E27FC236}">
                <a16:creationId xmlns:a16="http://schemas.microsoft.com/office/drawing/2014/main" xmlns="" id="{D0D50436-E465-408A-AE0B-42F8F86910A7}"/>
              </a:ext>
            </a:extLst>
          </p:cNvPr>
          <p:cNvGrpSpPr>
            <a:grpSpLocks/>
          </p:cNvGrpSpPr>
          <p:nvPr/>
        </p:nvGrpSpPr>
        <p:grpSpPr bwMode="auto">
          <a:xfrm rot="1587919">
            <a:off x="6832601" y="4686300"/>
            <a:ext cx="201613" cy="566738"/>
            <a:chOff x="2463" y="2736"/>
            <a:chExt cx="183" cy="516"/>
          </a:xfrm>
        </p:grpSpPr>
        <p:sp>
          <p:nvSpPr>
            <p:cNvPr id="57451" name="Rectangle 126">
              <a:extLst>
                <a:ext uri="{FF2B5EF4-FFF2-40B4-BE49-F238E27FC236}">
                  <a16:creationId xmlns:a16="http://schemas.microsoft.com/office/drawing/2014/main" xmlns="" id="{DC2F22CE-F98E-4BB8-AFA3-4F581726CFE9}"/>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2" name="Oval 127">
              <a:extLst>
                <a:ext uri="{FF2B5EF4-FFF2-40B4-BE49-F238E27FC236}">
                  <a16:creationId xmlns:a16="http://schemas.microsoft.com/office/drawing/2014/main" xmlns="" id="{5E121542-7A39-45B7-8E05-EFB4B2945364}"/>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3" name="Arc 128">
              <a:extLst>
                <a:ext uri="{FF2B5EF4-FFF2-40B4-BE49-F238E27FC236}">
                  <a16:creationId xmlns:a16="http://schemas.microsoft.com/office/drawing/2014/main" xmlns="" id="{3028874B-1AC5-4223-985E-0914C6332A3E}"/>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40" name="Group 129">
            <a:extLst>
              <a:ext uri="{FF2B5EF4-FFF2-40B4-BE49-F238E27FC236}">
                <a16:creationId xmlns:a16="http://schemas.microsoft.com/office/drawing/2014/main" xmlns="" id="{3A07C7C7-0186-4B02-9895-2092658105FB}"/>
              </a:ext>
            </a:extLst>
          </p:cNvPr>
          <p:cNvGrpSpPr>
            <a:grpSpLocks/>
          </p:cNvGrpSpPr>
          <p:nvPr/>
        </p:nvGrpSpPr>
        <p:grpSpPr bwMode="auto">
          <a:xfrm>
            <a:off x="6932613" y="4829175"/>
            <a:ext cx="201612" cy="566738"/>
            <a:chOff x="2463" y="2736"/>
            <a:chExt cx="183" cy="516"/>
          </a:xfrm>
        </p:grpSpPr>
        <p:sp>
          <p:nvSpPr>
            <p:cNvPr id="57448" name="Rectangle 130">
              <a:extLst>
                <a:ext uri="{FF2B5EF4-FFF2-40B4-BE49-F238E27FC236}">
                  <a16:creationId xmlns:a16="http://schemas.microsoft.com/office/drawing/2014/main" xmlns="" id="{00572836-B96E-4E72-9B25-8678C22DB9FC}"/>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49" name="Oval 131">
              <a:extLst>
                <a:ext uri="{FF2B5EF4-FFF2-40B4-BE49-F238E27FC236}">
                  <a16:creationId xmlns:a16="http://schemas.microsoft.com/office/drawing/2014/main" xmlns="" id="{B6A44469-4E73-4395-B17C-23A2CB1B45FD}"/>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50" name="Arc 132">
              <a:extLst>
                <a:ext uri="{FF2B5EF4-FFF2-40B4-BE49-F238E27FC236}">
                  <a16:creationId xmlns:a16="http://schemas.microsoft.com/office/drawing/2014/main" xmlns="" id="{6CBD99E9-47C7-4724-8731-47EC8D1DF1F5}"/>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441" name="Group 133">
            <a:extLst>
              <a:ext uri="{FF2B5EF4-FFF2-40B4-BE49-F238E27FC236}">
                <a16:creationId xmlns:a16="http://schemas.microsoft.com/office/drawing/2014/main" xmlns="" id="{F9817158-DFF4-49BA-9AFA-2D2B4CDC642B}"/>
              </a:ext>
            </a:extLst>
          </p:cNvPr>
          <p:cNvGrpSpPr>
            <a:grpSpLocks/>
          </p:cNvGrpSpPr>
          <p:nvPr/>
        </p:nvGrpSpPr>
        <p:grpSpPr bwMode="auto">
          <a:xfrm>
            <a:off x="6604001" y="4824414"/>
            <a:ext cx="201613" cy="566737"/>
            <a:chOff x="2463" y="2736"/>
            <a:chExt cx="183" cy="516"/>
          </a:xfrm>
        </p:grpSpPr>
        <p:sp>
          <p:nvSpPr>
            <p:cNvPr id="57445" name="Rectangle 134">
              <a:extLst>
                <a:ext uri="{FF2B5EF4-FFF2-40B4-BE49-F238E27FC236}">
                  <a16:creationId xmlns:a16="http://schemas.microsoft.com/office/drawing/2014/main" xmlns="" id="{8339379F-524A-4792-9EFA-DC6209C02948}"/>
                </a:ext>
              </a:extLst>
            </p:cNvPr>
            <p:cNvSpPr>
              <a:spLocks noChangeArrowheads="1"/>
            </p:cNvSpPr>
            <p:nvPr/>
          </p:nvSpPr>
          <p:spPr bwMode="auto">
            <a:xfrm>
              <a:off x="2466" y="2883"/>
              <a:ext cx="180" cy="369"/>
            </a:xfrm>
            <a:prstGeom prst="rect">
              <a:avLst/>
            </a:prstGeom>
            <a:gradFill rotWithShape="0">
              <a:gsLst>
                <a:gs pos="0">
                  <a:srgbClr val="5E0000"/>
                </a:gs>
                <a:gs pos="50000">
                  <a:srgbClr val="CC0000"/>
                </a:gs>
                <a:gs pos="100000">
                  <a:srgbClr val="5E0000"/>
                </a:gs>
              </a:gsLst>
              <a:lin ang="0" scaled="1"/>
            </a:gradFill>
            <a:ln w="1270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46" name="Oval 135">
              <a:extLst>
                <a:ext uri="{FF2B5EF4-FFF2-40B4-BE49-F238E27FC236}">
                  <a16:creationId xmlns:a16="http://schemas.microsoft.com/office/drawing/2014/main" xmlns="" id="{B6683206-10F6-4B6F-9824-4880040A40FE}"/>
                </a:ext>
              </a:extLst>
            </p:cNvPr>
            <p:cNvSpPr>
              <a:spLocks noChangeArrowheads="1"/>
            </p:cNvSpPr>
            <p:nvPr/>
          </p:nvSpPr>
          <p:spPr bwMode="auto">
            <a:xfrm>
              <a:off x="2463" y="2850"/>
              <a:ext cx="183" cy="56"/>
            </a:xfrm>
            <a:prstGeom prst="ellipse">
              <a:avLst/>
            </a:prstGeom>
            <a:solidFill>
              <a:srgbClr val="CC0000"/>
            </a:solidFill>
            <a:ln w="12700">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7447" name="Arc 136">
              <a:extLst>
                <a:ext uri="{FF2B5EF4-FFF2-40B4-BE49-F238E27FC236}">
                  <a16:creationId xmlns:a16="http://schemas.microsoft.com/office/drawing/2014/main" xmlns="" id="{680ABD29-0877-4307-BB2A-46D0924FAE6E}"/>
                </a:ext>
              </a:extLst>
            </p:cNvPr>
            <p:cNvSpPr>
              <a:spLocks/>
            </p:cNvSpPr>
            <p:nvPr/>
          </p:nvSpPr>
          <p:spPr bwMode="auto">
            <a:xfrm rot="2453722" flipH="1" flipV="1">
              <a:off x="2551" y="2736"/>
              <a:ext cx="56" cy="141"/>
            </a:xfrm>
            <a:custGeom>
              <a:avLst/>
              <a:gdLst>
                <a:gd name="T0" fmla="*/ 0 w 21600"/>
                <a:gd name="T1" fmla="*/ 0 h 21600"/>
                <a:gd name="T2" fmla="*/ 56 w 21600"/>
                <a:gd name="T3" fmla="*/ 141 h 21600"/>
                <a:gd name="T4" fmla="*/ 0 w 21600"/>
                <a:gd name="T5" fmla="*/ 14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57442" name="Object 137">
            <a:extLst>
              <a:ext uri="{FF2B5EF4-FFF2-40B4-BE49-F238E27FC236}">
                <a16:creationId xmlns:a16="http://schemas.microsoft.com/office/drawing/2014/main" xmlns="" id="{A9334606-7517-46C8-B4D1-FD8F1676A492}"/>
              </a:ext>
            </a:extLst>
          </p:cNvPr>
          <p:cNvGraphicFramePr>
            <a:graphicFrameLocks noChangeAspect="1"/>
          </p:cNvGraphicFramePr>
          <p:nvPr/>
        </p:nvGraphicFramePr>
        <p:xfrm>
          <a:off x="5986463" y="5159376"/>
          <a:ext cx="1624012" cy="1370013"/>
        </p:xfrm>
        <a:graphic>
          <a:graphicData uri="http://schemas.openxmlformats.org/presentationml/2006/ole">
            <p:oleObj spid="_x0000_s2052" name="CorelDRAW" r:id="rId4" imgW="914400" imgH="914400" progId="">
              <p:embed/>
            </p:oleObj>
          </a:graphicData>
        </a:graphic>
      </p:graphicFrame>
      <p:sp>
        <p:nvSpPr>
          <p:cNvPr id="57443" name="Rectangle 138">
            <a:extLst>
              <a:ext uri="{FF2B5EF4-FFF2-40B4-BE49-F238E27FC236}">
                <a16:creationId xmlns:a16="http://schemas.microsoft.com/office/drawing/2014/main" xmlns="" id="{1D305E41-5063-4DEE-A562-45F1DA4BBAE4}"/>
              </a:ext>
            </a:extLst>
          </p:cNvPr>
          <p:cNvSpPr>
            <a:spLocks noChangeArrowheads="1"/>
          </p:cNvSpPr>
          <p:nvPr/>
        </p:nvSpPr>
        <p:spPr bwMode="auto">
          <a:xfrm>
            <a:off x="6015039" y="5651500"/>
            <a:ext cx="15589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0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FALHAs</a:t>
            </a:r>
            <a:endPar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p:txBody>
      </p:sp>
      <p:sp>
        <p:nvSpPr>
          <p:cNvPr id="57444" name="Rectangle 139">
            <a:extLst>
              <a:ext uri="{FF2B5EF4-FFF2-40B4-BE49-F238E27FC236}">
                <a16:creationId xmlns:a16="http://schemas.microsoft.com/office/drawing/2014/main" xmlns="" id="{E519AE3C-4489-43D8-9B4F-EEFDCBF4431C}"/>
              </a:ext>
            </a:extLst>
          </p:cNvPr>
          <p:cNvSpPr>
            <a:spLocks noChangeArrowheads="1"/>
          </p:cNvSpPr>
          <p:nvPr/>
        </p:nvSpPr>
        <p:spPr bwMode="auto">
          <a:xfrm>
            <a:off x="503853" y="130414"/>
            <a:ext cx="4626947" cy="13181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6838" tIns="49212" rIns="96838" bIns="49212">
            <a:spAutoFit/>
          </a:bodyPr>
          <a:lstStyle>
            <a:lvl1pPr defTabSz="1022350">
              <a:defRPr sz="4800">
                <a:solidFill>
                  <a:srgbClr val="00279F"/>
                </a:solidFill>
                <a:latin typeface="Arial" panose="020B0604020202020204" pitchFamily="34" charset="0"/>
              </a:defRPr>
            </a:lvl1pPr>
            <a:lvl2pPr marL="742950" indent="-285750" defTabSz="1022350">
              <a:defRPr sz="4800">
                <a:solidFill>
                  <a:srgbClr val="00279F"/>
                </a:solidFill>
                <a:latin typeface="Arial" panose="020B0604020202020204" pitchFamily="34" charset="0"/>
              </a:defRPr>
            </a:lvl2pPr>
            <a:lvl3pPr marL="1143000" indent="-228600" defTabSz="1022350">
              <a:defRPr sz="4800">
                <a:solidFill>
                  <a:srgbClr val="00279F"/>
                </a:solidFill>
                <a:latin typeface="Arial" panose="020B0604020202020204" pitchFamily="34" charset="0"/>
              </a:defRPr>
            </a:lvl3pPr>
            <a:lvl4pPr marL="1600200" indent="-228600" defTabSz="1022350">
              <a:defRPr sz="4800">
                <a:solidFill>
                  <a:srgbClr val="00279F"/>
                </a:solidFill>
                <a:latin typeface="Arial" panose="020B0604020202020204" pitchFamily="34" charset="0"/>
              </a:defRPr>
            </a:lvl4pPr>
            <a:lvl5pPr marL="2057400" indent="-228600" defTabSz="1022350">
              <a:defRPr sz="4800">
                <a:solidFill>
                  <a:srgbClr val="00279F"/>
                </a:solidFill>
                <a:latin typeface="Arial" panose="020B0604020202020204" pitchFamily="34" charset="0"/>
              </a:defRPr>
            </a:lvl5pPr>
            <a:lvl6pPr marL="2514600" indent="-228600" defTabSz="10223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10223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10223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10223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1022350" rtl="0" eaLnBrk="1" fontAlgn="auto" latinLnBrk="0" hangingPunct="1">
              <a:lnSpc>
                <a:spcPct val="90000"/>
              </a:lnSpc>
              <a:spcBef>
                <a:spcPts val="0"/>
              </a:spcBef>
              <a:spcAft>
                <a:spcPts val="0"/>
              </a:spcAft>
              <a:buClrTx/>
              <a:buSzTx/>
              <a:buFontTx/>
              <a:buNone/>
              <a:tabLst/>
              <a:defRPr/>
            </a:pPr>
            <a:r>
              <a:rPr kumimoji="0" lang="en-US" altLang="pt-BR" sz="44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Defesa</a:t>
            </a:r>
            <a:r>
              <a:rPr kumimoji="0" lang="en-US" altLang="pt-BR"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em </a:t>
            </a:r>
            <a:r>
              <a:rPr kumimoji="0" lang="en-US" altLang="pt-BR" sz="44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Profundidade</a:t>
            </a:r>
            <a:endParaRPr kumimoji="0" lang="en-US" altLang="pt-BR"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6C043DE5-AC94-4EE0-BF59-08E23B11BF27}"/>
              </a:ext>
            </a:extLst>
          </p:cNvPr>
          <p:cNvSpPr>
            <a:spLocks noGrp="1" noChangeArrowheads="1"/>
          </p:cNvSpPr>
          <p:nvPr>
            <p:ph type="title"/>
          </p:nvPr>
        </p:nvSpPr>
        <p:spPr>
          <a:xfrm>
            <a:off x="575681" y="180180"/>
            <a:ext cx="7004050" cy="630238"/>
          </a:xfrm>
        </p:spPr>
        <p:txBody>
          <a:bodyPr>
            <a:normAutofit fontScale="90000"/>
          </a:bodyPr>
          <a:lstStyle/>
          <a:p>
            <a:r>
              <a:rPr lang="en-US" altLang="pt-BR" b="1" dirty="0" err="1">
                <a:solidFill>
                  <a:srgbClr val="002060"/>
                </a:solidFill>
              </a:rPr>
              <a:t>Pirâmide</a:t>
            </a:r>
            <a:r>
              <a:rPr lang="en-US" altLang="pt-BR" b="1" dirty="0">
                <a:solidFill>
                  <a:srgbClr val="002060"/>
                </a:solidFill>
              </a:rPr>
              <a:t> da  </a:t>
            </a:r>
            <a:r>
              <a:rPr lang="en-US" altLang="pt-BR" b="1" dirty="0" err="1">
                <a:solidFill>
                  <a:srgbClr val="002060"/>
                </a:solidFill>
              </a:rPr>
              <a:t>Severidade</a:t>
            </a:r>
            <a:r>
              <a:rPr lang="en-US" altLang="pt-BR" b="1" dirty="0">
                <a:solidFill>
                  <a:srgbClr val="002060"/>
                </a:solidFill>
              </a:rPr>
              <a:t> </a:t>
            </a:r>
          </a:p>
        </p:txBody>
      </p:sp>
      <p:sp>
        <p:nvSpPr>
          <p:cNvPr id="53251" name="Text Box 3">
            <a:extLst>
              <a:ext uri="{FF2B5EF4-FFF2-40B4-BE49-F238E27FC236}">
                <a16:creationId xmlns:a16="http://schemas.microsoft.com/office/drawing/2014/main" xmlns="" id="{EDB7D743-4B7E-4735-AE0B-5299EA7FA4FC}"/>
              </a:ext>
            </a:extLst>
          </p:cNvPr>
          <p:cNvSpPr txBox="1">
            <a:spLocks noChangeArrowheads="1"/>
          </p:cNvSpPr>
          <p:nvPr/>
        </p:nvSpPr>
        <p:spPr bwMode="auto">
          <a:xfrm>
            <a:off x="6992938" y="6427113"/>
            <a:ext cx="5939193"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1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Source: Frank Bird, Jr., </a:t>
            </a:r>
            <a:r>
              <a:rPr kumimoji="0" lang="en-US" altLang="pt-BR" sz="11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Practical Loss Control Leadership</a:t>
            </a:r>
            <a:r>
              <a:rPr kumimoji="0" lang="en-US" altLang="pt-BR" sz="11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Det Norske Veritas </a:t>
            </a:r>
            <a:br>
              <a:rPr kumimoji="0" lang="en-US" altLang="pt-BR" sz="11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1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(formerly International Loss Control Institute), 1969.</a:t>
            </a:r>
          </a:p>
        </p:txBody>
      </p:sp>
      <p:grpSp>
        <p:nvGrpSpPr>
          <p:cNvPr id="53252" name="Group 5">
            <a:extLst>
              <a:ext uri="{FF2B5EF4-FFF2-40B4-BE49-F238E27FC236}">
                <a16:creationId xmlns:a16="http://schemas.microsoft.com/office/drawing/2014/main" xmlns="" id="{60E1298C-03DE-4693-94B7-B3796F5FE190}"/>
              </a:ext>
            </a:extLst>
          </p:cNvPr>
          <p:cNvGrpSpPr>
            <a:grpSpLocks/>
          </p:cNvGrpSpPr>
          <p:nvPr/>
        </p:nvGrpSpPr>
        <p:grpSpPr bwMode="auto">
          <a:xfrm>
            <a:off x="3863976" y="1177925"/>
            <a:ext cx="6257925" cy="4540250"/>
            <a:chOff x="1474" y="742"/>
            <a:chExt cx="3942" cy="2860"/>
          </a:xfrm>
        </p:grpSpPr>
        <p:sp>
          <p:nvSpPr>
            <p:cNvPr id="53262" name="AutoShape 6">
              <a:extLst>
                <a:ext uri="{FF2B5EF4-FFF2-40B4-BE49-F238E27FC236}">
                  <a16:creationId xmlns:a16="http://schemas.microsoft.com/office/drawing/2014/main" xmlns="" id="{8CF307A4-B5CF-4317-85F4-B2533C5CF153}"/>
                </a:ext>
              </a:extLst>
            </p:cNvPr>
            <p:cNvSpPr>
              <a:spLocks noChangeArrowheads="1"/>
            </p:cNvSpPr>
            <p:nvPr/>
          </p:nvSpPr>
          <p:spPr bwMode="auto">
            <a:xfrm>
              <a:off x="1474" y="742"/>
              <a:ext cx="3942" cy="2860"/>
            </a:xfrm>
            <a:prstGeom prst="triangle">
              <a:avLst>
                <a:gd name="adj" fmla="val 51083"/>
              </a:avLst>
            </a:prstGeom>
            <a:solidFill>
              <a:srgbClr val="66FF33"/>
            </a:solidFill>
            <a:ln w="57150">
              <a:solidFill>
                <a:schemeClr val="hlink"/>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3263" name="AutoShape 7">
              <a:extLst>
                <a:ext uri="{FF2B5EF4-FFF2-40B4-BE49-F238E27FC236}">
                  <a16:creationId xmlns:a16="http://schemas.microsoft.com/office/drawing/2014/main" xmlns="" id="{F4CF8166-DA84-405E-B4EB-ACD231762041}"/>
                </a:ext>
              </a:extLst>
            </p:cNvPr>
            <p:cNvSpPr>
              <a:spLocks noChangeArrowheads="1"/>
            </p:cNvSpPr>
            <p:nvPr/>
          </p:nvSpPr>
          <p:spPr bwMode="auto">
            <a:xfrm>
              <a:off x="1936" y="758"/>
              <a:ext cx="3036" cy="2190"/>
            </a:xfrm>
            <a:prstGeom prst="triangle">
              <a:avLst>
                <a:gd name="adj" fmla="val 51222"/>
              </a:avLst>
            </a:prstGeom>
            <a:solidFill>
              <a:srgbClr val="FFFF00"/>
            </a:solidFill>
            <a:ln w="57150">
              <a:solidFill>
                <a:schemeClr val="hlink"/>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3264" name="AutoShape 8">
              <a:extLst>
                <a:ext uri="{FF2B5EF4-FFF2-40B4-BE49-F238E27FC236}">
                  <a16:creationId xmlns:a16="http://schemas.microsoft.com/office/drawing/2014/main" xmlns="" id="{8DA4680F-4713-4DBA-858A-AD08CE9FB8DC}"/>
                </a:ext>
              </a:extLst>
            </p:cNvPr>
            <p:cNvSpPr>
              <a:spLocks noChangeArrowheads="1"/>
            </p:cNvSpPr>
            <p:nvPr/>
          </p:nvSpPr>
          <p:spPr bwMode="auto">
            <a:xfrm>
              <a:off x="2420" y="750"/>
              <a:ext cx="2092" cy="1514"/>
            </a:xfrm>
            <a:prstGeom prst="triangle">
              <a:avLst>
                <a:gd name="adj" fmla="val 51111"/>
              </a:avLst>
            </a:prstGeom>
            <a:solidFill>
              <a:srgbClr val="FF9933"/>
            </a:solidFill>
            <a:ln w="57150">
              <a:solidFill>
                <a:schemeClr val="hlink"/>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3265" name="AutoShape 9">
              <a:extLst>
                <a:ext uri="{FF2B5EF4-FFF2-40B4-BE49-F238E27FC236}">
                  <a16:creationId xmlns:a16="http://schemas.microsoft.com/office/drawing/2014/main" xmlns="" id="{7301F7DA-E7BC-4DB3-BFCC-6C7A037E92A1}"/>
                </a:ext>
              </a:extLst>
            </p:cNvPr>
            <p:cNvSpPr>
              <a:spLocks noChangeArrowheads="1"/>
            </p:cNvSpPr>
            <p:nvPr/>
          </p:nvSpPr>
          <p:spPr bwMode="auto">
            <a:xfrm>
              <a:off x="2937" y="744"/>
              <a:ext cx="1077" cy="784"/>
            </a:xfrm>
            <a:prstGeom prst="triangle">
              <a:avLst>
                <a:gd name="adj" fmla="val 50745"/>
              </a:avLst>
            </a:prstGeom>
            <a:solidFill>
              <a:srgbClr val="CC6600"/>
            </a:solidFill>
            <a:ln w="57150">
              <a:solidFill>
                <a:schemeClr val="hlink"/>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53253" name="Rectangle 10">
            <a:extLst>
              <a:ext uri="{FF2B5EF4-FFF2-40B4-BE49-F238E27FC236}">
                <a16:creationId xmlns:a16="http://schemas.microsoft.com/office/drawing/2014/main" xmlns="" id="{EF43E79D-DEDF-4555-9354-032AE3A31A9C}"/>
              </a:ext>
            </a:extLst>
          </p:cNvPr>
          <p:cNvSpPr>
            <a:spLocks noChangeArrowheads="1"/>
          </p:cNvSpPr>
          <p:nvPr/>
        </p:nvSpPr>
        <p:spPr bwMode="auto">
          <a:xfrm>
            <a:off x="6234114" y="4810126"/>
            <a:ext cx="1620837" cy="75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34" tIns="46017" rIns="92034" bIns="46017" anchor="ctr"/>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6600" b="0" i="0" u="none" strike="noStrike" kern="1200" cap="none" spc="0" normalizeH="0" baseline="0" noProof="0">
                <a:ln>
                  <a:noFill/>
                </a:ln>
                <a:solidFill>
                  <a:prstClr val="white"/>
                </a:solidFill>
                <a:effectLst/>
                <a:uLnTx/>
                <a:uFillTx/>
                <a:latin typeface="Arial" panose="020B0604020202020204" pitchFamily="34" charset="0"/>
                <a:ea typeface="+mn-ea"/>
                <a:cs typeface="+mn-cs"/>
              </a:rPr>
              <a:t>600</a:t>
            </a:r>
          </a:p>
        </p:txBody>
      </p:sp>
      <p:sp>
        <p:nvSpPr>
          <p:cNvPr id="53254" name="Rectangle 11">
            <a:extLst>
              <a:ext uri="{FF2B5EF4-FFF2-40B4-BE49-F238E27FC236}">
                <a16:creationId xmlns:a16="http://schemas.microsoft.com/office/drawing/2014/main" xmlns="" id="{BC6EA9A4-30DF-4B1A-983F-9579631C1DF9}"/>
              </a:ext>
            </a:extLst>
          </p:cNvPr>
          <p:cNvSpPr>
            <a:spLocks noChangeArrowheads="1"/>
          </p:cNvSpPr>
          <p:nvPr/>
        </p:nvSpPr>
        <p:spPr bwMode="auto">
          <a:xfrm>
            <a:off x="6599239" y="1500188"/>
            <a:ext cx="8921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34" tIns="46017" rIns="92034" bIns="46017" anchor="ctr"/>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6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p:txBody>
      </p:sp>
      <p:sp>
        <p:nvSpPr>
          <p:cNvPr id="53255" name="Rectangle 12">
            <a:extLst>
              <a:ext uri="{FF2B5EF4-FFF2-40B4-BE49-F238E27FC236}">
                <a16:creationId xmlns:a16="http://schemas.microsoft.com/office/drawing/2014/main" xmlns="" id="{59687C38-FB67-49AF-A757-B1F0DC81392C}"/>
              </a:ext>
            </a:extLst>
          </p:cNvPr>
          <p:cNvSpPr>
            <a:spLocks noChangeArrowheads="1"/>
          </p:cNvSpPr>
          <p:nvPr/>
        </p:nvSpPr>
        <p:spPr bwMode="auto">
          <a:xfrm>
            <a:off x="6416675" y="3744914"/>
            <a:ext cx="1257300" cy="75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34" tIns="46017" rIns="92034" bIns="46017" anchor="ctr"/>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6600" b="0" i="0" u="none" strike="noStrike" kern="1200" cap="none" spc="0" normalizeH="0" baseline="0" noProof="0">
                <a:ln>
                  <a:noFill/>
                </a:ln>
                <a:solidFill>
                  <a:prstClr val="white"/>
                </a:solidFill>
                <a:effectLst/>
                <a:uLnTx/>
                <a:uFillTx/>
                <a:latin typeface="Arial" panose="020B0604020202020204" pitchFamily="34" charset="0"/>
                <a:ea typeface="+mn-ea"/>
                <a:cs typeface="+mn-cs"/>
              </a:rPr>
              <a:t>30</a:t>
            </a:r>
          </a:p>
        </p:txBody>
      </p:sp>
      <p:sp>
        <p:nvSpPr>
          <p:cNvPr id="53256" name="Rectangle 13">
            <a:extLst>
              <a:ext uri="{FF2B5EF4-FFF2-40B4-BE49-F238E27FC236}">
                <a16:creationId xmlns:a16="http://schemas.microsoft.com/office/drawing/2014/main" xmlns="" id="{2ECB0618-5ADB-4ACB-8005-FDAADC245FF7}"/>
              </a:ext>
            </a:extLst>
          </p:cNvPr>
          <p:cNvSpPr>
            <a:spLocks noChangeArrowheads="1"/>
          </p:cNvSpPr>
          <p:nvPr/>
        </p:nvSpPr>
        <p:spPr bwMode="auto">
          <a:xfrm>
            <a:off x="6440489" y="2601914"/>
            <a:ext cx="1209675" cy="75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34" tIns="46017" rIns="92034" bIns="46017" anchor="ctr"/>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6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a:t>
            </a:r>
          </a:p>
        </p:txBody>
      </p:sp>
      <p:grpSp>
        <p:nvGrpSpPr>
          <p:cNvPr id="53257" name="Group 14">
            <a:extLst>
              <a:ext uri="{FF2B5EF4-FFF2-40B4-BE49-F238E27FC236}">
                <a16:creationId xmlns:a16="http://schemas.microsoft.com/office/drawing/2014/main" xmlns="" id="{BACCAABB-9294-4B6F-9950-D9CA487153AA}"/>
              </a:ext>
            </a:extLst>
          </p:cNvPr>
          <p:cNvGrpSpPr>
            <a:grpSpLocks/>
          </p:cNvGrpSpPr>
          <p:nvPr/>
        </p:nvGrpSpPr>
        <p:grpSpPr bwMode="auto">
          <a:xfrm>
            <a:off x="1993900" y="1446214"/>
            <a:ext cx="4675188" cy="4117975"/>
            <a:chOff x="296" y="911"/>
            <a:chExt cx="2945" cy="2594"/>
          </a:xfrm>
        </p:grpSpPr>
        <p:sp>
          <p:nvSpPr>
            <p:cNvPr id="53258" name="Text Box 15">
              <a:extLst>
                <a:ext uri="{FF2B5EF4-FFF2-40B4-BE49-F238E27FC236}">
                  <a16:creationId xmlns:a16="http://schemas.microsoft.com/office/drawing/2014/main" xmlns="" id="{BA8077BD-6860-4F43-9506-866581CD338E}"/>
                </a:ext>
              </a:extLst>
            </p:cNvPr>
            <p:cNvSpPr txBox="1">
              <a:spLocks noChangeAspect="1" noChangeArrowheads="1"/>
            </p:cNvSpPr>
            <p:nvPr/>
          </p:nvSpPr>
          <p:spPr bwMode="auto">
            <a:xfrm>
              <a:off x="1272" y="1671"/>
              <a:ext cx="1433" cy="466"/>
            </a:xfrm>
            <a:prstGeom prst="rect">
              <a:avLst/>
            </a:prstGeom>
            <a:solidFill>
              <a:srgbClr val="FF6600"/>
            </a:solidFill>
            <a:ln>
              <a:noFill/>
            </a:ln>
            <a:effectLst/>
            <a:extLst>
              <a:ext uri="{91240B29-F687-4F45-9708-019B960494DF}">
                <a14:hiddenLine xmlns:a14="http://schemas.microsoft.com/office/drawing/2010/main" xmlns="" w="28575">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5" tIns="45718" rIns="91435" bIns="45718"/>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Eventos</a:t>
              </a:r>
            </a:p>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Significantes</a:t>
              </a:r>
            </a:p>
          </p:txBody>
        </p:sp>
        <p:sp>
          <p:nvSpPr>
            <p:cNvPr id="53259" name="Text Box 16">
              <a:extLst>
                <a:ext uri="{FF2B5EF4-FFF2-40B4-BE49-F238E27FC236}">
                  <a16:creationId xmlns:a16="http://schemas.microsoft.com/office/drawing/2014/main" xmlns="" id="{180E47AD-2902-4E4A-A9E1-29C46E651589}"/>
                </a:ext>
              </a:extLst>
            </p:cNvPr>
            <p:cNvSpPr txBox="1">
              <a:spLocks noChangeAspect="1" noChangeArrowheads="1"/>
            </p:cNvSpPr>
            <p:nvPr/>
          </p:nvSpPr>
          <p:spPr bwMode="auto">
            <a:xfrm>
              <a:off x="1808" y="911"/>
              <a:ext cx="1433" cy="466"/>
            </a:xfrm>
            <a:prstGeom prst="rect">
              <a:avLst/>
            </a:prstGeom>
            <a:solidFill>
              <a:srgbClr val="CC0000"/>
            </a:solidFill>
            <a:ln>
              <a:noFill/>
            </a:ln>
            <a:effectLst/>
            <a:extLst>
              <a:ext uri="{91240B29-F687-4F45-9708-019B960494DF}">
                <a14:hiddenLine xmlns:a14="http://schemas.microsoft.com/office/drawing/2010/main" xmlns="" w="28575">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5" tIns="45718" rIns="91435" bIns="45718"/>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Acidente de</a:t>
              </a:r>
              <a:b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Maior Vulto</a:t>
              </a:r>
            </a:p>
          </p:txBody>
        </p:sp>
        <p:sp>
          <p:nvSpPr>
            <p:cNvPr id="53260" name="Text Box 17">
              <a:extLst>
                <a:ext uri="{FF2B5EF4-FFF2-40B4-BE49-F238E27FC236}">
                  <a16:creationId xmlns:a16="http://schemas.microsoft.com/office/drawing/2014/main" xmlns="" id="{10D9A1FC-0FCA-4B73-97A3-5D4FB96C7309}"/>
                </a:ext>
              </a:extLst>
            </p:cNvPr>
            <p:cNvSpPr txBox="1">
              <a:spLocks noChangeAspect="1" noChangeArrowheads="1"/>
            </p:cNvSpPr>
            <p:nvPr/>
          </p:nvSpPr>
          <p:spPr bwMode="auto">
            <a:xfrm>
              <a:off x="296" y="3039"/>
              <a:ext cx="1433" cy="466"/>
            </a:xfrm>
            <a:prstGeom prst="rect">
              <a:avLst/>
            </a:prstGeom>
            <a:solidFill>
              <a:srgbClr val="33CC33"/>
            </a:solidFill>
            <a:ln>
              <a:noFill/>
            </a:ln>
            <a:effectLst/>
            <a:extLst>
              <a:ext uri="{91240B29-F687-4F45-9708-019B960494DF}">
                <a14:hiddenLine xmlns:a14="http://schemas.microsoft.com/office/drawing/2010/main" xmlns="" w="28575">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5" tIns="45718" rIns="91435" bIns="45718"/>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Erros Sem consequências</a:t>
              </a:r>
            </a:p>
          </p:txBody>
        </p:sp>
        <p:sp>
          <p:nvSpPr>
            <p:cNvPr id="53261" name="Text Box 18">
              <a:extLst>
                <a:ext uri="{FF2B5EF4-FFF2-40B4-BE49-F238E27FC236}">
                  <a16:creationId xmlns:a16="http://schemas.microsoft.com/office/drawing/2014/main" xmlns="" id="{3A9D52D4-3CC2-4C2B-A096-6CF572B5833E}"/>
                </a:ext>
              </a:extLst>
            </p:cNvPr>
            <p:cNvSpPr txBox="1">
              <a:spLocks noChangeAspect="1" noChangeArrowheads="1"/>
            </p:cNvSpPr>
            <p:nvPr/>
          </p:nvSpPr>
          <p:spPr bwMode="auto">
            <a:xfrm>
              <a:off x="776" y="2367"/>
              <a:ext cx="1433" cy="466"/>
            </a:xfrm>
            <a:prstGeom prst="rect">
              <a:avLst/>
            </a:prstGeom>
            <a:solidFill>
              <a:srgbClr val="FF9900"/>
            </a:solidFill>
            <a:ln>
              <a:noFill/>
            </a:ln>
            <a:effectLst/>
            <a:extLst>
              <a:ext uri="{91240B29-F687-4F45-9708-019B960494DF}">
                <a14:hiddenLine xmlns:a14="http://schemas.microsoft.com/office/drawing/2010/main" xmlns="" w="28575">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5" tIns="45718" rIns="91435" bIns="45718"/>
            <a:lstStyle>
              <a:lvl1pPr defTabSz="912813">
                <a:defRPr sz="4800">
                  <a:solidFill>
                    <a:srgbClr val="00279F"/>
                  </a:solidFill>
                  <a:latin typeface="Arial" panose="020B0604020202020204" pitchFamily="34" charset="0"/>
                </a:defRPr>
              </a:lvl1pPr>
              <a:lvl2pPr marL="742950" indent="-285750" defTabSz="912813">
                <a:defRPr sz="4800">
                  <a:solidFill>
                    <a:srgbClr val="00279F"/>
                  </a:solidFill>
                  <a:latin typeface="Arial" panose="020B0604020202020204" pitchFamily="34" charset="0"/>
                </a:defRPr>
              </a:lvl2pPr>
              <a:lvl3pPr marL="1143000" indent="-228600" defTabSz="912813">
                <a:defRPr sz="4800">
                  <a:solidFill>
                    <a:srgbClr val="00279F"/>
                  </a:solidFill>
                  <a:latin typeface="Arial" panose="020B0604020202020204" pitchFamily="34" charset="0"/>
                </a:defRPr>
              </a:lvl3pPr>
              <a:lvl4pPr marL="1600200" indent="-228600" defTabSz="912813">
                <a:defRPr sz="4800">
                  <a:solidFill>
                    <a:srgbClr val="00279F"/>
                  </a:solidFill>
                  <a:latin typeface="Arial" panose="020B0604020202020204" pitchFamily="34" charset="0"/>
                </a:defRPr>
              </a:lvl4pPr>
              <a:lvl5pPr marL="2057400" indent="-228600" defTabSz="912813">
                <a:defRPr sz="4800">
                  <a:solidFill>
                    <a:srgbClr val="00279F"/>
                  </a:solidFill>
                  <a:latin typeface="Arial" panose="020B0604020202020204" pitchFamily="34" charset="0"/>
                </a:defRPr>
              </a:lvl5pPr>
              <a:lvl6pPr marL="2514600" indent="-228600" defTabSz="912813"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12813"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12813"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12813"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Quase- </a:t>
              </a:r>
              <a:b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pt-BR"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Eventos</a:t>
              </a:r>
            </a:p>
          </p:txBody>
        </p:sp>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a:extLst>
              <a:ext uri="{FF2B5EF4-FFF2-40B4-BE49-F238E27FC236}">
                <a16:creationId xmlns:a16="http://schemas.microsoft.com/office/drawing/2014/main" xmlns="" id="{94085AD5-2182-48DE-97C8-16E9EBD2C757}"/>
              </a:ext>
            </a:extLst>
          </p:cNvPr>
          <p:cNvSpPr>
            <a:spLocks noChangeArrowheads="1"/>
          </p:cNvSpPr>
          <p:nvPr/>
        </p:nvSpPr>
        <p:spPr bwMode="auto">
          <a:xfrm>
            <a:off x="8132763" y="1433513"/>
            <a:ext cx="2017712" cy="1581150"/>
          </a:xfrm>
          <a:prstGeom prst="irregularSeal1">
            <a:avLst/>
          </a:prstGeom>
          <a:solidFill>
            <a:srgbClr val="FF0000"/>
          </a:solidFill>
          <a:ln w="9525">
            <a:miter lim="800000"/>
            <a:headEnd/>
            <a:tailEnd/>
          </a:ln>
          <a:effectLst/>
          <a:scene3d>
            <a:camera prst="legacyObliqueTopRight">
              <a:rot lat="0" lon="899999" rev="0"/>
            </a:camera>
            <a:lightRig rig="legacyFlat2" dir="t"/>
          </a:scene3d>
          <a:sp3d extrusionH="100000" prstMaterial="legacyMatte">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Evento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Significante</a:t>
            </a:r>
          </a:p>
        </p:txBody>
      </p:sp>
      <p:sp>
        <p:nvSpPr>
          <p:cNvPr id="59395" name="Line 3">
            <a:extLst>
              <a:ext uri="{FF2B5EF4-FFF2-40B4-BE49-F238E27FC236}">
                <a16:creationId xmlns:a16="http://schemas.microsoft.com/office/drawing/2014/main" xmlns="" id="{21BA746C-D86D-4124-9CEA-8D965F37C51C}"/>
              </a:ext>
            </a:extLst>
          </p:cNvPr>
          <p:cNvSpPr>
            <a:spLocks noChangeShapeType="1"/>
          </p:cNvSpPr>
          <p:nvPr/>
        </p:nvSpPr>
        <p:spPr bwMode="auto">
          <a:xfrm flipV="1">
            <a:off x="8228013" y="2468563"/>
            <a:ext cx="798512" cy="493712"/>
          </a:xfrm>
          <a:prstGeom prst="line">
            <a:avLst/>
          </a:prstGeom>
          <a:noFill/>
          <a:ln w="38100">
            <a:solidFill>
              <a:schemeClr val="bg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107763" dir="2700000" algn="ctr" rotWithShape="0">
                    <a:schemeClr val="bg2">
                      <a:alpha val="50000"/>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396" name="Group 4">
            <a:extLst>
              <a:ext uri="{FF2B5EF4-FFF2-40B4-BE49-F238E27FC236}">
                <a16:creationId xmlns:a16="http://schemas.microsoft.com/office/drawing/2014/main" xmlns="" id="{25B26A8E-A24D-48EB-BCC8-53A9597FEAE5}"/>
              </a:ext>
            </a:extLst>
          </p:cNvPr>
          <p:cNvGrpSpPr>
            <a:grpSpLocks/>
          </p:cNvGrpSpPr>
          <p:nvPr/>
        </p:nvGrpSpPr>
        <p:grpSpPr bwMode="auto">
          <a:xfrm>
            <a:off x="7173913" y="2305050"/>
            <a:ext cx="1104900" cy="1104900"/>
            <a:chOff x="3559" y="1452"/>
            <a:chExt cx="696" cy="696"/>
          </a:xfrm>
        </p:grpSpPr>
        <p:grpSp>
          <p:nvGrpSpPr>
            <p:cNvPr id="59458" name="Group 5">
              <a:extLst>
                <a:ext uri="{FF2B5EF4-FFF2-40B4-BE49-F238E27FC236}">
                  <a16:creationId xmlns:a16="http://schemas.microsoft.com/office/drawing/2014/main" xmlns="" id="{4028C571-66E3-4071-9555-E35A97471B2A}"/>
                </a:ext>
              </a:extLst>
            </p:cNvPr>
            <p:cNvGrpSpPr>
              <a:grpSpLocks/>
            </p:cNvGrpSpPr>
            <p:nvPr/>
          </p:nvGrpSpPr>
          <p:grpSpPr bwMode="auto">
            <a:xfrm>
              <a:off x="3559" y="1452"/>
              <a:ext cx="696" cy="696"/>
              <a:chOff x="2770" y="2074"/>
              <a:chExt cx="696" cy="696"/>
            </a:xfrm>
          </p:grpSpPr>
          <p:sp>
            <p:nvSpPr>
              <p:cNvPr id="59463" name="Rectangle 6">
                <a:extLst>
                  <a:ext uri="{FF2B5EF4-FFF2-40B4-BE49-F238E27FC236}">
                    <a16:creationId xmlns:a16="http://schemas.microsoft.com/office/drawing/2014/main" xmlns="" id="{7F96F61C-E711-4DA8-9F64-6FFF54B5CC2F}"/>
                  </a:ext>
                </a:extLst>
              </p:cNvPr>
              <p:cNvSpPr>
                <a:spLocks noChangeArrowheads="1"/>
              </p:cNvSpPr>
              <p:nvPr/>
            </p:nvSpPr>
            <p:spPr bwMode="auto">
              <a:xfrm>
                <a:off x="2770" y="2074"/>
                <a:ext cx="696" cy="696"/>
              </a:xfrm>
              <a:prstGeom prst="rect">
                <a:avLst/>
              </a:prstGeom>
              <a:solidFill>
                <a:srgbClr val="FFFFCC"/>
              </a:solidFill>
              <a:ln w="9525">
                <a:miter lim="800000"/>
                <a:headEnd/>
                <a:tailEnd/>
              </a:ln>
              <a:effectLst/>
              <a:scene3d>
                <a:camera prst="legacyObliqueTopRight">
                  <a:rot lat="0" lon="600000" rev="0"/>
                </a:camera>
                <a:lightRig rig="legacyFlat3" dir="b"/>
              </a:scene3d>
              <a:sp3d extrusionH="1000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33450" rtl="0" eaLnBrk="1" fontAlgn="auto" latinLnBrk="0" hangingPunct="1">
                  <a:lnSpc>
                    <a:spcPct val="100000"/>
                  </a:lnSpc>
                  <a:spcBef>
                    <a:spcPts val="0"/>
                  </a:spcBef>
                  <a:spcAft>
                    <a:spcPts val="0"/>
                  </a:spcAft>
                  <a:buClrTx/>
                  <a:buSzTx/>
                  <a:buFontTx/>
                  <a:buNone/>
                  <a:tabLst/>
                  <a:defRPr/>
                </a:pPr>
                <a:endParaRPr kumimoji="0" lang="pt-BR" altLang="pt-B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9464" name="Picture 7" descr="cheese_hole01">
                <a:extLst>
                  <a:ext uri="{FF2B5EF4-FFF2-40B4-BE49-F238E27FC236}">
                    <a16:creationId xmlns:a16="http://schemas.microsoft.com/office/drawing/2014/main" xmlns="" id="{65848B00-6E4B-44FE-BCF2-C04DC1F508D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9" y="2181"/>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65" name="Picture 8" descr="cheese_hole01">
                <a:extLst>
                  <a:ext uri="{FF2B5EF4-FFF2-40B4-BE49-F238E27FC236}">
                    <a16:creationId xmlns:a16="http://schemas.microsoft.com/office/drawing/2014/main" xmlns="" id="{DD0FA7A1-BA85-4B28-AE9B-B6340EABE12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99" y="2535"/>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66" name="Picture 9" descr="cheese_hole01">
                <a:extLst>
                  <a:ext uri="{FF2B5EF4-FFF2-40B4-BE49-F238E27FC236}">
                    <a16:creationId xmlns:a16="http://schemas.microsoft.com/office/drawing/2014/main" xmlns="" id="{F185756C-8020-4344-AE44-639E0397C48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75" y="2393"/>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67" name="Picture 10" descr="cheese_hole01">
                <a:extLst>
                  <a:ext uri="{FF2B5EF4-FFF2-40B4-BE49-F238E27FC236}">
                    <a16:creationId xmlns:a16="http://schemas.microsoft.com/office/drawing/2014/main" xmlns="" id="{71EA70B1-CE4E-4845-A00C-43CAC9FD87E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09" y="2255"/>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59459" name="Oval 11">
              <a:extLst>
                <a:ext uri="{FF2B5EF4-FFF2-40B4-BE49-F238E27FC236}">
                  <a16:creationId xmlns:a16="http://schemas.microsoft.com/office/drawing/2014/main" xmlns="" id="{B7F91229-FEB3-446D-95E3-73DF8333016A}"/>
                </a:ext>
              </a:extLst>
            </p:cNvPr>
            <p:cNvSpPr>
              <a:spLocks noChangeArrowheads="1"/>
            </p:cNvSpPr>
            <p:nvPr/>
          </p:nvSpPr>
          <p:spPr bwMode="auto">
            <a:xfrm rot="8147285">
              <a:off x="3711" y="1766"/>
              <a:ext cx="71" cy="128"/>
            </a:xfrm>
            <a:prstGeom prst="ellipse">
              <a:avLst/>
            </a:prstGeom>
            <a:solidFill>
              <a:schemeClr val="bg1"/>
            </a:solidFill>
            <a:ln w="9525" algn="ctr">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60" name="Oval 12">
              <a:extLst>
                <a:ext uri="{FF2B5EF4-FFF2-40B4-BE49-F238E27FC236}">
                  <a16:creationId xmlns:a16="http://schemas.microsoft.com/office/drawing/2014/main" xmlns="" id="{C3F5DA1D-FCB1-444E-830A-02DE712F4436}"/>
                </a:ext>
              </a:extLst>
            </p:cNvPr>
            <p:cNvSpPr>
              <a:spLocks noChangeArrowheads="1"/>
            </p:cNvSpPr>
            <p:nvPr/>
          </p:nvSpPr>
          <p:spPr bwMode="auto">
            <a:xfrm rot="8147285">
              <a:off x="4039" y="1910"/>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61" name="Oval 13">
              <a:extLst>
                <a:ext uri="{FF2B5EF4-FFF2-40B4-BE49-F238E27FC236}">
                  <a16:creationId xmlns:a16="http://schemas.microsoft.com/office/drawing/2014/main" xmlns="" id="{078DCEA1-5D54-43B2-9D0B-A09DB42C258E}"/>
                </a:ext>
              </a:extLst>
            </p:cNvPr>
            <p:cNvSpPr>
              <a:spLocks noChangeArrowheads="1"/>
            </p:cNvSpPr>
            <p:nvPr/>
          </p:nvSpPr>
          <p:spPr bwMode="auto">
            <a:xfrm rot="8147285">
              <a:off x="3735" y="1556"/>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62" name="Oval 14">
              <a:extLst>
                <a:ext uri="{FF2B5EF4-FFF2-40B4-BE49-F238E27FC236}">
                  <a16:creationId xmlns:a16="http://schemas.microsoft.com/office/drawing/2014/main" xmlns="" id="{67B8559F-292F-46F9-A1B2-D62CF00093FB}"/>
                </a:ext>
              </a:extLst>
            </p:cNvPr>
            <p:cNvSpPr>
              <a:spLocks noChangeArrowheads="1"/>
            </p:cNvSpPr>
            <p:nvPr/>
          </p:nvSpPr>
          <p:spPr bwMode="auto">
            <a:xfrm rot="8147285">
              <a:off x="3949" y="1632"/>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59397" name="Line 15">
            <a:extLst>
              <a:ext uri="{FF2B5EF4-FFF2-40B4-BE49-F238E27FC236}">
                <a16:creationId xmlns:a16="http://schemas.microsoft.com/office/drawing/2014/main" xmlns="" id="{8C99978C-BBF8-4843-A7DF-704D6EFBED86}"/>
              </a:ext>
            </a:extLst>
          </p:cNvPr>
          <p:cNvSpPr>
            <a:spLocks noChangeShapeType="1"/>
          </p:cNvSpPr>
          <p:nvPr/>
        </p:nvSpPr>
        <p:spPr bwMode="auto">
          <a:xfrm flipV="1">
            <a:off x="7473950" y="3082925"/>
            <a:ext cx="554038" cy="342900"/>
          </a:xfrm>
          <a:prstGeom prst="line">
            <a:avLst/>
          </a:prstGeom>
          <a:noFill/>
          <a:ln w="381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398" name="Group 16">
            <a:extLst>
              <a:ext uri="{FF2B5EF4-FFF2-40B4-BE49-F238E27FC236}">
                <a16:creationId xmlns:a16="http://schemas.microsoft.com/office/drawing/2014/main" xmlns="" id="{FC1B1355-FF37-4039-B41C-1493166BA63C}"/>
              </a:ext>
            </a:extLst>
          </p:cNvPr>
          <p:cNvGrpSpPr>
            <a:grpSpLocks/>
          </p:cNvGrpSpPr>
          <p:nvPr/>
        </p:nvGrpSpPr>
        <p:grpSpPr bwMode="auto">
          <a:xfrm>
            <a:off x="6445250" y="2762250"/>
            <a:ext cx="1104900" cy="1104900"/>
            <a:chOff x="3100" y="1740"/>
            <a:chExt cx="696" cy="696"/>
          </a:xfrm>
        </p:grpSpPr>
        <p:grpSp>
          <p:nvGrpSpPr>
            <p:cNvPr id="59448" name="Group 17">
              <a:extLst>
                <a:ext uri="{FF2B5EF4-FFF2-40B4-BE49-F238E27FC236}">
                  <a16:creationId xmlns:a16="http://schemas.microsoft.com/office/drawing/2014/main" xmlns="" id="{A0E40B92-4CB1-4679-9443-3F8515208B70}"/>
                </a:ext>
              </a:extLst>
            </p:cNvPr>
            <p:cNvGrpSpPr>
              <a:grpSpLocks/>
            </p:cNvGrpSpPr>
            <p:nvPr/>
          </p:nvGrpSpPr>
          <p:grpSpPr bwMode="auto">
            <a:xfrm>
              <a:off x="3100" y="1740"/>
              <a:ext cx="696" cy="696"/>
              <a:chOff x="3164" y="1500"/>
              <a:chExt cx="696" cy="696"/>
            </a:xfrm>
          </p:grpSpPr>
          <p:sp>
            <p:nvSpPr>
              <p:cNvPr id="59453" name="Rectangle 18">
                <a:extLst>
                  <a:ext uri="{FF2B5EF4-FFF2-40B4-BE49-F238E27FC236}">
                    <a16:creationId xmlns:a16="http://schemas.microsoft.com/office/drawing/2014/main" xmlns="" id="{DD47971B-68BE-4717-ACFF-FBBD3B548CF5}"/>
                  </a:ext>
                </a:extLst>
              </p:cNvPr>
              <p:cNvSpPr>
                <a:spLocks noChangeArrowheads="1"/>
              </p:cNvSpPr>
              <p:nvPr/>
            </p:nvSpPr>
            <p:spPr bwMode="auto">
              <a:xfrm>
                <a:off x="3164" y="1500"/>
                <a:ext cx="696" cy="696"/>
              </a:xfrm>
              <a:prstGeom prst="rect">
                <a:avLst/>
              </a:prstGeom>
              <a:solidFill>
                <a:srgbClr val="FFFFCC"/>
              </a:solidFill>
              <a:ln w="9525">
                <a:miter lim="800000"/>
                <a:headEnd/>
                <a:tailEnd/>
              </a:ln>
              <a:effectLst/>
              <a:scene3d>
                <a:camera prst="legacyObliqueTopRight">
                  <a:rot lat="0" lon="600000" rev="0"/>
                </a:camera>
                <a:lightRig rig="legacyFlat3" dir="b"/>
              </a:scene3d>
              <a:sp3d extrusionH="1000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pic>
            <p:nvPicPr>
              <p:cNvPr id="59454" name="Picture 19" descr="cheese_hole01">
                <a:extLst>
                  <a:ext uri="{FF2B5EF4-FFF2-40B4-BE49-F238E27FC236}">
                    <a16:creationId xmlns:a16="http://schemas.microsoft.com/office/drawing/2014/main" xmlns="" id="{0A838138-5F81-4640-BCE5-6A5ECB6FAD0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73" y="1553"/>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55" name="Picture 20" descr="cheese_hole01">
                <a:extLst>
                  <a:ext uri="{FF2B5EF4-FFF2-40B4-BE49-F238E27FC236}">
                    <a16:creationId xmlns:a16="http://schemas.microsoft.com/office/drawing/2014/main" xmlns="" id="{7765C86F-D65E-436E-997E-D849FEE08B3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93" y="1961"/>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56" name="Picture 21" descr="cheese_hole01">
                <a:extLst>
                  <a:ext uri="{FF2B5EF4-FFF2-40B4-BE49-F238E27FC236}">
                    <a16:creationId xmlns:a16="http://schemas.microsoft.com/office/drawing/2014/main" xmlns="" id="{4B90FB75-8D55-4BD2-8F4D-3BF655FFD52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7" y="1825"/>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57" name="Picture 22" descr="cheese_hole01">
                <a:extLst>
                  <a:ext uri="{FF2B5EF4-FFF2-40B4-BE49-F238E27FC236}">
                    <a16:creationId xmlns:a16="http://schemas.microsoft.com/office/drawing/2014/main" xmlns="" id="{2CD5AEB3-2C36-414E-B223-059AB26AC6D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47" y="1771"/>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59449" name="Oval 23">
              <a:extLst>
                <a:ext uri="{FF2B5EF4-FFF2-40B4-BE49-F238E27FC236}">
                  <a16:creationId xmlns:a16="http://schemas.microsoft.com/office/drawing/2014/main" xmlns="" id="{6428F093-56D7-4374-ABE7-FB0EFB8A762B}"/>
                </a:ext>
              </a:extLst>
            </p:cNvPr>
            <p:cNvSpPr>
              <a:spLocks noChangeArrowheads="1"/>
            </p:cNvSpPr>
            <p:nvPr/>
          </p:nvSpPr>
          <p:spPr bwMode="auto">
            <a:xfrm rot="8147285">
              <a:off x="3580" y="2196"/>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50" name="Oval 24">
              <a:extLst>
                <a:ext uri="{FF2B5EF4-FFF2-40B4-BE49-F238E27FC236}">
                  <a16:creationId xmlns:a16="http://schemas.microsoft.com/office/drawing/2014/main" xmlns="" id="{DE5A21CA-D55A-42D1-B720-FEE0B58B50AF}"/>
                </a:ext>
              </a:extLst>
            </p:cNvPr>
            <p:cNvSpPr>
              <a:spLocks noChangeArrowheads="1"/>
            </p:cNvSpPr>
            <p:nvPr/>
          </p:nvSpPr>
          <p:spPr bwMode="auto">
            <a:xfrm rot="8147285">
              <a:off x="3460" y="1790"/>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51" name="Oval 25">
              <a:extLst>
                <a:ext uri="{FF2B5EF4-FFF2-40B4-BE49-F238E27FC236}">
                  <a16:creationId xmlns:a16="http://schemas.microsoft.com/office/drawing/2014/main" xmlns="" id="{B1996856-4FE4-47A2-A0F4-537EAC0388A7}"/>
                </a:ext>
              </a:extLst>
            </p:cNvPr>
            <p:cNvSpPr>
              <a:spLocks noChangeArrowheads="1"/>
            </p:cNvSpPr>
            <p:nvPr/>
          </p:nvSpPr>
          <p:spPr bwMode="auto">
            <a:xfrm rot="8147285">
              <a:off x="3334" y="2062"/>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52" name="Oval 26">
              <a:extLst>
                <a:ext uri="{FF2B5EF4-FFF2-40B4-BE49-F238E27FC236}">
                  <a16:creationId xmlns:a16="http://schemas.microsoft.com/office/drawing/2014/main" xmlns="" id="{FA9A77DB-C71F-4137-89B7-F85E6AE7957C}"/>
                </a:ext>
              </a:extLst>
            </p:cNvPr>
            <p:cNvSpPr>
              <a:spLocks noChangeArrowheads="1"/>
            </p:cNvSpPr>
            <p:nvPr/>
          </p:nvSpPr>
          <p:spPr bwMode="auto">
            <a:xfrm rot="8147285">
              <a:off x="3628" y="2010"/>
              <a:ext cx="76" cy="123"/>
            </a:xfrm>
            <a:prstGeom prst="ellipse">
              <a:avLst/>
            </a:prstGeom>
            <a:solidFill>
              <a:srgbClr val="A8A580"/>
            </a:solidFill>
            <a:ln w="9525" algn="ctr">
              <a:solidFill>
                <a:srgbClr val="A8A58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59399" name="Line 27">
            <a:extLst>
              <a:ext uri="{FF2B5EF4-FFF2-40B4-BE49-F238E27FC236}">
                <a16:creationId xmlns:a16="http://schemas.microsoft.com/office/drawing/2014/main" xmlns="" id="{F013BF96-5C95-4FB9-AD74-735A9A1174E2}"/>
              </a:ext>
            </a:extLst>
          </p:cNvPr>
          <p:cNvSpPr>
            <a:spLocks noChangeShapeType="1"/>
          </p:cNvSpPr>
          <p:nvPr/>
        </p:nvSpPr>
        <p:spPr bwMode="auto">
          <a:xfrm flipV="1">
            <a:off x="6650038" y="3540126"/>
            <a:ext cx="654050" cy="404813"/>
          </a:xfrm>
          <a:prstGeom prst="line">
            <a:avLst/>
          </a:prstGeom>
          <a:noFill/>
          <a:ln w="381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400" name="Group 28">
            <a:extLst>
              <a:ext uri="{FF2B5EF4-FFF2-40B4-BE49-F238E27FC236}">
                <a16:creationId xmlns:a16="http://schemas.microsoft.com/office/drawing/2014/main" xmlns="" id="{B3562F06-CB41-4777-ABBE-A6BDF00AD9B8}"/>
              </a:ext>
            </a:extLst>
          </p:cNvPr>
          <p:cNvGrpSpPr>
            <a:grpSpLocks/>
          </p:cNvGrpSpPr>
          <p:nvPr/>
        </p:nvGrpSpPr>
        <p:grpSpPr bwMode="auto">
          <a:xfrm>
            <a:off x="5635625" y="3267075"/>
            <a:ext cx="1104900" cy="1104900"/>
            <a:chOff x="2590" y="2058"/>
            <a:chExt cx="696" cy="696"/>
          </a:xfrm>
        </p:grpSpPr>
        <p:grpSp>
          <p:nvGrpSpPr>
            <p:cNvPr id="59438" name="Group 29">
              <a:extLst>
                <a:ext uri="{FF2B5EF4-FFF2-40B4-BE49-F238E27FC236}">
                  <a16:creationId xmlns:a16="http://schemas.microsoft.com/office/drawing/2014/main" xmlns="" id="{E1EC0303-5B6D-4CF6-AEAA-887437AEAB29}"/>
                </a:ext>
              </a:extLst>
            </p:cNvPr>
            <p:cNvGrpSpPr>
              <a:grpSpLocks/>
            </p:cNvGrpSpPr>
            <p:nvPr/>
          </p:nvGrpSpPr>
          <p:grpSpPr bwMode="auto">
            <a:xfrm>
              <a:off x="2590" y="2058"/>
              <a:ext cx="696" cy="696"/>
              <a:chOff x="2440" y="1972"/>
              <a:chExt cx="696" cy="696"/>
            </a:xfrm>
          </p:grpSpPr>
          <p:sp>
            <p:nvSpPr>
              <p:cNvPr id="59443" name="Rectangle 30">
                <a:extLst>
                  <a:ext uri="{FF2B5EF4-FFF2-40B4-BE49-F238E27FC236}">
                    <a16:creationId xmlns:a16="http://schemas.microsoft.com/office/drawing/2014/main" xmlns="" id="{3ED354D4-F6A2-43FE-93F6-156D16F87BD6}"/>
                  </a:ext>
                </a:extLst>
              </p:cNvPr>
              <p:cNvSpPr>
                <a:spLocks noChangeArrowheads="1"/>
              </p:cNvSpPr>
              <p:nvPr/>
            </p:nvSpPr>
            <p:spPr bwMode="auto">
              <a:xfrm>
                <a:off x="2440" y="1972"/>
                <a:ext cx="696" cy="696"/>
              </a:xfrm>
              <a:prstGeom prst="rect">
                <a:avLst/>
              </a:prstGeom>
              <a:solidFill>
                <a:srgbClr val="FFFFCC"/>
              </a:solidFill>
              <a:ln w="9525">
                <a:miter lim="800000"/>
                <a:headEnd/>
                <a:tailEnd/>
              </a:ln>
              <a:effectLst/>
              <a:scene3d>
                <a:camera prst="legacyObliqueTopRight">
                  <a:rot lat="0" lon="600000" rev="0"/>
                </a:camera>
                <a:lightRig rig="legacyFlat3" dir="b"/>
              </a:scene3d>
              <a:sp3d extrusionH="1000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pic>
            <p:nvPicPr>
              <p:cNvPr id="59444" name="Picture 31" descr="cheese_hole01">
                <a:extLst>
                  <a:ext uri="{FF2B5EF4-FFF2-40B4-BE49-F238E27FC236}">
                    <a16:creationId xmlns:a16="http://schemas.microsoft.com/office/drawing/2014/main" xmlns="" id="{8C9A5FE3-9DDD-48D4-B37F-7F48D08FE82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3" y="2025"/>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45" name="Picture 32" descr="cheese_hole01">
                <a:extLst>
                  <a:ext uri="{FF2B5EF4-FFF2-40B4-BE49-F238E27FC236}">
                    <a16:creationId xmlns:a16="http://schemas.microsoft.com/office/drawing/2014/main" xmlns="" id="{539EB3A7-6793-49B5-8F39-615EB430204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69" y="2433"/>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46" name="Picture 33" descr="cheese_hole01">
                <a:extLst>
                  <a:ext uri="{FF2B5EF4-FFF2-40B4-BE49-F238E27FC236}">
                    <a16:creationId xmlns:a16="http://schemas.microsoft.com/office/drawing/2014/main" xmlns="" id="{169B5E48-49B6-47DB-8089-39AB6A595A1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47" y="2423"/>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47" name="Picture 34" descr="cheese_hole01">
                <a:extLst>
                  <a:ext uri="{FF2B5EF4-FFF2-40B4-BE49-F238E27FC236}">
                    <a16:creationId xmlns:a16="http://schemas.microsoft.com/office/drawing/2014/main" xmlns="" id="{ABCBA74F-D1DF-4F37-8675-6B1D1DE02B2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3" y="2243"/>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59439" name="Oval 35">
              <a:extLst>
                <a:ext uri="{FF2B5EF4-FFF2-40B4-BE49-F238E27FC236}">
                  <a16:creationId xmlns:a16="http://schemas.microsoft.com/office/drawing/2014/main" xmlns="" id="{0BD615DA-7D53-482E-8C8D-C64B53BEDBDB}"/>
                </a:ext>
              </a:extLst>
            </p:cNvPr>
            <p:cNvSpPr>
              <a:spLocks noChangeArrowheads="1"/>
            </p:cNvSpPr>
            <p:nvPr/>
          </p:nvSpPr>
          <p:spPr bwMode="auto">
            <a:xfrm rot="8147285">
              <a:off x="2822" y="2326"/>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40" name="Oval 36">
              <a:extLst>
                <a:ext uri="{FF2B5EF4-FFF2-40B4-BE49-F238E27FC236}">
                  <a16:creationId xmlns:a16="http://schemas.microsoft.com/office/drawing/2014/main" xmlns="" id="{B39C0913-7EEE-457A-89CE-E30EE1B50D3F}"/>
                </a:ext>
              </a:extLst>
            </p:cNvPr>
            <p:cNvSpPr>
              <a:spLocks noChangeArrowheads="1"/>
            </p:cNvSpPr>
            <p:nvPr/>
          </p:nvSpPr>
          <p:spPr bwMode="auto">
            <a:xfrm rot="8147285">
              <a:off x="3070" y="2514"/>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41" name="Oval 37">
              <a:extLst>
                <a:ext uri="{FF2B5EF4-FFF2-40B4-BE49-F238E27FC236}">
                  <a16:creationId xmlns:a16="http://schemas.microsoft.com/office/drawing/2014/main" xmlns="" id="{CE7242B3-6588-41D2-B874-CF9B855411AB}"/>
                </a:ext>
              </a:extLst>
            </p:cNvPr>
            <p:cNvSpPr>
              <a:spLocks noChangeArrowheads="1"/>
            </p:cNvSpPr>
            <p:nvPr/>
          </p:nvSpPr>
          <p:spPr bwMode="auto">
            <a:xfrm rot="8147285">
              <a:off x="2850" y="2506"/>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42" name="Oval 38">
              <a:extLst>
                <a:ext uri="{FF2B5EF4-FFF2-40B4-BE49-F238E27FC236}">
                  <a16:creationId xmlns:a16="http://schemas.microsoft.com/office/drawing/2014/main" xmlns="" id="{6207E432-31F0-49B7-BB86-5AC773226843}"/>
                </a:ext>
              </a:extLst>
            </p:cNvPr>
            <p:cNvSpPr>
              <a:spLocks noChangeArrowheads="1"/>
            </p:cNvSpPr>
            <p:nvPr/>
          </p:nvSpPr>
          <p:spPr bwMode="auto">
            <a:xfrm rot="8147285">
              <a:off x="2974" y="2106"/>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59401" name="Line 39">
            <a:extLst>
              <a:ext uri="{FF2B5EF4-FFF2-40B4-BE49-F238E27FC236}">
                <a16:creationId xmlns:a16="http://schemas.microsoft.com/office/drawing/2014/main" xmlns="" id="{2C4A8C46-1778-46AE-8277-11049B24DFEE}"/>
              </a:ext>
            </a:extLst>
          </p:cNvPr>
          <p:cNvSpPr>
            <a:spLocks noChangeShapeType="1"/>
          </p:cNvSpPr>
          <p:nvPr/>
        </p:nvSpPr>
        <p:spPr bwMode="auto">
          <a:xfrm flipV="1">
            <a:off x="5918201" y="4038600"/>
            <a:ext cx="568325" cy="350838"/>
          </a:xfrm>
          <a:prstGeom prst="line">
            <a:avLst/>
          </a:prstGeom>
          <a:noFill/>
          <a:ln w="381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402" name="Group 40">
            <a:extLst>
              <a:ext uri="{FF2B5EF4-FFF2-40B4-BE49-F238E27FC236}">
                <a16:creationId xmlns:a16="http://schemas.microsoft.com/office/drawing/2014/main" xmlns="" id="{79809DC3-AC36-4BD5-ADD9-4A3C85D49E71}"/>
              </a:ext>
            </a:extLst>
          </p:cNvPr>
          <p:cNvGrpSpPr>
            <a:grpSpLocks/>
          </p:cNvGrpSpPr>
          <p:nvPr/>
        </p:nvGrpSpPr>
        <p:grpSpPr bwMode="auto">
          <a:xfrm>
            <a:off x="4892675" y="3724275"/>
            <a:ext cx="1104900" cy="1104900"/>
            <a:chOff x="2122" y="2346"/>
            <a:chExt cx="696" cy="696"/>
          </a:xfrm>
        </p:grpSpPr>
        <p:grpSp>
          <p:nvGrpSpPr>
            <p:cNvPr id="59428" name="Group 41">
              <a:extLst>
                <a:ext uri="{FF2B5EF4-FFF2-40B4-BE49-F238E27FC236}">
                  <a16:creationId xmlns:a16="http://schemas.microsoft.com/office/drawing/2014/main" xmlns="" id="{E54FAFF5-9DD9-4B88-B2E8-D61F5F5C3848}"/>
                </a:ext>
              </a:extLst>
            </p:cNvPr>
            <p:cNvGrpSpPr>
              <a:grpSpLocks/>
            </p:cNvGrpSpPr>
            <p:nvPr/>
          </p:nvGrpSpPr>
          <p:grpSpPr bwMode="auto">
            <a:xfrm>
              <a:off x="2122" y="2346"/>
              <a:ext cx="696" cy="696"/>
              <a:chOff x="2770" y="2074"/>
              <a:chExt cx="696" cy="696"/>
            </a:xfrm>
          </p:grpSpPr>
          <p:sp>
            <p:nvSpPr>
              <p:cNvPr id="59433" name="Rectangle 42">
                <a:extLst>
                  <a:ext uri="{FF2B5EF4-FFF2-40B4-BE49-F238E27FC236}">
                    <a16:creationId xmlns:a16="http://schemas.microsoft.com/office/drawing/2014/main" xmlns="" id="{860FB93E-68B9-4B54-B74F-CB2F6EFE13D3}"/>
                  </a:ext>
                </a:extLst>
              </p:cNvPr>
              <p:cNvSpPr>
                <a:spLocks noChangeArrowheads="1"/>
              </p:cNvSpPr>
              <p:nvPr/>
            </p:nvSpPr>
            <p:spPr bwMode="auto">
              <a:xfrm>
                <a:off x="2770" y="2074"/>
                <a:ext cx="696" cy="696"/>
              </a:xfrm>
              <a:prstGeom prst="rect">
                <a:avLst/>
              </a:prstGeom>
              <a:solidFill>
                <a:srgbClr val="FFFFCC"/>
              </a:solidFill>
              <a:ln w="9525">
                <a:miter lim="800000"/>
                <a:headEnd/>
                <a:tailEnd/>
              </a:ln>
              <a:effectLst/>
              <a:scene3d>
                <a:camera prst="legacyObliqueTopRight">
                  <a:rot lat="0" lon="600000" rev="0"/>
                </a:camera>
                <a:lightRig rig="legacyFlat3" dir="b"/>
              </a:scene3d>
              <a:sp3d extrusionH="1000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33450" rtl="0" eaLnBrk="1" fontAlgn="auto" latinLnBrk="0" hangingPunct="1">
                  <a:lnSpc>
                    <a:spcPct val="100000"/>
                  </a:lnSpc>
                  <a:spcBef>
                    <a:spcPts val="0"/>
                  </a:spcBef>
                  <a:spcAft>
                    <a:spcPts val="0"/>
                  </a:spcAft>
                  <a:buClrTx/>
                  <a:buSzTx/>
                  <a:buFontTx/>
                  <a:buNone/>
                  <a:tabLst/>
                  <a:defRPr/>
                </a:pPr>
                <a:endParaRPr kumimoji="0" lang="pt-BR" altLang="pt-B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9434" name="Picture 43" descr="cheese_hole01">
                <a:extLst>
                  <a:ext uri="{FF2B5EF4-FFF2-40B4-BE49-F238E27FC236}">
                    <a16:creationId xmlns:a16="http://schemas.microsoft.com/office/drawing/2014/main" xmlns="" id="{CCBD2DDA-0760-4F0C-BB21-58E2F002CB5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9" y="2181"/>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35" name="Picture 44" descr="cheese_hole01">
                <a:extLst>
                  <a:ext uri="{FF2B5EF4-FFF2-40B4-BE49-F238E27FC236}">
                    <a16:creationId xmlns:a16="http://schemas.microsoft.com/office/drawing/2014/main" xmlns="" id="{E8AD9D2B-4754-414D-AE33-3ECC66A21BB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99" y="2535"/>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36" name="Picture 45" descr="cheese_hole01">
                <a:extLst>
                  <a:ext uri="{FF2B5EF4-FFF2-40B4-BE49-F238E27FC236}">
                    <a16:creationId xmlns:a16="http://schemas.microsoft.com/office/drawing/2014/main" xmlns="" id="{3F36084F-A9BF-48C1-8938-64DD1D45749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75" y="2393"/>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9437" name="Picture 46" descr="cheese_hole01">
                <a:extLst>
                  <a:ext uri="{FF2B5EF4-FFF2-40B4-BE49-F238E27FC236}">
                    <a16:creationId xmlns:a16="http://schemas.microsoft.com/office/drawing/2014/main" xmlns="" id="{3752E950-F3B4-4D92-8E38-55394C43B76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09" y="2255"/>
                <a:ext cx="144" cy="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59429" name="Oval 47">
              <a:extLst>
                <a:ext uri="{FF2B5EF4-FFF2-40B4-BE49-F238E27FC236}">
                  <a16:creationId xmlns:a16="http://schemas.microsoft.com/office/drawing/2014/main" xmlns="" id="{EB91331A-98E1-4666-B2D5-06C03CA80B62}"/>
                </a:ext>
              </a:extLst>
            </p:cNvPr>
            <p:cNvSpPr>
              <a:spLocks noChangeArrowheads="1"/>
            </p:cNvSpPr>
            <p:nvPr/>
          </p:nvSpPr>
          <p:spPr bwMode="auto">
            <a:xfrm rot="8147285">
              <a:off x="2274" y="2660"/>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30" name="Oval 48">
              <a:extLst>
                <a:ext uri="{FF2B5EF4-FFF2-40B4-BE49-F238E27FC236}">
                  <a16:creationId xmlns:a16="http://schemas.microsoft.com/office/drawing/2014/main" xmlns="" id="{DBD8A3E8-928F-4504-8CB6-539C793D98DB}"/>
                </a:ext>
              </a:extLst>
            </p:cNvPr>
            <p:cNvSpPr>
              <a:spLocks noChangeArrowheads="1"/>
            </p:cNvSpPr>
            <p:nvPr/>
          </p:nvSpPr>
          <p:spPr bwMode="auto">
            <a:xfrm rot="8147285">
              <a:off x="2602" y="2804"/>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31" name="Oval 49">
              <a:extLst>
                <a:ext uri="{FF2B5EF4-FFF2-40B4-BE49-F238E27FC236}">
                  <a16:creationId xmlns:a16="http://schemas.microsoft.com/office/drawing/2014/main" xmlns="" id="{2DF134C5-FE68-41B8-9816-3F0167B1D2B1}"/>
                </a:ext>
              </a:extLst>
            </p:cNvPr>
            <p:cNvSpPr>
              <a:spLocks noChangeArrowheads="1"/>
            </p:cNvSpPr>
            <p:nvPr/>
          </p:nvSpPr>
          <p:spPr bwMode="auto">
            <a:xfrm rot="8147285">
              <a:off x="2298" y="2450"/>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32" name="Oval 50">
              <a:extLst>
                <a:ext uri="{FF2B5EF4-FFF2-40B4-BE49-F238E27FC236}">
                  <a16:creationId xmlns:a16="http://schemas.microsoft.com/office/drawing/2014/main" xmlns="" id="{574C4640-419A-4E5B-91E7-54FEC8138023}"/>
                </a:ext>
              </a:extLst>
            </p:cNvPr>
            <p:cNvSpPr>
              <a:spLocks noChangeArrowheads="1"/>
            </p:cNvSpPr>
            <p:nvPr/>
          </p:nvSpPr>
          <p:spPr bwMode="auto">
            <a:xfrm rot="8147285">
              <a:off x="2512" y="2526"/>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59403" name="Line 51">
            <a:extLst>
              <a:ext uri="{FF2B5EF4-FFF2-40B4-BE49-F238E27FC236}">
                <a16:creationId xmlns:a16="http://schemas.microsoft.com/office/drawing/2014/main" xmlns="" id="{B8F82370-2380-4177-A640-2DE872D341B1}"/>
              </a:ext>
            </a:extLst>
          </p:cNvPr>
          <p:cNvSpPr>
            <a:spLocks noChangeShapeType="1"/>
          </p:cNvSpPr>
          <p:nvPr/>
        </p:nvSpPr>
        <p:spPr bwMode="auto">
          <a:xfrm flipV="1">
            <a:off x="5205413" y="4498976"/>
            <a:ext cx="539750" cy="333375"/>
          </a:xfrm>
          <a:prstGeom prst="line">
            <a:avLst/>
          </a:prstGeom>
          <a:noFill/>
          <a:ln w="381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404" name="Group 52">
            <a:extLst>
              <a:ext uri="{FF2B5EF4-FFF2-40B4-BE49-F238E27FC236}">
                <a16:creationId xmlns:a16="http://schemas.microsoft.com/office/drawing/2014/main" xmlns="" id="{7C143121-0827-475B-AE46-B2D64AA34169}"/>
              </a:ext>
            </a:extLst>
          </p:cNvPr>
          <p:cNvGrpSpPr>
            <a:grpSpLocks/>
          </p:cNvGrpSpPr>
          <p:nvPr/>
        </p:nvGrpSpPr>
        <p:grpSpPr bwMode="auto">
          <a:xfrm>
            <a:off x="4100513" y="4179888"/>
            <a:ext cx="1104900" cy="1104900"/>
            <a:chOff x="1623" y="2633"/>
            <a:chExt cx="696" cy="696"/>
          </a:xfrm>
        </p:grpSpPr>
        <p:grpSp>
          <p:nvGrpSpPr>
            <p:cNvPr id="59418" name="Group 53">
              <a:extLst>
                <a:ext uri="{FF2B5EF4-FFF2-40B4-BE49-F238E27FC236}">
                  <a16:creationId xmlns:a16="http://schemas.microsoft.com/office/drawing/2014/main" xmlns="" id="{72DD3E26-1E84-478E-9241-EE733D2B3E19}"/>
                </a:ext>
              </a:extLst>
            </p:cNvPr>
            <p:cNvGrpSpPr>
              <a:grpSpLocks/>
            </p:cNvGrpSpPr>
            <p:nvPr/>
          </p:nvGrpSpPr>
          <p:grpSpPr bwMode="auto">
            <a:xfrm>
              <a:off x="1623" y="2633"/>
              <a:ext cx="696" cy="696"/>
              <a:chOff x="1623" y="2633"/>
              <a:chExt cx="696" cy="696"/>
            </a:xfrm>
          </p:grpSpPr>
          <p:sp>
            <p:nvSpPr>
              <p:cNvPr id="59423" name="Rectangle 54">
                <a:extLst>
                  <a:ext uri="{FF2B5EF4-FFF2-40B4-BE49-F238E27FC236}">
                    <a16:creationId xmlns:a16="http://schemas.microsoft.com/office/drawing/2014/main" xmlns="" id="{BF1F0EDF-D16F-4A6A-97BE-8A2F7D68F93F}"/>
                  </a:ext>
                </a:extLst>
              </p:cNvPr>
              <p:cNvSpPr>
                <a:spLocks noChangeArrowheads="1"/>
              </p:cNvSpPr>
              <p:nvPr/>
            </p:nvSpPr>
            <p:spPr bwMode="auto">
              <a:xfrm>
                <a:off x="1623" y="2633"/>
                <a:ext cx="696" cy="696"/>
              </a:xfrm>
              <a:prstGeom prst="rect">
                <a:avLst/>
              </a:prstGeom>
              <a:solidFill>
                <a:srgbClr val="FFFFCC"/>
              </a:solidFill>
              <a:ln w="9525">
                <a:miter lim="800000"/>
                <a:headEnd/>
                <a:tailEnd/>
              </a:ln>
              <a:effectLst/>
              <a:scene3d>
                <a:camera prst="legacyObliqueTopRight">
                  <a:rot lat="0" lon="600000" rev="0"/>
                </a:camera>
                <a:lightRig rig="legacyFlat3" dir="b"/>
              </a:scene3d>
              <a:sp3d extrusionH="100000" prstMaterial="legacyMatte">
                <a:bevelT w="13500" h="13500" prst="angle"/>
                <a:bevelB w="13500" h="13500" prst="angle"/>
                <a:extrusionClr>
                  <a:srgbClr val="FFFFCC"/>
                </a:extrusionClr>
                <a:contourClr>
                  <a:srgbClr val="FFFFCC"/>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pic>
            <p:nvPicPr>
              <p:cNvPr id="59424" name="Picture 55" descr="cheese_hole01">
                <a:extLst>
                  <a:ext uri="{FF2B5EF4-FFF2-40B4-BE49-F238E27FC236}">
                    <a16:creationId xmlns:a16="http://schemas.microsoft.com/office/drawing/2014/main" xmlns="" id="{FF1135C9-0946-43A4-9DEB-DD8CC806F1F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0" y="2732"/>
                <a:ext cx="146"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425" name="Picture 56" descr="cheese_hole01">
                <a:extLst>
                  <a:ext uri="{FF2B5EF4-FFF2-40B4-BE49-F238E27FC236}">
                    <a16:creationId xmlns:a16="http://schemas.microsoft.com/office/drawing/2014/main" xmlns="" id="{E60CF6C7-5490-42C4-844C-4279E267AD4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3" y="3093"/>
                <a:ext cx="146"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426" name="Picture 57" descr="cheese_hole01">
                <a:extLst>
                  <a:ext uri="{FF2B5EF4-FFF2-40B4-BE49-F238E27FC236}">
                    <a16:creationId xmlns:a16="http://schemas.microsoft.com/office/drawing/2014/main" xmlns="" id="{80781F09-B99B-4E1C-B2EA-CCA21EE80D9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5" y="2956"/>
                <a:ext cx="145"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427" name="Picture 58" descr="cheese_hole01">
                <a:extLst>
                  <a:ext uri="{FF2B5EF4-FFF2-40B4-BE49-F238E27FC236}">
                    <a16:creationId xmlns:a16="http://schemas.microsoft.com/office/drawing/2014/main" xmlns="" id="{88C43CF1-546A-40F2-AD1E-AC426F9420F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1" y="2758"/>
                <a:ext cx="146"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9419" name="Oval 59">
              <a:extLst>
                <a:ext uri="{FF2B5EF4-FFF2-40B4-BE49-F238E27FC236}">
                  <a16:creationId xmlns:a16="http://schemas.microsoft.com/office/drawing/2014/main" xmlns="" id="{5D6D1560-98DF-42E0-A1DA-5F5C650C5375}"/>
                </a:ext>
              </a:extLst>
            </p:cNvPr>
            <p:cNvSpPr>
              <a:spLocks noChangeArrowheads="1"/>
            </p:cNvSpPr>
            <p:nvPr/>
          </p:nvSpPr>
          <p:spPr bwMode="auto">
            <a:xfrm rot="8147285">
              <a:off x="2103" y="3089"/>
              <a:ext cx="66"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20" name="Oval 60">
              <a:extLst>
                <a:ext uri="{FF2B5EF4-FFF2-40B4-BE49-F238E27FC236}">
                  <a16:creationId xmlns:a16="http://schemas.microsoft.com/office/drawing/2014/main" xmlns="" id="{6937F1E4-3226-4802-8F44-B17D0CEA5169}"/>
                </a:ext>
              </a:extLst>
            </p:cNvPr>
            <p:cNvSpPr>
              <a:spLocks noChangeArrowheads="1"/>
            </p:cNvSpPr>
            <p:nvPr/>
          </p:nvSpPr>
          <p:spPr bwMode="auto">
            <a:xfrm rot="8147285">
              <a:off x="1859" y="2955"/>
              <a:ext cx="66"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21" name="Oval 61">
              <a:extLst>
                <a:ext uri="{FF2B5EF4-FFF2-40B4-BE49-F238E27FC236}">
                  <a16:creationId xmlns:a16="http://schemas.microsoft.com/office/drawing/2014/main" xmlns="" id="{F185F19C-52FB-495E-9976-4FBC0CECA448}"/>
                </a:ext>
              </a:extLst>
            </p:cNvPr>
            <p:cNvSpPr>
              <a:spLocks noChangeArrowheads="1"/>
            </p:cNvSpPr>
            <p:nvPr/>
          </p:nvSpPr>
          <p:spPr bwMode="auto">
            <a:xfrm rot="8147285">
              <a:off x="1800" y="2732"/>
              <a:ext cx="71"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59422" name="Oval 62">
              <a:extLst>
                <a:ext uri="{FF2B5EF4-FFF2-40B4-BE49-F238E27FC236}">
                  <a16:creationId xmlns:a16="http://schemas.microsoft.com/office/drawing/2014/main" xmlns="" id="{647FF3D4-246A-4A1E-B8D9-DCDB85ADC58F}"/>
                </a:ext>
              </a:extLst>
            </p:cNvPr>
            <p:cNvSpPr>
              <a:spLocks noChangeArrowheads="1"/>
            </p:cNvSpPr>
            <p:nvPr/>
          </p:nvSpPr>
          <p:spPr bwMode="auto">
            <a:xfrm rot="8147285">
              <a:off x="2091" y="2755"/>
              <a:ext cx="75" cy="128"/>
            </a:xfrm>
            <a:prstGeom prst="ellipse">
              <a:avLst/>
            </a:prstGeom>
            <a:solidFill>
              <a:srgbClr val="F8F8F8"/>
            </a:solidFill>
            <a:ln>
              <a:noFill/>
            </a:ln>
            <a:effectLst/>
            <a:extLst>
              <a:ext uri="{91240B29-F687-4F45-9708-019B960494DF}">
                <a14:hiddenLine xmlns:a14="http://schemas.microsoft.com/office/drawing/2010/main" xmlns="" w="9525" algn="ctr">
                  <a:solidFill>
                    <a:schemeClr val="bg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59405" name="Line 63">
            <a:extLst>
              <a:ext uri="{FF2B5EF4-FFF2-40B4-BE49-F238E27FC236}">
                <a16:creationId xmlns:a16="http://schemas.microsoft.com/office/drawing/2014/main" xmlns="" id="{8CF6DD77-82C8-425A-AC0E-4B79CA28C2A2}"/>
              </a:ext>
            </a:extLst>
          </p:cNvPr>
          <p:cNvSpPr>
            <a:spLocks noChangeShapeType="1"/>
          </p:cNvSpPr>
          <p:nvPr/>
        </p:nvSpPr>
        <p:spPr bwMode="auto">
          <a:xfrm flipV="1">
            <a:off x="4079876" y="4979988"/>
            <a:ext cx="893763" cy="552450"/>
          </a:xfrm>
          <a:prstGeom prst="line">
            <a:avLst/>
          </a:prstGeom>
          <a:noFill/>
          <a:ln w="381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06" name="Rectangle 65">
            <a:extLst>
              <a:ext uri="{FF2B5EF4-FFF2-40B4-BE49-F238E27FC236}">
                <a16:creationId xmlns:a16="http://schemas.microsoft.com/office/drawing/2014/main" xmlns="" id="{8CC7206F-7984-4B57-8205-3675D20B8D08}"/>
              </a:ext>
            </a:extLst>
          </p:cNvPr>
          <p:cNvSpPr>
            <a:spLocks noGrp="1" noChangeArrowheads="1"/>
          </p:cNvSpPr>
          <p:nvPr>
            <p:ph type="title"/>
          </p:nvPr>
        </p:nvSpPr>
        <p:spPr>
          <a:xfrm>
            <a:off x="2052638" y="7938"/>
            <a:ext cx="8615362" cy="863600"/>
          </a:xfrm>
        </p:spPr>
        <p:txBody>
          <a:bodyPr/>
          <a:lstStyle/>
          <a:p>
            <a:r>
              <a:rPr lang="en-US" altLang="pt-BR" sz="4000" b="1" dirty="0" err="1">
                <a:solidFill>
                  <a:srgbClr val="002060"/>
                </a:solidFill>
              </a:rPr>
              <a:t>Defesas</a:t>
            </a:r>
            <a:r>
              <a:rPr lang="en-US" altLang="pt-BR" sz="4000" b="1" dirty="0">
                <a:solidFill>
                  <a:srgbClr val="002060"/>
                </a:solidFill>
              </a:rPr>
              <a:t> </a:t>
            </a:r>
            <a:r>
              <a:rPr lang="en-US" altLang="pt-BR" sz="4000" b="1" dirty="0" err="1">
                <a:solidFill>
                  <a:srgbClr val="002060"/>
                </a:solidFill>
              </a:rPr>
              <a:t>Danificadas</a:t>
            </a:r>
            <a:r>
              <a:rPr lang="en-US" altLang="pt-BR" sz="4000" b="1" dirty="0">
                <a:solidFill>
                  <a:srgbClr val="002060"/>
                </a:solidFill>
              </a:rPr>
              <a:t> </a:t>
            </a:r>
            <a:r>
              <a:rPr lang="en-US" altLang="pt-BR" sz="4000" dirty="0">
                <a:solidFill>
                  <a:srgbClr val="002060"/>
                </a:solidFill>
                <a:cs typeface="Arial" panose="020B0604020202020204" pitchFamily="34" charset="0"/>
              </a:rPr>
              <a:t>-</a:t>
            </a:r>
            <a:r>
              <a:rPr lang="en-US" altLang="pt-BR" sz="4000" dirty="0"/>
              <a:t> </a:t>
            </a:r>
            <a:r>
              <a:rPr lang="en-US" altLang="pt-BR" sz="4000" dirty="0">
                <a:solidFill>
                  <a:srgbClr val="FF0000"/>
                </a:solidFill>
                <a:cs typeface="Arial" panose="020B0604020202020204" pitchFamily="34" charset="0"/>
              </a:rPr>
              <a:t>▲</a:t>
            </a:r>
            <a:r>
              <a:rPr lang="en-US" altLang="pt-BR" sz="4000" dirty="0" err="1">
                <a:solidFill>
                  <a:srgbClr val="002060"/>
                </a:solidFill>
              </a:rPr>
              <a:t>Severidade</a:t>
            </a:r>
            <a:endParaRPr lang="en-US" altLang="pt-BR" sz="4000" dirty="0">
              <a:solidFill>
                <a:srgbClr val="002060"/>
              </a:solidFill>
            </a:endParaRPr>
          </a:p>
        </p:txBody>
      </p:sp>
      <p:sp>
        <p:nvSpPr>
          <p:cNvPr id="59407" name="AutoShape 66">
            <a:extLst>
              <a:ext uri="{FF2B5EF4-FFF2-40B4-BE49-F238E27FC236}">
                <a16:creationId xmlns:a16="http://schemas.microsoft.com/office/drawing/2014/main" xmlns="" id="{7BE20A45-2313-4F83-AB3B-AEF996352436}"/>
              </a:ext>
            </a:extLst>
          </p:cNvPr>
          <p:cNvSpPr>
            <a:spLocks noChangeArrowheads="1"/>
          </p:cNvSpPr>
          <p:nvPr/>
        </p:nvSpPr>
        <p:spPr bwMode="auto">
          <a:xfrm flipH="1">
            <a:off x="4089401" y="1824038"/>
            <a:ext cx="2320925" cy="366712"/>
          </a:xfrm>
          <a:prstGeom prst="wedgeRectCallout">
            <a:avLst>
              <a:gd name="adj1" fmla="val -61699"/>
              <a:gd name="adj2" fmla="val 243935"/>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Controles Culturais</a:t>
            </a:r>
          </a:p>
        </p:txBody>
      </p:sp>
      <p:sp>
        <p:nvSpPr>
          <p:cNvPr id="59408" name="AutoShape 67">
            <a:extLst>
              <a:ext uri="{FF2B5EF4-FFF2-40B4-BE49-F238E27FC236}">
                <a16:creationId xmlns:a16="http://schemas.microsoft.com/office/drawing/2014/main" xmlns="" id="{E3197905-83F8-4725-956F-BA0B5E45096E}"/>
              </a:ext>
            </a:extLst>
          </p:cNvPr>
          <p:cNvSpPr>
            <a:spLocks noChangeArrowheads="1"/>
          </p:cNvSpPr>
          <p:nvPr/>
        </p:nvSpPr>
        <p:spPr bwMode="auto">
          <a:xfrm flipH="1">
            <a:off x="3205163" y="2454276"/>
            <a:ext cx="2455862" cy="366713"/>
          </a:xfrm>
          <a:prstGeom prst="wedgeRectCallout">
            <a:avLst>
              <a:gd name="adj1" fmla="val -57824"/>
              <a:gd name="adj2" fmla="val 205194"/>
            </a:avLst>
          </a:prstGeom>
          <a:solidFill>
            <a:srgbClr val="CCE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Controles Admin</a:t>
            </a:r>
          </a:p>
        </p:txBody>
      </p:sp>
      <p:sp>
        <p:nvSpPr>
          <p:cNvPr id="59409" name="AutoShape 68">
            <a:extLst>
              <a:ext uri="{FF2B5EF4-FFF2-40B4-BE49-F238E27FC236}">
                <a16:creationId xmlns:a16="http://schemas.microsoft.com/office/drawing/2014/main" xmlns="" id="{1AF5538A-C822-4F70-B01F-C3070AB4A82A}"/>
              </a:ext>
            </a:extLst>
          </p:cNvPr>
          <p:cNvSpPr>
            <a:spLocks noChangeArrowheads="1"/>
          </p:cNvSpPr>
          <p:nvPr/>
        </p:nvSpPr>
        <p:spPr bwMode="auto">
          <a:xfrm flipH="1">
            <a:off x="2484439" y="3117850"/>
            <a:ext cx="1798637" cy="641350"/>
          </a:xfrm>
          <a:prstGeom prst="wedgeRectCallout">
            <a:avLst>
              <a:gd name="adj1" fmla="val -101282"/>
              <a:gd name="adj2" fmla="val 62870"/>
            </a:avLst>
          </a:prstGeom>
          <a:solidFill>
            <a:srgbClr val="FF7C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Controles de Engenharia</a:t>
            </a:r>
          </a:p>
        </p:txBody>
      </p:sp>
      <p:sp>
        <p:nvSpPr>
          <p:cNvPr id="59410" name="AutoShape 69">
            <a:extLst>
              <a:ext uri="{FF2B5EF4-FFF2-40B4-BE49-F238E27FC236}">
                <a16:creationId xmlns:a16="http://schemas.microsoft.com/office/drawing/2014/main" xmlns="" id="{47213E33-C47F-45A5-8352-3D8014B57058}"/>
              </a:ext>
            </a:extLst>
          </p:cNvPr>
          <p:cNvSpPr>
            <a:spLocks noChangeArrowheads="1"/>
          </p:cNvSpPr>
          <p:nvPr/>
        </p:nvSpPr>
        <p:spPr bwMode="auto">
          <a:xfrm flipH="1">
            <a:off x="4905375" y="1236663"/>
            <a:ext cx="2909888" cy="366712"/>
          </a:xfrm>
          <a:prstGeom prst="wedgeRectCallout">
            <a:avLst>
              <a:gd name="adj1" fmla="val -34838"/>
              <a:gd name="adj2" fmla="val 256185"/>
            </a:avLst>
          </a:prstGeom>
          <a:solidFill>
            <a:srgbClr val="CC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Controles de Supervisão</a:t>
            </a:r>
          </a:p>
        </p:txBody>
      </p:sp>
      <p:grpSp>
        <p:nvGrpSpPr>
          <p:cNvPr id="59411" name="Group 70">
            <a:extLst>
              <a:ext uri="{FF2B5EF4-FFF2-40B4-BE49-F238E27FC236}">
                <a16:creationId xmlns:a16="http://schemas.microsoft.com/office/drawing/2014/main" xmlns="" id="{C78071F1-AFEC-48F8-BEF7-31339D106BF1}"/>
              </a:ext>
            </a:extLst>
          </p:cNvPr>
          <p:cNvGrpSpPr>
            <a:grpSpLocks/>
          </p:cNvGrpSpPr>
          <p:nvPr/>
        </p:nvGrpSpPr>
        <p:grpSpPr bwMode="auto">
          <a:xfrm>
            <a:off x="8779977" y="6028532"/>
            <a:ext cx="3009900" cy="636587"/>
            <a:chOff x="3144" y="3485"/>
            <a:chExt cx="1896" cy="401"/>
          </a:xfrm>
        </p:grpSpPr>
        <p:sp>
          <p:nvSpPr>
            <p:cNvPr id="59416" name="Text Box 71">
              <a:extLst>
                <a:ext uri="{FF2B5EF4-FFF2-40B4-BE49-F238E27FC236}">
                  <a16:creationId xmlns:a16="http://schemas.microsoft.com/office/drawing/2014/main" xmlns="" id="{C7D1F128-8C57-4025-9934-D6137EDAD872}"/>
                </a:ext>
              </a:extLst>
            </p:cNvPr>
            <p:cNvSpPr txBox="1">
              <a:spLocks noChangeArrowheads="1"/>
            </p:cNvSpPr>
            <p:nvPr/>
          </p:nvSpPr>
          <p:spPr bwMode="auto">
            <a:xfrm>
              <a:off x="3144" y="3485"/>
              <a:ext cx="189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2400" b="1" i="0" u="none" strike="noStrike" kern="1200" cap="none" spc="0" normalizeH="0" baseline="0" noProof="0">
                  <a:ln>
                    <a:noFill/>
                  </a:ln>
                  <a:solidFill>
                    <a:srgbClr val="002060"/>
                  </a:solidFill>
                  <a:effectLst/>
                  <a:uLnTx/>
                  <a:uFillTx/>
                  <a:latin typeface="Arial Narrow" panose="020B0606020202030204" pitchFamily="34" charset="0"/>
                  <a:ea typeface="+mn-ea"/>
                  <a:cs typeface="+mn-cs"/>
                </a:rPr>
                <a:t>Modelo “Queijo Suiço”</a:t>
              </a:r>
            </a:p>
          </p:txBody>
        </p:sp>
        <p:sp>
          <p:nvSpPr>
            <p:cNvPr id="59417" name="Text Box 72">
              <a:extLst>
                <a:ext uri="{FF2B5EF4-FFF2-40B4-BE49-F238E27FC236}">
                  <a16:creationId xmlns:a16="http://schemas.microsoft.com/office/drawing/2014/main" xmlns="" id="{29A34882-FC61-49CE-BD1E-ABC3C116182B}"/>
                </a:ext>
              </a:extLst>
            </p:cNvPr>
            <p:cNvSpPr txBox="1">
              <a:spLocks noChangeArrowheads="1"/>
            </p:cNvSpPr>
            <p:nvPr/>
          </p:nvSpPr>
          <p:spPr bwMode="auto">
            <a:xfrm>
              <a:off x="3226" y="3713"/>
              <a:ext cx="176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James Reason, </a:t>
              </a:r>
              <a:r>
                <a:rPr kumimoji="0" lang="en-US" altLang="pt-BR" sz="12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Human Error,</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1990.</a:t>
              </a:r>
            </a:p>
          </p:txBody>
        </p:sp>
      </p:grpSp>
      <p:grpSp>
        <p:nvGrpSpPr>
          <p:cNvPr id="59412" name="Group 73">
            <a:extLst>
              <a:ext uri="{FF2B5EF4-FFF2-40B4-BE49-F238E27FC236}">
                <a16:creationId xmlns:a16="http://schemas.microsoft.com/office/drawing/2014/main" xmlns="" id="{AF6724C5-BE05-4F23-B079-F5500C8E899A}"/>
              </a:ext>
            </a:extLst>
          </p:cNvPr>
          <p:cNvGrpSpPr>
            <a:grpSpLocks/>
          </p:cNvGrpSpPr>
          <p:nvPr/>
        </p:nvGrpSpPr>
        <p:grpSpPr bwMode="auto">
          <a:xfrm>
            <a:off x="2770189" y="4899026"/>
            <a:ext cx="1849437" cy="1452563"/>
            <a:chOff x="563" y="3090"/>
            <a:chExt cx="1165" cy="915"/>
          </a:xfrm>
        </p:grpSpPr>
        <p:sp>
          <p:nvSpPr>
            <p:cNvPr id="59414" name="AutoShape 74">
              <a:extLst>
                <a:ext uri="{FF2B5EF4-FFF2-40B4-BE49-F238E27FC236}">
                  <a16:creationId xmlns:a16="http://schemas.microsoft.com/office/drawing/2014/main" xmlns="" id="{C53BA779-5675-4C84-AD66-216036EF917D}"/>
                </a:ext>
              </a:extLst>
            </p:cNvPr>
            <p:cNvSpPr>
              <a:spLocks noChangeArrowheads="1"/>
            </p:cNvSpPr>
            <p:nvPr/>
          </p:nvSpPr>
          <p:spPr bwMode="auto">
            <a:xfrm>
              <a:off x="564" y="3090"/>
              <a:ext cx="1164" cy="912"/>
            </a:xfrm>
            <a:prstGeom prst="irregularSeal1">
              <a:avLst/>
            </a:prstGeom>
            <a:solidFill>
              <a:srgbClr val="FFFF00"/>
            </a:solidFill>
            <a:ln w="9525">
              <a:miter lim="800000"/>
              <a:headEnd/>
              <a:tailEnd/>
            </a:ln>
            <a:effectLst/>
            <a:scene3d>
              <a:camera prst="legacyObliqueTopRight"/>
              <a:lightRig rig="legacyFlat4" dir="t"/>
            </a:scene3d>
            <a:sp3d extrusionH="100000" prstMaterial="legacyMatte">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Individual Error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(walking under a</a:t>
              </a:r>
              <a:br>
                <a:rPr kumimoji="0" lang="en-US"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suspended load)</a:t>
              </a:r>
            </a:p>
          </p:txBody>
        </p:sp>
        <p:sp>
          <p:nvSpPr>
            <p:cNvPr id="59415" name="AutoShape 75">
              <a:extLst>
                <a:ext uri="{FF2B5EF4-FFF2-40B4-BE49-F238E27FC236}">
                  <a16:creationId xmlns:a16="http://schemas.microsoft.com/office/drawing/2014/main" xmlns="" id="{35196F78-9926-45F9-8134-5BDCD5A23D94}"/>
                </a:ext>
              </a:extLst>
            </p:cNvPr>
            <p:cNvSpPr>
              <a:spLocks noChangeArrowheads="1"/>
            </p:cNvSpPr>
            <p:nvPr/>
          </p:nvSpPr>
          <p:spPr bwMode="auto">
            <a:xfrm>
              <a:off x="563" y="3093"/>
              <a:ext cx="1164" cy="912"/>
            </a:xfrm>
            <a:prstGeom prst="irregularSeal1">
              <a:avLst/>
            </a:prstGeom>
            <a:solidFill>
              <a:srgbClr val="FFFF00"/>
            </a:solidFill>
            <a:ln>
              <a:noFill/>
            </a:ln>
            <a:effectLst/>
            <a:extLst>
              <a:ext uri="{91240B29-F687-4F45-9708-019B960494DF}">
                <a14:hiddenLine xmlns:a14="http://schemas.microsoft.com/office/drawing/2010/main" xmlns="" w="9525">
                  <a:solidFill>
                    <a:srgbClr val="C0C0C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Erro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Ativo</a:t>
              </a:r>
              <a:b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59413" name="AutoShape 76">
            <a:extLst>
              <a:ext uri="{FF2B5EF4-FFF2-40B4-BE49-F238E27FC236}">
                <a16:creationId xmlns:a16="http://schemas.microsoft.com/office/drawing/2014/main" xmlns="" id="{004EAF14-A769-4EAE-A83D-7460DB8693D8}"/>
              </a:ext>
            </a:extLst>
          </p:cNvPr>
          <p:cNvSpPr>
            <a:spLocks noChangeArrowheads="1"/>
          </p:cNvSpPr>
          <p:nvPr/>
        </p:nvSpPr>
        <p:spPr bwMode="auto">
          <a:xfrm flipH="1">
            <a:off x="1935164" y="3951288"/>
            <a:ext cx="1798637" cy="641350"/>
          </a:xfrm>
          <a:prstGeom prst="wedgeRectCallout">
            <a:avLst>
              <a:gd name="adj1" fmla="val -84866"/>
              <a:gd name="adj2" fmla="val 44056"/>
            </a:avLst>
          </a:prstGeom>
          <a:solidFill>
            <a:srgbClr val="FF99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Outros Erros Humanos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250" name="Picture 2" descr="CherData5">
            <a:extLst>
              <a:ext uri="{FF2B5EF4-FFF2-40B4-BE49-F238E27FC236}">
                <a16:creationId xmlns:a16="http://schemas.microsoft.com/office/drawing/2014/main" xmlns="" id="{FBA63221-2D75-4CF1-B396-83E478A0520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78438" y="0"/>
            <a:ext cx="538956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77251" name="Text Box 3">
            <a:extLst>
              <a:ext uri="{FF2B5EF4-FFF2-40B4-BE49-F238E27FC236}">
                <a16:creationId xmlns:a16="http://schemas.microsoft.com/office/drawing/2014/main" xmlns="" id="{2C413EB6-3E2C-49CA-9769-BCBFC027D151}"/>
              </a:ext>
            </a:extLst>
          </p:cNvPr>
          <p:cNvSpPr txBox="1">
            <a:spLocks noChangeArrowheads="1"/>
          </p:cNvSpPr>
          <p:nvPr/>
        </p:nvSpPr>
        <p:spPr bwMode="auto">
          <a:xfrm>
            <a:off x="1524001" y="1"/>
            <a:ext cx="3611563" cy="31553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spAutoFit/>
          </a:bodyPr>
          <a:lstStyle/>
          <a:p>
            <a:pPr algn="ctr" eaLnBrk="0" hangingPunct="0">
              <a:lnSpc>
                <a:spcPct val="160000"/>
              </a:lnSpc>
              <a:spcBef>
                <a:spcPts val="1200"/>
              </a:spcBef>
            </a:pPr>
            <a:r>
              <a:rPr lang="pt-BR" altLang="en-US" sz="3200" b="1"/>
              <a:t>  A contaminação elevada não é necessariamente igual a altas doses!</a:t>
            </a:r>
            <a:endParaRPr lang="es-ES_tradnl" altLang="en-US" sz="3200" b="1"/>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xmlns="" id="{5085C0F3-3845-4005-B1DA-35C6C9198C2B}"/>
              </a:ext>
            </a:extLst>
          </p:cNvPr>
          <p:cNvSpPr>
            <a:spLocks noChangeAspect="1" noChangeArrowheads="1"/>
          </p:cNvSpPr>
          <p:nvPr/>
        </p:nvSpPr>
        <p:spPr bwMode="auto">
          <a:xfrm>
            <a:off x="2209801" y="152400"/>
            <a:ext cx="7445375" cy="941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4000" b="1" i="1" u="none" strike="noStrike" kern="1200" cap="none" spc="0" normalizeH="0" baseline="0" noProof="0">
                <a:ln>
                  <a:noFill/>
                </a:ln>
                <a:solidFill>
                  <a:srgbClr val="000066"/>
                </a:solidFill>
                <a:effectLst/>
                <a:uLnTx/>
                <a:uFillTx/>
                <a:latin typeface="Arial" panose="020B0604020202020204" pitchFamily="34" charset="0"/>
                <a:ea typeface="+mn-ea"/>
                <a:cs typeface="+mn-cs"/>
              </a:rPr>
              <a:t>Modelo de Desempenho</a:t>
            </a:r>
            <a:br>
              <a:rPr kumimoji="0" lang="en-US" altLang="pt-BR" sz="4000" b="1" i="1"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3200" b="1" i="1" u="none" strike="noStrike" kern="1200" cap="none" spc="0" normalizeH="0" baseline="0" noProof="0">
                <a:ln>
                  <a:noFill/>
                </a:ln>
                <a:solidFill>
                  <a:srgbClr val="000066"/>
                </a:solidFill>
                <a:effectLst/>
                <a:uLnTx/>
                <a:uFillTx/>
                <a:latin typeface="Arial" panose="020B0604020202020204" pitchFamily="34" charset="0"/>
                <a:ea typeface="+mn-ea"/>
                <a:cs typeface="+mn-cs"/>
              </a:rPr>
              <a:t> </a:t>
            </a:r>
            <a:r>
              <a:rPr kumimoji="0" lang="en-US" altLang="pt-BR" sz="2800" b="1" i="1" u="none" strike="noStrike" kern="1200" cap="none" spc="0" normalizeH="0" baseline="0" noProof="0">
                <a:ln>
                  <a:noFill/>
                </a:ln>
                <a:solidFill>
                  <a:srgbClr val="000066"/>
                </a:solidFill>
                <a:effectLst/>
                <a:uLnTx/>
                <a:uFillTx/>
                <a:latin typeface="Arial" panose="020B0604020202020204" pitchFamily="34" charset="0"/>
                <a:ea typeface="+mn-ea"/>
                <a:cs typeface="+mn-cs"/>
              </a:rPr>
              <a:t>– Processo de Execução de Trabalho</a:t>
            </a:r>
          </a:p>
        </p:txBody>
      </p:sp>
      <p:sp>
        <p:nvSpPr>
          <p:cNvPr id="61443" name="AutoShape 3">
            <a:extLst>
              <a:ext uri="{FF2B5EF4-FFF2-40B4-BE49-F238E27FC236}">
                <a16:creationId xmlns:a16="http://schemas.microsoft.com/office/drawing/2014/main" xmlns="" id="{B2B799B9-9729-4D22-ADD4-7D786A20F6A3}"/>
              </a:ext>
            </a:extLst>
          </p:cNvPr>
          <p:cNvSpPr>
            <a:spLocks noChangeArrowheads="1"/>
          </p:cNvSpPr>
          <p:nvPr/>
        </p:nvSpPr>
        <p:spPr bwMode="auto">
          <a:xfrm>
            <a:off x="3146425" y="1423988"/>
            <a:ext cx="5930900" cy="4864100"/>
          </a:xfrm>
          <a:prstGeom prst="star16">
            <a:avLst>
              <a:gd name="adj" fmla="val 37500"/>
            </a:avLst>
          </a:prstGeom>
          <a:gradFill rotWithShape="1">
            <a:gsLst>
              <a:gs pos="0">
                <a:srgbClr val="000066"/>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Liderança</a:t>
            </a:r>
          </a:p>
        </p:txBody>
      </p:sp>
      <p:sp>
        <p:nvSpPr>
          <p:cNvPr id="61444" name="Rectangle 4">
            <a:extLst>
              <a:ext uri="{FF2B5EF4-FFF2-40B4-BE49-F238E27FC236}">
                <a16:creationId xmlns:a16="http://schemas.microsoft.com/office/drawing/2014/main" xmlns="" id="{92E0C40F-0512-4D4C-9BB3-60FEE53F14D4}"/>
              </a:ext>
            </a:extLst>
          </p:cNvPr>
          <p:cNvSpPr>
            <a:spLocks noChangeAspect="1" noChangeArrowheads="1"/>
          </p:cNvSpPr>
          <p:nvPr/>
        </p:nvSpPr>
        <p:spPr bwMode="auto">
          <a:xfrm>
            <a:off x="2768601" y="4575175"/>
            <a:ext cx="2543175" cy="1773238"/>
          </a:xfrm>
          <a:prstGeom prst="rect">
            <a:avLst/>
          </a:prstGeom>
          <a:solidFill>
            <a:srgbClr val="FFFFFF"/>
          </a:solidFill>
          <a:ln w="76200">
            <a:solidFill>
              <a:srgbClr val="000066"/>
            </a:solidFill>
            <a:miter lim="800000"/>
            <a:headEnd/>
            <a:tailEnd/>
          </a:ln>
        </p:spPr>
        <p:txBody>
          <a:bodyPr lIns="45720" rIns="45720"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a:ln>
                  <a:noFill/>
                </a:ln>
                <a:solidFill>
                  <a:srgbClr val="000066"/>
                </a:solidFill>
                <a:effectLst/>
                <a:uLnTx/>
                <a:uFillTx/>
                <a:latin typeface="Arial" panose="020B0604020202020204" pitchFamily="34" charset="0"/>
                <a:ea typeface="+mn-ea"/>
                <a:cs typeface="+mn-cs"/>
              </a:rPr>
              <a:t>1.</a:t>
            </a:r>
            <a:br>
              <a:rPr kumimoji="0" lang="en-US" altLang="pt-BR" sz="24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24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FATORES ORGANIZAC.</a:t>
            </a:r>
          </a:p>
        </p:txBody>
      </p:sp>
      <p:grpSp>
        <p:nvGrpSpPr>
          <p:cNvPr id="61445" name="Group 5">
            <a:extLst>
              <a:ext uri="{FF2B5EF4-FFF2-40B4-BE49-F238E27FC236}">
                <a16:creationId xmlns:a16="http://schemas.microsoft.com/office/drawing/2014/main" xmlns="" id="{F4C55A84-6E93-4360-A8CB-24B9BF743AE5}"/>
              </a:ext>
            </a:extLst>
          </p:cNvPr>
          <p:cNvGrpSpPr>
            <a:grpSpLocks/>
          </p:cNvGrpSpPr>
          <p:nvPr/>
        </p:nvGrpSpPr>
        <p:grpSpPr bwMode="auto">
          <a:xfrm>
            <a:off x="2921001" y="1365251"/>
            <a:ext cx="2390775" cy="3171825"/>
            <a:chOff x="880" y="860"/>
            <a:chExt cx="1506" cy="1998"/>
          </a:xfrm>
        </p:grpSpPr>
        <p:sp>
          <p:nvSpPr>
            <p:cNvPr id="61453" name="Rectangle 6">
              <a:extLst>
                <a:ext uri="{FF2B5EF4-FFF2-40B4-BE49-F238E27FC236}">
                  <a16:creationId xmlns:a16="http://schemas.microsoft.com/office/drawing/2014/main" xmlns="" id="{8FEEE61D-ABAB-4234-B890-69C86A28B918}"/>
                </a:ext>
              </a:extLst>
            </p:cNvPr>
            <p:cNvSpPr>
              <a:spLocks noChangeAspect="1" noChangeArrowheads="1"/>
            </p:cNvSpPr>
            <p:nvPr/>
          </p:nvSpPr>
          <p:spPr bwMode="auto">
            <a:xfrm>
              <a:off x="880" y="860"/>
              <a:ext cx="1506" cy="1117"/>
            </a:xfrm>
            <a:prstGeom prst="rect">
              <a:avLst/>
            </a:prstGeom>
            <a:solidFill>
              <a:srgbClr val="FFFFFF"/>
            </a:solidFill>
            <a:ln w="76200">
              <a:solidFill>
                <a:srgbClr val="000066"/>
              </a:solidFill>
              <a:miter lim="800000"/>
              <a:headEnd/>
              <a:tailEnd/>
            </a:ln>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2.</a:t>
              </a:r>
              <a:b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br>
              <a: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CONDIÇÕES DO LOCAL DE TRABALHO</a:t>
              </a:r>
            </a:p>
          </p:txBody>
        </p:sp>
        <p:cxnSp>
          <p:nvCxnSpPr>
            <p:cNvPr id="61454" name="AutoShape 7">
              <a:extLst>
                <a:ext uri="{FF2B5EF4-FFF2-40B4-BE49-F238E27FC236}">
                  <a16:creationId xmlns:a16="http://schemas.microsoft.com/office/drawing/2014/main" xmlns="" id="{2D7BC66C-CC44-42E4-8DC9-F16F483F78F9}"/>
                </a:ext>
              </a:extLst>
            </p:cNvPr>
            <p:cNvCxnSpPr>
              <a:cxnSpLocks noChangeAspect="1" noChangeShapeType="1"/>
            </p:cNvCxnSpPr>
            <p:nvPr/>
          </p:nvCxnSpPr>
          <p:spPr bwMode="auto">
            <a:xfrm flipV="1">
              <a:off x="1633" y="2001"/>
              <a:ext cx="0" cy="857"/>
            </a:xfrm>
            <a:prstGeom prst="straightConnector1">
              <a:avLst/>
            </a:prstGeom>
            <a:noFill/>
            <a:ln w="1270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61446" name="Group 8">
            <a:extLst>
              <a:ext uri="{FF2B5EF4-FFF2-40B4-BE49-F238E27FC236}">
                <a16:creationId xmlns:a16="http://schemas.microsoft.com/office/drawing/2014/main" xmlns="" id="{FC188A47-4EEF-4DC2-8ECD-6F140C503EAE}"/>
              </a:ext>
            </a:extLst>
          </p:cNvPr>
          <p:cNvGrpSpPr>
            <a:grpSpLocks/>
          </p:cNvGrpSpPr>
          <p:nvPr/>
        </p:nvGrpSpPr>
        <p:grpSpPr bwMode="auto">
          <a:xfrm>
            <a:off x="5349875" y="1358901"/>
            <a:ext cx="3951288" cy="1774825"/>
            <a:chOff x="2410" y="856"/>
            <a:chExt cx="2489" cy="1118"/>
          </a:xfrm>
        </p:grpSpPr>
        <p:sp>
          <p:nvSpPr>
            <p:cNvPr id="61451" name="Rectangle 9">
              <a:extLst>
                <a:ext uri="{FF2B5EF4-FFF2-40B4-BE49-F238E27FC236}">
                  <a16:creationId xmlns:a16="http://schemas.microsoft.com/office/drawing/2014/main" xmlns="" id="{51F50E21-47DC-4D41-BA8B-11CE1AEB6371}"/>
                </a:ext>
              </a:extLst>
            </p:cNvPr>
            <p:cNvSpPr>
              <a:spLocks noChangeAspect="1" noChangeArrowheads="1"/>
            </p:cNvSpPr>
            <p:nvPr/>
          </p:nvSpPr>
          <p:spPr bwMode="auto">
            <a:xfrm>
              <a:off x="3393" y="856"/>
              <a:ext cx="1506" cy="1118"/>
            </a:xfrm>
            <a:prstGeom prst="rect">
              <a:avLst/>
            </a:prstGeom>
            <a:solidFill>
              <a:srgbClr val="FFFFFF"/>
            </a:solidFill>
            <a:ln w="76200">
              <a:solidFill>
                <a:srgbClr val="000066"/>
              </a:solidFill>
              <a:miter lim="800000"/>
              <a:headEnd/>
              <a:tailEnd/>
            </a:ln>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3.</a:t>
              </a:r>
              <a:b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br>
              <a: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COMPORT. INDIVIDUAL</a:t>
              </a:r>
            </a:p>
          </p:txBody>
        </p:sp>
        <p:cxnSp>
          <p:nvCxnSpPr>
            <p:cNvPr id="61452" name="AutoShape 10">
              <a:extLst>
                <a:ext uri="{FF2B5EF4-FFF2-40B4-BE49-F238E27FC236}">
                  <a16:creationId xmlns:a16="http://schemas.microsoft.com/office/drawing/2014/main" xmlns="" id="{D88F7A26-600E-4E6B-9893-28812B37B979}"/>
                </a:ext>
              </a:extLst>
            </p:cNvPr>
            <p:cNvCxnSpPr>
              <a:cxnSpLocks noChangeAspect="1" noChangeShapeType="1"/>
            </p:cNvCxnSpPr>
            <p:nvPr/>
          </p:nvCxnSpPr>
          <p:spPr bwMode="auto">
            <a:xfrm flipV="1">
              <a:off x="2410" y="1415"/>
              <a:ext cx="959" cy="4"/>
            </a:xfrm>
            <a:prstGeom prst="straightConnector1">
              <a:avLst/>
            </a:prstGeom>
            <a:noFill/>
            <a:ln w="1270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61447" name="Group 11">
            <a:extLst>
              <a:ext uri="{FF2B5EF4-FFF2-40B4-BE49-F238E27FC236}">
                <a16:creationId xmlns:a16="http://schemas.microsoft.com/office/drawing/2014/main" xmlns="" id="{48F5FF00-9CE5-4CED-97BD-25B239D13A79}"/>
              </a:ext>
            </a:extLst>
          </p:cNvPr>
          <p:cNvGrpSpPr>
            <a:grpSpLocks/>
          </p:cNvGrpSpPr>
          <p:nvPr/>
        </p:nvGrpSpPr>
        <p:grpSpPr bwMode="auto">
          <a:xfrm>
            <a:off x="6910389" y="3171825"/>
            <a:ext cx="2390775" cy="3182938"/>
            <a:chOff x="3393" y="1998"/>
            <a:chExt cx="1506" cy="2005"/>
          </a:xfrm>
        </p:grpSpPr>
        <p:sp>
          <p:nvSpPr>
            <p:cNvPr id="61449" name="Rectangle 12">
              <a:extLst>
                <a:ext uri="{FF2B5EF4-FFF2-40B4-BE49-F238E27FC236}">
                  <a16:creationId xmlns:a16="http://schemas.microsoft.com/office/drawing/2014/main" xmlns="" id="{F1415E55-17FE-4E0B-B38C-CF9663D5B9F6}"/>
                </a:ext>
              </a:extLst>
            </p:cNvPr>
            <p:cNvSpPr>
              <a:spLocks noChangeAspect="1" noChangeArrowheads="1"/>
            </p:cNvSpPr>
            <p:nvPr/>
          </p:nvSpPr>
          <p:spPr bwMode="auto">
            <a:xfrm>
              <a:off x="3393" y="2885"/>
              <a:ext cx="1506" cy="1118"/>
            </a:xfrm>
            <a:prstGeom prst="rect">
              <a:avLst/>
            </a:prstGeom>
            <a:solidFill>
              <a:srgbClr val="FFFFFF"/>
            </a:solidFill>
            <a:ln w="76200">
              <a:solidFill>
                <a:srgbClr val="000066"/>
              </a:solidFill>
              <a:miter lim="800000"/>
              <a:headEnd/>
              <a:tailEnd/>
            </a:ln>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4.</a:t>
              </a:r>
              <a:b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br>
              <a:r>
                <a:rPr kumimoji="0" lang="en-US" altLang="pt-BR"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RESULTADOS DA PLANTA</a:t>
              </a:r>
            </a:p>
          </p:txBody>
        </p:sp>
        <p:cxnSp>
          <p:nvCxnSpPr>
            <p:cNvPr id="61450" name="AutoShape 13">
              <a:extLst>
                <a:ext uri="{FF2B5EF4-FFF2-40B4-BE49-F238E27FC236}">
                  <a16:creationId xmlns:a16="http://schemas.microsoft.com/office/drawing/2014/main" xmlns="" id="{C4709E1F-F2DA-4A91-9F50-8EC726D203E5}"/>
                </a:ext>
              </a:extLst>
            </p:cNvPr>
            <p:cNvCxnSpPr>
              <a:cxnSpLocks noChangeAspect="1" noChangeShapeType="1"/>
            </p:cNvCxnSpPr>
            <p:nvPr/>
          </p:nvCxnSpPr>
          <p:spPr bwMode="auto">
            <a:xfrm>
              <a:off x="4146" y="1998"/>
              <a:ext cx="0" cy="863"/>
            </a:xfrm>
            <a:prstGeom prst="straightConnector1">
              <a:avLst/>
            </a:prstGeom>
            <a:noFill/>
            <a:ln w="1270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cxnSp>
        <p:nvCxnSpPr>
          <p:cNvPr id="61448" name="AutoShape 14">
            <a:extLst>
              <a:ext uri="{FF2B5EF4-FFF2-40B4-BE49-F238E27FC236}">
                <a16:creationId xmlns:a16="http://schemas.microsoft.com/office/drawing/2014/main" xmlns="" id="{CC468373-C54E-4FBA-B054-22893013442B}"/>
              </a:ext>
            </a:extLst>
          </p:cNvPr>
          <p:cNvCxnSpPr>
            <a:cxnSpLocks noChangeAspect="1" noChangeShapeType="1"/>
          </p:cNvCxnSpPr>
          <p:nvPr/>
        </p:nvCxnSpPr>
        <p:spPr bwMode="auto">
          <a:xfrm flipH="1" flipV="1">
            <a:off x="5349876" y="5462588"/>
            <a:ext cx="1522413" cy="4762"/>
          </a:xfrm>
          <a:prstGeom prst="straightConnector1">
            <a:avLst/>
          </a:prstGeom>
          <a:noFill/>
          <a:ln w="1270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D956A36A-936A-4CC0-8F91-7BB35B2F2B70}"/>
              </a:ext>
            </a:extLst>
          </p:cNvPr>
          <p:cNvSpPr>
            <a:spLocks noGrp="1" noChangeArrowheads="1"/>
          </p:cNvSpPr>
          <p:nvPr>
            <p:ph type="title"/>
          </p:nvPr>
        </p:nvSpPr>
        <p:spPr>
          <a:xfrm>
            <a:off x="8393112" y="6364092"/>
            <a:ext cx="4206875" cy="487364"/>
          </a:xfrm>
        </p:spPr>
        <p:txBody>
          <a:bodyPr/>
          <a:lstStyle/>
          <a:p>
            <a:r>
              <a:rPr lang="en-US" altLang="pt-BR" sz="2400" b="1" dirty="0" err="1"/>
              <a:t>Modelo</a:t>
            </a:r>
            <a:r>
              <a:rPr lang="en-US" altLang="pt-BR" sz="2400" b="1" dirty="0"/>
              <a:t> de </a:t>
            </a:r>
            <a:r>
              <a:rPr lang="en-US" altLang="pt-BR" sz="2400" b="1" dirty="0" err="1"/>
              <a:t>Desempenho</a:t>
            </a:r>
            <a:endParaRPr lang="en-US" altLang="pt-BR" sz="2000" b="1" dirty="0">
              <a:solidFill>
                <a:srgbClr val="FFFFFF"/>
              </a:solidFill>
            </a:endParaRPr>
          </a:p>
        </p:txBody>
      </p:sp>
      <p:grpSp>
        <p:nvGrpSpPr>
          <p:cNvPr id="63491" name="Group 3">
            <a:extLst>
              <a:ext uri="{FF2B5EF4-FFF2-40B4-BE49-F238E27FC236}">
                <a16:creationId xmlns:a16="http://schemas.microsoft.com/office/drawing/2014/main" xmlns="" id="{B518350E-E6F5-425F-9B3F-CC0B6E4C24AE}"/>
              </a:ext>
            </a:extLst>
          </p:cNvPr>
          <p:cNvGrpSpPr>
            <a:grpSpLocks/>
          </p:cNvGrpSpPr>
          <p:nvPr/>
        </p:nvGrpSpPr>
        <p:grpSpPr bwMode="auto">
          <a:xfrm>
            <a:off x="1524000" y="0"/>
            <a:ext cx="8972550" cy="6858000"/>
            <a:chOff x="0" y="0"/>
            <a:chExt cx="5652" cy="4320"/>
          </a:xfrm>
        </p:grpSpPr>
        <p:grpSp>
          <p:nvGrpSpPr>
            <p:cNvPr id="63492" name="Group 4">
              <a:extLst>
                <a:ext uri="{FF2B5EF4-FFF2-40B4-BE49-F238E27FC236}">
                  <a16:creationId xmlns:a16="http://schemas.microsoft.com/office/drawing/2014/main" xmlns="" id="{15E1EC0F-7D8F-40B4-B80F-E03F9561EEC7}"/>
                </a:ext>
              </a:extLst>
            </p:cNvPr>
            <p:cNvGrpSpPr>
              <a:grpSpLocks/>
            </p:cNvGrpSpPr>
            <p:nvPr/>
          </p:nvGrpSpPr>
          <p:grpSpPr bwMode="auto">
            <a:xfrm>
              <a:off x="0" y="0"/>
              <a:ext cx="5652" cy="4320"/>
              <a:chOff x="0" y="0"/>
              <a:chExt cx="5652" cy="4320"/>
            </a:xfrm>
          </p:grpSpPr>
          <p:grpSp>
            <p:nvGrpSpPr>
              <p:cNvPr id="63506" name="Group 5">
                <a:extLst>
                  <a:ext uri="{FF2B5EF4-FFF2-40B4-BE49-F238E27FC236}">
                    <a16:creationId xmlns:a16="http://schemas.microsoft.com/office/drawing/2014/main" xmlns="" id="{2485EC4F-2ECA-48A2-9602-7D55A082795B}"/>
                  </a:ext>
                </a:extLst>
              </p:cNvPr>
              <p:cNvGrpSpPr>
                <a:grpSpLocks/>
              </p:cNvGrpSpPr>
              <p:nvPr/>
            </p:nvGrpSpPr>
            <p:grpSpPr bwMode="auto">
              <a:xfrm>
                <a:off x="3570" y="78"/>
                <a:ext cx="2082" cy="1484"/>
                <a:chOff x="3570" y="78"/>
                <a:chExt cx="2082" cy="1484"/>
              </a:xfrm>
            </p:grpSpPr>
            <p:sp>
              <p:nvSpPr>
                <p:cNvPr id="63624" name="Oval 6">
                  <a:extLst>
                    <a:ext uri="{FF2B5EF4-FFF2-40B4-BE49-F238E27FC236}">
                      <a16:creationId xmlns:a16="http://schemas.microsoft.com/office/drawing/2014/main" xmlns="" id="{DEE561D7-F809-455E-93DB-2A888C2393A0}"/>
                    </a:ext>
                  </a:extLst>
                </p:cNvPr>
                <p:cNvSpPr>
                  <a:spLocks noChangeArrowheads="1"/>
                </p:cNvSpPr>
                <p:nvPr/>
              </p:nvSpPr>
              <p:spPr bwMode="auto">
                <a:xfrm flipH="1">
                  <a:off x="3570" y="78"/>
                  <a:ext cx="2082" cy="1484"/>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63625" name="Group 7">
                  <a:extLst>
                    <a:ext uri="{FF2B5EF4-FFF2-40B4-BE49-F238E27FC236}">
                      <a16:creationId xmlns:a16="http://schemas.microsoft.com/office/drawing/2014/main" xmlns="" id="{FEF52005-14D1-4E47-A7E5-703D83ED5E75}"/>
                    </a:ext>
                  </a:extLst>
                </p:cNvPr>
                <p:cNvGrpSpPr>
                  <a:grpSpLocks/>
                </p:cNvGrpSpPr>
                <p:nvPr/>
              </p:nvGrpSpPr>
              <p:grpSpPr bwMode="auto">
                <a:xfrm>
                  <a:off x="3703" y="127"/>
                  <a:ext cx="1870" cy="1334"/>
                  <a:chOff x="3703" y="127"/>
                  <a:chExt cx="1870" cy="1334"/>
                </a:xfrm>
              </p:grpSpPr>
              <p:sp>
                <p:nvSpPr>
                  <p:cNvPr id="63626" name="Rectangle 8">
                    <a:extLst>
                      <a:ext uri="{FF2B5EF4-FFF2-40B4-BE49-F238E27FC236}">
                        <a16:creationId xmlns:a16="http://schemas.microsoft.com/office/drawing/2014/main" xmlns="" id="{AC9FE4E4-89D3-4574-9302-A4048CE50908}"/>
                      </a:ext>
                    </a:extLst>
                  </p:cNvPr>
                  <p:cNvSpPr>
                    <a:spLocks noChangeArrowheads="1"/>
                  </p:cNvSpPr>
                  <p:nvPr/>
                </p:nvSpPr>
                <p:spPr bwMode="auto">
                  <a:xfrm>
                    <a:off x="3994" y="649"/>
                    <a:ext cx="432"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Self-Checking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27" name="Rectangle 9">
                    <a:extLst>
                      <a:ext uri="{FF2B5EF4-FFF2-40B4-BE49-F238E27FC236}">
                        <a16:creationId xmlns:a16="http://schemas.microsoft.com/office/drawing/2014/main" xmlns="" id="{C26D5A8B-40EA-4E4B-8C05-A3899DAC8C27}"/>
                      </a:ext>
                    </a:extLst>
                  </p:cNvPr>
                  <p:cNvSpPr>
                    <a:spLocks noChangeArrowheads="1"/>
                  </p:cNvSpPr>
                  <p:nvPr/>
                </p:nvSpPr>
                <p:spPr bwMode="auto">
                  <a:xfrm>
                    <a:off x="4528" y="649"/>
                    <a:ext cx="447"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Place-Keeping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28" name="Rectangle 10">
                    <a:extLst>
                      <a:ext uri="{FF2B5EF4-FFF2-40B4-BE49-F238E27FC236}">
                        <a16:creationId xmlns:a16="http://schemas.microsoft.com/office/drawing/2014/main" xmlns="" id="{303ACDCE-0D93-4F49-AC68-4B8BC2A91C3E}"/>
                      </a:ext>
                    </a:extLst>
                  </p:cNvPr>
                  <p:cNvSpPr>
                    <a:spLocks noChangeArrowheads="1"/>
                  </p:cNvSpPr>
                  <p:nvPr/>
                </p:nvSpPr>
                <p:spPr bwMode="auto">
                  <a:xfrm>
                    <a:off x="4596" y="355"/>
                    <a:ext cx="778"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Effective Communication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29" name="Rectangle 11">
                    <a:extLst>
                      <a:ext uri="{FF2B5EF4-FFF2-40B4-BE49-F238E27FC236}">
                        <a16:creationId xmlns:a16="http://schemas.microsoft.com/office/drawing/2014/main" xmlns="" id="{780E0931-B51E-49A6-AC9C-186A39D831BB}"/>
                      </a:ext>
                    </a:extLst>
                  </p:cNvPr>
                  <p:cNvSpPr>
                    <a:spLocks noChangeArrowheads="1"/>
                  </p:cNvSpPr>
                  <p:nvPr/>
                </p:nvSpPr>
                <p:spPr bwMode="auto">
                  <a:xfrm>
                    <a:off x="4698" y="816"/>
                    <a:ext cx="353"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Concurrent</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Verification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0" name="Rectangle 12">
                    <a:extLst>
                      <a:ext uri="{FF2B5EF4-FFF2-40B4-BE49-F238E27FC236}">
                        <a16:creationId xmlns:a16="http://schemas.microsoft.com/office/drawing/2014/main" xmlns="" id="{08BDEBBB-526F-4033-A0AF-B8CE5E1FD6AE}"/>
                      </a:ext>
                    </a:extLst>
                  </p:cNvPr>
                  <p:cNvSpPr>
                    <a:spLocks noChangeArrowheads="1"/>
                  </p:cNvSpPr>
                  <p:nvPr/>
                </p:nvSpPr>
                <p:spPr bwMode="auto">
                  <a:xfrm>
                    <a:off x="3798" y="465"/>
                    <a:ext cx="45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Procedure Use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&amp; Adherence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1" name="Rectangle 13">
                    <a:extLst>
                      <a:ext uri="{FF2B5EF4-FFF2-40B4-BE49-F238E27FC236}">
                        <a16:creationId xmlns:a16="http://schemas.microsoft.com/office/drawing/2014/main" xmlns="" id="{306E4A7F-EB2F-44E2-891B-59B7296707E2}"/>
                      </a:ext>
                    </a:extLst>
                  </p:cNvPr>
                  <p:cNvSpPr>
                    <a:spLocks noChangeArrowheads="1"/>
                  </p:cNvSpPr>
                  <p:nvPr/>
                </p:nvSpPr>
                <p:spPr bwMode="auto">
                  <a:xfrm>
                    <a:off x="5196" y="816"/>
                    <a:ext cx="36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Supervision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2" name="Rectangle 14">
                    <a:extLst>
                      <a:ext uri="{FF2B5EF4-FFF2-40B4-BE49-F238E27FC236}">
                        <a16:creationId xmlns:a16="http://schemas.microsoft.com/office/drawing/2014/main" xmlns="" id="{C7F9459A-A935-44B6-99FA-14550B016DBE}"/>
                      </a:ext>
                    </a:extLst>
                  </p:cNvPr>
                  <p:cNvSpPr>
                    <a:spLocks noChangeArrowheads="1"/>
                  </p:cNvSpPr>
                  <p:nvPr/>
                </p:nvSpPr>
                <p:spPr bwMode="auto">
                  <a:xfrm>
                    <a:off x="5019" y="464"/>
                    <a:ext cx="396"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Management</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Monitoring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3" name="Rectangle 15">
                    <a:extLst>
                      <a:ext uri="{FF2B5EF4-FFF2-40B4-BE49-F238E27FC236}">
                        <a16:creationId xmlns:a16="http://schemas.microsoft.com/office/drawing/2014/main" xmlns="" id="{1DC8F7ED-CDFD-4438-90A1-AF63E7F90758}"/>
                      </a:ext>
                    </a:extLst>
                  </p:cNvPr>
                  <p:cNvSpPr>
                    <a:spLocks noChangeArrowheads="1"/>
                  </p:cNvSpPr>
                  <p:nvPr/>
                </p:nvSpPr>
                <p:spPr bwMode="auto">
                  <a:xfrm>
                    <a:off x="4714" y="1329"/>
                    <a:ext cx="337"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Stop When</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Unsure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4" name="Rectangle 16">
                    <a:extLst>
                      <a:ext uri="{FF2B5EF4-FFF2-40B4-BE49-F238E27FC236}">
                        <a16:creationId xmlns:a16="http://schemas.microsoft.com/office/drawing/2014/main" xmlns="" id="{93C828EE-67E1-4062-926F-BE8A51F19C96}"/>
                      </a:ext>
                    </a:extLst>
                  </p:cNvPr>
                  <p:cNvSpPr>
                    <a:spLocks noChangeArrowheads="1"/>
                  </p:cNvSpPr>
                  <p:nvPr/>
                </p:nvSpPr>
                <p:spPr bwMode="auto">
                  <a:xfrm>
                    <a:off x="3901" y="354"/>
                    <a:ext cx="593"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Critical Parameters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5" name="Rectangle 17">
                    <a:extLst>
                      <a:ext uri="{FF2B5EF4-FFF2-40B4-BE49-F238E27FC236}">
                        <a16:creationId xmlns:a16="http://schemas.microsoft.com/office/drawing/2014/main" xmlns="" id="{8366B133-D78A-43D0-971D-360AA96B0513}"/>
                      </a:ext>
                    </a:extLst>
                  </p:cNvPr>
                  <p:cNvSpPr>
                    <a:spLocks noChangeArrowheads="1"/>
                  </p:cNvSpPr>
                  <p:nvPr/>
                </p:nvSpPr>
                <p:spPr bwMode="auto">
                  <a:xfrm>
                    <a:off x="5065" y="649"/>
                    <a:ext cx="50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Problem-solving</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Methodology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6" name="Rectangle 18">
                    <a:extLst>
                      <a:ext uri="{FF2B5EF4-FFF2-40B4-BE49-F238E27FC236}">
                        <a16:creationId xmlns:a16="http://schemas.microsoft.com/office/drawing/2014/main" xmlns="" id="{90917B78-BB16-443B-A467-8A24EF0653D0}"/>
                      </a:ext>
                    </a:extLst>
                  </p:cNvPr>
                  <p:cNvSpPr>
                    <a:spLocks noChangeArrowheads="1"/>
                  </p:cNvSpPr>
                  <p:nvPr/>
                </p:nvSpPr>
                <p:spPr bwMode="auto">
                  <a:xfrm>
                    <a:off x="4384" y="465"/>
                    <a:ext cx="51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Conservative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Decision-Making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7" name="Rectangle 19">
                    <a:extLst>
                      <a:ext uri="{FF2B5EF4-FFF2-40B4-BE49-F238E27FC236}">
                        <a16:creationId xmlns:a16="http://schemas.microsoft.com/office/drawing/2014/main" xmlns="" id="{AE9072A7-4571-4629-89EB-908F63F4DE06}"/>
                      </a:ext>
                    </a:extLst>
                  </p:cNvPr>
                  <p:cNvSpPr>
                    <a:spLocks noChangeArrowheads="1"/>
                  </p:cNvSpPr>
                  <p:nvPr/>
                </p:nvSpPr>
                <p:spPr bwMode="auto">
                  <a:xfrm>
                    <a:off x="5158" y="1140"/>
                    <a:ext cx="189"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Team</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Skills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8" name="Rectangle 20">
                    <a:extLst>
                      <a:ext uri="{FF2B5EF4-FFF2-40B4-BE49-F238E27FC236}">
                        <a16:creationId xmlns:a16="http://schemas.microsoft.com/office/drawing/2014/main" xmlns="" id="{55B78AFC-C4DE-4AB4-9E38-0DBE2BB84CB3}"/>
                      </a:ext>
                    </a:extLst>
                  </p:cNvPr>
                  <p:cNvSpPr>
                    <a:spLocks noChangeArrowheads="1"/>
                  </p:cNvSpPr>
                  <p:nvPr/>
                </p:nvSpPr>
                <p:spPr bwMode="auto">
                  <a:xfrm>
                    <a:off x="4696" y="1002"/>
                    <a:ext cx="454"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Peer-Checking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39" name="Rectangle 21">
                    <a:extLst>
                      <a:ext uri="{FF2B5EF4-FFF2-40B4-BE49-F238E27FC236}">
                        <a16:creationId xmlns:a16="http://schemas.microsoft.com/office/drawing/2014/main" xmlns="" id="{C0A8ACC7-5C41-4418-A7E6-A9BC3ABAAC9C}"/>
                      </a:ext>
                    </a:extLst>
                  </p:cNvPr>
                  <p:cNvSpPr>
                    <a:spLocks noChangeArrowheads="1"/>
                  </p:cNvSpPr>
                  <p:nvPr/>
                </p:nvSpPr>
                <p:spPr bwMode="auto">
                  <a:xfrm>
                    <a:off x="4699" y="1141"/>
                    <a:ext cx="38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Recognizing</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Error Traps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40" name="Rectangle 22">
                    <a:extLst>
                      <a:ext uri="{FF2B5EF4-FFF2-40B4-BE49-F238E27FC236}">
                        <a16:creationId xmlns:a16="http://schemas.microsoft.com/office/drawing/2014/main" xmlns="" id="{1C9E3458-0C71-4612-97DB-8CF260A37A72}"/>
                      </a:ext>
                    </a:extLst>
                  </p:cNvPr>
                  <p:cNvSpPr>
                    <a:spLocks noChangeArrowheads="1"/>
                  </p:cNvSpPr>
                  <p:nvPr/>
                </p:nvSpPr>
                <p:spPr bwMode="auto">
                  <a:xfrm>
                    <a:off x="3703" y="642"/>
                    <a:ext cx="169"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Rigor</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41" name="Rectangle 23">
                    <a:extLst>
                      <a:ext uri="{FF2B5EF4-FFF2-40B4-BE49-F238E27FC236}">
                        <a16:creationId xmlns:a16="http://schemas.microsoft.com/office/drawing/2014/main" xmlns="" id="{A1BDF001-6B75-480A-B638-F6E58C67491F}"/>
                      </a:ext>
                    </a:extLst>
                  </p:cNvPr>
                  <p:cNvSpPr>
                    <a:spLocks noChangeArrowheads="1"/>
                  </p:cNvSpPr>
                  <p:nvPr/>
                </p:nvSpPr>
                <p:spPr bwMode="auto">
                  <a:xfrm>
                    <a:off x="4473" y="127"/>
                    <a:ext cx="267" cy="77"/>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Flagging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42" name="Rectangle 24">
                    <a:extLst>
                      <a:ext uri="{FF2B5EF4-FFF2-40B4-BE49-F238E27FC236}">
                        <a16:creationId xmlns:a16="http://schemas.microsoft.com/office/drawing/2014/main" xmlns="" id="{7A0CDEB5-FF46-428D-84D2-36F1A2D054B2}"/>
                      </a:ext>
                    </a:extLst>
                  </p:cNvPr>
                  <p:cNvSpPr>
                    <a:spLocks noChangeArrowheads="1"/>
                  </p:cNvSpPr>
                  <p:nvPr/>
                </p:nvSpPr>
                <p:spPr bwMode="auto">
                  <a:xfrm>
                    <a:off x="4555" y="247"/>
                    <a:ext cx="639" cy="66"/>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Questioning Attitude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43" name="Rectangle 25">
                    <a:extLst>
                      <a:ext uri="{FF2B5EF4-FFF2-40B4-BE49-F238E27FC236}">
                        <a16:creationId xmlns:a16="http://schemas.microsoft.com/office/drawing/2014/main" xmlns="" id="{1E740D79-32D3-46A6-8AD1-86B2B71B1D8B}"/>
                      </a:ext>
                    </a:extLst>
                  </p:cNvPr>
                  <p:cNvSpPr>
                    <a:spLocks noChangeArrowheads="1"/>
                  </p:cNvSpPr>
                  <p:nvPr/>
                </p:nvSpPr>
                <p:spPr bwMode="auto">
                  <a:xfrm>
                    <a:off x="5197" y="939"/>
                    <a:ext cx="24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Job-site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Review</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63507" name="Group 26">
                <a:extLst>
                  <a:ext uri="{FF2B5EF4-FFF2-40B4-BE49-F238E27FC236}">
                    <a16:creationId xmlns:a16="http://schemas.microsoft.com/office/drawing/2014/main" xmlns="" id="{35CE5779-3331-416C-B605-7C3D96832F08}"/>
                  </a:ext>
                </a:extLst>
              </p:cNvPr>
              <p:cNvGrpSpPr>
                <a:grpSpLocks/>
              </p:cNvGrpSpPr>
              <p:nvPr/>
            </p:nvGrpSpPr>
            <p:grpSpPr bwMode="auto">
              <a:xfrm>
                <a:off x="3848" y="3080"/>
                <a:ext cx="1434" cy="722"/>
                <a:chOff x="3848" y="3080"/>
                <a:chExt cx="1434" cy="722"/>
              </a:xfrm>
            </p:grpSpPr>
            <p:sp>
              <p:nvSpPr>
                <p:cNvPr id="63619" name="Oval 27">
                  <a:extLst>
                    <a:ext uri="{FF2B5EF4-FFF2-40B4-BE49-F238E27FC236}">
                      <a16:creationId xmlns:a16="http://schemas.microsoft.com/office/drawing/2014/main" xmlns="" id="{41A261C6-73E9-436F-84D6-27DF01C22005}"/>
                    </a:ext>
                  </a:extLst>
                </p:cNvPr>
                <p:cNvSpPr>
                  <a:spLocks noChangeArrowheads="1"/>
                </p:cNvSpPr>
                <p:nvPr/>
              </p:nvSpPr>
              <p:spPr bwMode="auto">
                <a:xfrm>
                  <a:off x="3848" y="3080"/>
                  <a:ext cx="1434" cy="722"/>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620" name="Rectangle 28">
                  <a:extLst>
                    <a:ext uri="{FF2B5EF4-FFF2-40B4-BE49-F238E27FC236}">
                      <a16:creationId xmlns:a16="http://schemas.microsoft.com/office/drawing/2014/main" xmlns="" id="{1D9C5B3F-E22D-495B-A2DB-99D6031816E5}"/>
                    </a:ext>
                  </a:extLst>
                </p:cNvPr>
                <p:cNvSpPr>
                  <a:spLocks noChangeArrowheads="1"/>
                </p:cNvSpPr>
                <p:nvPr/>
              </p:nvSpPr>
              <p:spPr bwMode="auto">
                <a:xfrm>
                  <a:off x="4137" y="3545"/>
                  <a:ext cx="3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Safeguards</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Equipment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21" name="Rectangle 29">
                  <a:extLst>
                    <a:ext uri="{FF2B5EF4-FFF2-40B4-BE49-F238E27FC236}">
                      <a16:creationId xmlns:a16="http://schemas.microsoft.com/office/drawing/2014/main" xmlns="" id="{82E91E1B-472B-41D8-A177-2DF3A7E4A1B5}"/>
                    </a:ext>
                  </a:extLst>
                </p:cNvPr>
                <p:cNvSpPr>
                  <a:spLocks noChangeArrowheads="1"/>
                </p:cNvSpPr>
                <p:nvPr/>
              </p:nvSpPr>
              <p:spPr bwMode="auto">
                <a:xfrm>
                  <a:off x="4681" y="3153"/>
                  <a:ext cx="33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Reactor</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Protection</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Systems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22" name="Rectangle 30">
                  <a:extLst>
                    <a:ext uri="{FF2B5EF4-FFF2-40B4-BE49-F238E27FC236}">
                      <a16:creationId xmlns:a16="http://schemas.microsoft.com/office/drawing/2014/main" xmlns="" id="{AA7AF81A-7606-468A-9F75-0F79193A8329}"/>
                    </a:ext>
                  </a:extLst>
                </p:cNvPr>
                <p:cNvSpPr>
                  <a:spLocks noChangeArrowheads="1"/>
                </p:cNvSpPr>
                <p:nvPr/>
              </p:nvSpPr>
              <p:spPr bwMode="auto">
                <a:xfrm>
                  <a:off x="4548" y="3605"/>
                  <a:ext cx="391"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Containment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23" name="Rectangle 31">
                  <a:extLst>
                    <a:ext uri="{FF2B5EF4-FFF2-40B4-BE49-F238E27FC236}">
                      <a16:creationId xmlns:a16="http://schemas.microsoft.com/office/drawing/2014/main" xmlns="" id="{8F88153E-84A3-45DC-B1E2-4118FED6FC69}"/>
                    </a:ext>
                  </a:extLst>
                </p:cNvPr>
                <p:cNvSpPr>
                  <a:spLocks noChangeArrowheads="1"/>
                </p:cNvSpPr>
                <p:nvPr/>
              </p:nvSpPr>
              <p:spPr bwMode="auto">
                <a:xfrm>
                  <a:off x="4821" y="3416"/>
                  <a:ext cx="331" cy="154"/>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Equipment</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Reliability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63508" name="Group 32">
                <a:extLst>
                  <a:ext uri="{FF2B5EF4-FFF2-40B4-BE49-F238E27FC236}">
                    <a16:creationId xmlns:a16="http://schemas.microsoft.com/office/drawing/2014/main" xmlns="" id="{5E509CE4-EF2D-44F9-971F-E6AE3392E403}"/>
                  </a:ext>
                </a:extLst>
              </p:cNvPr>
              <p:cNvGrpSpPr>
                <a:grpSpLocks/>
              </p:cNvGrpSpPr>
              <p:nvPr/>
            </p:nvGrpSpPr>
            <p:grpSpPr bwMode="auto">
              <a:xfrm>
                <a:off x="0" y="0"/>
                <a:ext cx="4491" cy="1220"/>
                <a:chOff x="0" y="0"/>
                <a:chExt cx="4491" cy="1220"/>
              </a:xfrm>
            </p:grpSpPr>
            <p:sp>
              <p:nvSpPr>
                <p:cNvPr id="63599" name="Oval 33">
                  <a:extLst>
                    <a:ext uri="{FF2B5EF4-FFF2-40B4-BE49-F238E27FC236}">
                      <a16:creationId xmlns:a16="http://schemas.microsoft.com/office/drawing/2014/main" xmlns="" id="{014B2651-B3F1-4EB4-97E1-10D9893D6439}"/>
                    </a:ext>
                  </a:extLst>
                </p:cNvPr>
                <p:cNvSpPr>
                  <a:spLocks noChangeArrowheads="1"/>
                </p:cNvSpPr>
                <p:nvPr/>
              </p:nvSpPr>
              <p:spPr bwMode="auto">
                <a:xfrm>
                  <a:off x="0" y="0"/>
                  <a:ext cx="2280" cy="1220"/>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63600" name="Group 34">
                  <a:extLst>
                    <a:ext uri="{FF2B5EF4-FFF2-40B4-BE49-F238E27FC236}">
                      <a16:creationId xmlns:a16="http://schemas.microsoft.com/office/drawing/2014/main" xmlns="" id="{8A07FAFE-36B9-4C0E-A469-11609FDA3E42}"/>
                    </a:ext>
                  </a:extLst>
                </p:cNvPr>
                <p:cNvGrpSpPr>
                  <a:grpSpLocks/>
                </p:cNvGrpSpPr>
                <p:nvPr/>
              </p:nvGrpSpPr>
              <p:grpSpPr bwMode="auto">
                <a:xfrm>
                  <a:off x="53" y="57"/>
                  <a:ext cx="4438" cy="1085"/>
                  <a:chOff x="53" y="57"/>
                  <a:chExt cx="4438" cy="1085"/>
                </a:xfrm>
              </p:grpSpPr>
              <p:sp>
                <p:nvSpPr>
                  <p:cNvPr id="63601" name="Rectangle 35">
                    <a:extLst>
                      <a:ext uri="{FF2B5EF4-FFF2-40B4-BE49-F238E27FC236}">
                        <a16:creationId xmlns:a16="http://schemas.microsoft.com/office/drawing/2014/main" xmlns="" id="{F1192180-EFE5-44F9-B7E0-11969BA57AC8}"/>
                      </a:ext>
                    </a:extLst>
                  </p:cNvPr>
                  <p:cNvSpPr>
                    <a:spLocks noChangeArrowheads="1"/>
                  </p:cNvSpPr>
                  <p:nvPr/>
                </p:nvSpPr>
                <p:spPr bwMode="auto">
                  <a:xfrm>
                    <a:off x="1490" y="407"/>
                    <a:ext cx="736"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Equipment Labeling</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&amp; Equipment Condition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2" name="Rectangle 36">
                    <a:extLst>
                      <a:ext uri="{FF2B5EF4-FFF2-40B4-BE49-F238E27FC236}">
                        <a16:creationId xmlns:a16="http://schemas.microsoft.com/office/drawing/2014/main" xmlns="" id="{87B22613-948E-4C0F-B67F-8915CD352F56}"/>
                      </a:ext>
                    </a:extLst>
                  </p:cNvPr>
                  <p:cNvSpPr>
                    <a:spLocks noChangeArrowheads="1"/>
                  </p:cNvSpPr>
                  <p:nvPr/>
                </p:nvSpPr>
                <p:spPr bwMode="auto">
                  <a:xfrm>
                    <a:off x="843" y="408"/>
                    <a:ext cx="537"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Procedure / Work</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Package Quality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3" name="Rectangle 37">
                    <a:extLst>
                      <a:ext uri="{FF2B5EF4-FFF2-40B4-BE49-F238E27FC236}">
                        <a16:creationId xmlns:a16="http://schemas.microsoft.com/office/drawing/2014/main" xmlns="" id="{3CE3BBB9-2CE6-4C49-8E09-08389C1B9E39}"/>
                      </a:ext>
                    </a:extLst>
                  </p:cNvPr>
                  <p:cNvSpPr>
                    <a:spLocks noChangeArrowheads="1"/>
                  </p:cNvSpPr>
                  <p:nvPr/>
                </p:nvSpPr>
                <p:spPr bwMode="auto">
                  <a:xfrm>
                    <a:off x="120" y="408"/>
                    <a:ext cx="586"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Worfer knowledge,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Skill, &amp; Proficiency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4" name="Rectangle 38">
                    <a:extLst>
                      <a:ext uri="{FF2B5EF4-FFF2-40B4-BE49-F238E27FC236}">
                        <a16:creationId xmlns:a16="http://schemas.microsoft.com/office/drawing/2014/main" xmlns="" id="{A7925134-CA34-43F2-A457-CD8E620F9744}"/>
                      </a:ext>
                    </a:extLst>
                  </p:cNvPr>
                  <p:cNvSpPr>
                    <a:spLocks noChangeArrowheads="1"/>
                  </p:cNvSpPr>
                  <p:nvPr/>
                </p:nvSpPr>
                <p:spPr bwMode="auto">
                  <a:xfrm>
                    <a:off x="1628" y="220"/>
                    <a:ext cx="250"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Fitness-</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for-Duty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5" name="Rectangle 39">
                    <a:extLst>
                      <a:ext uri="{FF2B5EF4-FFF2-40B4-BE49-F238E27FC236}">
                        <a16:creationId xmlns:a16="http://schemas.microsoft.com/office/drawing/2014/main" xmlns="" id="{D6502154-AACF-4DBB-9F83-25A7D13B731D}"/>
                      </a:ext>
                    </a:extLst>
                  </p:cNvPr>
                  <p:cNvSpPr>
                    <a:spLocks noChangeArrowheads="1"/>
                  </p:cNvSpPr>
                  <p:nvPr/>
                </p:nvSpPr>
                <p:spPr bwMode="auto">
                  <a:xfrm>
                    <a:off x="644" y="918"/>
                    <a:ext cx="493"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Uneasy Attitude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6" name="Rectangle 40">
                    <a:extLst>
                      <a:ext uri="{FF2B5EF4-FFF2-40B4-BE49-F238E27FC236}">
                        <a16:creationId xmlns:a16="http://schemas.microsoft.com/office/drawing/2014/main" xmlns="" id="{195703EB-A1C6-47E0-8897-FB401E3C9EDF}"/>
                      </a:ext>
                    </a:extLst>
                  </p:cNvPr>
                  <p:cNvSpPr>
                    <a:spLocks noChangeArrowheads="1"/>
                  </p:cNvSpPr>
                  <p:nvPr/>
                </p:nvSpPr>
                <p:spPr bwMode="auto">
                  <a:xfrm>
                    <a:off x="813" y="57"/>
                    <a:ext cx="691"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Equipment Ergonomy </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&amp; Human Factors</a:t>
                    </a:r>
                  </a:p>
                </p:txBody>
              </p:sp>
              <p:sp>
                <p:nvSpPr>
                  <p:cNvPr id="63607" name="Rectangle 41">
                    <a:extLst>
                      <a:ext uri="{FF2B5EF4-FFF2-40B4-BE49-F238E27FC236}">
                        <a16:creationId xmlns:a16="http://schemas.microsoft.com/office/drawing/2014/main" xmlns="" id="{3F41781C-CBEC-4A01-A8CD-69200F57AC98}"/>
                      </a:ext>
                    </a:extLst>
                  </p:cNvPr>
                  <p:cNvSpPr>
                    <a:spLocks noChangeArrowheads="1"/>
                  </p:cNvSpPr>
                  <p:nvPr/>
                </p:nvSpPr>
                <p:spPr bwMode="auto">
                  <a:xfrm>
                    <a:off x="1294" y="585"/>
                    <a:ext cx="426"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Tool Quality</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&amp; Availability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8" name="Rectangle 42">
                    <a:extLst>
                      <a:ext uri="{FF2B5EF4-FFF2-40B4-BE49-F238E27FC236}">
                        <a16:creationId xmlns:a16="http://schemas.microsoft.com/office/drawing/2014/main" xmlns="" id="{E30709C0-A29E-45FE-A0FD-6DECEBDFC6F8}"/>
                      </a:ext>
                    </a:extLst>
                  </p:cNvPr>
                  <p:cNvSpPr>
                    <a:spLocks noChangeArrowheads="1"/>
                  </p:cNvSpPr>
                  <p:nvPr/>
                </p:nvSpPr>
                <p:spPr bwMode="auto">
                  <a:xfrm>
                    <a:off x="652" y="1010"/>
                    <a:ext cx="49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Roles &amp;</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Responsibilities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09" name="Rectangle 43">
                    <a:extLst>
                      <a:ext uri="{FF2B5EF4-FFF2-40B4-BE49-F238E27FC236}">
                        <a16:creationId xmlns:a16="http://schemas.microsoft.com/office/drawing/2014/main" xmlns="" id="{FC5BED1D-3390-46CB-85FA-16711D92B6F7}"/>
                      </a:ext>
                    </a:extLst>
                  </p:cNvPr>
                  <p:cNvSpPr>
                    <a:spLocks noChangeArrowheads="1"/>
                  </p:cNvSpPr>
                  <p:nvPr/>
                </p:nvSpPr>
                <p:spPr bwMode="auto">
                  <a:xfrm>
                    <a:off x="4048" y="245"/>
                    <a:ext cx="443"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Housekeeping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0" name="Rectangle 44">
                    <a:extLst>
                      <a:ext uri="{FF2B5EF4-FFF2-40B4-BE49-F238E27FC236}">
                        <a16:creationId xmlns:a16="http://schemas.microsoft.com/office/drawing/2014/main" xmlns="" id="{5C33998C-2C0D-47D8-BEE4-63140EFBFBFD}"/>
                      </a:ext>
                    </a:extLst>
                  </p:cNvPr>
                  <p:cNvSpPr>
                    <a:spLocks noChangeArrowheads="1"/>
                  </p:cNvSpPr>
                  <p:nvPr/>
                </p:nvSpPr>
                <p:spPr bwMode="auto">
                  <a:xfrm>
                    <a:off x="387" y="208"/>
                    <a:ext cx="36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Condições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Ambientais</a:t>
                    </a:r>
                  </a:p>
                </p:txBody>
              </p:sp>
              <p:sp>
                <p:nvSpPr>
                  <p:cNvPr id="63611" name="Rectangle 45">
                    <a:extLst>
                      <a:ext uri="{FF2B5EF4-FFF2-40B4-BE49-F238E27FC236}">
                        <a16:creationId xmlns:a16="http://schemas.microsoft.com/office/drawing/2014/main" xmlns="" id="{26E92B2B-152F-4B8A-8241-2635BC2627B5}"/>
                      </a:ext>
                    </a:extLst>
                  </p:cNvPr>
                  <p:cNvSpPr>
                    <a:spLocks noChangeArrowheads="1"/>
                  </p:cNvSpPr>
                  <p:nvPr/>
                </p:nvSpPr>
                <p:spPr bwMode="auto">
                  <a:xfrm>
                    <a:off x="203" y="773"/>
                    <a:ext cx="380"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Foreign</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Material</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Exclusion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2" name="Rectangle 46">
                    <a:extLst>
                      <a:ext uri="{FF2B5EF4-FFF2-40B4-BE49-F238E27FC236}">
                        <a16:creationId xmlns:a16="http://schemas.microsoft.com/office/drawing/2014/main" xmlns="" id="{111FE389-012C-47CD-8F21-F5C8FC742707}"/>
                      </a:ext>
                    </a:extLst>
                  </p:cNvPr>
                  <p:cNvSpPr>
                    <a:spLocks noChangeArrowheads="1"/>
                  </p:cNvSpPr>
                  <p:nvPr/>
                </p:nvSpPr>
                <p:spPr bwMode="auto">
                  <a:xfrm>
                    <a:off x="876" y="585"/>
                    <a:ext cx="28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Lockout /</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Tagout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3" name="Rectangle 47">
                    <a:extLst>
                      <a:ext uri="{FF2B5EF4-FFF2-40B4-BE49-F238E27FC236}">
                        <a16:creationId xmlns:a16="http://schemas.microsoft.com/office/drawing/2014/main" xmlns="" id="{1B750B9F-6DA2-420F-B77D-220D94B54247}"/>
                      </a:ext>
                    </a:extLst>
                  </p:cNvPr>
                  <p:cNvSpPr>
                    <a:spLocks noChangeArrowheads="1"/>
                  </p:cNvSpPr>
                  <p:nvPr/>
                </p:nvSpPr>
                <p:spPr bwMode="auto">
                  <a:xfrm>
                    <a:off x="53" y="585"/>
                    <a:ext cx="27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Personal</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Motives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4" name="Rectangle 48">
                    <a:extLst>
                      <a:ext uri="{FF2B5EF4-FFF2-40B4-BE49-F238E27FC236}">
                        <a16:creationId xmlns:a16="http://schemas.microsoft.com/office/drawing/2014/main" xmlns="" id="{415B416C-AD0D-4ACE-9692-7ADA781C4CDD}"/>
                      </a:ext>
                    </a:extLst>
                  </p:cNvPr>
                  <p:cNvSpPr>
                    <a:spLocks noChangeArrowheads="1"/>
                  </p:cNvSpPr>
                  <p:nvPr/>
                </p:nvSpPr>
                <p:spPr bwMode="auto">
                  <a:xfrm>
                    <a:off x="1786" y="585"/>
                    <a:ext cx="450"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Intolerance for</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Error Traps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5" name="Rectangle 49">
                    <a:extLst>
                      <a:ext uri="{FF2B5EF4-FFF2-40B4-BE49-F238E27FC236}">
                        <a16:creationId xmlns:a16="http://schemas.microsoft.com/office/drawing/2014/main" xmlns="" id="{21C73809-AB92-4ADE-A2A4-0531749EBC67}"/>
                      </a:ext>
                    </a:extLst>
                  </p:cNvPr>
                  <p:cNvSpPr>
                    <a:spLocks noChangeArrowheads="1"/>
                  </p:cNvSpPr>
                  <p:nvPr/>
                </p:nvSpPr>
                <p:spPr bwMode="auto">
                  <a:xfrm>
                    <a:off x="469" y="585"/>
                    <a:ext cx="209"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Morale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6" name="Rectangle 50">
                    <a:extLst>
                      <a:ext uri="{FF2B5EF4-FFF2-40B4-BE49-F238E27FC236}">
                        <a16:creationId xmlns:a16="http://schemas.microsoft.com/office/drawing/2014/main" xmlns="" id="{0A604BF7-80E0-43C0-A624-155D546C26C4}"/>
                      </a:ext>
                    </a:extLst>
                  </p:cNvPr>
                  <p:cNvSpPr>
                    <a:spLocks noChangeArrowheads="1"/>
                  </p:cNvSpPr>
                  <p:nvPr/>
                </p:nvSpPr>
                <p:spPr bwMode="auto">
                  <a:xfrm>
                    <a:off x="901" y="782"/>
                    <a:ext cx="187"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RWPs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7" name="Rectangle 51">
                    <a:extLst>
                      <a:ext uri="{FF2B5EF4-FFF2-40B4-BE49-F238E27FC236}">
                        <a16:creationId xmlns:a16="http://schemas.microsoft.com/office/drawing/2014/main" xmlns="" id="{0E02FEF0-F67F-4F7A-BE43-D6413464A1E2}"/>
                      </a:ext>
                    </a:extLst>
                  </p:cNvPr>
                  <p:cNvSpPr>
                    <a:spLocks noChangeArrowheads="1"/>
                  </p:cNvSpPr>
                  <p:nvPr/>
                </p:nvSpPr>
                <p:spPr bwMode="auto">
                  <a:xfrm>
                    <a:off x="1001" y="225"/>
                    <a:ext cx="524" cy="132"/>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Work-arounds &amp;</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Inconveniências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618" name="Rectangle 52">
                    <a:extLst>
                      <a:ext uri="{FF2B5EF4-FFF2-40B4-BE49-F238E27FC236}">
                        <a16:creationId xmlns:a16="http://schemas.microsoft.com/office/drawing/2014/main" xmlns="" id="{0DA45373-0CFB-409F-B2CD-34F2BFAC69F9}"/>
                      </a:ext>
                    </a:extLst>
                  </p:cNvPr>
                  <p:cNvSpPr>
                    <a:spLocks noChangeArrowheads="1"/>
                  </p:cNvSpPr>
                  <p:nvPr/>
                </p:nvSpPr>
                <p:spPr bwMode="auto">
                  <a:xfrm>
                    <a:off x="518" y="710"/>
                    <a:ext cx="275" cy="132"/>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Values &amp;</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Beliefs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63509" name="Group 53">
                <a:extLst>
                  <a:ext uri="{FF2B5EF4-FFF2-40B4-BE49-F238E27FC236}">
                    <a16:creationId xmlns:a16="http://schemas.microsoft.com/office/drawing/2014/main" xmlns="" id="{822BE4E4-8273-46FA-9A6B-506F781A0829}"/>
                  </a:ext>
                </a:extLst>
              </p:cNvPr>
              <p:cNvGrpSpPr>
                <a:grpSpLocks/>
              </p:cNvGrpSpPr>
              <p:nvPr/>
            </p:nvGrpSpPr>
            <p:grpSpPr bwMode="auto">
              <a:xfrm>
                <a:off x="12" y="2654"/>
                <a:ext cx="2300" cy="1666"/>
                <a:chOff x="12" y="2654"/>
                <a:chExt cx="2300" cy="1666"/>
              </a:xfrm>
            </p:grpSpPr>
            <p:sp>
              <p:nvSpPr>
                <p:cNvPr id="63568" name="Oval 54">
                  <a:extLst>
                    <a:ext uri="{FF2B5EF4-FFF2-40B4-BE49-F238E27FC236}">
                      <a16:creationId xmlns:a16="http://schemas.microsoft.com/office/drawing/2014/main" xmlns="" id="{158A5036-B61B-4B8D-88CA-35DF12CEC60A}"/>
                    </a:ext>
                  </a:extLst>
                </p:cNvPr>
                <p:cNvSpPr>
                  <a:spLocks noChangeArrowheads="1"/>
                </p:cNvSpPr>
                <p:nvPr/>
              </p:nvSpPr>
              <p:spPr bwMode="auto">
                <a:xfrm>
                  <a:off x="12" y="2654"/>
                  <a:ext cx="2300" cy="1666"/>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63569" name="Group 55">
                  <a:extLst>
                    <a:ext uri="{FF2B5EF4-FFF2-40B4-BE49-F238E27FC236}">
                      <a16:creationId xmlns:a16="http://schemas.microsoft.com/office/drawing/2014/main" xmlns="" id="{FC3668B1-9EB2-4CC6-9889-82AF88C53D93}"/>
                    </a:ext>
                  </a:extLst>
                </p:cNvPr>
                <p:cNvGrpSpPr>
                  <a:grpSpLocks/>
                </p:cNvGrpSpPr>
                <p:nvPr/>
              </p:nvGrpSpPr>
              <p:grpSpPr bwMode="auto">
                <a:xfrm>
                  <a:off x="94" y="2716"/>
                  <a:ext cx="2120" cy="1543"/>
                  <a:chOff x="94" y="2716"/>
                  <a:chExt cx="2120" cy="1543"/>
                </a:xfrm>
              </p:grpSpPr>
              <p:sp>
                <p:nvSpPr>
                  <p:cNvPr id="63570" name="Rectangle 56">
                    <a:extLst>
                      <a:ext uri="{FF2B5EF4-FFF2-40B4-BE49-F238E27FC236}">
                        <a16:creationId xmlns:a16="http://schemas.microsoft.com/office/drawing/2014/main" xmlns="" id="{A343A1B9-15BF-4A54-9FD8-937B2DB5679B}"/>
                      </a:ext>
                    </a:extLst>
                  </p:cNvPr>
                  <p:cNvSpPr>
                    <a:spLocks noChangeArrowheads="1"/>
                  </p:cNvSpPr>
                  <p:nvPr/>
                </p:nvSpPr>
                <p:spPr bwMode="auto">
                  <a:xfrm>
                    <a:off x="493" y="4021"/>
                    <a:ext cx="52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Communication</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Practices &amp; Plan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1" name="Rectangle 57">
                    <a:extLst>
                      <a:ext uri="{FF2B5EF4-FFF2-40B4-BE49-F238E27FC236}">
                        <a16:creationId xmlns:a16="http://schemas.microsoft.com/office/drawing/2014/main" xmlns="" id="{EEF2DEBD-1DF1-4100-ABB8-7AD6759143E4}"/>
                      </a:ext>
                    </a:extLst>
                  </p:cNvPr>
                  <p:cNvSpPr>
                    <a:spLocks noChangeArrowheads="1"/>
                  </p:cNvSpPr>
                  <p:nvPr/>
                </p:nvSpPr>
                <p:spPr bwMode="auto">
                  <a:xfrm>
                    <a:off x="811" y="3116"/>
                    <a:ext cx="33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Reviews &amp;</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Approvals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2" name="Rectangle 58">
                    <a:extLst>
                      <a:ext uri="{FF2B5EF4-FFF2-40B4-BE49-F238E27FC236}">
                        <a16:creationId xmlns:a16="http://schemas.microsoft.com/office/drawing/2014/main" xmlns="" id="{44CC2981-B626-4A13-8F46-1DE3907AB1B5}"/>
                      </a:ext>
                    </a:extLst>
                  </p:cNvPr>
                  <p:cNvSpPr>
                    <a:spLocks noChangeArrowheads="1"/>
                  </p:cNvSpPr>
                  <p:nvPr/>
                </p:nvSpPr>
                <p:spPr bwMode="auto">
                  <a:xfrm>
                    <a:off x="763" y="3839"/>
                    <a:ext cx="237"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Change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Mgmt.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3" name="Rectangle 59">
                    <a:extLst>
                      <a:ext uri="{FF2B5EF4-FFF2-40B4-BE49-F238E27FC236}">
                        <a16:creationId xmlns:a16="http://schemas.microsoft.com/office/drawing/2014/main" xmlns="" id="{33CAF920-DBE8-474E-88D9-789ECAAE2FA8}"/>
                      </a:ext>
                    </a:extLst>
                  </p:cNvPr>
                  <p:cNvSpPr>
                    <a:spLocks noChangeArrowheads="1"/>
                  </p:cNvSpPr>
                  <p:nvPr/>
                </p:nvSpPr>
                <p:spPr bwMode="auto">
                  <a:xfrm>
                    <a:off x="1933" y="3556"/>
                    <a:ext cx="281"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Problem-</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Solving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4" name="Rectangle 60">
                    <a:extLst>
                      <a:ext uri="{FF2B5EF4-FFF2-40B4-BE49-F238E27FC236}">
                        <a16:creationId xmlns:a16="http://schemas.microsoft.com/office/drawing/2014/main" xmlns="" id="{A69D971F-5E4D-48F0-9D2D-606CC6029E56}"/>
                      </a:ext>
                    </a:extLst>
                  </p:cNvPr>
                  <p:cNvSpPr>
                    <a:spLocks noChangeArrowheads="1"/>
                  </p:cNvSpPr>
                  <p:nvPr/>
                </p:nvSpPr>
                <p:spPr bwMode="auto">
                  <a:xfrm>
                    <a:off x="268" y="3839"/>
                    <a:ext cx="386"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Scheduling /</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Sequencing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5" name="Rectangle 61">
                    <a:extLst>
                      <a:ext uri="{FF2B5EF4-FFF2-40B4-BE49-F238E27FC236}">
                        <a16:creationId xmlns:a16="http://schemas.microsoft.com/office/drawing/2014/main" xmlns="" id="{1241CFD6-FD9D-4768-A128-F4F92855AEF9}"/>
                      </a:ext>
                    </a:extLst>
                  </p:cNvPr>
                  <p:cNvSpPr>
                    <a:spLocks noChangeArrowheads="1"/>
                  </p:cNvSpPr>
                  <p:nvPr/>
                </p:nvSpPr>
                <p:spPr bwMode="auto">
                  <a:xfrm>
                    <a:off x="569" y="3672"/>
                    <a:ext cx="42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Clear</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Expectations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6" name="Rectangle 62">
                    <a:extLst>
                      <a:ext uri="{FF2B5EF4-FFF2-40B4-BE49-F238E27FC236}">
                        <a16:creationId xmlns:a16="http://schemas.microsoft.com/office/drawing/2014/main" xmlns="" id="{54815D68-941D-4CB8-8AE6-0DB99CBAA49F}"/>
                      </a:ext>
                    </a:extLst>
                  </p:cNvPr>
                  <p:cNvSpPr>
                    <a:spLocks noChangeArrowheads="1"/>
                  </p:cNvSpPr>
                  <p:nvPr/>
                </p:nvSpPr>
                <p:spPr bwMode="auto">
                  <a:xfrm>
                    <a:off x="115" y="3269"/>
                    <a:ext cx="223"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Role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Models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7" name="Rectangle 63">
                    <a:extLst>
                      <a:ext uri="{FF2B5EF4-FFF2-40B4-BE49-F238E27FC236}">
                        <a16:creationId xmlns:a16="http://schemas.microsoft.com/office/drawing/2014/main" xmlns="" id="{E2891162-5B55-4E04-A5D4-1655BE141922}"/>
                      </a:ext>
                    </a:extLst>
                  </p:cNvPr>
                  <p:cNvSpPr>
                    <a:spLocks noChangeArrowheads="1"/>
                  </p:cNvSpPr>
                  <p:nvPr/>
                </p:nvSpPr>
                <p:spPr bwMode="auto">
                  <a:xfrm>
                    <a:off x="406" y="3265"/>
                    <a:ext cx="244"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Safety</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Culture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8" name="Rectangle 64">
                    <a:extLst>
                      <a:ext uri="{FF2B5EF4-FFF2-40B4-BE49-F238E27FC236}">
                        <a16:creationId xmlns:a16="http://schemas.microsoft.com/office/drawing/2014/main" xmlns="" id="{A0F79B26-F288-4C86-AF00-548727BCBB17}"/>
                      </a:ext>
                    </a:extLst>
                  </p:cNvPr>
                  <p:cNvSpPr>
                    <a:spLocks noChangeArrowheads="1"/>
                  </p:cNvSpPr>
                  <p:nvPr/>
                </p:nvSpPr>
                <p:spPr bwMode="auto">
                  <a:xfrm>
                    <a:off x="141" y="3672"/>
                    <a:ext cx="331"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Task</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Allocation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79" name="Rectangle 65">
                    <a:extLst>
                      <a:ext uri="{FF2B5EF4-FFF2-40B4-BE49-F238E27FC236}">
                        <a16:creationId xmlns:a16="http://schemas.microsoft.com/office/drawing/2014/main" xmlns="" id="{F8337995-BC70-4B1A-9084-D9F9828E858F}"/>
                      </a:ext>
                    </a:extLst>
                  </p:cNvPr>
                  <p:cNvSpPr>
                    <a:spLocks noChangeArrowheads="1"/>
                  </p:cNvSpPr>
                  <p:nvPr/>
                </p:nvSpPr>
                <p:spPr bwMode="auto">
                  <a:xfrm>
                    <a:off x="843" y="2995"/>
                    <a:ext cx="281"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Meetings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0" name="Rectangle 66">
                    <a:extLst>
                      <a:ext uri="{FF2B5EF4-FFF2-40B4-BE49-F238E27FC236}">
                        <a16:creationId xmlns:a16="http://schemas.microsoft.com/office/drawing/2014/main" xmlns="" id="{6B3B4659-392A-45E1-8ED1-38202C7ECC6A}"/>
                      </a:ext>
                    </a:extLst>
                  </p:cNvPr>
                  <p:cNvSpPr>
                    <a:spLocks noChangeArrowheads="1"/>
                  </p:cNvSpPr>
                  <p:nvPr/>
                </p:nvSpPr>
                <p:spPr bwMode="auto">
                  <a:xfrm>
                    <a:off x="297" y="2937"/>
                    <a:ext cx="453"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Rewards &amp;</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Reinforcement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1" name="Rectangle 67">
                    <a:extLst>
                      <a:ext uri="{FF2B5EF4-FFF2-40B4-BE49-F238E27FC236}">
                        <a16:creationId xmlns:a16="http://schemas.microsoft.com/office/drawing/2014/main" xmlns="" id="{4E06F168-1840-4D7E-B58F-39368B6378C4}"/>
                      </a:ext>
                    </a:extLst>
                  </p:cNvPr>
                  <p:cNvSpPr>
                    <a:spLocks noChangeArrowheads="1"/>
                  </p:cNvSpPr>
                  <p:nvPr/>
                </p:nvSpPr>
                <p:spPr bwMode="auto">
                  <a:xfrm>
                    <a:off x="970" y="4193"/>
                    <a:ext cx="466"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Trend Analysis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2" name="Rectangle 68">
                    <a:extLst>
                      <a:ext uri="{FF2B5EF4-FFF2-40B4-BE49-F238E27FC236}">
                        <a16:creationId xmlns:a16="http://schemas.microsoft.com/office/drawing/2014/main" xmlns="" id="{AEA6C246-393D-45BF-A76C-3061828562AA}"/>
                      </a:ext>
                    </a:extLst>
                  </p:cNvPr>
                  <p:cNvSpPr>
                    <a:spLocks noChangeArrowheads="1"/>
                  </p:cNvSpPr>
                  <p:nvPr/>
                </p:nvSpPr>
                <p:spPr bwMode="auto">
                  <a:xfrm>
                    <a:off x="565" y="3555"/>
                    <a:ext cx="188"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Op Ex</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3" name="Rectangle 69">
                    <a:extLst>
                      <a:ext uri="{FF2B5EF4-FFF2-40B4-BE49-F238E27FC236}">
                        <a16:creationId xmlns:a16="http://schemas.microsoft.com/office/drawing/2014/main" xmlns="" id="{14DF96A9-7244-4157-ADFF-53FA5A9D9BB3}"/>
                      </a:ext>
                    </a:extLst>
                  </p:cNvPr>
                  <p:cNvSpPr>
                    <a:spLocks noChangeArrowheads="1"/>
                  </p:cNvSpPr>
                  <p:nvPr/>
                </p:nvSpPr>
                <p:spPr bwMode="auto">
                  <a:xfrm>
                    <a:off x="521" y="2833"/>
                    <a:ext cx="255"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Training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4" name="Rectangle 70">
                    <a:extLst>
                      <a:ext uri="{FF2B5EF4-FFF2-40B4-BE49-F238E27FC236}">
                        <a16:creationId xmlns:a16="http://schemas.microsoft.com/office/drawing/2014/main" xmlns="" id="{261167EE-9FF7-480E-9403-36BAADF16531}"/>
                      </a:ext>
                    </a:extLst>
                  </p:cNvPr>
                  <p:cNvSpPr>
                    <a:spLocks noChangeArrowheads="1"/>
                  </p:cNvSpPr>
                  <p:nvPr/>
                </p:nvSpPr>
                <p:spPr bwMode="auto">
                  <a:xfrm>
                    <a:off x="891" y="2716"/>
                    <a:ext cx="280"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Handoffs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5" name="Rectangle 71">
                    <a:extLst>
                      <a:ext uri="{FF2B5EF4-FFF2-40B4-BE49-F238E27FC236}">
                        <a16:creationId xmlns:a16="http://schemas.microsoft.com/office/drawing/2014/main" xmlns="" id="{AC3EA49E-1616-44C4-ABA6-6CF1040515C9}"/>
                      </a:ext>
                    </a:extLst>
                  </p:cNvPr>
                  <p:cNvSpPr>
                    <a:spLocks noChangeArrowheads="1"/>
                  </p:cNvSpPr>
                  <p:nvPr/>
                </p:nvSpPr>
                <p:spPr bwMode="auto">
                  <a:xfrm>
                    <a:off x="1690" y="3716"/>
                    <a:ext cx="446"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Accountability</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6" name="Rectangle 72">
                    <a:extLst>
                      <a:ext uri="{FF2B5EF4-FFF2-40B4-BE49-F238E27FC236}">
                        <a16:creationId xmlns:a16="http://schemas.microsoft.com/office/drawing/2014/main" xmlns="" id="{EDD6FBF7-1AEF-4C82-8A01-6B91AB97A424}"/>
                      </a:ext>
                    </a:extLst>
                  </p:cNvPr>
                  <p:cNvSpPr>
                    <a:spLocks noChangeArrowheads="1"/>
                  </p:cNvSpPr>
                  <p:nvPr/>
                </p:nvSpPr>
                <p:spPr bwMode="auto">
                  <a:xfrm>
                    <a:off x="1275" y="3556"/>
                    <a:ext cx="538"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Simple / Effective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Processes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7" name="Rectangle 73">
                    <a:extLst>
                      <a:ext uri="{FF2B5EF4-FFF2-40B4-BE49-F238E27FC236}">
                        <a16:creationId xmlns:a16="http://schemas.microsoft.com/office/drawing/2014/main" xmlns="" id="{485B5254-720D-4B9A-B924-02C075916F1D}"/>
                      </a:ext>
                    </a:extLst>
                  </p:cNvPr>
                  <p:cNvSpPr>
                    <a:spLocks noChangeArrowheads="1"/>
                  </p:cNvSpPr>
                  <p:nvPr/>
                </p:nvSpPr>
                <p:spPr bwMode="auto">
                  <a:xfrm>
                    <a:off x="829" y="2822"/>
                    <a:ext cx="32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Procedure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Revisions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8" name="Rectangle 74">
                    <a:extLst>
                      <a:ext uri="{FF2B5EF4-FFF2-40B4-BE49-F238E27FC236}">
                        <a16:creationId xmlns:a16="http://schemas.microsoft.com/office/drawing/2014/main" xmlns="" id="{078CF6ED-2A37-454D-B3E4-2705F8312CCB}"/>
                      </a:ext>
                    </a:extLst>
                  </p:cNvPr>
                  <p:cNvSpPr>
                    <a:spLocks noChangeArrowheads="1"/>
                  </p:cNvSpPr>
                  <p:nvPr/>
                </p:nvSpPr>
                <p:spPr bwMode="auto">
                  <a:xfrm>
                    <a:off x="886" y="3557"/>
                    <a:ext cx="190"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Work</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Mgmt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89" name="Rectangle 75">
                    <a:extLst>
                      <a:ext uri="{FF2B5EF4-FFF2-40B4-BE49-F238E27FC236}">
                        <a16:creationId xmlns:a16="http://schemas.microsoft.com/office/drawing/2014/main" xmlns="" id="{E6A92F33-0D06-40F6-B807-726873335C36}"/>
                      </a:ext>
                    </a:extLst>
                  </p:cNvPr>
                  <p:cNvSpPr>
                    <a:spLocks noChangeArrowheads="1"/>
                  </p:cNvSpPr>
                  <p:nvPr/>
                </p:nvSpPr>
                <p:spPr bwMode="auto">
                  <a:xfrm>
                    <a:off x="1433" y="3921"/>
                    <a:ext cx="540"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Corrective Action</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Program</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0" name="Rectangle 76">
                    <a:extLst>
                      <a:ext uri="{FF2B5EF4-FFF2-40B4-BE49-F238E27FC236}">
                        <a16:creationId xmlns:a16="http://schemas.microsoft.com/office/drawing/2014/main" xmlns="" id="{931AA48F-45DD-4DC0-91DE-262EA18A60DD}"/>
                      </a:ext>
                    </a:extLst>
                  </p:cNvPr>
                  <p:cNvSpPr>
                    <a:spLocks noChangeArrowheads="1"/>
                  </p:cNvSpPr>
                  <p:nvPr/>
                </p:nvSpPr>
                <p:spPr bwMode="auto">
                  <a:xfrm>
                    <a:off x="1060" y="3737"/>
                    <a:ext cx="523"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Self-Assessment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1" name="Rectangle 77">
                    <a:extLst>
                      <a:ext uri="{FF2B5EF4-FFF2-40B4-BE49-F238E27FC236}">
                        <a16:creationId xmlns:a16="http://schemas.microsoft.com/office/drawing/2014/main" xmlns="" id="{5E2F8B5A-9193-4357-B667-63D1E6B7507E}"/>
                      </a:ext>
                    </a:extLst>
                  </p:cNvPr>
                  <p:cNvSpPr>
                    <a:spLocks noChangeArrowheads="1"/>
                  </p:cNvSpPr>
                  <p:nvPr/>
                </p:nvSpPr>
                <p:spPr bwMode="auto">
                  <a:xfrm>
                    <a:off x="1119" y="3827"/>
                    <a:ext cx="450"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Benchmarking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2" name="Rectangle 78">
                    <a:extLst>
                      <a:ext uri="{FF2B5EF4-FFF2-40B4-BE49-F238E27FC236}">
                        <a16:creationId xmlns:a16="http://schemas.microsoft.com/office/drawing/2014/main" xmlns="" id="{80810029-DAC1-4F49-9D98-42EE69B48212}"/>
                      </a:ext>
                    </a:extLst>
                  </p:cNvPr>
                  <p:cNvSpPr>
                    <a:spLocks noChangeArrowheads="1"/>
                  </p:cNvSpPr>
                  <p:nvPr/>
                </p:nvSpPr>
                <p:spPr bwMode="auto">
                  <a:xfrm>
                    <a:off x="201" y="3096"/>
                    <a:ext cx="54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Compatible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Goals &amp; Priorities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3" name="Rectangle 79">
                    <a:extLst>
                      <a:ext uri="{FF2B5EF4-FFF2-40B4-BE49-F238E27FC236}">
                        <a16:creationId xmlns:a16="http://schemas.microsoft.com/office/drawing/2014/main" xmlns="" id="{2D10A32B-6448-4CD6-B385-F5565742316B}"/>
                      </a:ext>
                    </a:extLst>
                  </p:cNvPr>
                  <p:cNvSpPr>
                    <a:spLocks noChangeArrowheads="1"/>
                  </p:cNvSpPr>
                  <p:nvPr/>
                </p:nvSpPr>
                <p:spPr bwMode="auto">
                  <a:xfrm>
                    <a:off x="835" y="3283"/>
                    <a:ext cx="303"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Strategic</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HU Plans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4" name="Rectangle 80">
                    <a:extLst>
                      <a:ext uri="{FF2B5EF4-FFF2-40B4-BE49-F238E27FC236}">
                        <a16:creationId xmlns:a16="http://schemas.microsoft.com/office/drawing/2014/main" xmlns="" id="{B4B4311F-217C-4BEE-A887-F8F7EFCE4137}"/>
                      </a:ext>
                    </a:extLst>
                  </p:cNvPr>
                  <p:cNvSpPr>
                    <a:spLocks noChangeArrowheads="1"/>
                  </p:cNvSpPr>
                  <p:nvPr/>
                </p:nvSpPr>
                <p:spPr bwMode="auto">
                  <a:xfrm>
                    <a:off x="1093" y="4084"/>
                    <a:ext cx="717" cy="66"/>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Management Oversight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5" name="Rectangle 81">
                    <a:extLst>
                      <a:ext uri="{FF2B5EF4-FFF2-40B4-BE49-F238E27FC236}">
                        <a16:creationId xmlns:a16="http://schemas.microsoft.com/office/drawing/2014/main" xmlns="" id="{898CF45E-32B4-47EF-9EA2-609A10AAE942}"/>
                      </a:ext>
                    </a:extLst>
                  </p:cNvPr>
                  <p:cNvSpPr>
                    <a:spLocks noChangeArrowheads="1"/>
                  </p:cNvSpPr>
                  <p:nvPr/>
                </p:nvSpPr>
                <p:spPr bwMode="auto">
                  <a:xfrm>
                    <a:off x="94" y="3560"/>
                    <a:ext cx="240" cy="66"/>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Staffing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6" name="Rectangle 82">
                    <a:extLst>
                      <a:ext uri="{FF2B5EF4-FFF2-40B4-BE49-F238E27FC236}">
                        <a16:creationId xmlns:a16="http://schemas.microsoft.com/office/drawing/2014/main" xmlns="" id="{BC8C5799-6AAC-4E4B-B665-86674582F7DA}"/>
                      </a:ext>
                    </a:extLst>
                  </p:cNvPr>
                  <p:cNvSpPr>
                    <a:spLocks noChangeArrowheads="1"/>
                  </p:cNvSpPr>
                  <p:nvPr/>
                </p:nvSpPr>
                <p:spPr bwMode="auto">
                  <a:xfrm>
                    <a:off x="1073" y="3917"/>
                    <a:ext cx="310" cy="132"/>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Labor</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Relations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7" name="Rectangle 83">
                    <a:extLst>
                      <a:ext uri="{FF2B5EF4-FFF2-40B4-BE49-F238E27FC236}">
                        <a16:creationId xmlns:a16="http://schemas.microsoft.com/office/drawing/2014/main" xmlns="" id="{CD7F9322-CFCF-4ED1-B17D-F0B0E479928B}"/>
                      </a:ext>
                    </a:extLst>
                  </p:cNvPr>
                  <p:cNvSpPr>
                    <a:spLocks noChangeArrowheads="1"/>
                  </p:cNvSpPr>
                  <p:nvPr/>
                </p:nvSpPr>
                <p:spPr bwMode="auto">
                  <a:xfrm>
                    <a:off x="1683" y="3818"/>
                    <a:ext cx="397" cy="66"/>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Socialization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98" name="Rectangle 84">
                    <a:extLst>
                      <a:ext uri="{FF2B5EF4-FFF2-40B4-BE49-F238E27FC236}">
                        <a16:creationId xmlns:a16="http://schemas.microsoft.com/office/drawing/2014/main" xmlns="" id="{7BEBD971-8BB6-4BBD-BD13-DDA7CB5BC782}"/>
                      </a:ext>
                    </a:extLst>
                  </p:cNvPr>
                  <p:cNvSpPr>
                    <a:spLocks noChangeArrowheads="1"/>
                  </p:cNvSpPr>
                  <p:nvPr/>
                </p:nvSpPr>
                <p:spPr bwMode="auto">
                  <a:xfrm>
                    <a:off x="122" y="3446"/>
                    <a:ext cx="969" cy="66"/>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Design &amp; Configuration Control</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sp>
            <p:nvSpPr>
              <p:cNvPr id="63510" name="AutoShape 85">
                <a:extLst>
                  <a:ext uri="{FF2B5EF4-FFF2-40B4-BE49-F238E27FC236}">
                    <a16:creationId xmlns:a16="http://schemas.microsoft.com/office/drawing/2014/main" xmlns="" id="{6CCC9983-62F3-4F00-8708-F6E8D4EA3DA5}"/>
                  </a:ext>
                </a:extLst>
              </p:cNvPr>
              <p:cNvSpPr>
                <a:spLocks noChangeArrowheads="1"/>
              </p:cNvSpPr>
              <p:nvPr/>
            </p:nvSpPr>
            <p:spPr bwMode="auto">
              <a:xfrm>
                <a:off x="1038" y="779"/>
                <a:ext cx="3744" cy="2706"/>
              </a:xfrm>
              <a:prstGeom prst="star24">
                <a:avLst>
                  <a:gd name="adj" fmla="val 37500"/>
                </a:avLst>
              </a:prstGeom>
              <a:gradFill rotWithShape="0">
                <a:gsLst>
                  <a:gs pos="0">
                    <a:srgbClr val="333399"/>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2400" b="1"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Leadership</a:t>
                </a:r>
              </a:p>
            </p:txBody>
          </p:sp>
          <p:grpSp>
            <p:nvGrpSpPr>
              <p:cNvPr id="63511" name="Group 86">
                <a:extLst>
                  <a:ext uri="{FF2B5EF4-FFF2-40B4-BE49-F238E27FC236}">
                    <a16:creationId xmlns:a16="http://schemas.microsoft.com/office/drawing/2014/main" xmlns="" id="{3C0F8A8B-C41B-40C8-89B7-E3E87889B3FA}"/>
                  </a:ext>
                </a:extLst>
              </p:cNvPr>
              <p:cNvGrpSpPr>
                <a:grpSpLocks/>
              </p:cNvGrpSpPr>
              <p:nvPr/>
            </p:nvGrpSpPr>
            <p:grpSpPr bwMode="auto">
              <a:xfrm>
                <a:off x="3409" y="2593"/>
                <a:ext cx="1204" cy="894"/>
                <a:chOff x="3409" y="2593"/>
                <a:chExt cx="1204" cy="894"/>
              </a:xfrm>
            </p:grpSpPr>
            <p:sp>
              <p:nvSpPr>
                <p:cNvPr id="63564" name="Rectangle 87">
                  <a:extLst>
                    <a:ext uri="{FF2B5EF4-FFF2-40B4-BE49-F238E27FC236}">
                      <a16:creationId xmlns:a16="http://schemas.microsoft.com/office/drawing/2014/main" xmlns="" id="{FB342099-FC00-4995-89C1-14BAF61BB73A}"/>
                    </a:ext>
                  </a:extLst>
                </p:cNvPr>
                <p:cNvSpPr>
                  <a:spLocks noChangeArrowheads="1"/>
                </p:cNvSpPr>
                <p:nvPr/>
              </p:nvSpPr>
              <p:spPr bwMode="auto">
                <a:xfrm>
                  <a:off x="3409" y="2593"/>
                  <a:ext cx="1204" cy="894"/>
                </a:xfrm>
                <a:prstGeom prst="rect">
                  <a:avLst/>
                </a:prstGeom>
                <a:solidFill>
                  <a:srgbClr val="FFFFFF"/>
                </a:solidFill>
                <a:ln w="76200">
                  <a:solidFill>
                    <a:srgbClr val="000066"/>
                  </a:solidFill>
                  <a:miter lim="800000"/>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67" name="Rectangle 90">
                  <a:extLst>
                    <a:ext uri="{FF2B5EF4-FFF2-40B4-BE49-F238E27FC236}">
                      <a16:creationId xmlns:a16="http://schemas.microsoft.com/office/drawing/2014/main" xmlns="" id="{A3EF8A02-185C-4042-9B3B-F035FDE212A8}"/>
                    </a:ext>
                  </a:extLst>
                </p:cNvPr>
                <p:cNvSpPr>
                  <a:spLocks noChangeArrowheads="1"/>
                </p:cNvSpPr>
                <p:nvPr/>
              </p:nvSpPr>
              <p:spPr bwMode="auto">
                <a:xfrm>
                  <a:off x="3560" y="2899"/>
                  <a:ext cx="868" cy="3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RESULTADOS</a:t>
                  </a:r>
                  <a:endParaRPr kumimoji="0" lang="en-US" altLang="pt-BR" sz="18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endParaRPr>
                </a:p>
              </p:txBody>
            </p:sp>
          </p:grpSp>
          <p:grpSp>
            <p:nvGrpSpPr>
              <p:cNvPr id="63512" name="Group 91">
                <a:extLst>
                  <a:ext uri="{FF2B5EF4-FFF2-40B4-BE49-F238E27FC236}">
                    <a16:creationId xmlns:a16="http://schemas.microsoft.com/office/drawing/2014/main" xmlns="" id="{6A5D341E-89AA-4B6C-863B-80073D6F6259}"/>
                  </a:ext>
                </a:extLst>
              </p:cNvPr>
              <p:cNvGrpSpPr>
                <a:grpSpLocks/>
              </p:cNvGrpSpPr>
              <p:nvPr/>
            </p:nvGrpSpPr>
            <p:grpSpPr bwMode="auto">
              <a:xfrm>
                <a:off x="1207" y="781"/>
                <a:ext cx="1204" cy="894"/>
                <a:chOff x="1207" y="781"/>
                <a:chExt cx="1204" cy="894"/>
              </a:xfrm>
            </p:grpSpPr>
            <p:sp>
              <p:nvSpPr>
                <p:cNvPr id="63560" name="Rectangle 92">
                  <a:extLst>
                    <a:ext uri="{FF2B5EF4-FFF2-40B4-BE49-F238E27FC236}">
                      <a16:creationId xmlns:a16="http://schemas.microsoft.com/office/drawing/2014/main" xmlns="" id="{4CACDC3B-B1C3-4C75-85AD-8FBE3441A97B}"/>
                    </a:ext>
                  </a:extLst>
                </p:cNvPr>
                <p:cNvSpPr>
                  <a:spLocks noChangeArrowheads="1"/>
                </p:cNvSpPr>
                <p:nvPr/>
              </p:nvSpPr>
              <p:spPr bwMode="auto">
                <a:xfrm>
                  <a:off x="1207" y="781"/>
                  <a:ext cx="1204" cy="894"/>
                </a:xfrm>
                <a:prstGeom prst="rect">
                  <a:avLst/>
                </a:prstGeom>
                <a:solidFill>
                  <a:srgbClr val="FFFFFF"/>
                </a:solidFill>
                <a:ln w="76200">
                  <a:solidFill>
                    <a:srgbClr val="000066"/>
                  </a:solidFill>
                  <a:miter lim="800000"/>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62" name="Rectangle 94">
                  <a:extLst>
                    <a:ext uri="{FF2B5EF4-FFF2-40B4-BE49-F238E27FC236}">
                      <a16:creationId xmlns:a16="http://schemas.microsoft.com/office/drawing/2014/main" xmlns="" id="{08CC4D04-E9E4-45AC-ABE3-80CADBF23472}"/>
                    </a:ext>
                  </a:extLst>
                </p:cNvPr>
                <p:cNvSpPr>
                  <a:spLocks noChangeArrowheads="1"/>
                </p:cNvSpPr>
                <p:nvPr/>
              </p:nvSpPr>
              <p:spPr bwMode="auto">
                <a:xfrm>
                  <a:off x="1319" y="811"/>
                  <a:ext cx="977" cy="62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2.</a:t>
                  </a:r>
                  <a:b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b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CONDIÇÕES DO LOCAL DE TRABALHO</a:t>
                  </a:r>
                </a:p>
              </p:txBody>
            </p:sp>
          </p:grpSp>
          <p:sp>
            <p:nvSpPr>
              <p:cNvPr id="63513" name="Rectangle 96">
                <a:extLst>
                  <a:ext uri="{FF2B5EF4-FFF2-40B4-BE49-F238E27FC236}">
                    <a16:creationId xmlns:a16="http://schemas.microsoft.com/office/drawing/2014/main" xmlns="" id="{0C62CB6D-D0F5-4D52-88D8-FF234E141D39}"/>
                  </a:ext>
                </a:extLst>
              </p:cNvPr>
              <p:cNvSpPr>
                <a:spLocks noChangeArrowheads="1"/>
              </p:cNvSpPr>
              <p:nvPr/>
            </p:nvSpPr>
            <p:spPr bwMode="auto">
              <a:xfrm>
                <a:off x="1207" y="2590"/>
                <a:ext cx="1204" cy="894"/>
              </a:xfrm>
              <a:prstGeom prst="rect">
                <a:avLst/>
              </a:prstGeom>
              <a:solidFill>
                <a:srgbClr val="FFFFFF"/>
              </a:solidFill>
              <a:ln w="76200">
                <a:solidFill>
                  <a:srgbClr val="000066"/>
                </a:solidFill>
                <a:miter lim="800000"/>
                <a:headEnd/>
                <a:tailEnd/>
              </a:ln>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FATORES ORGANIZAC.</a:t>
                </a:r>
              </a:p>
            </p:txBody>
          </p:sp>
          <p:grpSp>
            <p:nvGrpSpPr>
              <p:cNvPr id="63514" name="Group 97">
                <a:extLst>
                  <a:ext uri="{FF2B5EF4-FFF2-40B4-BE49-F238E27FC236}">
                    <a16:creationId xmlns:a16="http://schemas.microsoft.com/office/drawing/2014/main" xmlns="" id="{F15629A0-2256-44DE-8726-5DF06127EB8B}"/>
                  </a:ext>
                </a:extLst>
              </p:cNvPr>
              <p:cNvGrpSpPr>
                <a:grpSpLocks/>
              </p:cNvGrpSpPr>
              <p:nvPr/>
            </p:nvGrpSpPr>
            <p:grpSpPr bwMode="auto">
              <a:xfrm>
                <a:off x="3409" y="778"/>
                <a:ext cx="1204" cy="894"/>
                <a:chOff x="3409" y="778"/>
                <a:chExt cx="1204" cy="894"/>
              </a:xfrm>
            </p:grpSpPr>
            <p:sp>
              <p:nvSpPr>
                <p:cNvPr id="63556" name="Rectangle 98">
                  <a:extLst>
                    <a:ext uri="{FF2B5EF4-FFF2-40B4-BE49-F238E27FC236}">
                      <a16:creationId xmlns:a16="http://schemas.microsoft.com/office/drawing/2014/main" xmlns="" id="{602F05FE-6E50-4237-96D3-48C1D42BFFB5}"/>
                    </a:ext>
                  </a:extLst>
                </p:cNvPr>
                <p:cNvSpPr>
                  <a:spLocks noChangeArrowheads="1"/>
                </p:cNvSpPr>
                <p:nvPr/>
              </p:nvSpPr>
              <p:spPr bwMode="auto">
                <a:xfrm flipH="1">
                  <a:off x="3409" y="778"/>
                  <a:ext cx="1204" cy="894"/>
                </a:xfrm>
                <a:prstGeom prst="rect">
                  <a:avLst/>
                </a:prstGeom>
                <a:solidFill>
                  <a:srgbClr val="FFFFFF"/>
                </a:solidFill>
                <a:ln w="76200">
                  <a:solidFill>
                    <a:srgbClr val="000066"/>
                  </a:solidFill>
                  <a:miter lim="800000"/>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58" name="Rectangle 100">
                  <a:extLst>
                    <a:ext uri="{FF2B5EF4-FFF2-40B4-BE49-F238E27FC236}">
                      <a16:creationId xmlns:a16="http://schemas.microsoft.com/office/drawing/2014/main" xmlns="" id="{00879E08-B138-4E77-A8BF-640FD067AC21}"/>
                    </a:ext>
                  </a:extLst>
                </p:cNvPr>
                <p:cNvSpPr>
                  <a:spLocks noChangeArrowheads="1"/>
                </p:cNvSpPr>
                <p:nvPr/>
              </p:nvSpPr>
              <p:spPr bwMode="auto">
                <a:xfrm>
                  <a:off x="3469" y="892"/>
                  <a:ext cx="1117" cy="4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3.</a:t>
                  </a:r>
                  <a:b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br>
                  <a:r>
                    <a:rPr kumimoji="0" lang="en-US" altLang="pt-BR" sz="16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COMPORT. INDIVIDUAL</a:t>
                  </a:r>
                </a:p>
              </p:txBody>
            </p:sp>
          </p:grpSp>
          <p:cxnSp>
            <p:nvCxnSpPr>
              <p:cNvPr id="63515" name="AutoShape 102">
                <a:extLst>
                  <a:ext uri="{FF2B5EF4-FFF2-40B4-BE49-F238E27FC236}">
                    <a16:creationId xmlns:a16="http://schemas.microsoft.com/office/drawing/2014/main" xmlns="" id="{0D961D74-6B13-4C47-8B5C-2A4C3C559FBE}"/>
                  </a:ext>
                </a:extLst>
              </p:cNvPr>
              <p:cNvCxnSpPr>
                <a:cxnSpLocks noChangeShapeType="1"/>
                <a:stCxn id="63513" idx="0"/>
                <a:endCxn id="63560" idx="2"/>
              </p:cNvCxnSpPr>
              <p:nvPr/>
            </p:nvCxnSpPr>
            <p:spPr bwMode="auto">
              <a:xfrm flipV="1">
                <a:off x="1809" y="1699"/>
                <a:ext cx="0" cy="867"/>
              </a:xfrm>
              <a:prstGeom prst="straightConnector1">
                <a:avLst/>
              </a:prstGeom>
              <a:noFill/>
              <a:ln w="762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516" name="AutoShape 103">
                <a:extLst>
                  <a:ext uri="{FF2B5EF4-FFF2-40B4-BE49-F238E27FC236}">
                    <a16:creationId xmlns:a16="http://schemas.microsoft.com/office/drawing/2014/main" xmlns="" id="{F8A5DAB8-203D-4261-8AA3-1B2CA9D733CF}"/>
                  </a:ext>
                </a:extLst>
              </p:cNvPr>
              <p:cNvCxnSpPr>
                <a:cxnSpLocks noChangeShapeType="1"/>
                <a:stCxn id="63560" idx="3"/>
                <a:endCxn id="63556" idx="1"/>
              </p:cNvCxnSpPr>
              <p:nvPr/>
            </p:nvCxnSpPr>
            <p:spPr bwMode="auto">
              <a:xfrm flipV="1">
                <a:off x="2435" y="1225"/>
                <a:ext cx="950" cy="3"/>
              </a:xfrm>
              <a:prstGeom prst="straightConnector1">
                <a:avLst/>
              </a:prstGeom>
              <a:noFill/>
              <a:ln w="762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517" name="AutoShape 104">
                <a:extLst>
                  <a:ext uri="{FF2B5EF4-FFF2-40B4-BE49-F238E27FC236}">
                    <a16:creationId xmlns:a16="http://schemas.microsoft.com/office/drawing/2014/main" xmlns="" id="{E0373270-E6F7-4448-B7EC-8DFBF06D7E83}"/>
                  </a:ext>
                </a:extLst>
              </p:cNvPr>
              <p:cNvCxnSpPr>
                <a:cxnSpLocks noChangeShapeType="1"/>
                <a:stCxn id="63556" idx="2"/>
                <a:endCxn id="63564" idx="0"/>
              </p:cNvCxnSpPr>
              <p:nvPr/>
            </p:nvCxnSpPr>
            <p:spPr bwMode="auto">
              <a:xfrm>
                <a:off x="4011" y="1696"/>
                <a:ext cx="0" cy="873"/>
              </a:xfrm>
              <a:prstGeom prst="straightConnector1">
                <a:avLst/>
              </a:prstGeom>
              <a:noFill/>
              <a:ln w="762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518" name="AutoShape 105">
                <a:extLst>
                  <a:ext uri="{FF2B5EF4-FFF2-40B4-BE49-F238E27FC236}">
                    <a16:creationId xmlns:a16="http://schemas.microsoft.com/office/drawing/2014/main" xmlns="" id="{822731AC-7B11-43D7-8A3A-8F92273B8086}"/>
                  </a:ext>
                </a:extLst>
              </p:cNvPr>
              <p:cNvCxnSpPr>
                <a:cxnSpLocks noChangeShapeType="1"/>
                <a:stCxn id="63564" idx="1"/>
                <a:endCxn id="63513" idx="3"/>
              </p:cNvCxnSpPr>
              <p:nvPr/>
            </p:nvCxnSpPr>
            <p:spPr bwMode="auto">
              <a:xfrm flipH="1" flipV="1">
                <a:off x="2435" y="3037"/>
                <a:ext cx="950" cy="3"/>
              </a:xfrm>
              <a:prstGeom prst="straightConnector1">
                <a:avLst/>
              </a:prstGeom>
              <a:noFill/>
              <a:ln w="76200">
                <a:solidFill>
                  <a:srgbClr val="00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63519" name="Group 106">
                <a:extLst>
                  <a:ext uri="{FF2B5EF4-FFF2-40B4-BE49-F238E27FC236}">
                    <a16:creationId xmlns:a16="http://schemas.microsoft.com/office/drawing/2014/main" xmlns="" id="{CA85E595-2117-4ECE-AB6A-CF37D28F620D}"/>
                  </a:ext>
                </a:extLst>
              </p:cNvPr>
              <p:cNvGrpSpPr>
                <a:grpSpLocks/>
              </p:cNvGrpSpPr>
              <p:nvPr/>
            </p:nvGrpSpPr>
            <p:grpSpPr bwMode="auto">
              <a:xfrm>
                <a:off x="2452" y="168"/>
                <a:ext cx="932" cy="664"/>
                <a:chOff x="2452" y="168"/>
                <a:chExt cx="932" cy="664"/>
              </a:xfrm>
            </p:grpSpPr>
            <p:sp>
              <p:nvSpPr>
                <p:cNvPr id="63544" name="Oval 107">
                  <a:extLst>
                    <a:ext uri="{FF2B5EF4-FFF2-40B4-BE49-F238E27FC236}">
                      <a16:creationId xmlns:a16="http://schemas.microsoft.com/office/drawing/2014/main" xmlns="" id="{543EF081-4CE7-4485-8712-94A00E0A12A1}"/>
                    </a:ext>
                  </a:extLst>
                </p:cNvPr>
                <p:cNvSpPr>
                  <a:spLocks noChangeArrowheads="1"/>
                </p:cNvSpPr>
                <p:nvPr/>
              </p:nvSpPr>
              <p:spPr bwMode="auto">
                <a:xfrm>
                  <a:off x="2452" y="168"/>
                  <a:ext cx="932" cy="664"/>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63545" name="Group 108">
                  <a:extLst>
                    <a:ext uri="{FF2B5EF4-FFF2-40B4-BE49-F238E27FC236}">
                      <a16:creationId xmlns:a16="http://schemas.microsoft.com/office/drawing/2014/main" xmlns="" id="{9E990C1E-92DB-42A3-900C-3FDE034F23A0}"/>
                    </a:ext>
                  </a:extLst>
                </p:cNvPr>
                <p:cNvGrpSpPr>
                  <a:grpSpLocks/>
                </p:cNvGrpSpPr>
                <p:nvPr/>
              </p:nvGrpSpPr>
              <p:grpSpPr bwMode="auto">
                <a:xfrm>
                  <a:off x="2472" y="209"/>
                  <a:ext cx="892" cy="582"/>
                  <a:chOff x="2472" y="209"/>
                  <a:chExt cx="892" cy="582"/>
                </a:xfrm>
              </p:grpSpPr>
              <p:grpSp>
                <p:nvGrpSpPr>
                  <p:cNvPr id="63546" name="Group 109">
                    <a:extLst>
                      <a:ext uri="{FF2B5EF4-FFF2-40B4-BE49-F238E27FC236}">
                        <a16:creationId xmlns:a16="http://schemas.microsoft.com/office/drawing/2014/main" xmlns="" id="{B12B1B4A-1CAA-4BF6-9A03-D96B9D164E2D}"/>
                      </a:ext>
                    </a:extLst>
                  </p:cNvPr>
                  <p:cNvGrpSpPr>
                    <a:grpSpLocks/>
                  </p:cNvGrpSpPr>
                  <p:nvPr/>
                </p:nvGrpSpPr>
                <p:grpSpPr bwMode="auto">
                  <a:xfrm>
                    <a:off x="2472" y="209"/>
                    <a:ext cx="892" cy="582"/>
                    <a:chOff x="2472" y="209"/>
                    <a:chExt cx="892" cy="582"/>
                  </a:xfrm>
                </p:grpSpPr>
                <p:sp>
                  <p:nvSpPr>
                    <p:cNvPr id="63548" name="Rectangle 110">
                      <a:extLst>
                        <a:ext uri="{FF2B5EF4-FFF2-40B4-BE49-F238E27FC236}">
                          <a16:creationId xmlns:a16="http://schemas.microsoft.com/office/drawing/2014/main" xmlns="" id="{18E31AB4-1F32-43C6-B23D-1578A1BCE569}"/>
                        </a:ext>
                      </a:extLst>
                    </p:cNvPr>
                    <p:cNvSpPr>
                      <a:spLocks noChangeArrowheads="1"/>
                    </p:cNvSpPr>
                    <p:nvPr/>
                  </p:nvSpPr>
                  <p:spPr bwMode="auto">
                    <a:xfrm>
                      <a:off x="2472" y="409"/>
                      <a:ext cx="395" cy="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49" name="Rectangle 111">
                      <a:extLst>
                        <a:ext uri="{FF2B5EF4-FFF2-40B4-BE49-F238E27FC236}">
                          <a16:creationId xmlns:a16="http://schemas.microsoft.com/office/drawing/2014/main" xmlns="" id="{1AD54469-45E3-4D1F-BC54-7B9F1F40EC89}"/>
                        </a:ext>
                      </a:extLst>
                    </p:cNvPr>
                    <p:cNvSpPr>
                      <a:spLocks noChangeArrowheads="1"/>
                    </p:cNvSpPr>
                    <p:nvPr/>
                  </p:nvSpPr>
                  <p:spPr bwMode="auto">
                    <a:xfrm>
                      <a:off x="2568" y="459"/>
                      <a:ext cx="242"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Prejob</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Briefing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50" name="Rectangle 112">
                      <a:extLst>
                        <a:ext uri="{FF2B5EF4-FFF2-40B4-BE49-F238E27FC236}">
                          <a16:creationId xmlns:a16="http://schemas.microsoft.com/office/drawing/2014/main" xmlns="" id="{46CC4E3A-1642-4B0D-817A-BC1B80F24B94}"/>
                        </a:ext>
                      </a:extLst>
                    </p:cNvPr>
                    <p:cNvSpPr>
                      <a:spLocks noChangeArrowheads="1"/>
                    </p:cNvSpPr>
                    <p:nvPr/>
                  </p:nvSpPr>
                  <p:spPr bwMode="auto">
                    <a:xfrm>
                      <a:off x="2835" y="387"/>
                      <a:ext cx="529"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51" name="Rectangle 113">
                      <a:extLst>
                        <a:ext uri="{FF2B5EF4-FFF2-40B4-BE49-F238E27FC236}">
                          <a16:creationId xmlns:a16="http://schemas.microsoft.com/office/drawing/2014/main" xmlns="" id="{23BE41C7-960E-4D82-AFC7-1644AE02F9C4}"/>
                        </a:ext>
                      </a:extLst>
                    </p:cNvPr>
                    <p:cNvSpPr>
                      <a:spLocks noChangeArrowheads="1"/>
                    </p:cNvSpPr>
                    <p:nvPr/>
                  </p:nvSpPr>
                  <p:spPr bwMode="auto">
                    <a:xfrm>
                      <a:off x="2894" y="429"/>
                      <a:ext cx="3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Just-in-time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Operating</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Experience</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52" name="Rectangle 114">
                      <a:extLst>
                        <a:ext uri="{FF2B5EF4-FFF2-40B4-BE49-F238E27FC236}">
                          <a16:creationId xmlns:a16="http://schemas.microsoft.com/office/drawing/2014/main" xmlns="" id="{B1C4F1BE-12A8-4341-9BED-1BE8D90A0E2B}"/>
                        </a:ext>
                      </a:extLst>
                    </p:cNvPr>
                    <p:cNvSpPr>
                      <a:spLocks noChangeArrowheads="1"/>
                    </p:cNvSpPr>
                    <p:nvPr/>
                  </p:nvSpPr>
                  <p:spPr bwMode="auto">
                    <a:xfrm>
                      <a:off x="2733" y="209"/>
                      <a:ext cx="468" cy="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53" name="Rectangle 115">
                      <a:extLst>
                        <a:ext uri="{FF2B5EF4-FFF2-40B4-BE49-F238E27FC236}">
                          <a16:creationId xmlns:a16="http://schemas.microsoft.com/office/drawing/2014/main" xmlns="" id="{8A0CA8AE-4B59-4369-8662-5101D9D652DD}"/>
                        </a:ext>
                      </a:extLst>
                    </p:cNvPr>
                    <p:cNvSpPr>
                      <a:spLocks noChangeArrowheads="1"/>
                    </p:cNvSpPr>
                    <p:nvPr/>
                  </p:nvSpPr>
                  <p:spPr bwMode="auto">
                    <a:xfrm>
                      <a:off x="2717" y="683"/>
                      <a:ext cx="40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Task Preview</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54" name="Rectangle 116">
                      <a:extLst>
                        <a:ext uri="{FF2B5EF4-FFF2-40B4-BE49-F238E27FC236}">
                          <a16:creationId xmlns:a16="http://schemas.microsoft.com/office/drawing/2014/main" xmlns="" id="{08B3C795-FC84-40D1-B2B2-EF62562F1D13}"/>
                        </a:ext>
                      </a:extLst>
                    </p:cNvPr>
                    <p:cNvSpPr>
                      <a:spLocks noChangeArrowheads="1"/>
                    </p:cNvSpPr>
                    <p:nvPr/>
                  </p:nvSpPr>
                  <p:spPr bwMode="auto">
                    <a:xfrm>
                      <a:off x="2718" y="653"/>
                      <a:ext cx="435"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55" name="Rectangle 117">
                      <a:extLst>
                        <a:ext uri="{FF2B5EF4-FFF2-40B4-BE49-F238E27FC236}">
                          <a16:creationId xmlns:a16="http://schemas.microsoft.com/office/drawing/2014/main" xmlns="" id="{39DDF74C-62E5-4897-86A2-EFB23B618511}"/>
                        </a:ext>
                      </a:extLst>
                    </p:cNvPr>
                    <p:cNvSpPr>
                      <a:spLocks noChangeArrowheads="1"/>
                    </p:cNvSpPr>
                    <p:nvPr/>
                  </p:nvSpPr>
                  <p:spPr bwMode="auto">
                    <a:xfrm>
                      <a:off x="2782" y="211"/>
                      <a:ext cx="27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Turnover</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
                <p:nvSpPr>
                  <p:cNvPr id="63547" name="Rectangle 118">
                    <a:extLst>
                      <a:ext uri="{FF2B5EF4-FFF2-40B4-BE49-F238E27FC236}">
                        <a16:creationId xmlns:a16="http://schemas.microsoft.com/office/drawing/2014/main" xmlns="" id="{196707C1-05FE-4B1C-BFEF-62DECD2578EE}"/>
                      </a:ext>
                    </a:extLst>
                  </p:cNvPr>
                  <p:cNvSpPr>
                    <a:spLocks noChangeArrowheads="1"/>
                  </p:cNvSpPr>
                  <p:nvPr/>
                </p:nvSpPr>
                <p:spPr bwMode="auto">
                  <a:xfrm>
                    <a:off x="2602" y="323"/>
                    <a:ext cx="64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Clearance Walkdown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63520" name="Group 119">
                <a:extLst>
                  <a:ext uri="{FF2B5EF4-FFF2-40B4-BE49-F238E27FC236}">
                    <a16:creationId xmlns:a16="http://schemas.microsoft.com/office/drawing/2014/main" xmlns="" id="{719F1C2A-EDF1-4220-834E-5249B158DA3C}"/>
                  </a:ext>
                </a:extLst>
              </p:cNvPr>
              <p:cNvGrpSpPr>
                <a:grpSpLocks/>
              </p:cNvGrpSpPr>
              <p:nvPr/>
            </p:nvGrpSpPr>
            <p:grpSpPr bwMode="auto">
              <a:xfrm>
                <a:off x="530" y="1776"/>
                <a:ext cx="774" cy="690"/>
                <a:chOff x="530" y="1776"/>
                <a:chExt cx="774" cy="690"/>
              </a:xfrm>
            </p:grpSpPr>
            <p:sp>
              <p:nvSpPr>
                <p:cNvPr id="63537" name="Oval 120">
                  <a:extLst>
                    <a:ext uri="{FF2B5EF4-FFF2-40B4-BE49-F238E27FC236}">
                      <a16:creationId xmlns:a16="http://schemas.microsoft.com/office/drawing/2014/main" xmlns="" id="{F2F1F6B4-9B8E-46B2-946D-61901D42173D}"/>
                    </a:ext>
                  </a:extLst>
                </p:cNvPr>
                <p:cNvSpPr>
                  <a:spLocks noChangeArrowheads="1"/>
                </p:cNvSpPr>
                <p:nvPr/>
              </p:nvSpPr>
              <p:spPr bwMode="auto">
                <a:xfrm>
                  <a:off x="530" y="1776"/>
                  <a:ext cx="774" cy="690"/>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63538" name="Group 121">
                  <a:extLst>
                    <a:ext uri="{FF2B5EF4-FFF2-40B4-BE49-F238E27FC236}">
                      <a16:creationId xmlns:a16="http://schemas.microsoft.com/office/drawing/2014/main" xmlns="" id="{20FF06A6-89A5-497D-BC22-909E52A9B089}"/>
                    </a:ext>
                  </a:extLst>
                </p:cNvPr>
                <p:cNvGrpSpPr>
                  <a:grpSpLocks/>
                </p:cNvGrpSpPr>
                <p:nvPr/>
              </p:nvGrpSpPr>
              <p:grpSpPr bwMode="auto">
                <a:xfrm>
                  <a:off x="586" y="1820"/>
                  <a:ext cx="686" cy="602"/>
                  <a:chOff x="597" y="1820"/>
                  <a:chExt cx="686" cy="602"/>
                </a:xfrm>
              </p:grpSpPr>
              <p:sp>
                <p:nvSpPr>
                  <p:cNvPr id="63539" name="Rectangle 122">
                    <a:extLst>
                      <a:ext uri="{FF2B5EF4-FFF2-40B4-BE49-F238E27FC236}">
                        <a16:creationId xmlns:a16="http://schemas.microsoft.com/office/drawing/2014/main" xmlns="" id="{D65CCB96-D1A5-40A9-A18A-B2D146069350}"/>
                      </a:ext>
                    </a:extLst>
                  </p:cNvPr>
                  <p:cNvSpPr>
                    <a:spLocks noChangeArrowheads="1"/>
                  </p:cNvSpPr>
                  <p:nvPr/>
                </p:nvSpPr>
                <p:spPr bwMode="auto">
                  <a:xfrm>
                    <a:off x="753" y="1820"/>
                    <a:ext cx="353"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Walkdowns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40" name="Rectangle 123">
                    <a:extLst>
                      <a:ext uri="{FF2B5EF4-FFF2-40B4-BE49-F238E27FC236}">
                        <a16:creationId xmlns:a16="http://schemas.microsoft.com/office/drawing/2014/main" xmlns="" id="{8EEF2455-33DC-4071-A153-B160A1491F37}"/>
                      </a:ext>
                    </a:extLst>
                  </p:cNvPr>
                  <p:cNvSpPr>
                    <a:spLocks noChangeArrowheads="1"/>
                  </p:cNvSpPr>
                  <p:nvPr/>
                </p:nvSpPr>
                <p:spPr bwMode="auto">
                  <a:xfrm>
                    <a:off x="771" y="2268"/>
                    <a:ext cx="39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Performance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Feedback</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41" name="Rectangle 124">
                    <a:extLst>
                      <a:ext uri="{FF2B5EF4-FFF2-40B4-BE49-F238E27FC236}">
                        <a16:creationId xmlns:a16="http://schemas.microsoft.com/office/drawing/2014/main" xmlns="" id="{69A92309-65B1-48DA-B8B9-979898BF0514}"/>
                      </a:ext>
                    </a:extLst>
                  </p:cNvPr>
                  <p:cNvSpPr>
                    <a:spLocks noChangeArrowheads="1"/>
                  </p:cNvSpPr>
                  <p:nvPr/>
                </p:nvSpPr>
                <p:spPr bwMode="auto">
                  <a:xfrm>
                    <a:off x="597" y="2163"/>
                    <a:ext cx="532"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Task Assignment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42" name="Rectangle 125">
                    <a:extLst>
                      <a:ext uri="{FF2B5EF4-FFF2-40B4-BE49-F238E27FC236}">
                        <a16:creationId xmlns:a16="http://schemas.microsoft.com/office/drawing/2014/main" xmlns="" id="{351649FF-2C0C-4D12-96CF-48966E3E009E}"/>
                      </a:ext>
                    </a:extLst>
                  </p:cNvPr>
                  <p:cNvSpPr>
                    <a:spLocks noChangeArrowheads="1"/>
                  </p:cNvSpPr>
                  <p:nvPr/>
                </p:nvSpPr>
                <p:spPr bwMode="auto">
                  <a:xfrm>
                    <a:off x="623" y="1931"/>
                    <a:ext cx="358"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HP Surveys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43" name="Rectangle 126">
                    <a:extLst>
                      <a:ext uri="{FF2B5EF4-FFF2-40B4-BE49-F238E27FC236}">
                        <a16:creationId xmlns:a16="http://schemas.microsoft.com/office/drawing/2014/main" xmlns="" id="{0D2930B8-82B4-4924-BC65-76FD662465C5}"/>
                      </a:ext>
                    </a:extLst>
                  </p:cNvPr>
                  <p:cNvSpPr>
                    <a:spLocks noChangeArrowheads="1"/>
                  </p:cNvSpPr>
                  <p:nvPr/>
                </p:nvSpPr>
                <p:spPr bwMode="auto">
                  <a:xfrm>
                    <a:off x="729" y="2046"/>
                    <a:ext cx="554"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Task Qualification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63521" name="Group 127">
                <a:extLst>
                  <a:ext uri="{FF2B5EF4-FFF2-40B4-BE49-F238E27FC236}">
                    <a16:creationId xmlns:a16="http://schemas.microsoft.com/office/drawing/2014/main" xmlns="" id="{8E85B442-DA0F-47F5-B52C-B36D4CCADD3B}"/>
                  </a:ext>
                </a:extLst>
              </p:cNvPr>
              <p:cNvGrpSpPr>
                <a:grpSpLocks/>
              </p:cNvGrpSpPr>
              <p:nvPr/>
            </p:nvGrpSpPr>
            <p:grpSpPr bwMode="auto">
              <a:xfrm>
                <a:off x="2457" y="3432"/>
                <a:ext cx="910" cy="592"/>
                <a:chOff x="2457" y="3432"/>
                <a:chExt cx="910" cy="592"/>
              </a:xfrm>
            </p:grpSpPr>
            <p:sp>
              <p:nvSpPr>
                <p:cNvPr id="63531" name="Oval 128">
                  <a:extLst>
                    <a:ext uri="{FF2B5EF4-FFF2-40B4-BE49-F238E27FC236}">
                      <a16:creationId xmlns:a16="http://schemas.microsoft.com/office/drawing/2014/main" xmlns="" id="{637A6AE7-56AB-43D3-AEBA-2E28FBB793EC}"/>
                    </a:ext>
                  </a:extLst>
                </p:cNvPr>
                <p:cNvSpPr>
                  <a:spLocks noChangeArrowheads="1"/>
                </p:cNvSpPr>
                <p:nvPr/>
              </p:nvSpPr>
              <p:spPr bwMode="auto">
                <a:xfrm>
                  <a:off x="2457" y="3432"/>
                  <a:ext cx="910" cy="592"/>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32" name="Rectangle 129">
                  <a:extLst>
                    <a:ext uri="{FF2B5EF4-FFF2-40B4-BE49-F238E27FC236}">
                      <a16:creationId xmlns:a16="http://schemas.microsoft.com/office/drawing/2014/main" xmlns="" id="{0B8D587A-2A54-40EF-8948-4E661722CE6A}"/>
                    </a:ext>
                  </a:extLst>
                </p:cNvPr>
                <p:cNvSpPr>
                  <a:spLocks noChangeArrowheads="1"/>
                </p:cNvSpPr>
                <p:nvPr/>
              </p:nvSpPr>
              <p:spPr bwMode="auto">
                <a:xfrm>
                  <a:off x="2772" y="3468"/>
                  <a:ext cx="242"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Postjob</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Review</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33" name="Rectangle 130">
                  <a:extLst>
                    <a:ext uri="{FF2B5EF4-FFF2-40B4-BE49-F238E27FC236}">
                      <a16:creationId xmlns:a16="http://schemas.microsoft.com/office/drawing/2014/main" xmlns="" id="{96A6826A-1B39-45C6-A820-6ACC6847CDD7}"/>
                    </a:ext>
                  </a:extLst>
                </p:cNvPr>
                <p:cNvSpPr>
                  <a:spLocks noChangeArrowheads="1"/>
                </p:cNvSpPr>
                <p:nvPr/>
              </p:nvSpPr>
              <p:spPr bwMode="auto">
                <a:xfrm>
                  <a:off x="2991" y="3601"/>
                  <a:ext cx="323"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Problem</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Reporting</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34" name="Rectangle 131">
                  <a:extLst>
                    <a:ext uri="{FF2B5EF4-FFF2-40B4-BE49-F238E27FC236}">
                      <a16:creationId xmlns:a16="http://schemas.microsoft.com/office/drawing/2014/main" xmlns="" id="{BD970B16-71B7-4FE3-9FF8-114DD82E5637}"/>
                    </a:ext>
                  </a:extLst>
                </p:cNvPr>
                <p:cNvSpPr>
                  <a:spLocks noChangeArrowheads="1"/>
                </p:cNvSpPr>
                <p:nvPr/>
              </p:nvSpPr>
              <p:spPr bwMode="auto">
                <a:xfrm>
                  <a:off x="2515" y="3604"/>
                  <a:ext cx="286"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Causal</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Analysis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35" name="Rectangle 132">
                  <a:extLst>
                    <a:ext uri="{FF2B5EF4-FFF2-40B4-BE49-F238E27FC236}">
                      <a16:creationId xmlns:a16="http://schemas.microsoft.com/office/drawing/2014/main" xmlns="" id="{87CB0AB6-A1AD-4091-B80C-6821AB90BC9A}"/>
                    </a:ext>
                  </a:extLst>
                </p:cNvPr>
                <p:cNvSpPr>
                  <a:spLocks noChangeArrowheads="1"/>
                </p:cNvSpPr>
                <p:nvPr/>
              </p:nvSpPr>
              <p:spPr bwMode="auto">
                <a:xfrm>
                  <a:off x="2742" y="3853"/>
                  <a:ext cx="397"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Performance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Indicators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36" name="Rectangle 133">
                  <a:extLst>
                    <a:ext uri="{FF2B5EF4-FFF2-40B4-BE49-F238E27FC236}">
                      <a16:creationId xmlns:a16="http://schemas.microsoft.com/office/drawing/2014/main" xmlns="" id="{C032B39D-06C1-4084-8B6D-08F29D16CFC0}"/>
                    </a:ext>
                  </a:extLst>
                </p:cNvPr>
                <p:cNvSpPr>
                  <a:spLocks noChangeArrowheads="1"/>
                </p:cNvSpPr>
                <p:nvPr/>
              </p:nvSpPr>
              <p:spPr bwMode="auto">
                <a:xfrm>
                  <a:off x="2568" y="3763"/>
                  <a:ext cx="706" cy="66"/>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Independent Oversight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nvGrpSpPr>
              <p:cNvPr id="63522" name="Group 134">
                <a:extLst>
                  <a:ext uri="{FF2B5EF4-FFF2-40B4-BE49-F238E27FC236}">
                    <a16:creationId xmlns:a16="http://schemas.microsoft.com/office/drawing/2014/main" xmlns="" id="{7E7D392F-79E1-43A4-AA9E-E52FB43956DB}"/>
                  </a:ext>
                </a:extLst>
              </p:cNvPr>
              <p:cNvGrpSpPr>
                <a:grpSpLocks/>
              </p:cNvGrpSpPr>
              <p:nvPr/>
            </p:nvGrpSpPr>
            <p:grpSpPr bwMode="auto">
              <a:xfrm>
                <a:off x="4376" y="1792"/>
                <a:ext cx="1112" cy="747"/>
                <a:chOff x="4376" y="1792"/>
                <a:chExt cx="1112" cy="747"/>
              </a:xfrm>
            </p:grpSpPr>
            <p:sp>
              <p:nvSpPr>
                <p:cNvPr id="63523" name="Oval 135">
                  <a:extLst>
                    <a:ext uri="{FF2B5EF4-FFF2-40B4-BE49-F238E27FC236}">
                      <a16:creationId xmlns:a16="http://schemas.microsoft.com/office/drawing/2014/main" xmlns="" id="{C6768705-B612-417A-A638-10AD44743BD2}"/>
                    </a:ext>
                  </a:extLst>
                </p:cNvPr>
                <p:cNvSpPr>
                  <a:spLocks noChangeArrowheads="1"/>
                </p:cNvSpPr>
                <p:nvPr/>
              </p:nvSpPr>
              <p:spPr bwMode="auto">
                <a:xfrm>
                  <a:off x="4376" y="1792"/>
                  <a:ext cx="1112" cy="747"/>
                </a:xfrm>
                <a:prstGeom prst="ellipse">
                  <a:avLst/>
                </a:prstGeom>
                <a:solidFill>
                  <a:srgbClr val="FFFFFF"/>
                </a:solidFill>
                <a:ln w="28575">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63524" name="Rectangle 136">
                  <a:extLst>
                    <a:ext uri="{FF2B5EF4-FFF2-40B4-BE49-F238E27FC236}">
                      <a16:creationId xmlns:a16="http://schemas.microsoft.com/office/drawing/2014/main" xmlns="" id="{E8E96C1F-9551-42D7-A256-71960145BCCE}"/>
                    </a:ext>
                  </a:extLst>
                </p:cNvPr>
                <p:cNvSpPr>
                  <a:spLocks noChangeArrowheads="1"/>
                </p:cNvSpPr>
                <p:nvPr/>
              </p:nvSpPr>
              <p:spPr bwMode="auto">
                <a:xfrm>
                  <a:off x="4701" y="1861"/>
                  <a:ext cx="475"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QC Hold Points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25" name="Rectangle 137">
                  <a:extLst>
                    <a:ext uri="{FF2B5EF4-FFF2-40B4-BE49-F238E27FC236}">
                      <a16:creationId xmlns:a16="http://schemas.microsoft.com/office/drawing/2014/main" xmlns="" id="{AD92DF18-45CF-4B4C-BB7D-0B1523D0C217}"/>
                    </a:ext>
                  </a:extLst>
                </p:cNvPr>
                <p:cNvSpPr>
                  <a:spLocks noChangeArrowheads="1"/>
                </p:cNvSpPr>
                <p:nvPr/>
              </p:nvSpPr>
              <p:spPr bwMode="auto">
                <a:xfrm>
                  <a:off x="4505" y="1993"/>
                  <a:ext cx="385"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Independent</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Verification</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26" name="Rectangle 138">
                  <a:extLst>
                    <a:ext uri="{FF2B5EF4-FFF2-40B4-BE49-F238E27FC236}">
                      <a16:creationId xmlns:a16="http://schemas.microsoft.com/office/drawing/2014/main" xmlns="" id="{3E5E76F0-8B69-496B-B887-1A17501D1074}"/>
                    </a:ext>
                  </a:extLst>
                </p:cNvPr>
                <p:cNvSpPr>
                  <a:spLocks noChangeArrowheads="1"/>
                </p:cNvSpPr>
                <p:nvPr/>
              </p:nvSpPr>
              <p:spPr bwMode="auto">
                <a:xfrm>
                  <a:off x="5101" y="2099"/>
                  <a:ext cx="307"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Interlocks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27" name="Rectangle 139">
                  <a:extLst>
                    <a:ext uri="{FF2B5EF4-FFF2-40B4-BE49-F238E27FC236}">
                      <a16:creationId xmlns:a16="http://schemas.microsoft.com/office/drawing/2014/main" xmlns="" id="{DBC47582-4221-41EE-9A68-BBE5D16FF156}"/>
                    </a:ext>
                  </a:extLst>
                </p:cNvPr>
                <p:cNvSpPr>
                  <a:spLocks noChangeArrowheads="1"/>
                </p:cNvSpPr>
                <p:nvPr/>
              </p:nvSpPr>
              <p:spPr bwMode="auto">
                <a:xfrm>
                  <a:off x="4542" y="2195"/>
                  <a:ext cx="371"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Personal</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Protective</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Equipment</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28" name="Rectangle 140">
                  <a:extLst>
                    <a:ext uri="{FF2B5EF4-FFF2-40B4-BE49-F238E27FC236}">
                      <a16:creationId xmlns:a16="http://schemas.microsoft.com/office/drawing/2014/main" xmlns="" id="{055CA975-297D-47F2-B529-B27F658EC0A3}"/>
                    </a:ext>
                  </a:extLst>
                </p:cNvPr>
                <p:cNvSpPr>
                  <a:spLocks noChangeArrowheads="1"/>
                </p:cNvSpPr>
                <p:nvPr/>
              </p:nvSpPr>
              <p:spPr bwMode="auto">
                <a:xfrm>
                  <a:off x="4819" y="2435"/>
                  <a:ext cx="220" cy="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Alarms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29" name="Rectangle 141">
                  <a:extLst>
                    <a:ext uri="{FF2B5EF4-FFF2-40B4-BE49-F238E27FC236}">
                      <a16:creationId xmlns:a16="http://schemas.microsoft.com/office/drawing/2014/main" xmlns="" id="{4A145977-736E-412B-A1C7-EEB71DD49081}"/>
                    </a:ext>
                  </a:extLst>
                </p:cNvPr>
                <p:cNvSpPr>
                  <a:spLocks noChangeArrowheads="1"/>
                </p:cNvSpPr>
                <p:nvPr/>
              </p:nvSpPr>
              <p:spPr bwMode="auto">
                <a:xfrm>
                  <a:off x="4979" y="1944"/>
                  <a:ext cx="327"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Forcing</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Functions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3530" name="Rectangle 142">
                  <a:extLst>
                    <a:ext uri="{FF2B5EF4-FFF2-40B4-BE49-F238E27FC236}">
                      <a16:creationId xmlns:a16="http://schemas.microsoft.com/office/drawing/2014/main" xmlns="" id="{12320E9B-4C9C-4577-92B1-D35D648DDC4C}"/>
                    </a:ext>
                  </a:extLst>
                </p:cNvPr>
                <p:cNvSpPr>
                  <a:spLocks noChangeArrowheads="1"/>
                </p:cNvSpPr>
                <p:nvPr/>
              </p:nvSpPr>
              <p:spPr bwMode="auto">
                <a:xfrm>
                  <a:off x="4933" y="2195"/>
                  <a:ext cx="380" cy="198"/>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Foreign</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Material</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Exclusions</a:t>
                  </a:r>
                  <a:endParaRPr kumimoji="0" lang="en-US" altLang="pt-BR"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grpSp>
        <p:grpSp>
          <p:nvGrpSpPr>
            <p:cNvPr id="63493" name="Group 143">
              <a:extLst>
                <a:ext uri="{FF2B5EF4-FFF2-40B4-BE49-F238E27FC236}">
                  <a16:creationId xmlns:a16="http://schemas.microsoft.com/office/drawing/2014/main" xmlns="" id="{BCED831C-4067-4113-86E7-ADCE7DBEB9AD}"/>
                </a:ext>
              </a:extLst>
            </p:cNvPr>
            <p:cNvGrpSpPr>
              <a:grpSpLocks/>
            </p:cNvGrpSpPr>
            <p:nvPr/>
          </p:nvGrpSpPr>
          <p:grpSpPr bwMode="auto">
            <a:xfrm>
              <a:off x="1914" y="1366"/>
              <a:ext cx="1995" cy="1550"/>
              <a:chOff x="1914" y="1366"/>
              <a:chExt cx="1995" cy="1550"/>
            </a:xfrm>
          </p:grpSpPr>
          <p:sp>
            <p:nvSpPr>
              <p:cNvPr id="63494" name="Rectangle 144">
                <a:extLst>
                  <a:ext uri="{FF2B5EF4-FFF2-40B4-BE49-F238E27FC236}">
                    <a16:creationId xmlns:a16="http://schemas.microsoft.com/office/drawing/2014/main" xmlns="" id="{DC8C840C-FEF0-44E2-BB67-DF962FCAA26D}"/>
                  </a:ext>
                </a:extLst>
              </p:cNvPr>
              <p:cNvSpPr>
                <a:spLocks noChangeArrowheads="1"/>
              </p:cNvSpPr>
              <p:nvPr/>
            </p:nvSpPr>
            <p:spPr bwMode="auto">
              <a:xfrm>
                <a:off x="3498" y="2363"/>
                <a:ext cx="325"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Proper</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Reactions</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495" name="Rectangle 145">
                <a:extLst>
                  <a:ext uri="{FF2B5EF4-FFF2-40B4-BE49-F238E27FC236}">
                    <a16:creationId xmlns:a16="http://schemas.microsoft.com/office/drawing/2014/main" xmlns="" id="{BD48A88C-A45C-4108-BA28-0C1A07661065}"/>
                  </a:ext>
                </a:extLst>
              </p:cNvPr>
              <p:cNvSpPr>
                <a:spLocks noChangeArrowheads="1"/>
              </p:cNvSpPr>
              <p:nvPr/>
            </p:nvSpPr>
            <p:spPr bwMode="auto">
              <a:xfrm>
                <a:off x="2008" y="1774"/>
                <a:ext cx="332"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High</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 Standards</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496" name="Rectangle 146">
                <a:extLst>
                  <a:ext uri="{FF2B5EF4-FFF2-40B4-BE49-F238E27FC236}">
                    <a16:creationId xmlns:a16="http://schemas.microsoft.com/office/drawing/2014/main" xmlns="" id="{260C7765-7A56-4F4B-8A94-3B8A23122A89}"/>
                  </a:ext>
                </a:extLst>
              </p:cNvPr>
              <p:cNvSpPr>
                <a:spLocks noChangeArrowheads="1"/>
              </p:cNvSpPr>
              <p:nvPr/>
            </p:nvSpPr>
            <p:spPr bwMode="auto">
              <a:xfrm>
                <a:off x="3438" y="1796"/>
                <a:ext cx="449" cy="7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Reinforcement</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497" name="Rectangle 147">
                <a:extLst>
                  <a:ext uri="{FF2B5EF4-FFF2-40B4-BE49-F238E27FC236}">
                    <a16:creationId xmlns:a16="http://schemas.microsoft.com/office/drawing/2014/main" xmlns="" id="{BDBE6520-AFA7-4FD1-B61C-B330CE63F8DC}"/>
                  </a:ext>
                </a:extLst>
              </p:cNvPr>
              <p:cNvSpPr>
                <a:spLocks noChangeArrowheads="1"/>
              </p:cNvSpPr>
              <p:nvPr/>
            </p:nvSpPr>
            <p:spPr bwMode="auto">
              <a:xfrm>
                <a:off x="2524" y="1564"/>
                <a:ext cx="292" cy="7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Coaching</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498" name="Rectangle 148">
                <a:extLst>
                  <a:ext uri="{FF2B5EF4-FFF2-40B4-BE49-F238E27FC236}">
                    <a16:creationId xmlns:a16="http://schemas.microsoft.com/office/drawing/2014/main" xmlns="" id="{3BFC9FAF-BC17-45FE-800D-A20218C6F230}"/>
                  </a:ext>
                </a:extLst>
              </p:cNvPr>
              <p:cNvSpPr>
                <a:spLocks noChangeArrowheads="1"/>
              </p:cNvSpPr>
              <p:nvPr/>
            </p:nvSpPr>
            <p:spPr bwMode="auto">
              <a:xfrm>
                <a:off x="2605" y="1366"/>
                <a:ext cx="632" cy="7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Situation Awareness</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499" name="Rectangle 149">
                <a:extLst>
                  <a:ext uri="{FF2B5EF4-FFF2-40B4-BE49-F238E27FC236}">
                    <a16:creationId xmlns:a16="http://schemas.microsoft.com/office/drawing/2014/main" xmlns="" id="{C4231AF8-1AEF-4EFD-8F3C-D03B0B13381C}"/>
                  </a:ext>
                </a:extLst>
              </p:cNvPr>
              <p:cNvSpPr>
                <a:spLocks noChangeArrowheads="1"/>
              </p:cNvSpPr>
              <p:nvPr/>
            </p:nvSpPr>
            <p:spPr bwMode="auto">
              <a:xfrm>
                <a:off x="3031" y="1532"/>
                <a:ext cx="310"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Respect</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for Others</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500" name="Rectangle 150">
                <a:extLst>
                  <a:ext uri="{FF2B5EF4-FFF2-40B4-BE49-F238E27FC236}">
                    <a16:creationId xmlns:a16="http://schemas.microsoft.com/office/drawing/2014/main" xmlns="" id="{10E71D19-217E-4D5E-BE19-EEFFA069B5D0}"/>
                  </a:ext>
                </a:extLst>
              </p:cNvPr>
              <p:cNvSpPr>
                <a:spLocks noChangeArrowheads="1"/>
              </p:cNvSpPr>
              <p:nvPr/>
            </p:nvSpPr>
            <p:spPr bwMode="auto">
              <a:xfrm>
                <a:off x="2668" y="2762"/>
                <a:ext cx="484"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Open &amp; Honest</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Communication</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501" name="Rectangle 151">
                <a:extLst>
                  <a:ext uri="{FF2B5EF4-FFF2-40B4-BE49-F238E27FC236}">
                    <a16:creationId xmlns:a16="http://schemas.microsoft.com/office/drawing/2014/main" xmlns="" id="{85D6504C-441E-41CB-9307-AFA1355F9DF2}"/>
                  </a:ext>
                </a:extLst>
              </p:cNvPr>
              <p:cNvSpPr>
                <a:spLocks noChangeArrowheads="1"/>
              </p:cNvSpPr>
              <p:nvPr/>
            </p:nvSpPr>
            <p:spPr bwMode="auto">
              <a:xfrm>
                <a:off x="2512" y="2541"/>
                <a:ext cx="349"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Compelling</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Vision</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502" name="Rectangle 152">
                <a:extLst>
                  <a:ext uri="{FF2B5EF4-FFF2-40B4-BE49-F238E27FC236}">
                    <a16:creationId xmlns:a16="http://schemas.microsoft.com/office/drawing/2014/main" xmlns="" id="{95A98EBE-493C-4098-BF31-A55BBC12BA20}"/>
                  </a:ext>
                </a:extLst>
              </p:cNvPr>
              <p:cNvSpPr>
                <a:spLocks noChangeArrowheads="1"/>
              </p:cNvSpPr>
              <p:nvPr/>
            </p:nvSpPr>
            <p:spPr bwMode="auto">
              <a:xfrm>
                <a:off x="1970" y="2350"/>
                <a:ext cx="421"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Healthy</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Relationships</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503" name="Rectangle 153">
                <a:extLst>
                  <a:ext uri="{FF2B5EF4-FFF2-40B4-BE49-F238E27FC236}">
                    <a16:creationId xmlns:a16="http://schemas.microsoft.com/office/drawing/2014/main" xmlns="" id="{3067621B-E46A-4FD8-B843-EAFFCAFCF882}"/>
                  </a:ext>
                </a:extLst>
              </p:cNvPr>
              <p:cNvSpPr>
                <a:spLocks noChangeArrowheads="1"/>
              </p:cNvSpPr>
              <p:nvPr/>
            </p:nvSpPr>
            <p:spPr bwMode="auto">
              <a:xfrm>
                <a:off x="3585" y="2061"/>
                <a:ext cx="324"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Courage &amp;</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Integrity</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504" name="Rectangle 154">
                <a:extLst>
                  <a:ext uri="{FF2B5EF4-FFF2-40B4-BE49-F238E27FC236}">
                    <a16:creationId xmlns:a16="http://schemas.microsoft.com/office/drawing/2014/main" xmlns="" id="{8784AFC2-2DC1-4B98-8165-C8EFB034FF20}"/>
                  </a:ext>
                </a:extLst>
              </p:cNvPr>
              <p:cNvSpPr>
                <a:spLocks noChangeArrowheads="1"/>
              </p:cNvSpPr>
              <p:nvPr/>
            </p:nvSpPr>
            <p:spPr bwMode="auto">
              <a:xfrm>
                <a:off x="1914" y="2095"/>
                <a:ext cx="320" cy="7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Motivation</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sp>
            <p:nvSpPr>
              <p:cNvPr id="63505" name="Rectangle 155">
                <a:extLst>
                  <a:ext uri="{FF2B5EF4-FFF2-40B4-BE49-F238E27FC236}">
                    <a16:creationId xmlns:a16="http://schemas.microsoft.com/office/drawing/2014/main" xmlns="" id="{647026D3-D03B-4C70-B034-A32E892F4FFA}"/>
                  </a:ext>
                </a:extLst>
              </p:cNvPr>
              <p:cNvSpPr>
                <a:spLocks noChangeArrowheads="1"/>
              </p:cNvSpPr>
              <p:nvPr/>
            </p:nvSpPr>
            <p:spPr bwMode="auto">
              <a:xfrm>
                <a:off x="3058" y="2541"/>
                <a:ext cx="265" cy="154"/>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Sets</a:t>
                </a:r>
                <a:b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br>
                <a:r>
                  <a:rPr kumimoji="0" lang="en-US" altLang="pt-BR" sz="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Example</a:t>
                </a:r>
                <a:endParaRPr kumimoji="0" lang="en-US" altLang="pt-BR" sz="2400" b="0" i="0" u="none" strike="noStrike" kern="1200" cap="none" spc="0" normalizeH="0" baseline="0" noProof="0">
                  <a:ln>
                    <a:noFill/>
                  </a:ln>
                  <a:solidFill>
                    <a:srgbClr val="000066"/>
                  </a:solidFill>
                  <a:effectLst/>
                  <a:uLnTx/>
                  <a:uFillTx/>
                  <a:latin typeface="Times New Roman" panose="02020603050405020304" pitchFamily="18" charset="0"/>
                  <a:ea typeface="+mn-ea"/>
                  <a:cs typeface="+mn-cs"/>
                </a:endParaRPr>
              </a:p>
            </p:txBody>
          </p:sp>
        </p:gr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a:extLst>
              <a:ext uri="{FF2B5EF4-FFF2-40B4-BE49-F238E27FC236}">
                <a16:creationId xmlns:a16="http://schemas.microsoft.com/office/drawing/2014/main" xmlns="" id="{7D78E108-6121-426A-A703-C5C0F53D4321}"/>
              </a:ext>
            </a:extLst>
          </p:cNvPr>
          <p:cNvGrpSpPr>
            <a:grpSpLocks/>
          </p:cNvGrpSpPr>
          <p:nvPr/>
        </p:nvGrpSpPr>
        <p:grpSpPr bwMode="auto">
          <a:xfrm>
            <a:off x="4289426" y="2008188"/>
            <a:ext cx="6208713" cy="4387850"/>
            <a:chOff x="1590" y="1185"/>
            <a:chExt cx="3911" cy="2764"/>
          </a:xfrm>
        </p:grpSpPr>
        <p:sp>
          <p:nvSpPr>
            <p:cNvPr id="65542" name="Line 3">
              <a:extLst>
                <a:ext uri="{FF2B5EF4-FFF2-40B4-BE49-F238E27FC236}">
                  <a16:creationId xmlns:a16="http://schemas.microsoft.com/office/drawing/2014/main" xmlns="" id="{92681A08-04A3-46CF-A1F1-664B493EE9E2}"/>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3" name="Line 4">
              <a:extLst>
                <a:ext uri="{FF2B5EF4-FFF2-40B4-BE49-F238E27FC236}">
                  <a16:creationId xmlns:a16="http://schemas.microsoft.com/office/drawing/2014/main" xmlns="" id="{06E52366-E322-440B-AE14-62C729ED6B94}"/>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4" name="Line 5">
              <a:extLst>
                <a:ext uri="{FF2B5EF4-FFF2-40B4-BE49-F238E27FC236}">
                  <a16:creationId xmlns:a16="http://schemas.microsoft.com/office/drawing/2014/main" xmlns="" id="{7B8A8595-831C-49AC-9335-2265FD209E0C}"/>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5" name="Line 6">
              <a:extLst>
                <a:ext uri="{FF2B5EF4-FFF2-40B4-BE49-F238E27FC236}">
                  <a16:creationId xmlns:a16="http://schemas.microsoft.com/office/drawing/2014/main" xmlns="" id="{CFA3E0F3-308C-4D89-BB55-6110671B58E3}"/>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6" name="Line 7">
              <a:extLst>
                <a:ext uri="{FF2B5EF4-FFF2-40B4-BE49-F238E27FC236}">
                  <a16:creationId xmlns:a16="http://schemas.microsoft.com/office/drawing/2014/main" xmlns="" id="{D020D768-2F14-4A6E-8CE9-47B9DCF96840}"/>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7" name="Line 8">
              <a:extLst>
                <a:ext uri="{FF2B5EF4-FFF2-40B4-BE49-F238E27FC236}">
                  <a16:creationId xmlns:a16="http://schemas.microsoft.com/office/drawing/2014/main" xmlns="" id="{8992FB61-B5B7-48E7-B27D-71F915ABFD57}"/>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8" name="Line 9">
              <a:extLst>
                <a:ext uri="{FF2B5EF4-FFF2-40B4-BE49-F238E27FC236}">
                  <a16:creationId xmlns:a16="http://schemas.microsoft.com/office/drawing/2014/main" xmlns="" id="{50420B91-2155-4A4B-A943-829E9D385BC9}"/>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9" name="Line 10">
              <a:extLst>
                <a:ext uri="{FF2B5EF4-FFF2-40B4-BE49-F238E27FC236}">
                  <a16:creationId xmlns:a16="http://schemas.microsoft.com/office/drawing/2014/main" xmlns="" id="{AE66B203-155B-4979-90A8-16105161CEE2}"/>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0" name="Line 11">
              <a:extLst>
                <a:ext uri="{FF2B5EF4-FFF2-40B4-BE49-F238E27FC236}">
                  <a16:creationId xmlns:a16="http://schemas.microsoft.com/office/drawing/2014/main" xmlns="" id="{2F1D1133-28BD-4562-8F4A-854D7DAB3867}"/>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1" name="Line 12">
              <a:extLst>
                <a:ext uri="{FF2B5EF4-FFF2-40B4-BE49-F238E27FC236}">
                  <a16:creationId xmlns:a16="http://schemas.microsoft.com/office/drawing/2014/main" xmlns="" id="{F09A8A59-666E-4099-88F3-E07DBA29D222}"/>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2" name="Line 13">
              <a:extLst>
                <a:ext uri="{FF2B5EF4-FFF2-40B4-BE49-F238E27FC236}">
                  <a16:creationId xmlns:a16="http://schemas.microsoft.com/office/drawing/2014/main" xmlns="" id="{7C9A2082-78F8-4B69-9869-ED09B9505ABB}"/>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3" name="Line 14">
              <a:extLst>
                <a:ext uri="{FF2B5EF4-FFF2-40B4-BE49-F238E27FC236}">
                  <a16:creationId xmlns:a16="http://schemas.microsoft.com/office/drawing/2014/main" xmlns="" id="{8F7785D9-22DF-45FB-B317-0E2222958E58}"/>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4" name="Line 15">
              <a:extLst>
                <a:ext uri="{FF2B5EF4-FFF2-40B4-BE49-F238E27FC236}">
                  <a16:creationId xmlns:a16="http://schemas.microsoft.com/office/drawing/2014/main" xmlns="" id="{9E81C919-1374-4AFE-A6C3-985AB1CFE19F}"/>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5" name="Line 16">
              <a:extLst>
                <a:ext uri="{FF2B5EF4-FFF2-40B4-BE49-F238E27FC236}">
                  <a16:creationId xmlns:a16="http://schemas.microsoft.com/office/drawing/2014/main" xmlns="" id="{D516BCFD-113D-489D-A972-EF5E3623D6FA}"/>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6" name="Line 17">
              <a:extLst>
                <a:ext uri="{FF2B5EF4-FFF2-40B4-BE49-F238E27FC236}">
                  <a16:creationId xmlns:a16="http://schemas.microsoft.com/office/drawing/2014/main" xmlns="" id="{3B0945CB-3A84-4FD3-AAC4-37FFEF63A85C}"/>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7" name="Line 18">
              <a:extLst>
                <a:ext uri="{FF2B5EF4-FFF2-40B4-BE49-F238E27FC236}">
                  <a16:creationId xmlns:a16="http://schemas.microsoft.com/office/drawing/2014/main" xmlns="" id="{6443B0C6-12AF-444F-9764-0EF8D02F71E3}"/>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8" name="Line 19">
              <a:extLst>
                <a:ext uri="{FF2B5EF4-FFF2-40B4-BE49-F238E27FC236}">
                  <a16:creationId xmlns:a16="http://schemas.microsoft.com/office/drawing/2014/main" xmlns="" id="{34F0CCC3-E379-485C-9F7D-162F9B26F2A5}"/>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59" name="Line 20">
              <a:extLst>
                <a:ext uri="{FF2B5EF4-FFF2-40B4-BE49-F238E27FC236}">
                  <a16:creationId xmlns:a16="http://schemas.microsoft.com/office/drawing/2014/main" xmlns="" id="{62ABCB35-4894-43D6-B306-AAF086525E98}"/>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0" name="Line 21">
              <a:extLst>
                <a:ext uri="{FF2B5EF4-FFF2-40B4-BE49-F238E27FC236}">
                  <a16:creationId xmlns:a16="http://schemas.microsoft.com/office/drawing/2014/main" xmlns="" id="{ABDD10F0-FE34-4DFD-B975-45CEE543482A}"/>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1" name="Line 22">
              <a:extLst>
                <a:ext uri="{FF2B5EF4-FFF2-40B4-BE49-F238E27FC236}">
                  <a16:creationId xmlns:a16="http://schemas.microsoft.com/office/drawing/2014/main" xmlns="" id="{6E54AD0B-1245-4A14-9640-00145D27B533}"/>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2" name="Line 23">
              <a:extLst>
                <a:ext uri="{FF2B5EF4-FFF2-40B4-BE49-F238E27FC236}">
                  <a16:creationId xmlns:a16="http://schemas.microsoft.com/office/drawing/2014/main" xmlns="" id="{806532A3-025D-4E1E-BC2F-7BC32F36F1FC}"/>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3" name="Line 24">
              <a:extLst>
                <a:ext uri="{FF2B5EF4-FFF2-40B4-BE49-F238E27FC236}">
                  <a16:creationId xmlns:a16="http://schemas.microsoft.com/office/drawing/2014/main" xmlns="" id="{DCD52912-F314-402D-8353-E5E55B12B12A}"/>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4" name="Line 25">
              <a:extLst>
                <a:ext uri="{FF2B5EF4-FFF2-40B4-BE49-F238E27FC236}">
                  <a16:creationId xmlns:a16="http://schemas.microsoft.com/office/drawing/2014/main" xmlns="" id="{DEC2BDD3-9D85-4D95-BE1D-C6D84BE07DF6}"/>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5" name="Line 26">
              <a:extLst>
                <a:ext uri="{FF2B5EF4-FFF2-40B4-BE49-F238E27FC236}">
                  <a16:creationId xmlns:a16="http://schemas.microsoft.com/office/drawing/2014/main" xmlns="" id="{928E27E9-E58E-487E-B7A8-390B26F40F2D}"/>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6" name="Line 27">
              <a:extLst>
                <a:ext uri="{FF2B5EF4-FFF2-40B4-BE49-F238E27FC236}">
                  <a16:creationId xmlns:a16="http://schemas.microsoft.com/office/drawing/2014/main" xmlns="" id="{6E16F268-7DD5-47C9-A0F0-678CB6CA89A5}"/>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7" name="Line 28">
              <a:extLst>
                <a:ext uri="{FF2B5EF4-FFF2-40B4-BE49-F238E27FC236}">
                  <a16:creationId xmlns:a16="http://schemas.microsoft.com/office/drawing/2014/main" xmlns="" id="{D10B2491-B43B-427D-91D4-AFB447DD7355}"/>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8" name="Line 29">
              <a:extLst>
                <a:ext uri="{FF2B5EF4-FFF2-40B4-BE49-F238E27FC236}">
                  <a16:creationId xmlns:a16="http://schemas.microsoft.com/office/drawing/2014/main" xmlns="" id="{E570784F-7850-4BCF-988B-ECBFE5D46DFA}"/>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69" name="Line 30">
              <a:extLst>
                <a:ext uri="{FF2B5EF4-FFF2-40B4-BE49-F238E27FC236}">
                  <a16:creationId xmlns:a16="http://schemas.microsoft.com/office/drawing/2014/main" xmlns="" id="{0E538A1C-507E-48EB-9C81-AF0F14CB3E55}"/>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70" name="Line 31">
              <a:extLst>
                <a:ext uri="{FF2B5EF4-FFF2-40B4-BE49-F238E27FC236}">
                  <a16:creationId xmlns:a16="http://schemas.microsoft.com/office/drawing/2014/main" xmlns="" id="{69F5C1D5-2CB3-4941-9829-8D281E50AE58}"/>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71" name="Line 32">
              <a:extLst>
                <a:ext uri="{FF2B5EF4-FFF2-40B4-BE49-F238E27FC236}">
                  <a16:creationId xmlns:a16="http://schemas.microsoft.com/office/drawing/2014/main" xmlns="" id="{1EEFBFFE-08FC-4A97-98E4-7779962581B2}"/>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72" name="Line 33">
              <a:extLst>
                <a:ext uri="{FF2B5EF4-FFF2-40B4-BE49-F238E27FC236}">
                  <a16:creationId xmlns:a16="http://schemas.microsoft.com/office/drawing/2014/main" xmlns="" id="{AB4E6128-333A-4766-8F30-5F25D1B7759A}"/>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73" name="Line 34">
              <a:extLst>
                <a:ext uri="{FF2B5EF4-FFF2-40B4-BE49-F238E27FC236}">
                  <a16:creationId xmlns:a16="http://schemas.microsoft.com/office/drawing/2014/main" xmlns="" id="{52B48B76-1242-46D5-8F62-640C6E801188}"/>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539" name="Rectangle 35">
            <a:extLst>
              <a:ext uri="{FF2B5EF4-FFF2-40B4-BE49-F238E27FC236}">
                <a16:creationId xmlns:a16="http://schemas.microsoft.com/office/drawing/2014/main" xmlns="" id="{4D014C61-36F0-4E88-ACB7-4BA080927ADD}"/>
              </a:ext>
            </a:extLst>
          </p:cNvPr>
          <p:cNvSpPr>
            <a:spLocks noGrp="1" noChangeArrowheads="1"/>
          </p:cNvSpPr>
          <p:nvPr>
            <p:ph type="title"/>
          </p:nvPr>
        </p:nvSpPr>
        <p:spPr>
          <a:xfrm>
            <a:off x="838200" y="365125"/>
            <a:ext cx="10515600" cy="585789"/>
          </a:xfrm>
        </p:spPr>
        <p:txBody>
          <a:bodyPr>
            <a:normAutofit fontScale="90000"/>
          </a:bodyPr>
          <a:lstStyle/>
          <a:p>
            <a:r>
              <a:rPr lang="en-US" altLang="pt-BR" b="1" dirty="0" err="1">
                <a:solidFill>
                  <a:srgbClr val="002060"/>
                </a:solidFill>
              </a:rPr>
              <a:t>Contexto</a:t>
            </a:r>
            <a:r>
              <a:rPr lang="en-US" altLang="pt-BR" b="1" dirty="0">
                <a:solidFill>
                  <a:srgbClr val="002060"/>
                </a:solidFill>
              </a:rPr>
              <a:t> para o </a:t>
            </a:r>
            <a:r>
              <a:rPr lang="en-US" altLang="pt-BR" b="1" dirty="0" err="1">
                <a:solidFill>
                  <a:srgbClr val="002060"/>
                </a:solidFill>
              </a:rPr>
              <a:t>Desempenho</a:t>
            </a:r>
            <a:endParaRPr lang="en-US" altLang="pt-BR" b="1" dirty="0">
              <a:solidFill>
                <a:srgbClr val="002060"/>
              </a:solidFill>
            </a:endParaRPr>
          </a:p>
        </p:txBody>
      </p:sp>
      <p:sp>
        <p:nvSpPr>
          <p:cNvPr id="65540" name="Rectangle 36">
            <a:extLst>
              <a:ext uri="{FF2B5EF4-FFF2-40B4-BE49-F238E27FC236}">
                <a16:creationId xmlns:a16="http://schemas.microsoft.com/office/drawing/2014/main" xmlns="" id="{309E5006-E9AA-4185-87D0-392FB345D7CD}"/>
              </a:ext>
            </a:extLst>
          </p:cNvPr>
          <p:cNvSpPr>
            <a:spLocks noGrp="1" noChangeArrowheads="1"/>
          </p:cNvSpPr>
          <p:nvPr>
            <p:ph type="body" idx="1"/>
          </p:nvPr>
        </p:nvSpPr>
        <p:spPr>
          <a:xfrm>
            <a:off x="1828801" y="1230313"/>
            <a:ext cx="8582025" cy="5054600"/>
          </a:xfrm>
        </p:spPr>
        <p:txBody>
          <a:bodyPr/>
          <a:lstStyle/>
          <a:p>
            <a:pPr marL="609600" indent="-609600">
              <a:buSzPct val="90000"/>
              <a:buFont typeface="Wingdings" panose="05000000000000000000" pitchFamily="2" charset="2"/>
              <a:buAutoNum type="arabicPeriod"/>
            </a:pPr>
            <a:r>
              <a:rPr lang="en-US" altLang="pt-BR" sz="3600" dirty="0" err="1">
                <a:solidFill>
                  <a:srgbClr val="002060"/>
                </a:solidFill>
              </a:rPr>
              <a:t>Informações</a:t>
            </a:r>
            <a:r>
              <a:rPr lang="en-US" altLang="pt-BR" sz="3600" dirty="0">
                <a:solidFill>
                  <a:srgbClr val="002060"/>
                </a:solidFill>
              </a:rPr>
              <a:t> </a:t>
            </a:r>
            <a:r>
              <a:rPr lang="en-US" altLang="pt-BR" sz="3600" dirty="0" err="1">
                <a:solidFill>
                  <a:srgbClr val="002060"/>
                </a:solidFill>
              </a:rPr>
              <a:t>específicas</a:t>
            </a:r>
            <a:r>
              <a:rPr lang="en-US" altLang="pt-BR" sz="3600" dirty="0">
                <a:solidFill>
                  <a:srgbClr val="002060"/>
                </a:solidFill>
              </a:rPr>
              <a:t> do </a:t>
            </a:r>
            <a:r>
              <a:rPr lang="en-US" altLang="pt-BR" sz="3600" dirty="0" err="1">
                <a:solidFill>
                  <a:srgbClr val="002060"/>
                </a:solidFill>
              </a:rPr>
              <a:t>trabalho</a:t>
            </a:r>
            <a:endParaRPr lang="en-US" altLang="pt-BR" sz="3600" dirty="0">
              <a:solidFill>
                <a:srgbClr val="002060"/>
              </a:solidFill>
            </a:endParaRPr>
          </a:p>
          <a:p>
            <a:pPr marL="609600" indent="-609600">
              <a:buSzPct val="90000"/>
              <a:buFont typeface="Wingdings" panose="05000000000000000000" pitchFamily="2" charset="2"/>
              <a:buAutoNum type="arabicPeriod"/>
            </a:pPr>
            <a:r>
              <a:rPr lang="en-US" altLang="pt-BR" sz="3600" dirty="0" err="1">
                <a:solidFill>
                  <a:srgbClr val="002060"/>
                </a:solidFill>
              </a:rPr>
              <a:t>Recursos</a:t>
            </a:r>
            <a:r>
              <a:rPr lang="en-US" altLang="pt-BR" sz="3600" dirty="0">
                <a:solidFill>
                  <a:srgbClr val="002060"/>
                </a:solidFill>
              </a:rPr>
              <a:t> e </a:t>
            </a:r>
            <a:r>
              <a:rPr lang="en-US" altLang="pt-BR" sz="3600" dirty="0" err="1">
                <a:solidFill>
                  <a:srgbClr val="002060"/>
                </a:solidFill>
              </a:rPr>
              <a:t>condições</a:t>
            </a:r>
            <a:r>
              <a:rPr lang="en-US" altLang="pt-BR" sz="3600" dirty="0">
                <a:solidFill>
                  <a:srgbClr val="002060"/>
                </a:solidFill>
              </a:rPr>
              <a:t> do local de </a:t>
            </a:r>
            <a:r>
              <a:rPr lang="en-US" altLang="pt-BR" sz="3600" dirty="0" err="1">
                <a:solidFill>
                  <a:srgbClr val="002060"/>
                </a:solidFill>
              </a:rPr>
              <a:t>trabalho</a:t>
            </a:r>
            <a:endParaRPr lang="en-US" altLang="pt-BR" sz="3600" dirty="0">
              <a:solidFill>
                <a:srgbClr val="002060"/>
              </a:solidFill>
            </a:endParaRPr>
          </a:p>
          <a:p>
            <a:pPr marL="609600" indent="-609600">
              <a:buSzPct val="90000"/>
              <a:buFont typeface="Wingdings" panose="05000000000000000000" pitchFamily="2" charset="2"/>
              <a:buAutoNum type="arabicPeriod"/>
            </a:pPr>
            <a:r>
              <a:rPr lang="en-US" altLang="pt-BR" sz="3600" dirty="0" err="1">
                <a:solidFill>
                  <a:srgbClr val="002060"/>
                </a:solidFill>
              </a:rPr>
              <a:t>Incentivos</a:t>
            </a:r>
            <a:r>
              <a:rPr lang="en-US" altLang="pt-BR" sz="3600" dirty="0">
                <a:solidFill>
                  <a:srgbClr val="002060"/>
                </a:solidFill>
              </a:rPr>
              <a:t> e </a:t>
            </a:r>
            <a:r>
              <a:rPr lang="en-US" altLang="pt-BR" sz="3600" dirty="0" err="1">
                <a:solidFill>
                  <a:srgbClr val="002060"/>
                </a:solidFill>
              </a:rPr>
              <a:t>desincentivos</a:t>
            </a:r>
            <a:endParaRPr lang="en-US" altLang="pt-BR" sz="3600" dirty="0">
              <a:solidFill>
                <a:srgbClr val="002060"/>
              </a:solidFill>
            </a:endParaRPr>
          </a:p>
          <a:p>
            <a:pPr marL="609600" indent="-609600">
              <a:buSzPct val="90000"/>
              <a:buFont typeface="Wingdings" panose="05000000000000000000" pitchFamily="2" charset="2"/>
              <a:buAutoNum type="arabicPeriod"/>
            </a:pPr>
            <a:r>
              <a:rPr lang="en-US" altLang="pt-BR" sz="3600" dirty="0" err="1">
                <a:solidFill>
                  <a:srgbClr val="002060"/>
                </a:solidFill>
              </a:rPr>
              <a:t>Motivos</a:t>
            </a:r>
            <a:r>
              <a:rPr lang="en-US" altLang="pt-BR" sz="3600" dirty="0">
                <a:solidFill>
                  <a:srgbClr val="002060"/>
                </a:solidFill>
              </a:rPr>
              <a:t> </a:t>
            </a:r>
            <a:r>
              <a:rPr lang="en-US" altLang="pt-BR" sz="3600" dirty="0" err="1">
                <a:solidFill>
                  <a:srgbClr val="002060"/>
                </a:solidFill>
              </a:rPr>
              <a:t>pessoais</a:t>
            </a:r>
            <a:endParaRPr lang="en-US" altLang="pt-BR" sz="3600" dirty="0">
              <a:solidFill>
                <a:srgbClr val="002060"/>
              </a:solidFill>
            </a:endParaRPr>
          </a:p>
          <a:p>
            <a:pPr marL="609600" indent="-609600">
              <a:buSzPct val="90000"/>
              <a:buFont typeface="Wingdings" panose="05000000000000000000" pitchFamily="2" charset="2"/>
              <a:buAutoNum type="arabicPeriod"/>
            </a:pPr>
            <a:r>
              <a:rPr lang="en-US" altLang="pt-BR" sz="3600" dirty="0" err="1">
                <a:solidFill>
                  <a:srgbClr val="002060"/>
                </a:solidFill>
              </a:rPr>
              <a:t>Capacidade</a:t>
            </a:r>
            <a:r>
              <a:rPr lang="en-US" altLang="pt-BR" sz="3600" dirty="0">
                <a:solidFill>
                  <a:srgbClr val="002060"/>
                </a:solidFill>
              </a:rPr>
              <a:t> e </a:t>
            </a:r>
            <a:r>
              <a:rPr lang="en-US" altLang="pt-BR" sz="3600" dirty="0" err="1">
                <a:solidFill>
                  <a:srgbClr val="002060"/>
                </a:solidFill>
              </a:rPr>
              <a:t>preparo</a:t>
            </a:r>
            <a:endParaRPr lang="en-US" altLang="pt-BR" sz="3600" dirty="0">
              <a:solidFill>
                <a:srgbClr val="002060"/>
              </a:solidFill>
            </a:endParaRPr>
          </a:p>
          <a:p>
            <a:pPr marL="609600" indent="-609600">
              <a:buSzPct val="90000"/>
              <a:buFont typeface="Wingdings" panose="05000000000000000000" pitchFamily="2" charset="2"/>
              <a:buAutoNum type="arabicPeriod"/>
            </a:pPr>
            <a:r>
              <a:rPr lang="en-US" altLang="pt-BR" sz="3600" dirty="0" err="1">
                <a:solidFill>
                  <a:srgbClr val="002060"/>
                </a:solidFill>
              </a:rPr>
              <a:t>Conhecimento</a:t>
            </a:r>
            <a:r>
              <a:rPr lang="en-US" altLang="pt-BR" sz="3600" dirty="0">
                <a:solidFill>
                  <a:srgbClr val="002060"/>
                </a:solidFill>
              </a:rPr>
              <a:t> e </a:t>
            </a:r>
            <a:r>
              <a:rPr lang="en-US" altLang="pt-BR" sz="3600" dirty="0" err="1">
                <a:solidFill>
                  <a:srgbClr val="002060"/>
                </a:solidFill>
              </a:rPr>
              <a:t>habilidades</a:t>
            </a:r>
            <a:endParaRPr lang="en-US" altLang="pt-BR" sz="3600" dirty="0">
              <a:solidFill>
                <a:srgbClr val="002060"/>
              </a:solidFill>
            </a:endParaRPr>
          </a:p>
        </p:txBody>
      </p:sp>
      <p:pic>
        <p:nvPicPr>
          <p:cNvPr id="65541" name="Picture 37" descr="j0213345">
            <a:extLst>
              <a:ext uri="{FF2B5EF4-FFF2-40B4-BE49-F238E27FC236}">
                <a16:creationId xmlns:a16="http://schemas.microsoft.com/office/drawing/2014/main" xmlns="" id="{032BDA9E-81C5-43EA-93AF-CFB36BE9855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17332" y="4678914"/>
            <a:ext cx="245586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D964FD3A-B2EE-47C4-94CB-C94BF20F25EB}"/>
              </a:ext>
            </a:extLst>
          </p:cNvPr>
          <p:cNvSpPr>
            <a:spLocks noGrp="1" noChangeArrowheads="1"/>
          </p:cNvSpPr>
          <p:nvPr>
            <p:ph type="title"/>
          </p:nvPr>
        </p:nvSpPr>
        <p:spPr>
          <a:xfrm>
            <a:off x="2166938" y="71438"/>
            <a:ext cx="7886700" cy="1289050"/>
          </a:xfrm>
        </p:spPr>
        <p:txBody>
          <a:bodyPr/>
          <a:lstStyle/>
          <a:p>
            <a:r>
              <a:rPr lang="en-US" altLang="pt-BR" sz="4000" dirty="0" err="1"/>
              <a:t>Determinando</a:t>
            </a:r>
            <a:r>
              <a:rPr lang="en-US" altLang="pt-BR" sz="4000" dirty="0"/>
              <a:t> as “</a:t>
            </a:r>
            <a:r>
              <a:rPr lang="en-US" altLang="pt-BR" sz="4000" dirty="0" err="1"/>
              <a:t>Causas</a:t>
            </a:r>
            <a:r>
              <a:rPr lang="en-US" altLang="pt-BR" sz="4000" dirty="0"/>
              <a:t> &amp; </a:t>
            </a:r>
            <a:r>
              <a:rPr lang="en-US" altLang="pt-BR" sz="4000" dirty="0" err="1"/>
              <a:t>Contribuidores</a:t>
            </a:r>
            <a:r>
              <a:rPr lang="en-US" altLang="pt-BR" sz="4000" dirty="0"/>
              <a:t>” (LOWs)</a:t>
            </a:r>
          </a:p>
        </p:txBody>
      </p:sp>
      <p:graphicFrame>
        <p:nvGraphicFramePr>
          <p:cNvPr id="1038376" name="Group 40">
            <a:extLst>
              <a:ext uri="{FF2B5EF4-FFF2-40B4-BE49-F238E27FC236}">
                <a16:creationId xmlns:a16="http://schemas.microsoft.com/office/drawing/2014/main" xmlns="" id="{43EE4D85-11BF-40A4-BB91-6615769A408B}"/>
              </a:ext>
            </a:extLst>
          </p:cNvPr>
          <p:cNvGraphicFramePr>
            <a:graphicFrameLocks noGrp="1"/>
          </p:cNvGraphicFramePr>
          <p:nvPr>
            <p:ph idx="1"/>
          </p:nvPr>
        </p:nvGraphicFramePr>
        <p:xfrm>
          <a:off x="1752600" y="1547813"/>
          <a:ext cx="8682038" cy="4521201"/>
        </p:xfrm>
        <a:graphic>
          <a:graphicData uri="http://schemas.openxmlformats.org/drawingml/2006/table">
            <a:tbl>
              <a:tblPr/>
              <a:tblGrid>
                <a:gridCol w="2209800">
                  <a:extLst>
                    <a:ext uri="{9D8B030D-6E8A-4147-A177-3AD203B41FA5}">
                      <a16:colId xmlns:a16="http://schemas.microsoft.com/office/drawing/2014/main" xmlns="" val="1736547150"/>
                    </a:ext>
                  </a:extLst>
                </a:gridCol>
                <a:gridCol w="2197100">
                  <a:extLst>
                    <a:ext uri="{9D8B030D-6E8A-4147-A177-3AD203B41FA5}">
                      <a16:colId xmlns:a16="http://schemas.microsoft.com/office/drawing/2014/main" xmlns="" val="111451636"/>
                    </a:ext>
                  </a:extLst>
                </a:gridCol>
                <a:gridCol w="2124075">
                  <a:extLst>
                    <a:ext uri="{9D8B030D-6E8A-4147-A177-3AD203B41FA5}">
                      <a16:colId xmlns:a16="http://schemas.microsoft.com/office/drawing/2014/main" xmlns="" val="3849232875"/>
                    </a:ext>
                  </a:extLst>
                </a:gridCol>
                <a:gridCol w="2151063">
                  <a:extLst>
                    <a:ext uri="{9D8B030D-6E8A-4147-A177-3AD203B41FA5}">
                      <a16:colId xmlns:a16="http://schemas.microsoft.com/office/drawing/2014/main" xmlns="" val="766525376"/>
                    </a:ext>
                  </a:extLst>
                </a:gridCol>
              </a:tblGrid>
              <a:tr h="1150938">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000" b="1" i="0" u="none" strike="noStrike" cap="none" normalizeH="0" baseline="0">
                          <a:ln>
                            <a:noFill/>
                          </a:ln>
                          <a:solidFill>
                            <a:schemeClr val="bg1"/>
                          </a:solidFill>
                          <a:effectLst/>
                          <a:latin typeface="Arial" panose="020B0604020202020204" pitchFamily="34" charset="0"/>
                        </a:rPr>
                        <a:t>B</a:t>
                      </a:r>
                      <a:r>
                        <a:rPr kumimoji="0" lang="en-US" altLang="pt-BR" sz="2000" b="0" i="0" u="none" strike="noStrike" cap="none" normalizeH="0" baseline="0">
                          <a:ln>
                            <a:noFill/>
                          </a:ln>
                          <a:solidFill>
                            <a:schemeClr val="bg1"/>
                          </a:solidFill>
                          <a:effectLst/>
                          <a:latin typeface="Arial" panose="020B0604020202020204" pitchFamily="34" charset="0"/>
                        </a:rPr>
                        <a:t>ehavior</a:t>
                      </a:r>
                      <a:br>
                        <a:rPr kumimoji="0" lang="en-US" altLang="pt-BR" sz="2000" b="0" i="0" u="none" strike="noStrike" cap="none" normalizeH="0" baseline="0">
                          <a:ln>
                            <a:noFill/>
                          </a:ln>
                          <a:solidFill>
                            <a:schemeClr val="bg1"/>
                          </a:solidFill>
                          <a:effectLst/>
                          <a:latin typeface="Arial" panose="020B0604020202020204" pitchFamily="34" charset="0"/>
                        </a:rPr>
                      </a:br>
                      <a:r>
                        <a:rPr kumimoji="0" lang="en-US" altLang="pt-BR" sz="2000" b="1" i="0" u="none" strike="noStrike" cap="none" normalizeH="0" baseline="0">
                          <a:ln>
                            <a:noFill/>
                          </a:ln>
                          <a:solidFill>
                            <a:schemeClr val="bg1"/>
                          </a:solidFill>
                          <a:effectLst/>
                          <a:latin typeface="Arial" panose="020B0604020202020204" pitchFamily="34" charset="0"/>
                        </a:rPr>
                        <a:t>E</a:t>
                      </a:r>
                      <a:r>
                        <a:rPr kumimoji="0" lang="en-US" altLang="pt-BR" sz="2000" b="0" i="0" u="none" strike="noStrike" cap="none" normalizeH="0" baseline="0">
                          <a:ln>
                            <a:noFill/>
                          </a:ln>
                          <a:solidFill>
                            <a:schemeClr val="bg1"/>
                          </a:solidFill>
                          <a:effectLst/>
                          <a:latin typeface="Arial" panose="020B0604020202020204" pitchFamily="34" charset="0"/>
                        </a:rPr>
                        <a:t>ngineering</a:t>
                      </a:r>
                      <a:br>
                        <a:rPr kumimoji="0" lang="en-US" altLang="pt-BR" sz="2000" b="0" i="0" u="none" strike="noStrike" cap="none" normalizeH="0" baseline="0">
                          <a:ln>
                            <a:noFill/>
                          </a:ln>
                          <a:solidFill>
                            <a:schemeClr val="bg1"/>
                          </a:solidFill>
                          <a:effectLst/>
                          <a:latin typeface="Arial" panose="020B0604020202020204" pitchFamily="34" charset="0"/>
                        </a:rPr>
                      </a:br>
                      <a:r>
                        <a:rPr kumimoji="0" lang="en-US" altLang="pt-BR" sz="2000" b="1" i="0" u="none" strike="noStrike" cap="none" normalizeH="0" baseline="0">
                          <a:ln>
                            <a:noFill/>
                          </a:ln>
                          <a:solidFill>
                            <a:schemeClr val="bg1"/>
                          </a:solidFill>
                          <a:effectLst/>
                          <a:latin typeface="Arial" panose="020B0604020202020204" pitchFamily="34" charset="0"/>
                        </a:rPr>
                        <a:t>M</a:t>
                      </a:r>
                      <a:r>
                        <a:rPr kumimoji="0" lang="en-US" altLang="pt-BR" sz="2000" b="0" i="0" u="none" strike="noStrike" cap="none" normalizeH="0" baseline="0">
                          <a:ln>
                            <a:noFill/>
                          </a:ln>
                          <a:solidFill>
                            <a:schemeClr val="bg1"/>
                          </a:solidFill>
                          <a:effectLst/>
                          <a:latin typeface="Arial" panose="020B0604020202020204" pitchFamily="34" charset="0"/>
                        </a:rPr>
                        <a:t>odel - </a:t>
                      </a:r>
                      <a:r>
                        <a:rPr kumimoji="0" lang="en-US" altLang="pt-BR" sz="2000" b="1" i="0" u="none" strike="noStrike" cap="none" normalizeH="0" baseline="0">
                          <a:ln>
                            <a:noFill/>
                          </a:ln>
                          <a:solidFill>
                            <a:schemeClr val="bg1"/>
                          </a:solidFill>
                          <a:effectLst/>
                          <a:latin typeface="Arial" panose="020B0604020202020204" pitchFamily="34" charset="0"/>
                        </a:rPr>
                        <a:t>N</a:t>
                      </a:r>
                      <a:r>
                        <a:rPr kumimoji="0" lang="en-US" altLang="pt-BR" sz="2000" b="0" i="0" u="none" strike="noStrike" cap="none" normalizeH="0" baseline="0">
                          <a:ln>
                            <a:noFill/>
                          </a:ln>
                          <a:solidFill>
                            <a:schemeClr val="bg1"/>
                          </a:solidFill>
                          <a:effectLst/>
                          <a:latin typeface="Arial" panose="020B0604020202020204" pitchFamily="34" charset="0"/>
                        </a:rPr>
                        <a:t>uclear</a:t>
                      </a:r>
                    </a:p>
                  </a:txBody>
                  <a:tcPr horzOverflow="overflow">
                    <a:lnL cap="flat">
                      <a:noFill/>
                    </a:lnL>
                    <a:lnR w="38100" cap="flat" cmpd="sng" algn="ctr">
                      <a:solidFill>
                        <a:schemeClr val="tx2"/>
                      </a:solidFill>
                      <a:prstDash val="solid"/>
                      <a:round/>
                      <a:headEnd type="none" w="sm" len="sm"/>
                      <a:tailEnd type="none" w="sm" len="sm"/>
                    </a:lnR>
                    <a:lnT cap="flat">
                      <a:noFill/>
                    </a:lnT>
                    <a:lnB w="38100" cap="flat" cmpd="sng" algn="ctr">
                      <a:solidFill>
                        <a:schemeClr val="tx2"/>
                      </a:solidFill>
                      <a:prstDash val="solid"/>
                      <a:round/>
                      <a:headEnd type="none" w="sm" len="sm"/>
                      <a:tailEnd type="none" w="sm" len="sm"/>
                    </a:lnB>
                    <a:lnTlToBr>
                      <a:noFill/>
                    </a:lnTlToBr>
                    <a:lnBlToTr>
                      <a:noFill/>
                    </a:lnBlToTr>
                    <a:solidFill>
                      <a:srgbClr val="FFFFFF"/>
                    </a:solid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1" i="0" u="none" strike="noStrike" cap="none" normalizeH="0" baseline="0">
                          <a:ln>
                            <a:noFill/>
                          </a:ln>
                          <a:solidFill>
                            <a:srgbClr val="0000CC"/>
                          </a:solidFill>
                          <a:effectLst/>
                          <a:latin typeface="Arial" panose="020B0604020202020204" pitchFamily="34" charset="0"/>
                        </a:rPr>
                        <a:t>Direção para Agir</a:t>
                      </a:r>
                    </a:p>
                  </a:txBody>
                  <a:tcPr anchor="ctr" anchorCtr="1" horzOverflow="overflow">
                    <a:lnL w="38100" cap="flat" cmpd="sng" algn="ctr">
                      <a:solidFill>
                        <a:schemeClr val="tx2"/>
                      </a:solidFill>
                      <a:prstDash val="solid"/>
                      <a:round/>
                      <a:headEnd type="none" w="sm" len="sm"/>
                      <a:tailEnd type="none" w="sm" len="sm"/>
                    </a:lnL>
                    <a:lnR w="127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no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000" b="1" i="0" u="none" strike="noStrike" cap="none" normalizeH="0" baseline="0">
                          <a:ln>
                            <a:noFill/>
                          </a:ln>
                          <a:solidFill>
                            <a:srgbClr val="0000CC"/>
                          </a:solidFill>
                          <a:effectLst/>
                          <a:latin typeface="Arial" panose="020B0604020202020204" pitchFamily="34" charset="0"/>
                        </a:rPr>
                        <a:t>Oportunidade</a:t>
                      </a:r>
                      <a:r>
                        <a:rPr kumimoji="0" lang="en-US" altLang="pt-BR" sz="2400" b="1" i="0" u="none" strike="noStrike" cap="none" normalizeH="0" baseline="0">
                          <a:ln>
                            <a:noFill/>
                          </a:ln>
                          <a:solidFill>
                            <a:srgbClr val="0000CC"/>
                          </a:solidFill>
                          <a:effectLst/>
                          <a:latin typeface="Arial" panose="020B0604020202020204" pitchFamily="34" charset="0"/>
                        </a:rPr>
                        <a:t> para Agir</a:t>
                      </a:r>
                    </a:p>
                  </a:txBody>
                  <a:tcPr anchor="ctr" anchorCtr="1" horzOverflow="overflow">
                    <a:lnL w="12700" cap="flat" cmpd="sng" algn="ctr">
                      <a:solidFill>
                        <a:schemeClr val="tx2"/>
                      </a:solidFill>
                      <a:prstDash val="solid"/>
                      <a:round/>
                      <a:headEnd type="none" w="sm" len="sm"/>
                      <a:tailEnd type="none" w="sm" len="sm"/>
                    </a:lnL>
                    <a:lnR w="127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no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1" i="0" u="none" strike="noStrike" cap="none" normalizeH="0" baseline="0">
                          <a:ln>
                            <a:noFill/>
                          </a:ln>
                          <a:solidFill>
                            <a:srgbClr val="0000CC"/>
                          </a:solidFill>
                          <a:effectLst/>
                          <a:latin typeface="Arial" panose="020B0604020202020204" pitchFamily="34" charset="0"/>
                        </a:rPr>
                        <a:t>Disposição para Agir</a:t>
                      </a:r>
                    </a:p>
                  </a:txBody>
                  <a:tcPr anchor="ctr" anchorCtr="1" horzOverflow="overflow">
                    <a:lnL w="12700" cap="flat" cmpd="sng" algn="ctr">
                      <a:solidFill>
                        <a:schemeClr val="tx2"/>
                      </a:solidFill>
                      <a:prstDash val="solid"/>
                      <a:round/>
                      <a:headEnd type="none" w="sm" len="sm"/>
                      <a:tailEnd type="none" w="sm" len="sm"/>
                    </a:lnL>
                    <a:lnR w="381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2643699103"/>
                  </a:ext>
                </a:extLst>
              </a:tr>
              <a:tr h="1685925">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200" b="1" i="0" u="none" strike="noStrike" cap="none" normalizeH="0" baseline="0">
                          <a:ln>
                            <a:noFill/>
                          </a:ln>
                          <a:solidFill>
                            <a:srgbClr val="0000CC"/>
                          </a:solidFill>
                          <a:effectLst/>
                          <a:latin typeface="Arial" panose="020B0604020202020204" pitchFamily="34" charset="0"/>
                        </a:rPr>
                        <a:t>Fatores Ambientais</a:t>
                      </a:r>
                    </a:p>
                  </a:txBody>
                  <a:tcPr anchor="ctr" anchorCtr="1" horzOverflow="overflow">
                    <a:lnL w="38100" cap="flat" cmpd="sng" algn="ctr">
                      <a:solidFill>
                        <a:schemeClr val="tx2"/>
                      </a:solidFill>
                      <a:prstDash val="solid"/>
                      <a:round/>
                      <a:headEnd type="none" w="sm" len="sm"/>
                      <a:tailEnd type="none" w="sm" len="sm"/>
                    </a:lnL>
                    <a:lnR w="381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12700" cap="flat" cmpd="sng" algn="ctr">
                      <a:solidFill>
                        <a:schemeClr val="tx2"/>
                      </a:solidFill>
                      <a:prstDash val="solid"/>
                      <a:round/>
                      <a:headEnd type="none" w="sm" len="sm"/>
                      <a:tailEnd type="none" w="sm" len="sm"/>
                    </a:lnB>
                    <a:lnTlToBr>
                      <a:noFill/>
                    </a:lnTlToBr>
                    <a:lnBlToTr>
                      <a:noFill/>
                    </a:lnBlToTr>
                    <a:no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0" i="0" u="none" strike="noStrike" cap="none" normalizeH="0" baseline="0">
                          <a:ln>
                            <a:noFill/>
                          </a:ln>
                          <a:solidFill>
                            <a:srgbClr val="FFFFFF"/>
                          </a:solidFill>
                          <a:effectLst/>
                          <a:latin typeface="Arial" panose="020B0604020202020204" pitchFamily="34" charset="0"/>
                        </a:rPr>
                        <a:t>Informação relacionada ao trabalho ou tarefa</a:t>
                      </a:r>
                    </a:p>
                  </a:txBody>
                  <a:tcPr anchor="ctr" anchorCtr="1" horzOverflow="overflow">
                    <a:lnL w="38100" cap="flat" cmpd="sng" algn="ctr">
                      <a:solidFill>
                        <a:schemeClr val="tx2"/>
                      </a:solidFill>
                      <a:prstDash val="solid"/>
                      <a:round/>
                      <a:headEnd type="none" w="sm" len="sm"/>
                      <a:tailEnd type="none" w="sm" len="sm"/>
                    </a:lnL>
                    <a:lnR w="127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12700" cap="flat" cmpd="sng" algn="ctr">
                      <a:solidFill>
                        <a:schemeClr val="tx2"/>
                      </a:solidFill>
                      <a:prstDash val="solid"/>
                      <a:round/>
                      <a:headEnd type="none" w="sm" len="sm"/>
                      <a:tailEnd type="none" w="sm" len="sm"/>
                    </a:lnB>
                    <a:lnTlToBr>
                      <a:noFill/>
                    </a:lnTlToBr>
                    <a:lnBlToTr>
                      <a:noFill/>
                    </a:lnBlToTr>
                    <a:solidFill>
                      <a:srgbClr val="CC00CC"/>
                    </a:solid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0" i="0" u="none" strike="noStrike" cap="none" normalizeH="0" baseline="0">
                          <a:ln>
                            <a:noFill/>
                          </a:ln>
                          <a:solidFill>
                            <a:srgbClr val="FFFFFF"/>
                          </a:solidFill>
                          <a:effectLst/>
                          <a:latin typeface="Arial" panose="020B0604020202020204" pitchFamily="34" charset="0"/>
                        </a:rPr>
                        <a:t>Recursos e Ambiente</a:t>
                      </a:r>
                    </a:p>
                  </a:txBody>
                  <a:tcPr anchor="ctr" anchorCtr="1" horzOverflow="overflow">
                    <a:lnL w="12700" cap="flat" cmpd="sng" algn="ctr">
                      <a:solidFill>
                        <a:schemeClr val="tx2"/>
                      </a:solidFill>
                      <a:prstDash val="solid"/>
                      <a:round/>
                      <a:headEnd type="none" w="sm" len="sm"/>
                      <a:tailEnd type="none" w="sm" len="sm"/>
                    </a:lnL>
                    <a:lnR w="127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12700" cap="flat" cmpd="sng" algn="ctr">
                      <a:solidFill>
                        <a:schemeClr val="tx2"/>
                      </a:solidFill>
                      <a:prstDash val="solid"/>
                      <a:round/>
                      <a:headEnd type="none" w="sm" len="sm"/>
                      <a:tailEnd type="none" w="sm" len="sm"/>
                    </a:lnB>
                    <a:lnTlToBr>
                      <a:noFill/>
                    </a:lnTlToBr>
                    <a:lnBlToTr>
                      <a:noFill/>
                    </a:lnBlToTr>
                    <a:solidFill>
                      <a:srgbClr val="0033CC"/>
                    </a:solid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0" i="0" u="none" strike="noStrike" cap="none" normalizeH="0" baseline="0">
                          <a:ln>
                            <a:noFill/>
                          </a:ln>
                          <a:solidFill>
                            <a:srgbClr val="FFFFFF"/>
                          </a:solidFill>
                          <a:effectLst/>
                          <a:latin typeface="Arial" panose="020B0604020202020204" pitchFamily="34" charset="0"/>
                        </a:rPr>
                        <a:t>Incentivos</a:t>
                      </a:r>
                      <a:br>
                        <a:rPr kumimoji="0" lang="en-US" altLang="pt-BR" sz="2400" b="0" i="0" u="none" strike="noStrike" cap="none" normalizeH="0" baseline="0">
                          <a:ln>
                            <a:noFill/>
                          </a:ln>
                          <a:solidFill>
                            <a:srgbClr val="FFFFFF"/>
                          </a:solidFill>
                          <a:effectLst/>
                          <a:latin typeface="Arial" panose="020B0604020202020204" pitchFamily="34" charset="0"/>
                        </a:rPr>
                      </a:br>
                      <a:r>
                        <a:rPr kumimoji="0" lang="en-US" altLang="pt-BR" sz="2400" b="0" i="0" u="none" strike="noStrike" cap="none" normalizeH="0" baseline="0">
                          <a:ln>
                            <a:noFill/>
                          </a:ln>
                          <a:solidFill>
                            <a:srgbClr val="FFFFFF"/>
                          </a:solidFill>
                          <a:effectLst/>
                          <a:latin typeface="Arial" panose="020B0604020202020204" pitchFamily="34" charset="0"/>
                        </a:rPr>
                        <a:t>e Desincentivos</a:t>
                      </a:r>
                    </a:p>
                  </a:txBody>
                  <a:tcPr anchor="ctr" anchorCtr="1" horzOverflow="overflow">
                    <a:lnL w="12700" cap="flat" cmpd="sng" algn="ctr">
                      <a:solidFill>
                        <a:schemeClr val="tx2"/>
                      </a:solidFill>
                      <a:prstDash val="solid"/>
                      <a:round/>
                      <a:headEnd type="none" w="sm" len="sm"/>
                      <a:tailEnd type="none" w="sm" len="sm"/>
                    </a:lnL>
                    <a:lnR w="38100" cap="flat" cmpd="sng" algn="ctr">
                      <a:solidFill>
                        <a:schemeClr val="tx2"/>
                      </a:solidFill>
                      <a:prstDash val="solid"/>
                      <a:round/>
                      <a:headEnd type="none" w="sm" len="sm"/>
                      <a:tailEnd type="none" w="sm" len="sm"/>
                    </a:lnR>
                    <a:lnT w="38100" cap="flat" cmpd="sng" algn="ctr">
                      <a:solidFill>
                        <a:schemeClr val="tx2"/>
                      </a:solidFill>
                      <a:prstDash val="solid"/>
                      <a:round/>
                      <a:headEnd type="none" w="sm" len="sm"/>
                      <a:tailEnd type="none" w="sm" len="sm"/>
                    </a:lnT>
                    <a:lnB w="12700" cap="flat" cmpd="sng" algn="ctr">
                      <a:solidFill>
                        <a:schemeClr val="tx2"/>
                      </a:solidFill>
                      <a:prstDash val="solid"/>
                      <a:round/>
                      <a:headEnd type="none" w="sm" len="sm"/>
                      <a:tailEnd type="none" w="sm" len="sm"/>
                    </a:lnB>
                    <a:lnTlToBr>
                      <a:noFill/>
                    </a:lnTlToBr>
                    <a:lnBlToTr>
                      <a:noFill/>
                    </a:lnBlToTr>
                    <a:solidFill>
                      <a:srgbClr val="008080"/>
                    </a:solidFill>
                  </a:tcPr>
                </a:tc>
                <a:extLst>
                  <a:ext uri="{0D108BD9-81ED-4DB2-BD59-A6C34878D82A}">
                    <a16:rowId xmlns:a16="http://schemas.microsoft.com/office/drawing/2014/main" xmlns="" val="2480741844"/>
                  </a:ext>
                </a:extLst>
              </a:tr>
              <a:tr h="1684338">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1" i="0" u="none" strike="noStrike" cap="none" normalizeH="0" baseline="0">
                          <a:ln>
                            <a:noFill/>
                          </a:ln>
                          <a:solidFill>
                            <a:srgbClr val="0000CC"/>
                          </a:solidFill>
                          <a:effectLst/>
                          <a:latin typeface="Arial" panose="020B0604020202020204" pitchFamily="34" charset="0"/>
                        </a:rPr>
                        <a:t>Fatores Individuais</a:t>
                      </a:r>
                    </a:p>
                  </a:txBody>
                  <a:tcPr anchor="ctr" anchorCtr="1" horzOverflow="overflow">
                    <a:lnL w="38100" cap="flat" cmpd="sng" algn="ctr">
                      <a:solidFill>
                        <a:schemeClr val="tx2"/>
                      </a:solidFill>
                      <a:prstDash val="solid"/>
                      <a:round/>
                      <a:headEnd type="none" w="sm" len="sm"/>
                      <a:tailEnd type="none" w="sm" len="sm"/>
                    </a:lnL>
                    <a:lnR w="38100" cap="flat" cmpd="sng" algn="ctr">
                      <a:solidFill>
                        <a:schemeClr val="tx2"/>
                      </a:solidFill>
                      <a:prstDash val="solid"/>
                      <a:round/>
                      <a:headEnd type="none" w="sm" len="sm"/>
                      <a:tailEnd type="none" w="sm" len="sm"/>
                    </a:lnR>
                    <a:lnT w="127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no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0" i="0" u="none" strike="noStrike" cap="none" normalizeH="0" baseline="0">
                          <a:ln>
                            <a:noFill/>
                          </a:ln>
                          <a:solidFill>
                            <a:srgbClr val="FFFFFF"/>
                          </a:solidFill>
                          <a:effectLst/>
                          <a:latin typeface="Arial" panose="020B0604020202020204" pitchFamily="34" charset="0"/>
                        </a:rPr>
                        <a:t>Conhecimento e Habilidades</a:t>
                      </a:r>
                    </a:p>
                  </a:txBody>
                  <a:tcPr anchor="ctr" anchorCtr="1" horzOverflow="overflow">
                    <a:lnL w="38100" cap="flat" cmpd="sng" algn="ctr">
                      <a:solidFill>
                        <a:schemeClr val="tx2"/>
                      </a:solidFill>
                      <a:prstDash val="solid"/>
                      <a:round/>
                      <a:headEnd type="none" w="sm" len="sm"/>
                      <a:tailEnd type="none" w="sm" len="sm"/>
                    </a:lnL>
                    <a:lnR w="12700" cap="flat" cmpd="sng" algn="ctr">
                      <a:solidFill>
                        <a:schemeClr val="tx2"/>
                      </a:solidFill>
                      <a:prstDash val="solid"/>
                      <a:round/>
                      <a:headEnd type="none" w="sm" len="sm"/>
                      <a:tailEnd type="none" w="sm" len="sm"/>
                    </a:lnR>
                    <a:lnT w="127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solidFill>
                      <a:srgbClr val="CC3300"/>
                    </a:solid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0" i="0" u="none" strike="noStrike" cap="none" normalizeH="0" baseline="0" dirty="0" err="1">
                          <a:ln>
                            <a:noFill/>
                          </a:ln>
                          <a:solidFill>
                            <a:srgbClr val="002060"/>
                          </a:solidFill>
                          <a:effectLst/>
                          <a:latin typeface="Arial" panose="020B0604020202020204" pitchFamily="34" charset="0"/>
                        </a:rPr>
                        <a:t>Capacidade</a:t>
                      </a:r>
                      <a:r>
                        <a:rPr kumimoji="0" lang="en-US" altLang="pt-BR" sz="2400" b="0" i="0" u="none" strike="noStrike" cap="none" normalizeH="0" baseline="0" dirty="0">
                          <a:ln>
                            <a:noFill/>
                          </a:ln>
                          <a:solidFill>
                            <a:srgbClr val="002060"/>
                          </a:solidFill>
                          <a:effectLst/>
                          <a:latin typeface="Arial" panose="020B0604020202020204" pitchFamily="34" charset="0"/>
                        </a:rPr>
                        <a:t> e </a:t>
                      </a:r>
                      <a:r>
                        <a:rPr kumimoji="0" lang="en-US" altLang="pt-BR" sz="2400" b="0" i="0" u="none" strike="noStrike" cap="none" normalizeH="0" baseline="0" dirty="0" err="1">
                          <a:ln>
                            <a:noFill/>
                          </a:ln>
                          <a:solidFill>
                            <a:srgbClr val="002060"/>
                          </a:solidFill>
                          <a:effectLst/>
                          <a:latin typeface="Arial" panose="020B0604020202020204" pitchFamily="34" charset="0"/>
                        </a:rPr>
                        <a:t>Preparo</a:t>
                      </a:r>
                      <a:endParaRPr kumimoji="0" lang="en-US" altLang="pt-BR" sz="2400" b="0" i="0" u="none" strike="noStrike" cap="none" normalizeH="0" baseline="0" dirty="0">
                        <a:ln>
                          <a:noFill/>
                        </a:ln>
                        <a:solidFill>
                          <a:srgbClr val="002060"/>
                        </a:solidFill>
                        <a:effectLst/>
                        <a:latin typeface="Arial" panose="020B0604020202020204" pitchFamily="34" charset="0"/>
                      </a:endParaRPr>
                    </a:p>
                  </a:txBody>
                  <a:tcPr anchor="ctr" anchorCtr="1" horzOverflow="overflow">
                    <a:lnL w="12700" cap="flat" cmpd="sng" algn="ctr">
                      <a:solidFill>
                        <a:schemeClr val="tx2"/>
                      </a:solidFill>
                      <a:prstDash val="solid"/>
                      <a:round/>
                      <a:headEnd type="none" w="sm" len="sm"/>
                      <a:tailEnd type="none" w="sm" len="sm"/>
                    </a:lnL>
                    <a:lnR w="12700" cap="flat" cmpd="sng" algn="ctr">
                      <a:solidFill>
                        <a:schemeClr val="tx2"/>
                      </a:solidFill>
                      <a:prstDash val="solid"/>
                      <a:round/>
                      <a:headEnd type="none" w="sm" len="sm"/>
                      <a:tailEnd type="none" w="sm" len="sm"/>
                    </a:lnR>
                    <a:lnT w="127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solidFill>
                      <a:srgbClr val="CCECFF"/>
                    </a:solidFill>
                  </a:tcPr>
                </a:tc>
                <a:tc>
                  <a:txBody>
                    <a:bodyPr/>
                    <a:lstStyle>
                      <a:lvl1pPr>
                        <a:spcBef>
                          <a:spcPct val="20000"/>
                        </a:spcBef>
                        <a:buSzPct val="85000"/>
                        <a:buFont typeface="Wingdings" panose="05000000000000000000" pitchFamily="2" charset="2"/>
                        <a:defRPr sz="2800">
                          <a:solidFill>
                            <a:schemeClr val="bg1"/>
                          </a:solidFill>
                          <a:latin typeface="Arial" panose="020B0604020202020204" pitchFamily="34" charset="0"/>
                        </a:defRPr>
                      </a:lvl1pPr>
                      <a:lvl2pPr>
                        <a:spcBef>
                          <a:spcPct val="20000"/>
                        </a:spcBef>
                        <a:buSzPct val="60000"/>
                        <a:buFont typeface="Monotype Sorts" pitchFamily="2" charset="2"/>
                        <a:defRPr sz="2400">
                          <a:solidFill>
                            <a:schemeClr val="bg1"/>
                          </a:solidFill>
                          <a:latin typeface="Arial" panose="020B0604020202020204" pitchFamily="34" charset="0"/>
                        </a:defRPr>
                      </a:lvl2pPr>
                      <a:lvl3pPr>
                        <a:spcBef>
                          <a:spcPct val="20000"/>
                        </a:spcBef>
                        <a:buSzPct val="100000"/>
                        <a:defRPr sz="2000">
                          <a:solidFill>
                            <a:schemeClr val="bg1"/>
                          </a:solidFill>
                          <a:latin typeface="Arial" panose="020B0604020202020204" pitchFamily="34" charset="0"/>
                        </a:defRPr>
                      </a:lvl3pPr>
                      <a:lvl4pPr>
                        <a:spcBef>
                          <a:spcPct val="20000"/>
                        </a:spcBef>
                        <a:buSzPct val="100000"/>
                        <a:defRPr>
                          <a:solidFill>
                            <a:schemeClr val="bg1"/>
                          </a:solidFill>
                          <a:latin typeface="Arial" panose="020B0604020202020204" pitchFamily="34" charset="0"/>
                        </a:defRPr>
                      </a:lvl4pPr>
                      <a:lvl5pPr>
                        <a:spcBef>
                          <a:spcPct val="20000"/>
                        </a:spcBef>
                        <a:buSzPct val="100000"/>
                        <a:defRPr>
                          <a:solidFill>
                            <a:schemeClr val="bg1"/>
                          </a:solidFill>
                          <a:latin typeface="Arial" panose="020B0604020202020204" pitchFamily="34" charset="0"/>
                        </a:defRPr>
                      </a:lvl5pPr>
                      <a:lvl6pPr eaLnBrk="0" fontAlgn="base" hangingPunct="0">
                        <a:spcBef>
                          <a:spcPct val="20000"/>
                        </a:spcBef>
                        <a:spcAft>
                          <a:spcPct val="0"/>
                        </a:spcAft>
                        <a:buSzPct val="100000"/>
                        <a:defRPr>
                          <a:solidFill>
                            <a:schemeClr val="bg1"/>
                          </a:solidFill>
                          <a:latin typeface="Arial" panose="020B0604020202020204" pitchFamily="34" charset="0"/>
                        </a:defRPr>
                      </a:lvl6pPr>
                      <a:lvl7pPr eaLnBrk="0" fontAlgn="base" hangingPunct="0">
                        <a:spcBef>
                          <a:spcPct val="20000"/>
                        </a:spcBef>
                        <a:spcAft>
                          <a:spcPct val="0"/>
                        </a:spcAft>
                        <a:buSzPct val="100000"/>
                        <a:defRPr>
                          <a:solidFill>
                            <a:schemeClr val="bg1"/>
                          </a:solidFill>
                          <a:latin typeface="Arial" panose="020B0604020202020204" pitchFamily="34" charset="0"/>
                        </a:defRPr>
                      </a:lvl7pPr>
                      <a:lvl8pPr eaLnBrk="0" fontAlgn="base" hangingPunct="0">
                        <a:spcBef>
                          <a:spcPct val="20000"/>
                        </a:spcBef>
                        <a:spcAft>
                          <a:spcPct val="0"/>
                        </a:spcAft>
                        <a:buSzPct val="100000"/>
                        <a:defRPr>
                          <a:solidFill>
                            <a:schemeClr val="bg1"/>
                          </a:solidFill>
                          <a:latin typeface="Arial" panose="020B0604020202020204" pitchFamily="34" charset="0"/>
                        </a:defRPr>
                      </a:lvl8pPr>
                      <a:lvl9pPr eaLnBrk="0" fontAlgn="base" hangingPunct="0">
                        <a:spcBef>
                          <a:spcPct val="20000"/>
                        </a:spcBef>
                        <a:spcAft>
                          <a:spcPct val="0"/>
                        </a:spcAft>
                        <a:buSzPct val="100000"/>
                        <a:defRPr>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5000"/>
                        <a:buFont typeface="Wingdings" panose="05000000000000000000" pitchFamily="2" charset="2"/>
                        <a:buNone/>
                        <a:tabLst/>
                      </a:pPr>
                      <a:r>
                        <a:rPr kumimoji="0" lang="en-US" altLang="pt-BR" sz="2400" b="0" i="0" u="none" strike="noStrike" cap="none" normalizeH="0" baseline="0" dirty="0" err="1">
                          <a:ln>
                            <a:noFill/>
                          </a:ln>
                          <a:solidFill>
                            <a:schemeClr val="bg1"/>
                          </a:solidFill>
                          <a:effectLst/>
                          <a:latin typeface="Arial" panose="020B0604020202020204" pitchFamily="34" charset="0"/>
                        </a:rPr>
                        <a:t>Motivos</a:t>
                      </a:r>
                      <a:r>
                        <a:rPr kumimoji="0" lang="en-US" altLang="pt-BR" sz="2400" b="0" i="0" u="none" strike="noStrike" cap="none" normalizeH="0" baseline="0" dirty="0">
                          <a:ln>
                            <a:noFill/>
                          </a:ln>
                          <a:solidFill>
                            <a:schemeClr val="bg1"/>
                          </a:solidFill>
                          <a:effectLst/>
                          <a:latin typeface="Arial" panose="020B0604020202020204" pitchFamily="34" charset="0"/>
                        </a:rPr>
                        <a:t> </a:t>
                      </a:r>
                      <a:r>
                        <a:rPr kumimoji="0" lang="en-US" altLang="pt-BR" sz="2400" b="0" i="0" u="none" strike="noStrike" cap="none" normalizeH="0" baseline="0" dirty="0" err="1">
                          <a:ln>
                            <a:noFill/>
                          </a:ln>
                          <a:solidFill>
                            <a:schemeClr val="bg1"/>
                          </a:solidFill>
                          <a:effectLst/>
                          <a:latin typeface="Arial" panose="020B0604020202020204" pitchFamily="34" charset="0"/>
                        </a:rPr>
                        <a:t>Pessoais</a:t>
                      </a:r>
                      <a:endParaRPr kumimoji="0" lang="en-US" altLang="pt-BR" sz="2400" b="0" i="0" u="none" strike="noStrike" cap="none" normalizeH="0" baseline="0" dirty="0">
                        <a:ln>
                          <a:noFill/>
                        </a:ln>
                        <a:solidFill>
                          <a:schemeClr val="bg1"/>
                        </a:solidFill>
                        <a:effectLst/>
                        <a:latin typeface="Arial" panose="020B0604020202020204" pitchFamily="34" charset="0"/>
                      </a:endParaRPr>
                    </a:p>
                  </a:txBody>
                  <a:tcPr anchor="ctr" anchorCtr="1" horzOverflow="overflow">
                    <a:lnL w="12700" cap="flat" cmpd="sng" algn="ctr">
                      <a:solidFill>
                        <a:schemeClr val="tx2"/>
                      </a:solidFill>
                      <a:prstDash val="solid"/>
                      <a:round/>
                      <a:headEnd type="none" w="sm" len="sm"/>
                      <a:tailEnd type="none" w="sm" len="sm"/>
                    </a:lnL>
                    <a:lnR w="38100" cap="flat" cmpd="sng" algn="ctr">
                      <a:solidFill>
                        <a:schemeClr val="tx2"/>
                      </a:solidFill>
                      <a:prstDash val="solid"/>
                      <a:round/>
                      <a:headEnd type="none" w="sm" len="sm"/>
                      <a:tailEnd type="none" w="sm" len="sm"/>
                    </a:lnR>
                    <a:lnT w="12700" cap="flat" cmpd="sng" algn="ctr">
                      <a:solidFill>
                        <a:schemeClr val="tx2"/>
                      </a:solidFill>
                      <a:prstDash val="solid"/>
                      <a:round/>
                      <a:headEnd type="none" w="sm" len="sm"/>
                      <a:tailEnd type="none" w="sm" len="sm"/>
                    </a:lnT>
                    <a:lnB w="38100" cap="flat" cmpd="sng" algn="ctr">
                      <a:solidFill>
                        <a:schemeClr val="tx2"/>
                      </a:solidFill>
                      <a:prstDash val="solid"/>
                      <a:round/>
                      <a:headEnd type="none" w="sm" len="sm"/>
                      <a:tailEnd type="none" w="sm" len="sm"/>
                    </a:lnB>
                    <a:lnTlToBr>
                      <a:noFill/>
                    </a:lnTlToBr>
                    <a:lnBlToTr>
                      <a:noFill/>
                    </a:lnBlToTr>
                    <a:solidFill>
                      <a:srgbClr val="99CC00"/>
                    </a:solidFill>
                  </a:tcPr>
                </a:tc>
                <a:extLst>
                  <a:ext uri="{0D108BD9-81ED-4DB2-BD59-A6C34878D82A}">
                    <a16:rowId xmlns:a16="http://schemas.microsoft.com/office/drawing/2014/main" xmlns="" val="1075682770"/>
                  </a:ext>
                </a:extLst>
              </a:tr>
            </a:tbl>
          </a:graphicData>
        </a:graphic>
      </p:graphicFrame>
      <p:sp>
        <p:nvSpPr>
          <p:cNvPr id="67609" name="Text Box 28">
            <a:extLst>
              <a:ext uri="{FF2B5EF4-FFF2-40B4-BE49-F238E27FC236}">
                <a16:creationId xmlns:a16="http://schemas.microsoft.com/office/drawing/2014/main" xmlns="" id="{22FA226A-2451-4A0B-BF36-B0848184A367}"/>
              </a:ext>
            </a:extLst>
          </p:cNvPr>
          <p:cNvSpPr txBox="1">
            <a:spLocks noChangeArrowheads="1"/>
          </p:cNvSpPr>
          <p:nvPr/>
        </p:nvSpPr>
        <p:spPr bwMode="auto">
          <a:xfrm>
            <a:off x="6977064" y="6149975"/>
            <a:ext cx="308768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a:ln>
                  <a:noFill/>
                </a:ln>
                <a:solidFill>
                  <a:prstClr val="white"/>
                </a:solidFill>
                <a:effectLst/>
                <a:uLnTx/>
                <a:uFillTx/>
                <a:latin typeface="Arial" panose="020B0604020202020204" pitchFamily="34" charset="0"/>
                <a:ea typeface="+mn-ea"/>
                <a:cs typeface="+mn-cs"/>
              </a:rPr>
              <a:t>Source: Adapted with permission of the International Society</a:t>
            </a:r>
            <a:br>
              <a:rPr kumimoji="0" lang="en-US" altLang="pt-BR" sz="8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altLang="pt-BR" sz="800" b="0" i="0" u="none" strike="noStrike" kern="1200" cap="none" spc="0" normalizeH="0" baseline="0" noProof="0">
                <a:ln>
                  <a:noFill/>
                </a:ln>
                <a:solidFill>
                  <a:prstClr val="white"/>
                </a:solidFill>
                <a:effectLst/>
                <a:uLnTx/>
                <a:uFillTx/>
                <a:latin typeface="Arial" panose="020B0604020202020204" pitchFamily="34" charset="0"/>
                <a:ea typeface="+mn-ea"/>
                <a:cs typeface="+mn-cs"/>
              </a:rPr>
              <a:t>for Performance Improvement, </a:t>
            </a:r>
            <a:r>
              <a:rPr kumimoji="0" lang="en-US" altLang="pt-BR" sz="800" b="0" i="0" u="none" strike="noStrike" kern="1200" cap="none" spc="0" normalizeH="0" baseline="0" noProof="0">
                <a:ln>
                  <a:noFill/>
                </a:ln>
                <a:solidFill>
                  <a:prstClr val="white"/>
                </a:solidFill>
                <a:effectLst/>
                <a:uLnTx/>
                <a:uFillTx/>
                <a:latin typeface="Arial" panose="020B0604020202020204" pitchFamily="34" charset="0"/>
                <a:ea typeface="+mn-ea"/>
                <a:cs typeface="+mn-cs"/>
                <a:hlinkClick r:id="rId3" tooltip="http://www.ispi.org"/>
              </a:rPr>
              <a:t>www.ispi.org</a:t>
            </a:r>
            <a:r>
              <a:rPr kumimoji="0" lang="en-US" altLang="pt-BR" sz="8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xmlns="" id="{28E54B09-0100-4E93-8562-4341F845B777}"/>
              </a:ext>
            </a:extLst>
          </p:cNvPr>
          <p:cNvSpPr>
            <a:spLocks noGrp="1" noChangeArrowheads="1"/>
          </p:cNvSpPr>
          <p:nvPr>
            <p:ph type="title"/>
          </p:nvPr>
        </p:nvSpPr>
        <p:spPr>
          <a:xfrm>
            <a:off x="-41275" y="-46037"/>
            <a:ext cx="10515600" cy="977901"/>
          </a:xfrm>
        </p:spPr>
        <p:txBody>
          <a:bodyPr/>
          <a:lstStyle/>
          <a:p>
            <a:r>
              <a:rPr lang="en-US" altLang="pt-BR" b="1" dirty="0" err="1">
                <a:solidFill>
                  <a:srgbClr val="002060"/>
                </a:solidFill>
              </a:rPr>
              <a:t>Análise</a:t>
            </a:r>
            <a:r>
              <a:rPr lang="en-US" altLang="pt-BR" b="1" dirty="0">
                <a:solidFill>
                  <a:srgbClr val="002060"/>
                </a:solidFill>
              </a:rPr>
              <a:t> de </a:t>
            </a:r>
            <a:r>
              <a:rPr lang="en-US" altLang="pt-BR" b="1" dirty="0" err="1">
                <a:solidFill>
                  <a:srgbClr val="002060"/>
                </a:solidFill>
              </a:rPr>
              <a:t>Desempenho</a:t>
            </a:r>
            <a:endParaRPr lang="en-US" altLang="pt-BR" b="1" dirty="0">
              <a:solidFill>
                <a:srgbClr val="002060"/>
              </a:solidFill>
            </a:endParaRPr>
          </a:p>
        </p:txBody>
      </p:sp>
      <p:sp>
        <p:nvSpPr>
          <p:cNvPr id="69636" name="Rectangle 4">
            <a:extLst>
              <a:ext uri="{FF2B5EF4-FFF2-40B4-BE49-F238E27FC236}">
                <a16:creationId xmlns:a16="http://schemas.microsoft.com/office/drawing/2014/main" xmlns="" id="{0445E705-1A64-416C-AAF4-7A6081DB7E95}"/>
              </a:ext>
            </a:extLst>
          </p:cNvPr>
          <p:cNvSpPr>
            <a:spLocks noChangeArrowheads="1"/>
          </p:cNvSpPr>
          <p:nvPr/>
        </p:nvSpPr>
        <p:spPr bwMode="auto">
          <a:xfrm>
            <a:off x="4017964" y="3503614"/>
            <a:ext cx="1423987" cy="731837"/>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Desempenho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Real</a:t>
            </a:r>
          </a:p>
        </p:txBody>
      </p:sp>
      <p:sp>
        <p:nvSpPr>
          <p:cNvPr id="69637" name="Rectangle 5">
            <a:extLst>
              <a:ext uri="{FF2B5EF4-FFF2-40B4-BE49-F238E27FC236}">
                <a16:creationId xmlns:a16="http://schemas.microsoft.com/office/drawing/2014/main" xmlns="" id="{599556BA-FDD7-4251-911D-CA73260BF1E8}"/>
              </a:ext>
            </a:extLst>
          </p:cNvPr>
          <p:cNvSpPr>
            <a:spLocks noChangeArrowheads="1"/>
          </p:cNvSpPr>
          <p:nvPr/>
        </p:nvSpPr>
        <p:spPr bwMode="auto">
          <a:xfrm>
            <a:off x="1770063" y="3524250"/>
            <a:ext cx="1554162" cy="692150"/>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Processos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Organizacionais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Valores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Liderança</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cxnSp>
        <p:nvCxnSpPr>
          <p:cNvPr id="69638" name="AutoShape 6">
            <a:extLst>
              <a:ext uri="{FF2B5EF4-FFF2-40B4-BE49-F238E27FC236}">
                <a16:creationId xmlns:a16="http://schemas.microsoft.com/office/drawing/2014/main" xmlns="" id="{809438D7-C2DA-46A8-A6DB-59092C5FC4B8}"/>
              </a:ext>
            </a:extLst>
          </p:cNvPr>
          <p:cNvCxnSpPr>
            <a:cxnSpLocks noChangeShapeType="1"/>
            <a:stCxn id="69637" idx="3"/>
            <a:endCxn id="69636" idx="1"/>
          </p:cNvCxnSpPr>
          <p:nvPr/>
        </p:nvCxnSpPr>
        <p:spPr bwMode="auto">
          <a:xfrm>
            <a:off x="3324225" y="3870325"/>
            <a:ext cx="693738" cy="0"/>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639" name="Rectangle 7">
            <a:extLst>
              <a:ext uri="{FF2B5EF4-FFF2-40B4-BE49-F238E27FC236}">
                <a16:creationId xmlns:a16="http://schemas.microsoft.com/office/drawing/2014/main" xmlns="" id="{C3AAD554-E076-4CE1-988F-73DD8AD0D5CA}"/>
              </a:ext>
            </a:extLst>
          </p:cNvPr>
          <p:cNvSpPr>
            <a:spLocks noChangeArrowheads="1"/>
          </p:cNvSpPr>
          <p:nvPr/>
        </p:nvSpPr>
        <p:spPr bwMode="auto">
          <a:xfrm>
            <a:off x="3914776" y="1187450"/>
            <a:ext cx="1630363" cy="679450"/>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Desempenho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Desejado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expectativas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
        <p:nvSpPr>
          <p:cNvPr id="69640" name="Rectangle 8">
            <a:extLst>
              <a:ext uri="{FF2B5EF4-FFF2-40B4-BE49-F238E27FC236}">
                <a16:creationId xmlns:a16="http://schemas.microsoft.com/office/drawing/2014/main" xmlns="" id="{D7FC0E7E-A984-4715-9A99-177EA1A59212}"/>
              </a:ext>
            </a:extLst>
          </p:cNvPr>
          <p:cNvSpPr>
            <a:spLocks noChangeArrowheads="1"/>
          </p:cNvSpPr>
          <p:nvPr/>
        </p:nvSpPr>
        <p:spPr bwMode="auto">
          <a:xfrm>
            <a:off x="1717675" y="1179514"/>
            <a:ext cx="1657350" cy="693737"/>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Missão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da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Organização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Estratégia</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Plano de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Negócios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cxnSp>
        <p:nvCxnSpPr>
          <p:cNvPr id="69641" name="AutoShape 9">
            <a:extLst>
              <a:ext uri="{FF2B5EF4-FFF2-40B4-BE49-F238E27FC236}">
                <a16:creationId xmlns:a16="http://schemas.microsoft.com/office/drawing/2014/main" xmlns="" id="{64762D3C-2514-4B3B-BE99-48F5C00955F9}"/>
              </a:ext>
            </a:extLst>
          </p:cNvPr>
          <p:cNvCxnSpPr>
            <a:cxnSpLocks noChangeShapeType="1"/>
            <a:stCxn id="69640" idx="3"/>
            <a:endCxn id="69639" idx="1"/>
          </p:cNvCxnSpPr>
          <p:nvPr/>
        </p:nvCxnSpPr>
        <p:spPr bwMode="auto">
          <a:xfrm>
            <a:off x="3375025" y="1527175"/>
            <a:ext cx="539750" cy="0"/>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642" name="AutoShape 10">
            <a:extLst>
              <a:ext uri="{FF2B5EF4-FFF2-40B4-BE49-F238E27FC236}">
                <a16:creationId xmlns:a16="http://schemas.microsoft.com/office/drawing/2014/main" xmlns="" id="{DA1B5E6D-678B-4888-877F-986D7627AAF7}"/>
              </a:ext>
            </a:extLst>
          </p:cNvPr>
          <p:cNvSpPr>
            <a:spLocks noChangeArrowheads="1"/>
          </p:cNvSpPr>
          <p:nvPr/>
        </p:nvSpPr>
        <p:spPr bwMode="auto">
          <a:xfrm>
            <a:off x="4344988" y="2333625"/>
            <a:ext cx="768350" cy="719138"/>
          </a:xfrm>
          <a:prstGeom prst="triangle">
            <a:avLst>
              <a:gd name="adj" fmla="val 50000"/>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Deficiência</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cxnSp>
        <p:nvCxnSpPr>
          <p:cNvPr id="69643" name="AutoShape 11">
            <a:extLst>
              <a:ext uri="{FF2B5EF4-FFF2-40B4-BE49-F238E27FC236}">
                <a16:creationId xmlns:a16="http://schemas.microsoft.com/office/drawing/2014/main" xmlns="" id="{90488DAE-65A0-4CE3-B38F-62C528F33076}"/>
              </a:ext>
            </a:extLst>
          </p:cNvPr>
          <p:cNvCxnSpPr>
            <a:cxnSpLocks noChangeShapeType="1"/>
            <a:stCxn id="69636" idx="0"/>
            <a:endCxn id="69642" idx="3"/>
          </p:cNvCxnSpPr>
          <p:nvPr/>
        </p:nvCxnSpPr>
        <p:spPr bwMode="auto">
          <a:xfrm flipH="1" flipV="1">
            <a:off x="4729164" y="3052763"/>
            <a:ext cx="1587" cy="450850"/>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44" name="AutoShape 12">
            <a:extLst>
              <a:ext uri="{FF2B5EF4-FFF2-40B4-BE49-F238E27FC236}">
                <a16:creationId xmlns:a16="http://schemas.microsoft.com/office/drawing/2014/main" xmlns="" id="{2FABD7DB-DA9A-4973-995A-3519D87033DE}"/>
              </a:ext>
            </a:extLst>
          </p:cNvPr>
          <p:cNvCxnSpPr>
            <a:cxnSpLocks noChangeShapeType="1"/>
            <a:stCxn id="69639" idx="2"/>
            <a:endCxn id="69642" idx="0"/>
          </p:cNvCxnSpPr>
          <p:nvPr/>
        </p:nvCxnSpPr>
        <p:spPr bwMode="auto">
          <a:xfrm flipH="1">
            <a:off x="4729164" y="1866901"/>
            <a:ext cx="1587" cy="466725"/>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645" name="Text Box 13">
            <a:extLst>
              <a:ext uri="{FF2B5EF4-FFF2-40B4-BE49-F238E27FC236}">
                <a16:creationId xmlns:a16="http://schemas.microsoft.com/office/drawing/2014/main" xmlns="" id="{3C5E2065-B59C-4F7A-897E-897D6B580072}"/>
              </a:ext>
            </a:extLst>
          </p:cNvPr>
          <p:cNvSpPr txBox="1">
            <a:spLocks noChangeArrowheads="1"/>
          </p:cNvSpPr>
          <p:nvPr/>
        </p:nvSpPr>
        <p:spPr bwMode="auto">
          <a:xfrm>
            <a:off x="3113577" y="2297113"/>
            <a:ext cx="1349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Resultados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Comportamentos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cxnSp>
        <p:nvCxnSpPr>
          <p:cNvPr id="69646" name="AutoShape 14">
            <a:extLst>
              <a:ext uri="{FF2B5EF4-FFF2-40B4-BE49-F238E27FC236}">
                <a16:creationId xmlns:a16="http://schemas.microsoft.com/office/drawing/2014/main" xmlns="" id="{E53D8C09-4119-4AFB-BA30-D47C5B353792}"/>
              </a:ext>
            </a:extLst>
          </p:cNvPr>
          <p:cNvCxnSpPr>
            <a:cxnSpLocks noChangeShapeType="1"/>
            <a:stCxn id="69642" idx="5"/>
            <a:endCxn id="69647" idx="1"/>
          </p:cNvCxnSpPr>
          <p:nvPr/>
        </p:nvCxnSpPr>
        <p:spPr bwMode="auto">
          <a:xfrm>
            <a:off x="4921252" y="2693194"/>
            <a:ext cx="952499" cy="11698"/>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647" name="Text Box 15">
            <a:extLst>
              <a:ext uri="{FF2B5EF4-FFF2-40B4-BE49-F238E27FC236}">
                <a16:creationId xmlns:a16="http://schemas.microsoft.com/office/drawing/2014/main" xmlns="" id="{0F3BA620-6616-437D-86AF-4AE669172FCC}"/>
              </a:ext>
            </a:extLst>
          </p:cNvPr>
          <p:cNvSpPr txBox="1">
            <a:spLocks noChangeArrowheads="1"/>
          </p:cNvSpPr>
          <p:nvPr/>
        </p:nvSpPr>
        <p:spPr bwMode="auto">
          <a:xfrm>
            <a:off x="5873750" y="1643063"/>
            <a:ext cx="1954702" cy="2123658"/>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166688" indent="-166688">
              <a:defRPr sz="4800">
                <a:solidFill>
                  <a:srgbClr val="00279F"/>
                </a:solidFill>
                <a:latin typeface="Arial" panose="020B0604020202020204" pitchFamily="34" charset="0"/>
              </a:defRPr>
            </a:lvl1pPr>
            <a:lvl2pPr marL="971550" indent="-457200">
              <a:defRPr sz="4800">
                <a:solidFill>
                  <a:srgbClr val="00279F"/>
                </a:solidFill>
                <a:latin typeface="Arial" panose="020B0604020202020204" pitchFamily="34" charset="0"/>
              </a:defRPr>
            </a:lvl2pPr>
            <a:lvl3pPr marL="1543050" indent="-457200">
              <a:defRPr sz="4800">
                <a:solidFill>
                  <a:srgbClr val="00279F"/>
                </a:solidFill>
                <a:latin typeface="Arial" panose="020B0604020202020204" pitchFamily="34" charset="0"/>
              </a:defRPr>
            </a:lvl3pPr>
            <a:lvl4pPr marL="2114550" indent="-457200">
              <a:defRPr sz="4800">
                <a:solidFill>
                  <a:srgbClr val="00279F"/>
                </a:solidFill>
                <a:latin typeface="Arial" panose="020B0604020202020204" pitchFamily="34" charset="0"/>
              </a:defRPr>
            </a:lvl4pPr>
            <a:lvl5pPr marL="2686050" indent="-457200">
              <a:defRPr sz="4800">
                <a:solidFill>
                  <a:srgbClr val="00279F"/>
                </a:solidFill>
                <a:latin typeface="Arial" panose="020B0604020202020204" pitchFamily="34" charset="0"/>
              </a:defRPr>
            </a:lvl5pPr>
            <a:lvl6pPr marL="3143250" indent="-457200" eaLnBrk="0" fontAlgn="base" hangingPunct="0">
              <a:spcBef>
                <a:spcPct val="0"/>
              </a:spcBef>
              <a:spcAft>
                <a:spcPct val="0"/>
              </a:spcAft>
              <a:defRPr sz="4800">
                <a:solidFill>
                  <a:srgbClr val="00279F"/>
                </a:solidFill>
                <a:latin typeface="Arial" panose="020B0604020202020204" pitchFamily="34" charset="0"/>
              </a:defRPr>
            </a:lvl6pPr>
            <a:lvl7pPr marL="3600450" indent="-457200" eaLnBrk="0" fontAlgn="base" hangingPunct="0">
              <a:spcBef>
                <a:spcPct val="0"/>
              </a:spcBef>
              <a:spcAft>
                <a:spcPct val="0"/>
              </a:spcAft>
              <a:defRPr sz="4800">
                <a:solidFill>
                  <a:srgbClr val="00279F"/>
                </a:solidFill>
                <a:latin typeface="Arial" panose="020B0604020202020204" pitchFamily="34" charset="0"/>
              </a:defRPr>
            </a:lvl7pPr>
            <a:lvl8pPr marL="4057650" indent="-457200" eaLnBrk="0" fontAlgn="base" hangingPunct="0">
              <a:spcBef>
                <a:spcPct val="0"/>
              </a:spcBef>
              <a:spcAft>
                <a:spcPct val="0"/>
              </a:spcAft>
              <a:defRPr sz="4800">
                <a:solidFill>
                  <a:srgbClr val="00279F"/>
                </a:solidFill>
                <a:latin typeface="Arial" panose="020B0604020202020204" pitchFamily="34" charset="0"/>
              </a:defRPr>
            </a:lvl8pPr>
            <a:lvl9pPr marL="4514850" indent="-457200" eaLnBrk="0" fontAlgn="base" hangingPunct="0">
              <a:spcBef>
                <a:spcPct val="0"/>
              </a:spcBef>
              <a:spcAft>
                <a:spcPct val="0"/>
              </a:spcAft>
              <a:defRPr sz="4800">
                <a:solidFill>
                  <a:srgbClr val="00279F"/>
                </a:solidFill>
                <a:latin typeface="Arial" panose="020B0604020202020204" pitchFamily="34" charset="0"/>
              </a:defRPr>
            </a:lvl9pPr>
          </a:lstStyle>
          <a:p>
            <a:pPr marL="166688" marR="0" lvl="0" indent="-166688" algn="l" defTabSz="914400" rtl="0" eaLnBrk="1" fontAlgn="auto" latinLnBrk="0" hangingPunct="1">
              <a:lnSpc>
                <a:spcPct val="100000"/>
              </a:lnSpc>
              <a:spcBef>
                <a:spcPts val="0"/>
              </a:spcBef>
              <a:spcAft>
                <a:spcPts val="0"/>
              </a:spcAft>
              <a:buClrTx/>
              <a:buSzTx/>
              <a:buFontTx/>
              <a:buAutoNum type="arabicPeriod"/>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Informação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relacionada</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trabalho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tarefa</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66688" marR="0" lvl="0" indent="-166688" algn="l" defTabSz="914400" rtl="0" eaLnBrk="1" fontAlgn="auto" latinLnBrk="0" hangingPunct="1">
              <a:lnSpc>
                <a:spcPct val="100000"/>
              </a:lnSpc>
              <a:spcBef>
                <a:spcPts val="0"/>
              </a:spcBef>
              <a:spcAft>
                <a:spcPts val="0"/>
              </a:spcAft>
              <a:buClrTx/>
              <a:buSzTx/>
              <a:buFontTx/>
              <a:buAutoNum type="arabicPeriod"/>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Recursos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Ambiente</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66688" marR="0" lvl="0" indent="-166688" algn="l" defTabSz="914400" rtl="0" eaLnBrk="1" fontAlgn="auto" latinLnBrk="0" hangingPunct="1">
              <a:lnSpc>
                <a:spcPct val="100000"/>
              </a:lnSpc>
              <a:spcBef>
                <a:spcPts val="0"/>
              </a:spcBef>
              <a:spcAft>
                <a:spcPts val="0"/>
              </a:spcAft>
              <a:buClrTx/>
              <a:buSzTx/>
              <a:buFontTx/>
              <a:buAutoNum type="arabicPeriod"/>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Incentivos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Desincentivos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66688" marR="0" lvl="0" indent="-166688" algn="l" defTabSz="914400" rtl="0" eaLnBrk="1" fontAlgn="auto" latinLnBrk="0" hangingPunct="1">
              <a:lnSpc>
                <a:spcPct val="100000"/>
              </a:lnSpc>
              <a:spcBef>
                <a:spcPts val="0"/>
              </a:spcBef>
              <a:spcAft>
                <a:spcPts val="0"/>
              </a:spcAft>
              <a:buClrTx/>
              <a:buSzTx/>
              <a:buFontTx/>
              <a:buAutoNum type="arabicPeriod"/>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Motivos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Pessoais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166688" marR="0" lvl="0" indent="-166688" algn="l" defTabSz="914400" rtl="0" eaLnBrk="1" fontAlgn="auto" latinLnBrk="0" hangingPunct="1">
              <a:lnSpc>
                <a:spcPct val="100000"/>
              </a:lnSpc>
              <a:spcBef>
                <a:spcPts val="0"/>
              </a:spcBef>
              <a:spcAft>
                <a:spcPts val="0"/>
              </a:spcAft>
              <a:buClrTx/>
              <a:buSzTx/>
              <a:buFontTx/>
              <a:buAutoNum type="arabicPeriod"/>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Capacidade</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Preparo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66688" marR="0" lvl="0" indent="-166688" algn="l" defTabSz="914400" rtl="0" eaLnBrk="1" fontAlgn="auto" latinLnBrk="0" hangingPunct="1">
              <a:lnSpc>
                <a:spcPct val="100000"/>
              </a:lnSpc>
              <a:spcBef>
                <a:spcPts val="0"/>
              </a:spcBef>
              <a:spcAft>
                <a:spcPts val="0"/>
              </a:spcAft>
              <a:buClrTx/>
              <a:buSzTx/>
              <a:buFontTx/>
              <a:buAutoNum type="arabicPeriod"/>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Conhecimento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a:t>
            </a:r>
            <a:b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Habilidades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69648" name="Text Box 16">
            <a:extLst>
              <a:ext uri="{FF2B5EF4-FFF2-40B4-BE49-F238E27FC236}">
                <a16:creationId xmlns:a16="http://schemas.microsoft.com/office/drawing/2014/main" xmlns="" id="{5A8D89DF-6E78-47C9-9ADD-CEC38549142D}"/>
              </a:ext>
            </a:extLst>
          </p:cNvPr>
          <p:cNvSpPr txBox="1">
            <a:spLocks noChangeArrowheads="1"/>
          </p:cNvSpPr>
          <p:nvPr/>
        </p:nvSpPr>
        <p:spPr bwMode="auto">
          <a:xfrm>
            <a:off x="6334126" y="1185863"/>
            <a:ext cx="9747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Análise</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Causas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69649" name="Text Box 17">
            <a:extLst>
              <a:ext uri="{FF2B5EF4-FFF2-40B4-BE49-F238E27FC236}">
                <a16:creationId xmlns:a16="http://schemas.microsoft.com/office/drawing/2014/main" xmlns="" id="{F7B8CD21-57C1-471F-9B76-978B67295392}"/>
              </a:ext>
            </a:extLst>
          </p:cNvPr>
          <p:cNvSpPr txBox="1">
            <a:spLocks noChangeArrowheads="1"/>
          </p:cNvSpPr>
          <p:nvPr/>
        </p:nvSpPr>
        <p:spPr bwMode="auto">
          <a:xfrm>
            <a:off x="8094664" y="1271588"/>
            <a:ext cx="2585131" cy="3046988"/>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115888" indent="-115888">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Práticas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do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Líder</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Prioridades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Medidas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Controles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Recompensas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Punições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Reforço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Processos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Trabalho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Treinamento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Desenvolvimento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Política</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Disciplinar</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Projeto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do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Equipamento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a:t>
            </a:r>
          </a:p>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Confiabilidade</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Procedimentos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Documentação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Recursos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Humanos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Equipe</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Estratégia</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Planejamento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&amp;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Visão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Programas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Controle</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Configuração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Projeto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do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Trabalho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Tarefa</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Manejo</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da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Informação</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69650" name="Text Box 18">
            <a:extLst>
              <a:ext uri="{FF2B5EF4-FFF2-40B4-BE49-F238E27FC236}">
                <a16:creationId xmlns:a16="http://schemas.microsoft.com/office/drawing/2014/main" xmlns="" id="{7AE5586E-FBC2-4FA0-92D3-91D9AA670B86}"/>
              </a:ext>
            </a:extLst>
          </p:cNvPr>
          <p:cNvSpPr txBox="1">
            <a:spLocks noChangeArrowheads="1"/>
          </p:cNvSpPr>
          <p:nvPr/>
        </p:nvSpPr>
        <p:spPr bwMode="auto">
          <a:xfrm>
            <a:off x="8434388" y="915989"/>
            <a:ext cx="1935162"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Fatores</a:t>
            </a:r>
            <a:r>
              <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Organizacionais</a:t>
            </a:r>
            <a:endParaRPr kumimoji="0" lang="en-US" altLang="pt-BR"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cxnSp>
        <p:nvCxnSpPr>
          <p:cNvPr id="69651" name="AutoShape 19">
            <a:extLst>
              <a:ext uri="{FF2B5EF4-FFF2-40B4-BE49-F238E27FC236}">
                <a16:creationId xmlns:a16="http://schemas.microsoft.com/office/drawing/2014/main" xmlns="" id="{C0B40366-5C8A-4133-99B5-6779B4DE9C99}"/>
              </a:ext>
            </a:extLst>
          </p:cNvPr>
          <p:cNvCxnSpPr>
            <a:cxnSpLocks noChangeShapeType="1"/>
            <a:stCxn id="69647" idx="3"/>
          </p:cNvCxnSpPr>
          <p:nvPr/>
        </p:nvCxnSpPr>
        <p:spPr bwMode="auto">
          <a:xfrm flipV="1">
            <a:off x="7828452" y="2681290"/>
            <a:ext cx="263036" cy="23602"/>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652" name="Rectangle 20">
            <a:extLst>
              <a:ext uri="{FF2B5EF4-FFF2-40B4-BE49-F238E27FC236}">
                <a16:creationId xmlns:a16="http://schemas.microsoft.com/office/drawing/2014/main" xmlns="" id="{5C8C7879-B00E-4494-A413-CB2BA87C87B8}"/>
              </a:ext>
            </a:extLst>
          </p:cNvPr>
          <p:cNvSpPr>
            <a:spLocks noChangeArrowheads="1"/>
          </p:cNvSpPr>
          <p:nvPr/>
        </p:nvSpPr>
        <p:spPr bwMode="auto">
          <a:xfrm>
            <a:off x="5978525" y="5224463"/>
            <a:ext cx="1411288" cy="565150"/>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Mudança de</a:t>
            </a:r>
            <a:br>
              <a:rPr kumimoji="0" lang="en-US" altLang="pt-BR"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Gerenciamento</a:t>
            </a:r>
          </a:p>
        </p:txBody>
      </p:sp>
      <p:sp>
        <p:nvSpPr>
          <p:cNvPr id="69653" name="Rectangle 21">
            <a:extLst>
              <a:ext uri="{FF2B5EF4-FFF2-40B4-BE49-F238E27FC236}">
                <a16:creationId xmlns:a16="http://schemas.microsoft.com/office/drawing/2014/main" xmlns="" id="{DD4E7461-CF16-4F26-9787-01EBB6C1592E}"/>
              </a:ext>
            </a:extLst>
          </p:cNvPr>
          <p:cNvSpPr>
            <a:spLocks noChangeArrowheads="1"/>
          </p:cNvSpPr>
          <p:nvPr/>
        </p:nvSpPr>
        <p:spPr bwMode="auto">
          <a:xfrm>
            <a:off x="8543926" y="5224463"/>
            <a:ext cx="1489075" cy="565150"/>
          </a:xfrm>
          <a:prstGeom prst="rect">
            <a:avLst/>
          </a:prstGeom>
          <a:solidFill>
            <a:schemeClr val="bg1"/>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Programa de Ação</a:t>
            </a:r>
            <a:br>
              <a:rPr kumimoji="0" lang="en-US" altLang="pt-BR"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br>
            <a:r>
              <a:rPr kumimoji="0" lang="en-US" altLang="pt-BR" sz="1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Corretiva</a:t>
            </a:r>
          </a:p>
        </p:txBody>
      </p:sp>
      <p:cxnSp>
        <p:nvCxnSpPr>
          <p:cNvPr id="69654" name="AutoShape 22">
            <a:extLst>
              <a:ext uri="{FF2B5EF4-FFF2-40B4-BE49-F238E27FC236}">
                <a16:creationId xmlns:a16="http://schemas.microsoft.com/office/drawing/2014/main" xmlns="" id="{9EF22A74-D09B-4CAA-B3F8-B027B13B0F70}"/>
              </a:ext>
            </a:extLst>
          </p:cNvPr>
          <p:cNvCxnSpPr>
            <a:cxnSpLocks noChangeShapeType="1"/>
            <a:stCxn id="69649" idx="2"/>
            <a:endCxn id="69653" idx="0"/>
          </p:cNvCxnSpPr>
          <p:nvPr/>
        </p:nvCxnSpPr>
        <p:spPr bwMode="auto">
          <a:xfrm flipH="1">
            <a:off x="9288463" y="4318577"/>
            <a:ext cx="98766" cy="905887"/>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55" name="AutoShape 23">
            <a:extLst>
              <a:ext uri="{FF2B5EF4-FFF2-40B4-BE49-F238E27FC236}">
                <a16:creationId xmlns:a16="http://schemas.microsoft.com/office/drawing/2014/main" xmlns="" id="{5B1B153C-1861-4F7E-8CF9-37C671270616}"/>
              </a:ext>
            </a:extLst>
          </p:cNvPr>
          <p:cNvCxnSpPr>
            <a:cxnSpLocks noChangeShapeType="1"/>
            <a:stCxn id="69653" idx="1"/>
            <a:endCxn id="69652" idx="3"/>
          </p:cNvCxnSpPr>
          <p:nvPr/>
        </p:nvCxnSpPr>
        <p:spPr bwMode="auto">
          <a:xfrm flipH="1">
            <a:off x="7389813" y="5507038"/>
            <a:ext cx="1154112" cy="0"/>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56" name="AutoShape 24">
            <a:extLst>
              <a:ext uri="{FF2B5EF4-FFF2-40B4-BE49-F238E27FC236}">
                <a16:creationId xmlns:a16="http://schemas.microsoft.com/office/drawing/2014/main" xmlns="" id="{17BD2E14-A9DA-4DF2-B56A-CCD4B4F8CC86}"/>
              </a:ext>
            </a:extLst>
          </p:cNvPr>
          <p:cNvCxnSpPr>
            <a:cxnSpLocks noChangeShapeType="1"/>
            <a:stCxn id="69652" idx="1"/>
            <a:endCxn id="69637" idx="2"/>
          </p:cNvCxnSpPr>
          <p:nvPr/>
        </p:nvCxnSpPr>
        <p:spPr bwMode="auto">
          <a:xfrm rot="10800000">
            <a:off x="2547939" y="4216400"/>
            <a:ext cx="3430587" cy="1290638"/>
          </a:xfrm>
          <a:prstGeom prst="bentConnector2">
            <a:avLst/>
          </a:prstGeom>
          <a:noFill/>
          <a:ln w="38100">
            <a:solidFill>
              <a:schemeClr val="bg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57" name="AutoShape 25">
            <a:extLst>
              <a:ext uri="{FF2B5EF4-FFF2-40B4-BE49-F238E27FC236}">
                <a16:creationId xmlns:a16="http://schemas.microsoft.com/office/drawing/2014/main" xmlns="" id="{4CE734B1-7022-4A9C-84DB-DD3F99C8047C}"/>
              </a:ext>
            </a:extLst>
          </p:cNvPr>
          <p:cNvCxnSpPr>
            <a:cxnSpLocks noChangeShapeType="1"/>
            <a:stCxn id="69652" idx="1"/>
            <a:endCxn id="69636" idx="2"/>
          </p:cNvCxnSpPr>
          <p:nvPr/>
        </p:nvCxnSpPr>
        <p:spPr bwMode="auto">
          <a:xfrm rot="10800000">
            <a:off x="4730751" y="4235450"/>
            <a:ext cx="1247775" cy="1271588"/>
          </a:xfrm>
          <a:prstGeom prst="bentConnector2">
            <a:avLst/>
          </a:prstGeom>
          <a:noFill/>
          <a:ln w="38100">
            <a:solidFill>
              <a:schemeClr val="bg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658" name="Text Box 26">
            <a:extLst>
              <a:ext uri="{FF2B5EF4-FFF2-40B4-BE49-F238E27FC236}">
                <a16:creationId xmlns:a16="http://schemas.microsoft.com/office/drawing/2014/main" xmlns="" id="{57F45255-DB4D-43E2-8381-E8489908F0ED}"/>
              </a:ext>
            </a:extLst>
          </p:cNvPr>
          <p:cNvSpPr txBox="1">
            <a:spLocks noChangeArrowheads="1"/>
          </p:cNvSpPr>
          <p:nvPr/>
        </p:nvSpPr>
        <p:spPr bwMode="auto">
          <a:xfrm>
            <a:off x="6977064" y="6149975"/>
            <a:ext cx="308768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Fonte: International Society for Performance Improvement, </a:t>
            </a: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hlinkClick r:id="rId3" tooltip="http://www.ispi.org">
                  <a:extLst>
                    <a:ext uri="{A12FA001-AC4F-418D-AE19-62706E023703}">
                      <ahyp:hlinkClr xmlns:ahyp="http://schemas.microsoft.com/office/drawing/2018/hyperlinkcolor" xmlns="" val="tx"/>
                    </a:ext>
                  </a:extLst>
                </a:hlinkClick>
              </a:rPr>
              <a:t>www.ispi.org</a:t>
            </a: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cxnSp>
        <p:nvCxnSpPr>
          <p:cNvPr id="69659" name="AutoShape 27">
            <a:extLst>
              <a:ext uri="{FF2B5EF4-FFF2-40B4-BE49-F238E27FC236}">
                <a16:creationId xmlns:a16="http://schemas.microsoft.com/office/drawing/2014/main" xmlns="" id="{78E8D173-BF8A-4894-A27A-3466B5572A01}"/>
              </a:ext>
            </a:extLst>
          </p:cNvPr>
          <p:cNvCxnSpPr>
            <a:cxnSpLocks noChangeShapeType="1"/>
          </p:cNvCxnSpPr>
          <p:nvPr/>
        </p:nvCxnSpPr>
        <p:spPr bwMode="auto">
          <a:xfrm>
            <a:off x="7531100" y="2125664"/>
            <a:ext cx="560388" cy="7937"/>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60" name="AutoShape 28">
            <a:extLst>
              <a:ext uri="{FF2B5EF4-FFF2-40B4-BE49-F238E27FC236}">
                <a16:creationId xmlns:a16="http://schemas.microsoft.com/office/drawing/2014/main" xmlns="" id="{8F286B6A-E7FF-4C3C-975C-D43BEDE97A21}"/>
              </a:ext>
            </a:extLst>
          </p:cNvPr>
          <p:cNvCxnSpPr>
            <a:cxnSpLocks noChangeShapeType="1"/>
          </p:cNvCxnSpPr>
          <p:nvPr/>
        </p:nvCxnSpPr>
        <p:spPr bwMode="auto">
          <a:xfrm>
            <a:off x="7531100" y="2957514"/>
            <a:ext cx="560388" cy="7937"/>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61" name="AutoShape 29">
            <a:extLst>
              <a:ext uri="{FF2B5EF4-FFF2-40B4-BE49-F238E27FC236}">
                <a16:creationId xmlns:a16="http://schemas.microsoft.com/office/drawing/2014/main" xmlns="" id="{74B8BF8D-BC08-4009-B7A0-04029AA2B717}"/>
              </a:ext>
            </a:extLst>
          </p:cNvPr>
          <p:cNvCxnSpPr>
            <a:cxnSpLocks noChangeShapeType="1"/>
          </p:cNvCxnSpPr>
          <p:nvPr/>
        </p:nvCxnSpPr>
        <p:spPr bwMode="auto">
          <a:xfrm>
            <a:off x="7531100" y="3240089"/>
            <a:ext cx="560388" cy="7937"/>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62" name="AutoShape 30">
            <a:extLst>
              <a:ext uri="{FF2B5EF4-FFF2-40B4-BE49-F238E27FC236}">
                <a16:creationId xmlns:a16="http://schemas.microsoft.com/office/drawing/2014/main" xmlns="" id="{91296EFA-A318-4B92-9FF6-1752FE008FD1}"/>
              </a:ext>
            </a:extLst>
          </p:cNvPr>
          <p:cNvCxnSpPr>
            <a:cxnSpLocks noChangeShapeType="1"/>
          </p:cNvCxnSpPr>
          <p:nvPr/>
        </p:nvCxnSpPr>
        <p:spPr bwMode="auto">
          <a:xfrm>
            <a:off x="7531100" y="3524250"/>
            <a:ext cx="560388" cy="7938"/>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663" name="AutoShape 31">
            <a:extLst>
              <a:ext uri="{FF2B5EF4-FFF2-40B4-BE49-F238E27FC236}">
                <a16:creationId xmlns:a16="http://schemas.microsoft.com/office/drawing/2014/main" xmlns="" id="{06CB9B5B-0450-4542-A1B6-E71565CFF8A1}"/>
              </a:ext>
            </a:extLst>
          </p:cNvPr>
          <p:cNvCxnSpPr>
            <a:cxnSpLocks noChangeShapeType="1"/>
          </p:cNvCxnSpPr>
          <p:nvPr/>
        </p:nvCxnSpPr>
        <p:spPr bwMode="auto">
          <a:xfrm>
            <a:off x="7531100" y="2446339"/>
            <a:ext cx="560388" cy="7937"/>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xmlns="" id="{4F35B944-81EE-4CCE-A7C5-61A34F946C3B}"/>
              </a:ext>
            </a:extLst>
          </p:cNvPr>
          <p:cNvSpPr>
            <a:spLocks noChangeArrowheads="1"/>
          </p:cNvSpPr>
          <p:nvPr/>
        </p:nvSpPr>
        <p:spPr bwMode="auto">
          <a:xfrm>
            <a:off x="5254626" y="2344738"/>
            <a:ext cx="1812925" cy="1289050"/>
          </a:xfrm>
          <a:prstGeom prst="rect">
            <a:avLst/>
          </a:prstGeom>
          <a:noFill/>
          <a:ln>
            <a:noFill/>
          </a:ln>
          <a:extLst>
            <a:ext uri="{909E8E84-426E-40DD-AFC4-6F175D3DCCD1}">
              <a14:hiddenFill xmlns:a14="http://schemas.microsoft.com/office/drawing/2010/main" xmlns="">
                <a:solidFill>
                  <a:srgbClr val="B2B2B2"/>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683" name="Freeform 3">
            <a:extLst>
              <a:ext uri="{FF2B5EF4-FFF2-40B4-BE49-F238E27FC236}">
                <a16:creationId xmlns:a16="http://schemas.microsoft.com/office/drawing/2014/main" xmlns="" id="{017CFDBC-1B58-4367-B89B-46AD5B138BD9}"/>
              </a:ext>
            </a:extLst>
          </p:cNvPr>
          <p:cNvSpPr>
            <a:spLocks/>
          </p:cNvSpPr>
          <p:nvPr/>
        </p:nvSpPr>
        <p:spPr bwMode="auto">
          <a:xfrm>
            <a:off x="8493126" y="3351214"/>
            <a:ext cx="22225" cy="160337"/>
          </a:xfrm>
          <a:custGeom>
            <a:avLst/>
            <a:gdLst>
              <a:gd name="T0" fmla="*/ 0 w 29"/>
              <a:gd name="T1" fmla="*/ 0 h 201"/>
              <a:gd name="T2" fmla="*/ 9197 w 29"/>
              <a:gd name="T3" fmla="*/ 39087 h 201"/>
              <a:gd name="T4" fmla="*/ 15328 w 29"/>
              <a:gd name="T5" fmla="*/ 78972 h 201"/>
              <a:gd name="T6" fmla="*/ 18393 w 29"/>
              <a:gd name="T7" fmla="*/ 118059 h 201"/>
              <a:gd name="T8" fmla="*/ 22225 w 29"/>
              <a:gd name="T9" fmla="*/ 160337 h 201"/>
              <a:gd name="T10" fmla="*/ 0 w 29"/>
              <a:gd name="T11" fmla="*/ 0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01">
                <a:moveTo>
                  <a:pt x="0" y="0"/>
                </a:moveTo>
                <a:lnTo>
                  <a:pt x="12" y="49"/>
                </a:lnTo>
                <a:lnTo>
                  <a:pt x="20" y="99"/>
                </a:lnTo>
                <a:lnTo>
                  <a:pt x="24" y="148"/>
                </a:lnTo>
                <a:lnTo>
                  <a:pt x="29" y="201"/>
                </a:lnTo>
                <a:lnTo>
                  <a:pt x="0" y="0"/>
                </a:lnTo>
                <a:close/>
              </a:path>
            </a:pathLst>
          </a:custGeom>
          <a:solidFill>
            <a:srgbClr val="F9F9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4" name="Freeform 4">
            <a:extLst>
              <a:ext uri="{FF2B5EF4-FFF2-40B4-BE49-F238E27FC236}">
                <a16:creationId xmlns:a16="http://schemas.microsoft.com/office/drawing/2014/main" xmlns="" id="{BA7B9869-A8C1-4FC0-9627-178FEA3147A0}"/>
              </a:ext>
            </a:extLst>
          </p:cNvPr>
          <p:cNvSpPr>
            <a:spLocks/>
          </p:cNvSpPr>
          <p:nvPr/>
        </p:nvSpPr>
        <p:spPr bwMode="auto">
          <a:xfrm>
            <a:off x="7404101" y="2700339"/>
            <a:ext cx="180975" cy="39687"/>
          </a:xfrm>
          <a:custGeom>
            <a:avLst/>
            <a:gdLst>
              <a:gd name="T0" fmla="*/ 0 w 228"/>
              <a:gd name="T1" fmla="*/ 39687 h 50"/>
              <a:gd name="T2" fmla="*/ 20638 w 228"/>
              <a:gd name="T3" fmla="*/ 30956 h 50"/>
              <a:gd name="T4" fmla="*/ 42863 w 228"/>
              <a:gd name="T5" fmla="*/ 26193 h 50"/>
              <a:gd name="T6" fmla="*/ 65088 w 228"/>
              <a:gd name="T7" fmla="*/ 20637 h 50"/>
              <a:gd name="T8" fmla="*/ 87313 w 228"/>
              <a:gd name="T9" fmla="*/ 15875 h 50"/>
              <a:gd name="T10" fmla="*/ 109538 w 228"/>
              <a:gd name="T11" fmla="*/ 10319 h 50"/>
              <a:gd name="T12" fmla="*/ 133350 w 228"/>
              <a:gd name="T13" fmla="*/ 5556 h 50"/>
              <a:gd name="T14" fmla="*/ 157163 w 228"/>
              <a:gd name="T15" fmla="*/ 3969 h 50"/>
              <a:gd name="T16" fmla="*/ 180975 w 228"/>
              <a:gd name="T17" fmla="*/ 0 h 50"/>
              <a:gd name="T18" fmla="*/ 117475 w 228"/>
              <a:gd name="T19" fmla="*/ 37306 h 50"/>
              <a:gd name="T20" fmla="*/ 0 w 228"/>
              <a:gd name="T21" fmla="*/ 3968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 h="50">
                <a:moveTo>
                  <a:pt x="0" y="50"/>
                </a:moveTo>
                <a:lnTo>
                  <a:pt x="26" y="39"/>
                </a:lnTo>
                <a:lnTo>
                  <a:pt x="54" y="33"/>
                </a:lnTo>
                <a:lnTo>
                  <a:pt x="82" y="26"/>
                </a:lnTo>
                <a:lnTo>
                  <a:pt x="110" y="20"/>
                </a:lnTo>
                <a:lnTo>
                  <a:pt x="138" y="13"/>
                </a:lnTo>
                <a:lnTo>
                  <a:pt x="168" y="7"/>
                </a:lnTo>
                <a:lnTo>
                  <a:pt x="198" y="5"/>
                </a:lnTo>
                <a:lnTo>
                  <a:pt x="228" y="0"/>
                </a:lnTo>
                <a:lnTo>
                  <a:pt x="148" y="47"/>
                </a:lnTo>
                <a:lnTo>
                  <a:pt x="0"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5" name="Freeform 5">
            <a:extLst>
              <a:ext uri="{FF2B5EF4-FFF2-40B4-BE49-F238E27FC236}">
                <a16:creationId xmlns:a16="http://schemas.microsoft.com/office/drawing/2014/main" xmlns="" id="{12CA853D-3E20-455A-97FB-45BB95A75F34}"/>
              </a:ext>
            </a:extLst>
          </p:cNvPr>
          <p:cNvSpPr>
            <a:spLocks/>
          </p:cNvSpPr>
          <p:nvPr/>
        </p:nvSpPr>
        <p:spPr bwMode="auto">
          <a:xfrm>
            <a:off x="7462839" y="3351214"/>
            <a:ext cx="1587" cy="103187"/>
          </a:xfrm>
          <a:custGeom>
            <a:avLst/>
            <a:gdLst>
              <a:gd name="T0" fmla="*/ 0 w 1587"/>
              <a:gd name="T1" fmla="*/ 103187 h 129"/>
              <a:gd name="T2" fmla="*/ 0 w 1587"/>
              <a:gd name="T3" fmla="*/ 0 h 129"/>
              <a:gd name="T4" fmla="*/ 0 w 1587"/>
              <a:gd name="T5" fmla="*/ 0 h 129"/>
              <a:gd name="T6" fmla="*/ 0 w 1587"/>
              <a:gd name="T7" fmla="*/ 99188 h 129"/>
              <a:gd name="T8" fmla="*/ 0 w 1587"/>
              <a:gd name="T9" fmla="*/ 103187 h 129"/>
              <a:gd name="T10" fmla="*/ 0 w 1587"/>
              <a:gd name="T11" fmla="*/ 103187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7" h="129">
                <a:moveTo>
                  <a:pt x="0" y="129"/>
                </a:moveTo>
                <a:lnTo>
                  <a:pt x="0" y="0"/>
                </a:lnTo>
                <a:lnTo>
                  <a:pt x="0" y="124"/>
                </a:lnTo>
                <a:lnTo>
                  <a:pt x="0" y="129"/>
                </a:lnTo>
                <a:close/>
              </a:path>
            </a:pathLst>
          </a:custGeom>
          <a:solidFill>
            <a:srgbClr val="19191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6" name="Rectangle 6">
            <a:extLst>
              <a:ext uri="{FF2B5EF4-FFF2-40B4-BE49-F238E27FC236}">
                <a16:creationId xmlns:a16="http://schemas.microsoft.com/office/drawing/2014/main" xmlns="" id="{68D534D0-5932-4205-AE50-189F504DE9AB}"/>
              </a:ext>
            </a:extLst>
          </p:cNvPr>
          <p:cNvSpPr>
            <a:spLocks noChangeArrowheads="1"/>
          </p:cNvSpPr>
          <p:nvPr/>
        </p:nvSpPr>
        <p:spPr bwMode="auto">
          <a:xfrm>
            <a:off x="2214564" y="128589"/>
            <a:ext cx="784383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3600" b="0" i="0" u="none" strike="noStrike" kern="1200" cap="none" spc="0" normalizeH="0" baseline="0" noProof="0">
                <a:ln>
                  <a:noFill/>
                </a:ln>
                <a:solidFill>
                  <a:prstClr val="white"/>
                </a:solidFill>
                <a:effectLst/>
                <a:uLnTx/>
                <a:uFillTx/>
                <a:latin typeface="Arial" panose="020B0604020202020204" pitchFamily="34" charset="0"/>
                <a:ea typeface="+mn-ea"/>
                <a:cs typeface="+mn-cs"/>
              </a:rPr>
              <a:t>Modelo de Melhoria de Desempenho</a:t>
            </a:r>
          </a:p>
        </p:txBody>
      </p:sp>
      <p:grpSp>
        <p:nvGrpSpPr>
          <p:cNvPr id="71687" name="Group 7">
            <a:extLst>
              <a:ext uri="{FF2B5EF4-FFF2-40B4-BE49-F238E27FC236}">
                <a16:creationId xmlns:a16="http://schemas.microsoft.com/office/drawing/2014/main" xmlns="" id="{3887D3ED-CA9C-48FE-B75B-278CD255B4EA}"/>
              </a:ext>
            </a:extLst>
          </p:cNvPr>
          <p:cNvGrpSpPr>
            <a:grpSpLocks/>
          </p:cNvGrpSpPr>
          <p:nvPr/>
        </p:nvGrpSpPr>
        <p:grpSpPr bwMode="auto">
          <a:xfrm>
            <a:off x="653143" y="391886"/>
            <a:ext cx="10555531" cy="6337525"/>
            <a:chOff x="269" y="579"/>
            <a:chExt cx="5305" cy="3133"/>
          </a:xfrm>
        </p:grpSpPr>
        <p:grpSp>
          <p:nvGrpSpPr>
            <p:cNvPr id="71688" name="Group 8">
              <a:extLst>
                <a:ext uri="{FF2B5EF4-FFF2-40B4-BE49-F238E27FC236}">
                  <a16:creationId xmlns:a16="http://schemas.microsoft.com/office/drawing/2014/main" xmlns="" id="{0405065C-5378-4708-8F7F-E9807CCFAB17}"/>
                </a:ext>
              </a:extLst>
            </p:cNvPr>
            <p:cNvGrpSpPr>
              <a:grpSpLocks/>
            </p:cNvGrpSpPr>
            <p:nvPr/>
          </p:nvGrpSpPr>
          <p:grpSpPr bwMode="auto">
            <a:xfrm>
              <a:off x="2020" y="1636"/>
              <a:ext cx="1598" cy="1135"/>
              <a:chOff x="2020" y="1636"/>
              <a:chExt cx="1598" cy="1135"/>
            </a:xfrm>
          </p:grpSpPr>
          <p:sp>
            <p:nvSpPr>
              <p:cNvPr id="71846" name="Freeform 9">
                <a:extLst>
                  <a:ext uri="{FF2B5EF4-FFF2-40B4-BE49-F238E27FC236}">
                    <a16:creationId xmlns:a16="http://schemas.microsoft.com/office/drawing/2014/main" xmlns="" id="{4118A39B-33EC-4970-A171-EEB269CFADFB}"/>
                  </a:ext>
                </a:extLst>
              </p:cNvPr>
              <p:cNvSpPr>
                <a:spLocks/>
              </p:cNvSpPr>
              <p:nvPr/>
            </p:nvSpPr>
            <p:spPr bwMode="auto">
              <a:xfrm>
                <a:off x="2020" y="1636"/>
                <a:ext cx="1598" cy="1135"/>
              </a:xfrm>
              <a:custGeom>
                <a:avLst/>
                <a:gdLst>
                  <a:gd name="T0" fmla="*/ 776 w 15150"/>
                  <a:gd name="T1" fmla="*/ 41 h 11042"/>
                  <a:gd name="T2" fmla="*/ 1497 w 15150"/>
                  <a:gd name="T3" fmla="*/ 968 h 11042"/>
                  <a:gd name="T4" fmla="*/ 101 w 15150"/>
                  <a:gd name="T5" fmla="*/ 968 h 11042"/>
                  <a:gd name="T6" fmla="*/ 776 w 15150"/>
                  <a:gd name="T7" fmla="*/ 41 h 110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50" h="11042">
                    <a:moveTo>
                      <a:pt x="7353" y="399"/>
                    </a:moveTo>
                    <a:cubicBezTo>
                      <a:pt x="8868" y="62"/>
                      <a:pt x="15150" y="7699"/>
                      <a:pt x="14189" y="9417"/>
                    </a:cubicBezTo>
                    <a:cubicBezTo>
                      <a:pt x="13561" y="11042"/>
                      <a:pt x="850" y="11011"/>
                      <a:pt x="961" y="9417"/>
                    </a:cubicBezTo>
                    <a:cubicBezTo>
                      <a:pt x="0" y="8435"/>
                      <a:pt x="5949" y="0"/>
                      <a:pt x="7353" y="399"/>
                    </a:cubicBezTo>
                  </a:path>
                </a:pathLst>
              </a:custGeom>
              <a:solidFill>
                <a:srgbClr val="FFFFFF"/>
              </a:solidFill>
              <a:ln w="6350"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847" name="Group 10">
                <a:extLst>
                  <a:ext uri="{FF2B5EF4-FFF2-40B4-BE49-F238E27FC236}">
                    <a16:creationId xmlns:a16="http://schemas.microsoft.com/office/drawing/2014/main" xmlns="" id="{90A8E1D6-32F3-46AB-925B-A9B102DB59CB}"/>
                  </a:ext>
                </a:extLst>
              </p:cNvPr>
              <p:cNvGrpSpPr>
                <a:grpSpLocks/>
              </p:cNvGrpSpPr>
              <p:nvPr/>
            </p:nvGrpSpPr>
            <p:grpSpPr bwMode="auto">
              <a:xfrm>
                <a:off x="2563" y="1859"/>
                <a:ext cx="452" cy="210"/>
                <a:chOff x="2563" y="1859"/>
                <a:chExt cx="452" cy="210"/>
              </a:xfrm>
            </p:grpSpPr>
            <p:sp>
              <p:nvSpPr>
                <p:cNvPr id="71860" name="Rectangle 11">
                  <a:extLst>
                    <a:ext uri="{FF2B5EF4-FFF2-40B4-BE49-F238E27FC236}">
                      <a16:creationId xmlns:a16="http://schemas.microsoft.com/office/drawing/2014/main" xmlns="" id="{653C6161-C9B6-4FAA-9E15-2790F5CAE647}"/>
                    </a:ext>
                  </a:extLst>
                </p:cNvPr>
                <p:cNvSpPr>
                  <a:spLocks noChangeArrowheads="1"/>
                </p:cNvSpPr>
                <p:nvPr/>
              </p:nvSpPr>
              <p:spPr bwMode="auto">
                <a:xfrm>
                  <a:off x="2563" y="1859"/>
                  <a:ext cx="396" cy="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LIDERANÇA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61" name="Rectangle 12">
                  <a:extLst>
                    <a:ext uri="{FF2B5EF4-FFF2-40B4-BE49-F238E27FC236}">
                      <a16:creationId xmlns:a16="http://schemas.microsoft.com/office/drawing/2014/main" xmlns="" id="{824E9C23-A6B5-42CA-9798-9035C0E42BCB}"/>
                    </a:ext>
                  </a:extLst>
                </p:cNvPr>
                <p:cNvSpPr>
                  <a:spLocks noChangeArrowheads="1"/>
                </p:cNvSpPr>
                <p:nvPr/>
              </p:nvSpPr>
              <p:spPr bwMode="auto">
                <a:xfrm>
                  <a:off x="2733" y="1930"/>
                  <a:ext cx="61" cy="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E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62" name="Rectangle 13">
                  <a:extLst>
                    <a:ext uri="{FF2B5EF4-FFF2-40B4-BE49-F238E27FC236}">
                      <a16:creationId xmlns:a16="http://schemas.microsoft.com/office/drawing/2014/main" xmlns="" id="{5F37CEDD-2BB8-44D1-92DE-3B7B9571AABA}"/>
                    </a:ext>
                  </a:extLst>
                </p:cNvPr>
                <p:cNvSpPr>
                  <a:spLocks noChangeArrowheads="1"/>
                </p:cNvSpPr>
                <p:nvPr/>
              </p:nvSpPr>
              <p:spPr bwMode="auto">
                <a:xfrm>
                  <a:off x="2593" y="2001"/>
                  <a:ext cx="422" cy="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SUPERVISÃO</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71858" name="Rectangle 15">
                <a:extLst>
                  <a:ext uri="{FF2B5EF4-FFF2-40B4-BE49-F238E27FC236}">
                    <a16:creationId xmlns:a16="http://schemas.microsoft.com/office/drawing/2014/main" xmlns="" id="{919AE7C6-54A1-4F0F-946C-E72C423A9AEF}"/>
                  </a:ext>
                </a:extLst>
              </p:cNvPr>
              <p:cNvSpPr>
                <a:spLocks noChangeArrowheads="1"/>
              </p:cNvSpPr>
              <p:nvPr/>
            </p:nvSpPr>
            <p:spPr bwMode="auto">
              <a:xfrm>
                <a:off x="2230" y="2469"/>
                <a:ext cx="554"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CONHECIMENTO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HABILIDADES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49" name="Rectangle 17">
                <a:extLst>
                  <a:ext uri="{FF2B5EF4-FFF2-40B4-BE49-F238E27FC236}">
                    <a16:creationId xmlns:a16="http://schemas.microsoft.com/office/drawing/2014/main" xmlns="" id="{716EBC70-AA15-4E3B-99BB-9FCE9CE0F9A2}"/>
                  </a:ext>
                </a:extLst>
              </p:cNvPr>
              <p:cNvSpPr>
                <a:spLocks noChangeArrowheads="1"/>
              </p:cNvSpPr>
              <p:nvPr/>
            </p:nvSpPr>
            <p:spPr bwMode="auto">
              <a:xfrm>
                <a:off x="2993" y="2488"/>
                <a:ext cx="313" cy="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CULTURA</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1850" name="Group 18">
                <a:extLst>
                  <a:ext uri="{FF2B5EF4-FFF2-40B4-BE49-F238E27FC236}">
                    <a16:creationId xmlns:a16="http://schemas.microsoft.com/office/drawing/2014/main" xmlns="" id="{59C603B6-CF1D-409D-AA7D-D0C35DE45421}"/>
                  </a:ext>
                </a:extLst>
              </p:cNvPr>
              <p:cNvGrpSpPr>
                <a:grpSpLocks/>
              </p:cNvGrpSpPr>
              <p:nvPr/>
            </p:nvGrpSpPr>
            <p:grpSpPr bwMode="auto">
              <a:xfrm>
                <a:off x="2441" y="2135"/>
                <a:ext cx="731" cy="295"/>
                <a:chOff x="2441" y="2135"/>
                <a:chExt cx="731" cy="295"/>
              </a:xfrm>
            </p:grpSpPr>
            <p:grpSp>
              <p:nvGrpSpPr>
                <p:cNvPr id="71851" name="Group 19">
                  <a:extLst>
                    <a:ext uri="{FF2B5EF4-FFF2-40B4-BE49-F238E27FC236}">
                      <a16:creationId xmlns:a16="http://schemas.microsoft.com/office/drawing/2014/main" xmlns="" id="{1C6FB3F3-D1BB-45D6-B186-519EC61EA5AA}"/>
                    </a:ext>
                  </a:extLst>
                </p:cNvPr>
                <p:cNvGrpSpPr>
                  <a:grpSpLocks/>
                </p:cNvGrpSpPr>
                <p:nvPr/>
              </p:nvGrpSpPr>
              <p:grpSpPr bwMode="auto">
                <a:xfrm>
                  <a:off x="2441" y="2135"/>
                  <a:ext cx="731" cy="295"/>
                  <a:chOff x="2652" y="1831"/>
                  <a:chExt cx="522" cy="210"/>
                </a:xfrm>
              </p:grpSpPr>
              <p:sp>
                <p:nvSpPr>
                  <p:cNvPr id="71856" name="Oval 20">
                    <a:extLst>
                      <a:ext uri="{FF2B5EF4-FFF2-40B4-BE49-F238E27FC236}">
                        <a16:creationId xmlns:a16="http://schemas.microsoft.com/office/drawing/2014/main" xmlns="" id="{BEDDA7EF-C884-41FB-8452-529D890ECB79}"/>
                      </a:ext>
                    </a:extLst>
                  </p:cNvPr>
                  <p:cNvSpPr>
                    <a:spLocks noChangeArrowheads="1"/>
                  </p:cNvSpPr>
                  <p:nvPr/>
                </p:nvSpPr>
                <p:spPr bwMode="auto">
                  <a:xfrm>
                    <a:off x="2653" y="1831"/>
                    <a:ext cx="521" cy="209"/>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57" name="Oval 21">
                    <a:extLst>
                      <a:ext uri="{FF2B5EF4-FFF2-40B4-BE49-F238E27FC236}">
                        <a16:creationId xmlns:a16="http://schemas.microsoft.com/office/drawing/2014/main" xmlns="" id="{2BCB223D-1F21-47F4-90F6-5202B9200365}"/>
                      </a:ext>
                    </a:extLst>
                  </p:cNvPr>
                  <p:cNvSpPr>
                    <a:spLocks noChangeArrowheads="1"/>
                  </p:cNvSpPr>
                  <p:nvPr/>
                </p:nvSpPr>
                <p:spPr bwMode="auto">
                  <a:xfrm>
                    <a:off x="2652" y="1832"/>
                    <a:ext cx="521" cy="209"/>
                  </a:xfrm>
                  <a:prstGeom prst="ellipse">
                    <a:avLst/>
                  </a:prstGeom>
                  <a:noFill/>
                  <a:ln w="1588"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53" name="Rectangle 23">
                  <a:extLst>
                    <a:ext uri="{FF2B5EF4-FFF2-40B4-BE49-F238E27FC236}">
                      <a16:creationId xmlns:a16="http://schemas.microsoft.com/office/drawing/2014/main" xmlns="" id="{D2512DFA-05B3-4E93-BAD1-1D63287881EB}"/>
                    </a:ext>
                  </a:extLst>
                </p:cNvPr>
                <p:cNvSpPr>
                  <a:spLocks noChangeArrowheads="1"/>
                </p:cNvSpPr>
                <p:nvPr/>
              </p:nvSpPr>
              <p:spPr bwMode="auto">
                <a:xfrm>
                  <a:off x="2561" y="2179"/>
                  <a:ext cx="417"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Excelência</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na</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melhoria</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Desempenho</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grpSp>
          <p:nvGrpSpPr>
            <p:cNvPr id="71689" name="Group 26">
              <a:extLst>
                <a:ext uri="{FF2B5EF4-FFF2-40B4-BE49-F238E27FC236}">
                  <a16:creationId xmlns:a16="http://schemas.microsoft.com/office/drawing/2014/main" xmlns="" id="{AD4974A9-B054-484D-A6A1-D020CA6FDB3C}"/>
                </a:ext>
              </a:extLst>
            </p:cNvPr>
            <p:cNvGrpSpPr>
              <a:grpSpLocks/>
            </p:cNvGrpSpPr>
            <p:nvPr/>
          </p:nvGrpSpPr>
          <p:grpSpPr bwMode="auto">
            <a:xfrm>
              <a:off x="269" y="1095"/>
              <a:ext cx="1800" cy="1009"/>
              <a:chOff x="1113" y="1102"/>
              <a:chExt cx="1285" cy="720"/>
            </a:xfrm>
          </p:grpSpPr>
          <p:grpSp>
            <p:nvGrpSpPr>
              <p:cNvPr id="71809" name="Group 27">
                <a:extLst>
                  <a:ext uri="{FF2B5EF4-FFF2-40B4-BE49-F238E27FC236}">
                    <a16:creationId xmlns:a16="http://schemas.microsoft.com/office/drawing/2014/main" xmlns="" id="{20BE3351-BAA0-4A60-8854-6195CEA6006A}"/>
                  </a:ext>
                </a:extLst>
              </p:cNvPr>
              <p:cNvGrpSpPr>
                <a:grpSpLocks/>
              </p:cNvGrpSpPr>
              <p:nvPr/>
            </p:nvGrpSpPr>
            <p:grpSpPr bwMode="auto">
              <a:xfrm>
                <a:off x="1391" y="1256"/>
                <a:ext cx="1007" cy="497"/>
                <a:chOff x="1391" y="1256"/>
                <a:chExt cx="1007" cy="497"/>
              </a:xfrm>
            </p:grpSpPr>
            <p:grpSp>
              <p:nvGrpSpPr>
                <p:cNvPr id="71841" name="Group 28">
                  <a:extLst>
                    <a:ext uri="{FF2B5EF4-FFF2-40B4-BE49-F238E27FC236}">
                      <a16:creationId xmlns:a16="http://schemas.microsoft.com/office/drawing/2014/main" xmlns="" id="{84BE81D9-B8F2-4008-9A13-31ABF10D2AB6}"/>
                    </a:ext>
                  </a:extLst>
                </p:cNvPr>
                <p:cNvGrpSpPr>
                  <a:grpSpLocks/>
                </p:cNvGrpSpPr>
                <p:nvPr/>
              </p:nvGrpSpPr>
              <p:grpSpPr bwMode="auto">
                <a:xfrm>
                  <a:off x="1391" y="1256"/>
                  <a:ext cx="1007" cy="497"/>
                  <a:chOff x="1391" y="1256"/>
                  <a:chExt cx="1007" cy="497"/>
                </a:xfrm>
              </p:grpSpPr>
              <p:sp>
                <p:nvSpPr>
                  <p:cNvPr id="71844" name="Oval 29">
                    <a:extLst>
                      <a:ext uri="{FF2B5EF4-FFF2-40B4-BE49-F238E27FC236}">
                        <a16:creationId xmlns:a16="http://schemas.microsoft.com/office/drawing/2014/main" xmlns="" id="{2134B4F4-AA66-4682-9F72-0089751AF72C}"/>
                      </a:ext>
                    </a:extLst>
                  </p:cNvPr>
                  <p:cNvSpPr>
                    <a:spLocks noChangeArrowheads="1"/>
                  </p:cNvSpPr>
                  <p:nvPr/>
                </p:nvSpPr>
                <p:spPr bwMode="auto">
                  <a:xfrm>
                    <a:off x="1391" y="1256"/>
                    <a:ext cx="1007" cy="497"/>
                  </a:xfrm>
                  <a:prstGeom prst="ellipse">
                    <a:avLst/>
                  </a:prstGeom>
                  <a:solidFill>
                    <a:srgbClr val="FFFFFF"/>
                  </a:solidFill>
                  <a:ln w="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45" name="Oval 30">
                    <a:extLst>
                      <a:ext uri="{FF2B5EF4-FFF2-40B4-BE49-F238E27FC236}">
                        <a16:creationId xmlns:a16="http://schemas.microsoft.com/office/drawing/2014/main" xmlns="" id="{B0C1E4C0-EC4B-4CFC-9CC3-F89AE3B00F08}"/>
                      </a:ext>
                    </a:extLst>
                  </p:cNvPr>
                  <p:cNvSpPr>
                    <a:spLocks noChangeArrowheads="1"/>
                  </p:cNvSpPr>
                  <p:nvPr/>
                </p:nvSpPr>
                <p:spPr bwMode="auto">
                  <a:xfrm>
                    <a:off x="1391" y="1256"/>
                    <a:ext cx="1007" cy="497"/>
                  </a:xfrm>
                  <a:prstGeom prst="ellipse">
                    <a:avLst/>
                  </a:prstGeom>
                  <a:solidFill>
                    <a:srgbClr val="FFFFFF"/>
                  </a:solidFill>
                  <a:ln w="23813" cap="rnd">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42" name="Rectangle 31">
                  <a:extLst>
                    <a:ext uri="{FF2B5EF4-FFF2-40B4-BE49-F238E27FC236}">
                      <a16:creationId xmlns:a16="http://schemas.microsoft.com/office/drawing/2014/main" xmlns="" id="{809018CB-23F2-4291-87DF-0F3270199072}"/>
                    </a:ext>
                  </a:extLst>
                </p:cNvPr>
                <p:cNvSpPr>
                  <a:spLocks noChangeArrowheads="1"/>
                </p:cNvSpPr>
                <p:nvPr/>
              </p:nvSpPr>
              <p:spPr bwMode="auto">
                <a:xfrm>
                  <a:off x="1573" y="1391"/>
                  <a:ext cx="537"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Implementar</a:t>
                  </a: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43" name="Rectangle 32">
                  <a:extLst>
                    <a:ext uri="{FF2B5EF4-FFF2-40B4-BE49-F238E27FC236}">
                      <a16:creationId xmlns:a16="http://schemas.microsoft.com/office/drawing/2014/main" xmlns="" id="{BDF5E2E6-9A05-4391-BBBD-B2C7FFBF3BB9}"/>
                    </a:ext>
                  </a:extLst>
                </p:cNvPr>
                <p:cNvSpPr>
                  <a:spLocks noChangeArrowheads="1"/>
                </p:cNvSpPr>
                <p:nvPr/>
              </p:nvSpPr>
              <p:spPr bwMode="auto">
                <a:xfrm>
                  <a:off x="1692" y="1502"/>
                  <a:ext cx="361"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Soluções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810" name="Group 33">
                <a:extLst>
                  <a:ext uri="{FF2B5EF4-FFF2-40B4-BE49-F238E27FC236}">
                    <a16:creationId xmlns:a16="http://schemas.microsoft.com/office/drawing/2014/main" xmlns="" id="{09AFBB7F-C791-4243-910A-ED976DCACA5F}"/>
                  </a:ext>
                </a:extLst>
              </p:cNvPr>
              <p:cNvGrpSpPr>
                <a:grpSpLocks/>
              </p:cNvGrpSpPr>
              <p:nvPr/>
            </p:nvGrpSpPr>
            <p:grpSpPr bwMode="auto">
              <a:xfrm>
                <a:off x="1954" y="1114"/>
                <a:ext cx="423" cy="188"/>
                <a:chOff x="1954" y="1114"/>
                <a:chExt cx="423" cy="188"/>
              </a:xfrm>
            </p:grpSpPr>
            <p:grpSp>
              <p:nvGrpSpPr>
                <p:cNvPr id="71836" name="Group 34">
                  <a:extLst>
                    <a:ext uri="{FF2B5EF4-FFF2-40B4-BE49-F238E27FC236}">
                      <a16:creationId xmlns:a16="http://schemas.microsoft.com/office/drawing/2014/main" xmlns="" id="{9EA68F34-23DD-4319-9C86-C8718A75132D}"/>
                    </a:ext>
                  </a:extLst>
                </p:cNvPr>
                <p:cNvGrpSpPr>
                  <a:grpSpLocks/>
                </p:cNvGrpSpPr>
                <p:nvPr/>
              </p:nvGrpSpPr>
              <p:grpSpPr bwMode="auto">
                <a:xfrm>
                  <a:off x="1954" y="1114"/>
                  <a:ext cx="423" cy="188"/>
                  <a:chOff x="1954" y="1114"/>
                  <a:chExt cx="423" cy="188"/>
                </a:xfrm>
              </p:grpSpPr>
              <p:sp>
                <p:nvSpPr>
                  <p:cNvPr id="71839" name="Oval 35">
                    <a:extLst>
                      <a:ext uri="{FF2B5EF4-FFF2-40B4-BE49-F238E27FC236}">
                        <a16:creationId xmlns:a16="http://schemas.microsoft.com/office/drawing/2014/main" xmlns="" id="{FCEFA0EE-4A60-4578-909C-346E23DCCD02}"/>
                      </a:ext>
                    </a:extLst>
                  </p:cNvPr>
                  <p:cNvSpPr>
                    <a:spLocks noChangeArrowheads="1"/>
                  </p:cNvSpPr>
                  <p:nvPr/>
                </p:nvSpPr>
                <p:spPr bwMode="auto">
                  <a:xfrm>
                    <a:off x="1954" y="1114"/>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40" name="Oval 36">
                    <a:extLst>
                      <a:ext uri="{FF2B5EF4-FFF2-40B4-BE49-F238E27FC236}">
                        <a16:creationId xmlns:a16="http://schemas.microsoft.com/office/drawing/2014/main" xmlns="" id="{4D5A1681-283A-4FAB-9B40-795EF1EE0FE7}"/>
                      </a:ext>
                    </a:extLst>
                  </p:cNvPr>
                  <p:cNvSpPr>
                    <a:spLocks noChangeArrowheads="1"/>
                  </p:cNvSpPr>
                  <p:nvPr/>
                </p:nvSpPr>
                <p:spPr bwMode="auto">
                  <a:xfrm>
                    <a:off x="1954" y="1114"/>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37" name="Rectangle 37">
                  <a:extLst>
                    <a:ext uri="{FF2B5EF4-FFF2-40B4-BE49-F238E27FC236}">
                      <a16:creationId xmlns:a16="http://schemas.microsoft.com/office/drawing/2014/main" xmlns="" id="{0A712325-8568-4DEF-B15A-0B866D446DC2}"/>
                    </a:ext>
                  </a:extLst>
                </p:cNvPr>
                <p:cNvSpPr>
                  <a:spLocks noChangeArrowheads="1"/>
                </p:cNvSpPr>
                <p:nvPr/>
              </p:nvSpPr>
              <p:spPr bwMode="auto">
                <a:xfrm>
                  <a:off x="2062" y="1134"/>
                  <a:ext cx="248" cy="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Designação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Tarefas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811" name="Group 39">
                <a:extLst>
                  <a:ext uri="{FF2B5EF4-FFF2-40B4-BE49-F238E27FC236}">
                    <a16:creationId xmlns:a16="http://schemas.microsoft.com/office/drawing/2014/main" xmlns="" id="{47B51754-524C-4467-9432-C5645F7536F1}"/>
                  </a:ext>
                </a:extLst>
              </p:cNvPr>
              <p:cNvGrpSpPr>
                <a:grpSpLocks/>
              </p:cNvGrpSpPr>
              <p:nvPr/>
            </p:nvGrpSpPr>
            <p:grpSpPr bwMode="auto">
              <a:xfrm>
                <a:off x="1491" y="1102"/>
                <a:ext cx="423" cy="188"/>
                <a:chOff x="1491" y="1102"/>
                <a:chExt cx="423" cy="188"/>
              </a:xfrm>
            </p:grpSpPr>
            <p:grpSp>
              <p:nvGrpSpPr>
                <p:cNvPr id="71831" name="Group 40">
                  <a:extLst>
                    <a:ext uri="{FF2B5EF4-FFF2-40B4-BE49-F238E27FC236}">
                      <a16:creationId xmlns:a16="http://schemas.microsoft.com/office/drawing/2014/main" xmlns="" id="{4C093756-1FCE-422B-BC73-2AD4BB2E13D8}"/>
                    </a:ext>
                  </a:extLst>
                </p:cNvPr>
                <p:cNvGrpSpPr>
                  <a:grpSpLocks/>
                </p:cNvGrpSpPr>
                <p:nvPr/>
              </p:nvGrpSpPr>
              <p:grpSpPr bwMode="auto">
                <a:xfrm>
                  <a:off x="1491" y="1102"/>
                  <a:ext cx="423" cy="188"/>
                  <a:chOff x="1491" y="1102"/>
                  <a:chExt cx="423" cy="188"/>
                </a:xfrm>
              </p:grpSpPr>
              <p:sp>
                <p:nvSpPr>
                  <p:cNvPr id="71834" name="Oval 41">
                    <a:extLst>
                      <a:ext uri="{FF2B5EF4-FFF2-40B4-BE49-F238E27FC236}">
                        <a16:creationId xmlns:a16="http://schemas.microsoft.com/office/drawing/2014/main" xmlns="" id="{2120D181-BF5B-41CD-9F04-5BC1891CC8BE}"/>
                      </a:ext>
                    </a:extLst>
                  </p:cNvPr>
                  <p:cNvSpPr>
                    <a:spLocks noChangeArrowheads="1"/>
                  </p:cNvSpPr>
                  <p:nvPr/>
                </p:nvSpPr>
                <p:spPr bwMode="auto">
                  <a:xfrm>
                    <a:off x="1491" y="1102"/>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35" name="Oval 42">
                    <a:extLst>
                      <a:ext uri="{FF2B5EF4-FFF2-40B4-BE49-F238E27FC236}">
                        <a16:creationId xmlns:a16="http://schemas.microsoft.com/office/drawing/2014/main" xmlns="" id="{A6264108-9245-44D8-9C98-E6C79DAF9EA7}"/>
                      </a:ext>
                    </a:extLst>
                  </p:cNvPr>
                  <p:cNvSpPr>
                    <a:spLocks noChangeArrowheads="1"/>
                  </p:cNvSpPr>
                  <p:nvPr/>
                </p:nvSpPr>
                <p:spPr bwMode="auto">
                  <a:xfrm>
                    <a:off x="1491" y="1102"/>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32" name="Rectangle 43">
                  <a:extLst>
                    <a:ext uri="{FF2B5EF4-FFF2-40B4-BE49-F238E27FC236}">
                      <a16:creationId xmlns:a16="http://schemas.microsoft.com/office/drawing/2014/main" xmlns="" id="{227AE176-8F23-47CA-AFD3-E3601C42DBCA}"/>
                    </a:ext>
                  </a:extLst>
                </p:cNvPr>
                <p:cNvSpPr>
                  <a:spLocks noChangeArrowheads="1"/>
                </p:cNvSpPr>
                <p:nvPr/>
              </p:nvSpPr>
              <p:spPr bwMode="auto">
                <a:xfrm>
                  <a:off x="1598" y="1143"/>
                  <a:ext cx="267"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Acompanhar</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Ações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812" name="Group 45">
                <a:extLst>
                  <a:ext uri="{FF2B5EF4-FFF2-40B4-BE49-F238E27FC236}">
                    <a16:creationId xmlns:a16="http://schemas.microsoft.com/office/drawing/2014/main" xmlns="" id="{44E11C3B-FBA3-407D-85DC-E7A28F41B6C2}"/>
                  </a:ext>
                </a:extLst>
              </p:cNvPr>
              <p:cNvGrpSpPr>
                <a:grpSpLocks/>
              </p:cNvGrpSpPr>
              <p:nvPr/>
            </p:nvGrpSpPr>
            <p:grpSpPr bwMode="auto">
              <a:xfrm>
                <a:off x="1113" y="1431"/>
                <a:ext cx="423" cy="187"/>
                <a:chOff x="1113" y="1431"/>
                <a:chExt cx="423" cy="187"/>
              </a:xfrm>
            </p:grpSpPr>
            <p:grpSp>
              <p:nvGrpSpPr>
                <p:cNvPr id="71825" name="Group 46">
                  <a:extLst>
                    <a:ext uri="{FF2B5EF4-FFF2-40B4-BE49-F238E27FC236}">
                      <a16:creationId xmlns:a16="http://schemas.microsoft.com/office/drawing/2014/main" xmlns="" id="{8DBD2BC1-71F3-4889-B585-CBF32647A197}"/>
                    </a:ext>
                  </a:extLst>
                </p:cNvPr>
                <p:cNvGrpSpPr>
                  <a:grpSpLocks/>
                </p:cNvGrpSpPr>
                <p:nvPr/>
              </p:nvGrpSpPr>
              <p:grpSpPr bwMode="auto">
                <a:xfrm>
                  <a:off x="1113" y="1431"/>
                  <a:ext cx="423" cy="187"/>
                  <a:chOff x="1113" y="1431"/>
                  <a:chExt cx="423" cy="187"/>
                </a:xfrm>
              </p:grpSpPr>
              <p:sp>
                <p:nvSpPr>
                  <p:cNvPr id="71829" name="Oval 47">
                    <a:extLst>
                      <a:ext uri="{FF2B5EF4-FFF2-40B4-BE49-F238E27FC236}">
                        <a16:creationId xmlns:a16="http://schemas.microsoft.com/office/drawing/2014/main" xmlns="" id="{E2942551-DDF6-49D7-AE78-265E24F3F996}"/>
                      </a:ext>
                    </a:extLst>
                  </p:cNvPr>
                  <p:cNvSpPr>
                    <a:spLocks noChangeArrowheads="1"/>
                  </p:cNvSpPr>
                  <p:nvPr/>
                </p:nvSpPr>
                <p:spPr bwMode="auto">
                  <a:xfrm>
                    <a:off x="1113" y="1431"/>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30" name="Oval 48">
                    <a:extLst>
                      <a:ext uri="{FF2B5EF4-FFF2-40B4-BE49-F238E27FC236}">
                        <a16:creationId xmlns:a16="http://schemas.microsoft.com/office/drawing/2014/main" xmlns="" id="{AB74D8B3-6A1E-403C-B166-7E9E52E19DC8}"/>
                      </a:ext>
                    </a:extLst>
                  </p:cNvPr>
                  <p:cNvSpPr>
                    <a:spLocks noChangeArrowheads="1"/>
                  </p:cNvSpPr>
                  <p:nvPr/>
                </p:nvSpPr>
                <p:spPr bwMode="auto">
                  <a:xfrm>
                    <a:off x="1113" y="1431"/>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26" name="Rectangle 49">
                  <a:extLst>
                    <a:ext uri="{FF2B5EF4-FFF2-40B4-BE49-F238E27FC236}">
                      <a16:creationId xmlns:a16="http://schemas.microsoft.com/office/drawing/2014/main" xmlns="" id="{86524575-1FFB-4845-959F-972699FB875F}"/>
                    </a:ext>
                  </a:extLst>
                </p:cNvPr>
                <p:cNvSpPr>
                  <a:spLocks noChangeArrowheads="1"/>
                </p:cNvSpPr>
                <p:nvPr/>
              </p:nvSpPr>
              <p:spPr bwMode="auto">
                <a:xfrm>
                  <a:off x="1185" y="1456"/>
                  <a:ext cx="236" cy="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Supervisão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Gerencial</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Reforço</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813" name="Group 52">
                <a:extLst>
                  <a:ext uri="{FF2B5EF4-FFF2-40B4-BE49-F238E27FC236}">
                    <a16:creationId xmlns:a16="http://schemas.microsoft.com/office/drawing/2014/main" xmlns="" id="{8BDC5B67-89E5-4020-9D43-8FEFB698E864}"/>
                  </a:ext>
                </a:extLst>
              </p:cNvPr>
              <p:cNvGrpSpPr>
                <a:grpSpLocks/>
              </p:cNvGrpSpPr>
              <p:nvPr/>
            </p:nvGrpSpPr>
            <p:grpSpPr bwMode="auto">
              <a:xfrm>
                <a:off x="1248" y="1635"/>
                <a:ext cx="423" cy="187"/>
                <a:chOff x="1248" y="1635"/>
                <a:chExt cx="423" cy="187"/>
              </a:xfrm>
            </p:grpSpPr>
            <p:grpSp>
              <p:nvGrpSpPr>
                <p:cNvPr id="71820" name="Group 53">
                  <a:extLst>
                    <a:ext uri="{FF2B5EF4-FFF2-40B4-BE49-F238E27FC236}">
                      <a16:creationId xmlns:a16="http://schemas.microsoft.com/office/drawing/2014/main" xmlns="" id="{A834AC45-B9E6-4FF9-9845-5DD15C2296C6}"/>
                    </a:ext>
                  </a:extLst>
                </p:cNvPr>
                <p:cNvGrpSpPr>
                  <a:grpSpLocks/>
                </p:cNvGrpSpPr>
                <p:nvPr/>
              </p:nvGrpSpPr>
              <p:grpSpPr bwMode="auto">
                <a:xfrm>
                  <a:off x="1248" y="1635"/>
                  <a:ext cx="423" cy="187"/>
                  <a:chOff x="1248" y="1635"/>
                  <a:chExt cx="423" cy="187"/>
                </a:xfrm>
              </p:grpSpPr>
              <p:sp>
                <p:nvSpPr>
                  <p:cNvPr id="71823" name="Oval 54">
                    <a:extLst>
                      <a:ext uri="{FF2B5EF4-FFF2-40B4-BE49-F238E27FC236}">
                        <a16:creationId xmlns:a16="http://schemas.microsoft.com/office/drawing/2014/main" xmlns="" id="{3B15A215-D43C-461E-9B7D-3A6924514ACF}"/>
                      </a:ext>
                    </a:extLst>
                  </p:cNvPr>
                  <p:cNvSpPr>
                    <a:spLocks noChangeArrowheads="1"/>
                  </p:cNvSpPr>
                  <p:nvPr/>
                </p:nvSpPr>
                <p:spPr bwMode="auto">
                  <a:xfrm>
                    <a:off x="1248" y="1635"/>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24" name="Oval 55">
                    <a:extLst>
                      <a:ext uri="{FF2B5EF4-FFF2-40B4-BE49-F238E27FC236}">
                        <a16:creationId xmlns:a16="http://schemas.microsoft.com/office/drawing/2014/main" xmlns="" id="{FAE648E4-A965-453F-8658-2EF4D73A2C24}"/>
                      </a:ext>
                    </a:extLst>
                  </p:cNvPr>
                  <p:cNvSpPr>
                    <a:spLocks noChangeArrowheads="1"/>
                  </p:cNvSpPr>
                  <p:nvPr/>
                </p:nvSpPr>
                <p:spPr bwMode="auto">
                  <a:xfrm>
                    <a:off x="1248" y="1635"/>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21" name="Rectangle 56">
                  <a:extLst>
                    <a:ext uri="{FF2B5EF4-FFF2-40B4-BE49-F238E27FC236}">
                      <a16:creationId xmlns:a16="http://schemas.microsoft.com/office/drawing/2014/main" xmlns="" id="{19048B3E-327E-4649-B735-CB6BA5203667}"/>
                    </a:ext>
                  </a:extLst>
                </p:cNvPr>
                <p:cNvSpPr>
                  <a:spLocks noChangeArrowheads="1"/>
                </p:cNvSpPr>
                <p:nvPr/>
              </p:nvSpPr>
              <p:spPr bwMode="auto">
                <a:xfrm>
                  <a:off x="1294" y="1684"/>
                  <a:ext cx="357"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Responsabilidade</a:t>
                  </a:r>
                  <a:endPar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Organizacional</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814" name="Group 58">
                <a:extLst>
                  <a:ext uri="{FF2B5EF4-FFF2-40B4-BE49-F238E27FC236}">
                    <a16:creationId xmlns:a16="http://schemas.microsoft.com/office/drawing/2014/main" xmlns="" id="{D26497E8-24FC-4060-BC10-6E15EEB839B2}"/>
                  </a:ext>
                </a:extLst>
              </p:cNvPr>
              <p:cNvGrpSpPr>
                <a:grpSpLocks/>
              </p:cNvGrpSpPr>
              <p:nvPr/>
            </p:nvGrpSpPr>
            <p:grpSpPr bwMode="auto">
              <a:xfrm>
                <a:off x="1113" y="1219"/>
                <a:ext cx="423" cy="188"/>
                <a:chOff x="1113" y="1219"/>
                <a:chExt cx="423" cy="188"/>
              </a:xfrm>
            </p:grpSpPr>
            <p:grpSp>
              <p:nvGrpSpPr>
                <p:cNvPr id="71815" name="Group 59">
                  <a:extLst>
                    <a:ext uri="{FF2B5EF4-FFF2-40B4-BE49-F238E27FC236}">
                      <a16:creationId xmlns:a16="http://schemas.microsoft.com/office/drawing/2014/main" xmlns="" id="{5BD4AF41-0DFB-47E6-9A45-3DEB61CDCDAF}"/>
                    </a:ext>
                  </a:extLst>
                </p:cNvPr>
                <p:cNvGrpSpPr>
                  <a:grpSpLocks/>
                </p:cNvGrpSpPr>
                <p:nvPr/>
              </p:nvGrpSpPr>
              <p:grpSpPr bwMode="auto">
                <a:xfrm>
                  <a:off x="1113" y="1219"/>
                  <a:ext cx="423" cy="188"/>
                  <a:chOff x="1113" y="1219"/>
                  <a:chExt cx="423" cy="188"/>
                </a:xfrm>
              </p:grpSpPr>
              <p:sp>
                <p:nvSpPr>
                  <p:cNvPr id="71818" name="Oval 60">
                    <a:extLst>
                      <a:ext uri="{FF2B5EF4-FFF2-40B4-BE49-F238E27FC236}">
                        <a16:creationId xmlns:a16="http://schemas.microsoft.com/office/drawing/2014/main" xmlns="" id="{8EB9CAAF-BC6B-424B-8AF4-43466864111D}"/>
                      </a:ext>
                    </a:extLst>
                  </p:cNvPr>
                  <p:cNvSpPr>
                    <a:spLocks noChangeArrowheads="1"/>
                  </p:cNvSpPr>
                  <p:nvPr/>
                </p:nvSpPr>
                <p:spPr bwMode="auto">
                  <a:xfrm>
                    <a:off x="1113" y="1219"/>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19" name="Oval 61">
                    <a:extLst>
                      <a:ext uri="{FF2B5EF4-FFF2-40B4-BE49-F238E27FC236}">
                        <a16:creationId xmlns:a16="http://schemas.microsoft.com/office/drawing/2014/main" xmlns="" id="{65DE2BDF-309D-455E-AF26-288A13EDE461}"/>
                      </a:ext>
                    </a:extLst>
                  </p:cNvPr>
                  <p:cNvSpPr>
                    <a:spLocks noChangeArrowheads="1"/>
                  </p:cNvSpPr>
                  <p:nvPr/>
                </p:nvSpPr>
                <p:spPr bwMode="auto">
                  <a:xfrm>
                    <a:off x="1113" y="1219"/>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16" name="Rectangle 62">
                  <a:extLst>
                    <a:ext uri="{FF2B5EF4-FFF2-40B4-BE49-F238E27FC236}">
                      <a16:creationId xmlns:a16="http://schemas.microsoft.com/office/drawing/2014/main" xmlns="" id="{FABDD68A-9A2B-41CF-AF33-978788573622}"/>
                    </a:ext>
                  </a:extLst>
                </p:cNvPr>
                <p:cNvSpPr>
                  <a:spLocks noChangeArrowheads="1"/>
                </p:cNvSpPr>
                <p:nvPr/>
              </p:nvSpPr>
              <p:spPr bwMode="auto">
                <a:xfrm>
                  <a:off x="1226" y="1267"/>
                  <a:ext cx="217"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Gestão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Recursos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grpSp>
          <p:nvGrpSpPr>
            <p:cNvPr id="71690" name="Group 64">
              <a:extLst>
                <a:ext uri="{FF2B5EF4-FFF2-40B4-BE49-F238E27FC236}">
                  <a16:creationId xmlns:a16="http://schemas.microsoft.com/office/drawing/2014/main" xmlns="" id="{D9729587-CC1B-45A3-AFD5-8D0AAB669A78}"/>
                </a:ext>
              </a:extLst>
            </p:cNvPr>
            <p:cNvGrpSpPr>
              <a:grpSpLocks/>
            </p:cNvGrpSpPr>
            <p:nvPr/>
          </p:nvGrpSpPr>
          <p:grpSpPr bwMode="auto">
            <a:xfrm>
              <a:off x="1574" y="2996"/>
              <a:ext cx="2406" cy="716"/>
              <a:chOff x="2045" y="2459"/>
              <a:chExt cx="1717" cy="511"/>
            </a:xfrm>
          </p:grpSpPr>
          <p:grpSp>
            <p:nvGrpSpPr>
              <p:cNvPr id="71776" name="Group 65">
                <a:extLst>
                  <a:ext uri="{FF2B5EF4-FFF2-40B4-BE49-F238E27FC236}">
                    <a16:creationId xmlns:a16="http://schemas.microsoft.com/office/drawing/2014/main" xmlns="" id="{E1856A96-72DE-41DA-821D-A208EC12DBDA}"/>
                  </a:ext>
                </a:extLst>
              </p:cNvPr>
              <p:cNvGrpSpPr>
                <a:grpSpLocks/>
              </p:cNvGrpSpPr>
              <p:nvPr/>
            </p:nvGrpSpPr>
            <p:grpSpPr bwMode="auto">
              <a:xfrm>
                <a:off x="2389" y="2492"/>
                <a:ext cx="1021" cy="478"/>
                <a:chOff x="2389" y="2492"/>
                <a:chExt cx="1021" cy="478"/>
              </a:xfrm>
            </p:grpSpPr>
            <p:grpSp>
              <p:nvGrpSpPr>
                <p:cNvPr id="71803" name="Group 66">
                  <a:extLst>
                    <a:ext uri="{FF2B5EF4-FFF2-40B4-BE49-F238E27FC236}">
                      <a16:creationId xmlns:a16="http://schemas.microsoft.com/office/drawing/2014/main" xmlns="" id="{C9763E00-61E4-4D46-9E19-616A7CA9D164}"/>
                    </a:ext>
                  </a:extLst>
                </p:cNvPr>
                <p:cNvGrpSpPr>
                  <a:grpSpLocks/>
                </p:cNvGrpSpPr>
                <p:nvPr/>
              </p:nvGrpSpPr>
              <p:grpSpPr bwMode="auto">
                <a:xfrm>
                  <a:off x="2389" y="2492"/>
                  <a:ext cx="1021" cy="478"/>
                  <a:chOff x="2389" y="2492"/>
                  <a:chExt cx="1021" cy="478"/>
                </a:xfrm>
              </p:grpSpPr>
              <p:sp>
                <p:nvSpPr>
                  <p:cNvPr id="71807" name="Oval 67">
                    <a:extLst>
                      <a:ext uri="{FF2B5EF4-FFF2-40B4-BE49-F238E27FC236}">
                        <a16:creationId xmlns:a16="http://schemas.microsoft.com/office/drawing/2014/main" xmlns="" id="{E7559237-6924-46DF-9855-4A30B421598D}"/>
                      </a:ext>
                    </a:extLst>
                  </p:cNvPr>
                  <p:cNvSpPr>
                    <a:spLocks noChangeArrowheads="1"/>
                  </p:cNvSpPr>
                  <p:nvPr/>
                </p:nvSpPr>
                <p:spPr bwMode="auto">
                  <a:xfrm>
                    <a:off x="2389" y="2492"/>
                    <a:ext cx="1021" cy="478"/>
                  </a:xfrm>
                  <a:prstGeom prst="ellipse">
                    <a:avLst/>
                  </a:prstGeom>
                  <a:solidFill>
                    <a:srgbClr val="FFFFFF"/>
                  </a:solidFill>
                  <a:ln w="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08" name="Oval 68">
                    <a:extLst>
                      <a:ext uri="{FF2B5EF4-FFF2-40B4-BE49-F238E27FC236}">
                        <a16:creationId xmlns:a16="http://schemas.microsoft.com/office/drawing/2014/main" xmlns="" id="{4D95BE79-03B3-47EB-B8AA-7187E02F456F}"/>
                      </a:ext>
                    </a:extLst>
                  </p:cNvPr>
                  <p:cNvSpPr>
                    <a:spLocks noChangeArrowheads="1"/>
                  </p:cNvSpPr>
                  <p:nvPr/>
                </p:nvSpPr>
                <p:spPr bwMode="auto">
                  <a:xfrm>
                    <a:off x="2389" y="2492"/>
                    <a:ext cx="1021" cy="478"/>
                  </a:xfrm>
                  <a:prstGeom prst="ellipse">
                    <a:avLst/>
                  </a:prstGeom>
                  <a:solidFill>
                    <a:srgbClr val="FFFFFF"/>
                  </a:solidFill>
                  <a:ln w="23813" cap="rnd">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804" name="Rectangle 69">
                  <a:extLst>
                    <a:ext uri="{FF2B5EF4-FFF2-40B4-BE49-F238E27FC236}">
                      <a16:creationId xmlns:a16="http://schemas.microsoft.com/office/drawing/2014/main" xmlns="" id="{423D316F-1E40-434B-90E0-4C7C1870C697}"/>
                    </a:ext>
                  </a:extLst>
                </p:cNvPr>
                <p:cNvSpPr>
                  <a:spLocks noChangeArrowheads="1"/>
                </p:cNvSpPr>
                <p:nvPr/>
              </p:nvSpPr>
              <p:spPr bwMode="auto">
                <a:xfrm>
                  <a:off x="2677" y="2535"/>
                  <a:ext cx="369"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Analisar</a:t>
                  </a: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05" name="Rectangle 70">
                  <a:extLst>
                    <a:ext uri="{FF2B5EF4-FFF2-40B4-BE49-F238E27FC236}">
                      <a16:creationId xmlns:a16="http://schemas.microsoft.com/office/drawing/2014/main" xmlns="" id="{11530B10-C525-4325-A408-506932D4010D}"/>
                    </a:ext>
                  </a:extLst>
                </p:cNvPr>
                <p:cNvSpPr>
                  <a:spLocks noChangeArrowheads="1"/>
                </p:cNvSpPr>
                <p:nvPr/>
              </p:nvSpPr>
              <p:spPr bwMode="auto">
                <a:xfrm>
                  <a:off x="2571" y="2646"/>
                  <a:ext cx="478"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Identificar</a:t>
                  </a: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e</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1806" name="Rectangle 71">
                  <a:extLst>
                    <a:ext uri="{FF2B5EF4-FFF2-40B4-BE49-F238E27FC236}">
                      <a16:creationId xmlns:a16="http://schemas.microsoft.com/office/drawing/2014/main" xmlns="" id="{6BF65938-0926-447A-B851-C8A6CC91CA7E}"/>
                    </a:ext>
                  </a:extLst>
                </p:cNvPr>
                <p:cNvSpPr>
                  <a:spLocks noChangeArrowheads="1"/>
                </p:cNvSpPr>
                <p:nvPr/>
              </p:nvSpPr>
              <p:spPr bwMode="auto">
                <a:xfrm>
                  <a:off x="2506" y="2757"/>
                  <a:ext cx="709"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Planejar</a:t>
                  </a: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Soluções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77" name="Group 72">
                <a:extLst>
                  <a:ext uri="{FF2B5EF4-FFF2-40B4-BE49-F238E27FC236}">
                    <a16:creationId xmlns:a16="http://schemas.microsoft.com/office/drawing/2014/main" xmlns="" id="{629B1366-3E50-42D7-950D-E84083351EBE}"/>
                  </a:ext>
                </a:extLst>
              </p:cNvPr>
              <p:cNvGrpSpPr>
                <a:grpSpLocks/>
              </p:cNvGrpSpPr>
              <p:nvPr/>
            </p:nvGrpSpPr>
            <p:grpSpPr bwMode="auto">
              <a:xfrm>
                <a:off x="3339" y="2674"/>
                <a:ext cx="423" cy="187"/>
                <a:chOff x="3339" y="2674"/>
                <a:chExt cx="423" cy="187"/>
              </a:xfrm>
            </p:grpSpPr>
            <p:grpSp>
              <p:nvGrpSpPr>
                <p:cNvPr id="71798" name="Group 73">
                  <a:extLst>
                    <a:ext uri="{FF2B5EF4-FFF2-40B4-BE49-F238E27FC236}">
                      <a16:creationId xmlns:a16="http://schemas.microsoft.com/office/drawing/2014/main" xmlns="" id="{E3E40759-1740-4E5D-A748-11E15A4D6663}"/>
                    </a:ext>
                  </a:extLst>
                </p:cNvPr>
                <p:cNvGrpSpPr>
                  <a:grpSpLocks/>
                </p:cNvGrpSpPr>
                <p:nvPr/>
              </p:nvGrpSpPr>
              <p:grpSpPr bwMode="auto">
                <a:xfrm>
                  <a:off x="3339" y="2674"/>
                  <a:ext cx="423" cy="187"/>
                  <a:chOff x="3339" y="2674"/>
                  <a:chExt cx="423" cy="187"/>
                </a:xfrm>
              </p:grpSpPr>
              <p:sp>
                <p:nvSpPr>
                  <p:cNvPr id="71801" name="Oval 74">
                    <a:extLst>
                      <a:ext uri="{FF2B5EF4-FFF2-40B4-BE49-F238E27FC236}">
                        <a16:creationId xmlns:a16="http://schemas.microsoft.com/office/drawing/2014/main" xmlns="" id="{F046014C-119E-4F43-8229-C1DF1382D3A7}"/>
                      </a:ext>
                    </a:extLst>
                  </p:cNvPr>
                  <p:cNvSpPr>
                    <a:spLocks noChangeArrowheads="1"/>
                  </p:cNvSpPr>
                  <p:nvPr/>
                </p:nvSpPr>
                <p:spPr bwMode="auto">
                  <a:xfrm>
                    <a:off x="3339" y="2674"/>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802" name="Oval 75">
                    <a:extLst>
                      <a:ext uri="{FF2B5EF4-FFF2-40B4-BE49-F238E27FC236}">
                        <a16:creationId xmlns:a16="http://schemas.microsoft.com/office/drawing/2014/main" xmlns="" id="{935C0576-7D6A-46DF-A092-FB39969FD95A}"/>
                      </a:ext>
                    </a:extLst>
                  </p:cNvPr>
                  <p:cNvSpPr>
                    <a:spLocks noChangeArrowheads="1"/>
                  </p:cNvSpPr>
                  <p:nvPr/>
                </p:nvSpPr>
                <p:spPr bwMode="auto">
                  <a:xfrm>
                    <a:off x="3339" y="2674"/>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99" name="Rectangle 76">
                  <a:extLst>
                    <a:ext uri="{FF2B5EF4-FFF2-40B4-BE49-F238E27FC236}">
                      <a16:creationId xmlns:a16="http://schemas.microsoft.com/office/drawing/2014/main" xmlns="" id="{388750AA-7A13-4583-832F-0CB769B1815C}"/>
                    </a:ext>
                  </a:extLst>
                </p:cNvPr>
                <p:cNvSpPr>
                  <a:spLocks noChangeArrowheads="1"/>
                </p:cNvSpPr>
                <p:nvPr/>
              </p:nvSpPr>
              <p:spPr bwMode="auto">
                <a:xfrm>
                  <a:off x="3467" y="2724"/>
                  <a:ext cx="223"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Análise</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Probleas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78" name="Group 78">
                <a:extLst>
                  <a:ext uri="{FF2B5EF4-FFF2-40B4-BE49-F238E27FC236}">
                    <a16:creationId xmlns:a16="http://schemas.microsoft.com/office/drawing/2014/main" xmlns="" id="{FF28974B-4712-41C5-BAB7-C23D81015454}"/>
                  </a:ext>
                </a:extLst>
              </p:cNvPr>
              <p:cNvGrpSpPr>
                <a:grpSpLocks/>
              </p:cNvGrpSpPr>
              <p:nvPr/>
            </p:nvGrpSpPr>
            <p:grpSpPr bwMode="auto">
              <a:xfrm>
                <a:off x="3224" y="2459"/>
                <a:ext cx="423" cy="187"/>
                <a:chOff x="3224" y="2459"/>
                <a:chExt cx="423" cy="187"/>
              </a:xfrm>
            </p:grpSpPr>
            <p:grpSp>
              <p:nvGrpSpPr>
                <p:cNvPr id="71793" name="Group 79">
                  <a:extLst>
                    <a:ext uri="{FF2B5EF4-FFF2-40B4-BE49-F238E27FC236}">
                      <a16:creationId xmlns:a16="http://schemas.microsoft.com/office/drawing/2014/main" xmlns="" id="{CDE33ACF-F7DD-4A07-89A2-6D67B31FDD30}"/>
                    </a:ext>
                  </a:extLst>
                </p:cNvPr>
                <p:cNvGrpSpPr>
                  <a:grpSpLocks/>
                </p:cNvGrpSpPr>
                <p:nvPr/>
              </p:nvGrpSpPr>
              <p:grpSpPr bwMode="auto">
                <a:xfrm>
                  <a:off x="3224" y="2459"/>
                  <a:ext cx="423" cy="187"/>
                  <a:chOff x="3224" y="2459"/>
                  <a:chExt cx="423" cy="187"/>
                </a:xfrm>
              </p:grpSpPr>
              <p:sp>
                <p:nvSpPr>
                  <p:cNvPr id="71796" name="Oval 80">
                    <a:extLst>
                      <a:ext uri="{FF2B5EF4-FFF2-40B4-BE49-F238E27FC236}">
                        <a16:creationId xmlns:a16="http://schemas.microsoft.com/office/drawing/2014/main" xmlns="" id="{6F97EB87-DA38-4070-9210-E2FDAD6C70E9}"/>
                      </a:ext>
                    </a:extLst>
                  </p:cNvPr>
                  <p:cNvSpPr>
                    <a:spLocks noChangeArrowheads="1"/>
                  </p:cNvSpPr>
                  <p:nvPr/>
                </p:nvSpPr>
                <p:spPr bwMode="auto">
                  <a:xfrm>
                    <a:off x="3224" y="2459"/>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97" name="Oval 81">
                    <a:extLst>
                      <a:ext uri="{FF2B5EF4-FFF2-40B4-BE49-F238E27FC236}">
                        <a16:creationId xmlns:a16="http://schemas.microsoft.com/office/drawing/2014/main" xmlns="" id="{B356792E-2835-48BA-8EBF-C877A7FAC9D3}"/>
                      </a:ext>
                    </a:extLst>
                  </p:cNvPr>
                  <p:cNvSpPr>
                    <a:spLocks noChangeArrowheads="1"/>
                  </p:cNvSpPr>
                  <p:nvPr/>
                </p:nvSpPr>
                <p:spPr bwMode="auto">
                  <a:xfrm>
                    <a:off x="3224" y="2459"/>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94" name="Rectangle 82">
                  <a:extLst>
                    <a:ext uri="{FF2B5EF4-FFF2-40B4-BE49-F238E27FC236}">
                      <a16:creationId xmlns:a16="http://schemas.microsoft.com/office/drawing/2014/main" xmlns="" id="{E38492B9-E055-475D-86F3-C9C766AB3E91}"/>
                    </a:ext>
                  </a:extLst>
                </p:cNvPr>
                <p:cNvSpPr>
                  <a:spLocks noChangeArrowheads="1"/>
                </p:cNvSpPr>
                <p:nvPr/>
              </p:nvSpPr>
              <p:spPr bwMode="auto">
                <a:xfrm>
                  <a:off x="3342" y="2515"/>
                  <a:ext cx="277"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Planejamento</a:t>
                  </a:r>
                  <a:endPar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De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ações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79" name="Group 84">
                <a:extLst>
                  <a:ext uri="{FF2B5EF4-FFF2-40B4-BE49-F238E27FC236}">
                    <a16:creationId xmlns:a16="http://schemas.microsoft.com/office/drawing/2014/main" xmlns="" id="{719526CF-13A8-4F97-95CC-6BA7696FF17E}"/>
                  </a:ext>
                </a:extLst>
              </p:cNvPr>
              <p:cNvGrpSpPr>
                <a:grpSpLocks/>
              </p:cNvGrpSpPr>
              <p:nvPr/>
            </p:nvGrpSpPr>
            <p:grpSpPr bwMode="auto">
              <a:xfrm>
                <a:off x="2045" y="2693"/>
                <a:ext cx="439" cy="188"/>
                <a:chOff x="2045" y="2693"/>
                <a:chExt cx="439" cy="188"/>
              </a:xfrm>
            </p:grpSpPr>
            <p:grpSp>
              <p:nvGrpSpPr>
                <p:cNvPr id="71787" name="Group 85">
                  <a:extLst>
                    <a:ext uri="{FF2B5EF4-FFF2-40B4-BE49-F238E27FC236}">
                      <a16:creationId xmlns:a16="http://schemas.microsoft.com/office/drawing/2014/main" xmlns="" id="{EB42FEC2-05D1-48C8-812F-66D50B0BFC26}"/>
                    </a:ext>
                  </a:extLst>
                </p:cNvPr>
                <p:cNvGrpSpPr>
                  <a:grpSpLocks/>
                </p:cNvGrpSpPr>
                <p:nvPr/>
              </p:nvGrpSpPr>
              <p:grpSpPr bwMode="auto">
                <a:xfrm>
                  <a:off x="2045" y="2693"/>
                  <a:ext cx="422" cy="188"/>
                  <a:chOff x="2045" y="2693"/>
                  <a:chExt cx="422" cy="188"/>
                </a:xfrm>
              </p:grpSpPr>
              <p:sp>
                <p:nvSpPr>
                  <p:cNvPr id="71791" name="Oval 86">
                    <a:extLst>
                      <a:ext uri="{FF2B5EF4-FFF2-40B4-BE49-F238E27FC236}">
                        <a16:creationId xmlns:a16="http://schemas.microsoft.com/office/drawing/2014/main" xmlns="" id="{60F48F1F-0B0B-43B9-8382-9C6D9B826D13}"/>
                      </a:ext>
                    </a:extLst>
                  </p:cNvPr>
                  <p:cNvSpPr>
                    <a:spLocks noChangeArrowheads="1"/>
                  </p:cNvSpPr>
                  <p:nvPr/>
                </p:nvSpPr>
                <p:spPr bwMode="auto">
                  <a:xfrm>
                    <a:off x="2045" y="2693"/>
                    <a:ext cx="422"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92" name="Oval 87">
                    <a:extLst>
                      <a:ext uri="{FF2B5EF4-FFF2-40B4-BE49-F238E27FC236}">
                        <a16:creationId xmlns:a16="http://schemas.microsoft.com/office/drawing/2014/main" xmlns="" id="{FB6799A0-C0D6-4A50-B01A-62E7DD2AF74A}"/>
                      </a:ext>
                    </a:extLst>
                  </p:cNvPr>
                  <p:cNvSpPr>
                    <a:spLocks noChangeArrowheads="1"/>
                  </p:cNvSpPr>
                  <p:nvPr/>
                </p:nvSpPr>
                <p:spPr bwMode="auto">
                  <a:xfrm>
                    <a:off x="2045" y="2693"/>
                    <a:ext cx="422"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88" name="Rectangle 88">
                  <a:extLst>
                    <a:ext uri="{FF2B5EF4-FFF2-40B4-BE49-F238E27FC236}">
                      <a16:creationId xmlns:a16="http://schemas.microsoft.com/office/drawing/2014/main" xmlns="" id="{8F51751F-8751-42E3-BFEB-539E553E7A3E}"/>
                    </a:ext>
                  </a:extLst>
                </p:cNvPr>
                <p:cNvSpPr>
                  <a:spLocks noChangeArrowheads="1"/>
                </p:cNvSpPr>
                <p:nvPr/>
              </p:nvSpPr>
              <p:spPr bwMode="auto">
                <a:xfrm>
                  <a:off x="2118" y="2727"/>
                  <a:ext cx="366"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Revisão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Gernecial</a:t>
                  </a:r>
                  <a:endPar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&amp;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Aprovação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80" name="Group 91">
                <a:extLst>
                  <a:ext uri="{FF2B5EF4-FFF2-40B4-BE49-F238E27FC236}">
                    <a16:creationId xmlns:a16="http://schemas.microsoft.com/office/drawing/2014/main" xmlns="" id="{EEBA1AC2-9FAC-4BD9-BCF3-2FF3C736FFB5}"/>
                  </a:ext>
                </a:extLst>
              </p:cNvPr>
              <p:cNvGrpSpPr>
                <a:grpSpLocks/>
              </p:cNvGrpSpPr>
              <p:nvPr/>
            </p:nvGrpSpPr>
            <p:grpSpPr bwMode="auto">
              <a:xfrm>
                <a:off x="2100" y="2473"/>
                <a:ext cx="423" cy="188"/>
                <a:chOff x="2100" y="2473"/>
                <a:chExt cx="423" cy="188"/>
              </a:xfrm>
            </p:grpSpPr>
            <p:grpSp>
              <p:nvGrpSpPr>
                <p:cNvPr id="71781" name="Group 92">
                  <a:extLst>
                    <a:ext uri="{FF2B5EF4-FFF2-40B4-BE49-F238E27FC236}">
                      <a16:creationId xmlns:a16="http://schemas.microsoft.com/office/drawing/2014/main" xmlns="" id="{D822F73E-EC65-4966-A6C0-33E7DA990BB9}"/>
                    </a:ext>
                  </a:extLst>
                </p:cNvPr>
                <p:cNvGrpSpPr>
                  <a:grpSpLocks/>
                </p:cNvGrpSpPr>
                <p:nvPr/>
              </p:nvGrpSpPr>
              <p:grpSpPr bwMode="auto">
                <a:xfrm>
                  <a:off x="2100" y="2473"/>
                  <a:ext cx="423" cy="188"/>
                  <a:chOff x="2100" y="2473"/>
                  <a:chExt cx="423" cy="188"/>
                </a:xfrm>
              </p:grpSpPr>
              <p:sp>
                <p:nvSpPr>
                  <p:cNvPr id="71785" name="Oval 93">
                    <a:extLst>
                      <a:ext uri="{FF2B5EF4-FFF2-40B4-BE49-F238E27FC236}">
                        <a16:creationId xmlns:a16="http://schemas.microsoft.com/office/drawing/2014/main" xmlns="" id="{74E94713-912F-4B1B-A501-C2E8777C7F5B}"/>
                      </a:ext>
                    </a:extLst>
                  </p:cNvPr>
                  <p:cNvSpPr>
                    <a:spLocks noChangeArrowheads="1"/>
                  </p:cNvSpPr>
                  <p:nvPr/>
                </p:nvSpPr>
                <p:spPr bwMode="auto">
                  <a:xfrm>
                    <a:off x="2100" y="2473"/>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86" name="Oval 94">
                    <a:extLst>
                      <a:ext uri="{FF2B5EF4-FFF2-40B4-BE49-F238E27FC236}">
                        <a16:creationId xmlns:a16="http://schemas.microsoft.com/office/drawing/2014/main" xmlns="" id="{255DF3FA-87AA-40E0-B7D2-CD6EB4336C5C}"/>
                      </a:ext>
                    </a:extLst>
                  </p:cNvPr>
                  <p:cNvSpPr>
                    <a:spLocks noChangeArrowheads="1"/>
                  </p:cNvSpPr>
                  <p:nvPr/>
                </p:nvSpPr>
                <p:spPr bwMode="auto">
                  <a:xfrm>
                    <a:off x="2100" y="2473"/>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82" name="Rectangle 95">
                  <a:extLst>
                    <a:ext uri="{FF2B5EF4-FFF2-40B4-BE49-F238E27FC236}">
                      <a16:creationId xmlns:a16="http://schemas.microsoft.com/office/drawing/2014/main" xmlns="" id="{D70E24E7-A69A-496E-BB63-2BE16D657BE4}"/>
                    </a:ext>
                  </a:extLst>
                </p:cNvPr>
                <p:cNvSpPr>
                  <a:spLocks noChangeArrowheads="1"/>
                </p:cNvSpPr>
                <p:nvPr/>
              </p:nvSpPr>
              <p:spPr bwMode="auto">
                <a:xfrm>
                  <a:off x="2163" y="2496"/>
                  <a:ext cx="312" cy="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Considerações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Do Plano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Negócios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grpSp>
          <p:nvGrpSpPr>
            <p:cNvPr id="71691" name="Group 98">
              <a:extLst>
                <a:ext uri="{FF2B5EF4-FFF2-40B4-BE49-F238E27FC236}">
                  <a16:creationId xmlns:a16="http://schemas.microsoft.com/office/drawing/2014/main" xmlns="" id="{1A9344BD-E610-4936-99B3-3C912D3FA7A7}"/>
                </a:ext>
              </a:extLst>
            </p:cNvPr>
            <p:cNvGrpSpPr>
              <a:grpSpLocks/>
            </p:cNvGrpSpPr>
            <p:nvPr/>
          </p:nvGrpSpPr>
          <p:grpSpPr bwMode="auto">
            <a:xfrm>
              <a:off x="3377" y="762"/>
              <a:ext cx="2197" cy="1359"/>
              <a:chOff x="3329" y="972"/>
              <a:chExt cx="1567" cy="970"/>
            </a:xfrm>
          </p:grpSpPr>
          <p:grpSp>
            <p:nvGrpSpPr>
              <p:cNvPr id="71707" name="Group 99">
                <a:extLst>
                  <a:ext uri="{FF2B5EF4-FFF2-40B4-BE49-F238E27FC236}">
                    <a16:creationId xmlns:a16="http://schemas.microsoft.com/office/drawing/2014/main" xmlns="" id="{06BCBA7C-815A-4FD9-8C92-5D6CF9894776}"/>
                  </a:ext>
                </a:extLst>
              </p:cNvPr>
              <p:cNvGrpSpPr>
                <a:grpSpLocks/>
              </p:cNvGrpSpPr>
              <p:nvPr/>
            </p:nvGrpSpPr>
            <p:grpSpPr bwMode="auto">
              <a:xfrm>
                <a:off x="3604" y="1258"/>
                <a:ext cx="1004" cy="510"/>
                <a:chOff x="3408" y="1258"/>
                <a:chExt cx="1004" cy="510"/>
              </a:xfrm>
            </p:grpSpPr>
            <p:grpSp>
              <p:nvGrpSpPr>
                <p:cNvPr id="71771" name="Group 100">
                  <a:extLst>
                    <a:ext uri="{FF2B5EF4-FFF2-40B4-BE49-F238E27FC236}">
                      <a16:creationId xmlns:a16="http://schemas.microsoft.com/office/drawing/2014/main" xmlns="" id="{B9D36848-0C18-411B-B449-3A0EC8C66A29}"/>
                    </a:ext>
                  </a:extLst>
                </p:cNvPr>
                <p:cNvGrpSpPr>
                  <a:grpSpLocks/>
                </p:cNvGrpSpPr>
                <p:nvPr/>
              </p:nvGrpSpPr>
              <p:grpSpPr bwMode="auto">
                <a:xfrm>
                  <a:off x="3408" y="1258"/>
                  <a:ext cx="1004" cy="510"/>
                  <a:chOff x="3472" y="1258"/>
                  <a:chExt cx="1004" cy="510"/>
                </a:xfrm>
              </p:grpSpPr>
              <p:sp>
                <p:nvSpPr>
                  <p:cNvPr id="71774" name="Oval 101">
                    <a:extLst>
                      <a:ext uri="{FF2B5EF4-FFF2-40B4-BE49-F238E27FC236}">
                        <a16:creationId xmlns:a16="http://schemas.microsoft.com/office/drawing/2014/main" xmlns="" id="{03955AAD-8C77-403E-BC56-C801C8CEFCC6}"/>
                      </a:ext>
                    </a:extLst>
                  </p:cNvPr>
                  <p:cNvSpPr>
                    <a:spLocks noChangeArrowheads="1"/>
                  </p:cNvSpPr>
                  <p:nvPr/>
                </p:nvSpPr>
                <p:spPr bwMode="auto">
                  <a:xfrm>
                    <a:off x="3472" y="1258"/>
                    <a:ext cx="1004" cy="510"/>
                  </a:xfrm>
                  <a:prstGeom prst="ellipse">
                    <a:avLst/>
                  </a:prstGeom>
                  <a:solidFill>
                    <a:srgbClr val="FFFFFF"/>
                  </a:solidFill>
                  <a:ln w="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75" name="Oval 102">
                    <a:extLst>
                      <a:ext uri="{FF2B5EF4-FFF2-40B4-BE49-F238E27FC236}">
                        <a16:creationId xmlns:a16="http://schemas.microsoft.com/office/drawing/2014/main" xmlns="" id="{1443FB81-EE65-4D32-9FCD-C48667BA6035}"/>
                      </a:ext>
                    </a:extLst>
                  </p:cNvPr>
                  <p:cNvSpPr>
                    <a:spLocks noChangeArrowheads="1"/>
                  </p:cNvSpPr>
                  <p:nvPr/>
                </p:nvSpPr>
                <p:spPr bwMode="auto">
                  <a:xfrm>
                    <a:off x="3472" y="1258"/>
                    <a:ext cx="1004" cy="510"/>
                  </a:xfrm>
                  <a:prstGeom prst="ellipse">
                    <a:avLst/>
                  </a:prstGeom>
                  <a:solidFill>
                    <a:srgbClr val="FFFFFF"/>
                  </a:solidFill>
                  <a:ln w="23813" cap="rnd">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72" name="Rectangle 103">
                  <a:extLst>
                    <a:ext uri="{FF2B5EF4-FFF2-40B4-BE49-F238E27FC236}">
                      <a16:creationId xmlns:a16="http://schemas.microsoft.com/office/drawing/2014/main" xmlns="" id="{CC96DEF8-9919-44AA-88C3-52BD6A7B59AD}"/>
                    </a:ext>
                  </a:extLst>
                </p:cNvPr>
                <p:cNvSpPr>
                  <a:spLocks noChangeArrowheads="1"/>
                </p:cNvSpPr>
                <p:nvPr/>
              </p:nvSpPr>
              <p:spPr bwMode="auto">
                <a:xfrm>
                  <a:off x="3624" y="1394"/>
                  <a:ext cx="560"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Monitorar</a:t>
                  </a: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Desempenho</a:t>
                  </a: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08" name="Group 105">
                <a:extLst>
                  <a:ext uri="{FF2B5EF4-FFF2-40B4-BE49-F238E27FC236}">
                    <a16:creationId xmlns:a16="http://schemas.microsoft.com/office/drawing/2014/main" xmlns="" id="{15DEF4FB-015B-4723-85C0-89FE759944E6}"/>
                  </a:ext>
                </a:extLst>
              </p:cNvPr>
              <p:cNvGrpSpPr>
                <a:grpSpLocks/>
              </p:cNvGrpSpPr>
              <p:nvPr/>
            </p:nvGrpSpPr>
            <p:grpSpPr bwMode="auto">
              <a:xfrm>
                <a:off x="3329" y="972"/>
                <a:ext cx="1567" cy="970"/>
                <a:chOff x="3144" y="972"/>
                <a:chExt cx="1567" cy="970"/>
              </a:xfrm>
            </p:grpSpPr>
            <p:grpSp>
              <p:nvGrpSpPr>
                <p:cNvPr id="71709" name="Group 106">
                  <a:extLst>
                    <a:ext uri="{FF2B5EF4-FFF2-40B4-BE49-F238E27FC236}">
                      <a16:creationId xmlns:a16="http://schemas.microsoft.com/office/drawing/2014/main" xmlns="" id="{820FB4E1-58D5-4C93-8CF4-9B5C296B3722}"/>
                    </a:ext>
                  </a:extLst>
                </p:cNvPr>
                <p:cNvGrpSpPr>
                  <a:grpSpLocks/>
                </p:cNvGrpSpPr>
                <p:nvPr/>
              </p:nvGrpSpPr>
              <p:grpSpPr bwMode="auto">
                <a:xfrm>
                  <a:off x="3149" y="1334"/>
                  <a:ext cx="423" cy="188"/>
                  <a:chOff x="3149" y="1334"/>
                  <a:chExt cx="423" cy="188"/>
                </a:xfrm>
              </p:grpSpPr>
              <p:grpSp>
                <p:nvGrpSpPr>
                  <p:cNvPr id="71767" name="Group 107">
                    <a:extLst>
                      <a:ext uri="{FF2B5EF4-FFF2-40B4-BE49-F238E27FC236}">
                        <a16:creationId xmlns:a16="http://schemas.microsoft.com/office/drawing/2014/main" xmlns="" id="{99E16A22-95FA-4B34-BB22-90BED988BAF4}"/>
                      </a:ext>
                    </a:extLst>
                  </p:cNvPr>
                  <p:cNvGrpSpPr>
                    <a:grpSpLocks/>
                  </p:cNvGrpSpPr>
                  <p:nvPr/>
                </p:nvGrpSpPr>
                <p:grpSpPr bwMode="auto">
                  <a:xfrm>
                    <a:off x="3149" y="1334"/>
                    <a:ext cx="423" cy="188"/>
                    <a:chOff x="3149" y="1334"/>
                    <a:chExt cx="423" cy="188"/>
                  </a:xfrm>
                </p:grpSpPr>
                <p:sp>
                  <p:nvSpPr>
                    <p:cNvPr id="71769" name="Oval 108">
                      <a:extLst>
                        <a:ext uri="{FF2B5EF4-FFF2-40B4-BE49-F238E27FC236}">
                          <a16:creationId xmlns:a16="http://schemas.microsoft.com/office/drawing/2014/main" xmlns="" id="{C55DD143-3BD9-48DA-8E0C-92591CABF622}"/>
                        </a:ext>
                      </a:extLst>
                    </p:cNvPr>
                    <p:cNvSpPr>
                      <a:spLocks noChangeArrowheads="1"/>
                    </p:cNvSpPr>
                    <p:nvPr/>
                  </p:nvSpPr>
                  <p:spPr bwMode="auto">
                    <a:xfrm>
                      <a:off x="3149" y="1334"/>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70" name="Oval 109">
                      <a:extLst>
                        <a:ext uri="{FF2B5EF4-FFF2-40B4-BE49-F238E27FC236}">
                          <a16:creationId xmlns:a16="http://schemas.microsoft.com/office/drawing/2014/main" xmlns="" id="{80A93DAF-0A25-457A-A49F-3402C0126B4E}"/>
                        </a:ext>
                      </a:extLst>
                    </p:cNvPr>
                    <p:cNvSpPr>
                      <a:spLocks noChangeArrowheads="1"/>
                    </p:cNvSpPr>
                    <p:nvPr/>
                  </p:nvSpPr>
                  <p:spPr bwMode="auto">
                    <a:xfrm>
                      <a:off x="3149" y="1334"/>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68" name="Rectangle 110">
                    <a:extLst>
                      <a:ext uri="{FF2B5EF4-FFF2-40B4-BE49-F238E27FC236}">
                        <a16:creationId xmlns:a16="http://schemas.microsoft.com/office/drawing/2014/main" xmlns="" id="{DA2D2460-9D2D-472D-85DF-521023B831E0}"/>
                      </a:ext>
                    </a:extLst>
                  </p:cNvPr>
                  <p:cNvSpPr>
                    <a:spLocks noChangeArrowheads="1"/>
                  </p:cNvSpPr>
                  <p:nvPr/>
                </p:nvSpPr>
                <p:spPr bwMode="auto">
                  <a:xfrm>
                    <a:off x="3202" y="1383"/>
                    <a:ext cx="337"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Padrões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normas</a:t>
                    </a:r>
                    <a:endPar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e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procedimentos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0" name="Group 111">
                  <a:extLst>
                    <a:ext uri="{FF2B5EF4-FFF2-40B4-BE49-F238E27FC236}">
                      <a16:creationId xmlns:a16="http://schemas.microsoft.com/office/drawing/2014/main" xmlns="" id="{CC0C6B91-9354-4F17-B74A-C044009229A3}"/>
                    </a:ext>
                  </a:extLst>
                </p:cNvPr>
                <p:cNvGrpSpPr>
                  <a:grpSpLocks/>
                </p:cNvGrpSpPr>
                <p:nvPr/>
              </p:nvGrpSpPr>
              <p:grpSpPr bwMode="auto">
                <a:xfrm>
                  <a:off x="3299" y="1148"/>
                  <a:ext cx="423" cy="188"/>
                  <a:chOff x="3299" y="1148"/>
                  <a:chExt cx="423" cy="188"/>
                </a:xfrm>
              </p:grpSpPr>
              <p:grpSp>
                <p:nvGrpSpPr>
                  <p:cNvPr id="71762" name="Group 112">
                    <a:extLst>
                      <a:ext uri="{FF2B5EF4-FFF2-40B4-BE49-F238E27FC236}">
                        <a16:creationId xmlns:a16="http://schemas.microsoft.com/office/drawing/2014/main" xmlns="" id="{9EE2F4AA-9B7D-45BB-932E-496C7654CE21}"/>
                      </a:ext>
                    </a:extLst>
                  </p:cNvPr>
                  <p:cNvGrpSpPr>
                    <a:grpSpLocks/>
                  </p:cNvGrpSpPr>
                  <p:nvPr/>
                </p:nvGrpSpPr>
                <p:grpSpPr bwMode="auto">
                  <a:xfrm>
                    <a:off x="3299" y="1148"/>
                    <a:ext cx="423" cy="188"/>
                    <a:chOff x="3299" y="1148"/>
                    <a:chExt cx="423" cy="188"/>
                  </a:xfrm>
                </p:grpSpPr>
                <p:sp>
                  <p:nvSpPr>
                    <p:cNvPr id="71765" name="Oval 113">
                      <a:extLst>
                        <a:ext uri="{FF2B5EF4-FFF2-40B4-BE49-F238E27FC236}">
                          <a16:creationId xmlns:a16="http://schemas.microsoft.com/office/drawing/2014/main" xmlns="" id="{E1B8EE9F-1148-4D27-A281-1327200F0996}"/>
                        </a:ext>
                      </a:extLst>
                    </p:cNvPr>
                    <p:cNvSpPr>
                      <a:spLocks noChangeArrowheads="1"/>
                    </p:cNvSpPr>
                    <p:nvPr/>
                  </p:nvSpPr>
                  <p:spPr bwMode="auto">
                    <a:xfrm>
                      <a:off x="3299" y="1148"/>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66" name="Oval 114">
                      <a:extLst>
                        <a:ext uri="{FF2B5EF4-FFF2-40B4-BE49-F238E27FC236}">
                          <a16:creationId xmlns:a16="http://schemas.microsoft.com/office/drawing/2014/main" xmlns="" id="{3FE10797-21A2-4312-9137-D7E9CAE94DBD}"/>
                        </a:ext>
                      </a:extLst>
                    </p:cNvPr>
                    <p:cNvSpPr>
                      <a:spLocks noChangeArrowheads="1"/>
                    </p:cNvSpPr>
                    <p:nvPr/>
                  </p:nvSpPr>
                  <p:spPr bwMode="auto">
                    <a:xfrm>
                      <a:off x="3299" y="1148"/>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63" name="Rectangle 115">
                    <a:extLst>
                      <a:ext uri="{FF2B5EF4-FFF2-40B4-BE49-F238E27FC236}">
                        <a16:creationId xmlns:a16="http://schemas.microsoft.com/office/drawing/2014/main" xmlns="" id="{65644686-B0E0-4F08-9250-7BA8ECBAE9E2}"/>
                      </a:ext>
                    </a:extLst>
                  </p:cNvPr>
                  <p:cNvSpPr>
                    <a:spLocks noChangeArrowheads="1"/>
                  </p:cNvSpPr>
                  <p:nvPr/>
                </p:nvSpPr>
                <p:spPr bwMode="auto">
                  <a:xfrm>
                    <a:off x="3369" y="1197"/>
                    <a:ext cx="233"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Revisão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Eficácia</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1" name="Group 117">
                  <a:extLst>
                    <a:ext uri="{FF2B5EF4-FFF2-40B4-BE49-F238E27FC236}">
                      <a16:creationId xmlns:a16="http://schemas.microsoft.com/office/drawing/2014/main" xmlns="" id="{EB6F900E-3364-452E-BBD8-27AE61A3602D}"/>
                    </a:ext>
                  </a:extLst>
                </p:cNvPr>
                <p:cNvGrpSpPr>
                  <a:grpSpLocks/>
                </p:cNvGrpSpPr>
                <p:nvPr/>
              </p:nvGrpSpPr>
              <p:grpSpPr bwMode="auto">
                <a:xfrm>
                  <a:off x="3686" y="1065"/>
                  <a:ext cx="423" cy="188"/>
                  <a:chOff x="3686" y="1065"/>
                  <a:chExt cx="423" cy="188"/>
                </a:xfrm>
              </p:grpSpPr>
              <p:grpSp>
                <p:nvGrpSpPr>
                  <p:cNvPr id="71757" name="Group 118">
                    <a:extLst>
                      <a:ext uri="{FF2B5EF4-FFF2-40B4-BE49-F238E27FC236}">
                        <a16:creationId xmlns:a16="http://schemas.microsoft.com/office/drawing/2014/main" xmlns="" id="{3D350977-98DC-4416-9CB1-824F8BE5764B}"/>
                      </a:ext>
                    </a:extLst>
                  </p:cNvPr>
                  <p:cNvGrpSpPr>
                    <a:grpSpLocks/>
                  </p:cNvGrpSpPr>
                  <p:nvPr/>
                </p:nvGrpSpPr>
                <p:grpSpPr bwMode="auto">
                  <a:xfrm>
                    <a:off x="3686" y="1065"/>
                    <a:ext cx="423" cy="188"/>
                    <a:chOff x="3686" y="1065"/>
                    <a:chExt cx="423" cy="188"/>
                  </a:xfrm>
                </p:grpSpPr>
                <p:sp>
                  <p:nvSpPr>
                    <p:cNvPr id="71760" name="Oval 119">
                      <a:extLst>
                        <a:ext uri="{FF2B5EF4-FFF2-40B4-BE49-F238E27FC236}">
                          <a16:creationId xmlns:a16="http://schemas.microsoft.com/office/drawing/2014/main" xmlns="" id="{AC2ADD91-38A7-4275-A718-EF90F46CB64A}"/>
                        </a:ext>
                      </a:extLst>
                    </p:cNvPr>
                    <p:cNvSpPr>
                      <a:spLocks noChangeArrowheads="1"/>
                    </p:cNvSpPr>
                    <p:nvPr/>
                  </p:nvSpPr>
                  <p:spPr bwMode="auto">
                    <a:xfrm>
                      <a:off x="3686" y="1065"/>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dirty="0">
                        <a:ln>
                          <a:noFill/>
                        </a:ln>
                        <a:solidFill>
                          <a:srgbClr val="00279F"/>
                        </a:solidFill>
                        <a:effectLst/>
                        <a:uLnTx/>
                        <a:uFillTx/>
                        <a:latin typeface="Arial" panose="020B0604020202020204" pitchFamily="34" charset="0"/>
                        <a:ea typeface="+mn-ea"/>
                        <a:cs typeface="+mn-cs"/>
                      </a:endParaRPr>
                    </a:p>
                  </p:txBody>
                </p:sp>
                <p:sp>
                  <p:nvSpPr>
                    <p:cNvPr id="71761" name="Oval 120">
                      <a:extLst>
                        <a:ext uri="{FF2B5EF4-FFF2-40B4-BE49-F238E27FC236}">
                          <a16:creationId xmlns:a16="http://schemas.microsoft.com/office/drawing/2014/main" xmlns="" id="{DADB52AF-4F1F-4A37-942D-9F09136C1E7C}"/>
                        </a:ext>
                      </a:extLst>
                    </p:cNvPr>
                    <p:cNvSpPr>
                      <a:spLocks noChangeArrowheads="1"/>
                    </p:cNvSpPr>
                    <p:nvPr/>
                  </p:nvSpPr>
                  <p:spPr bwMode="auto">
                    <a:xfrm>
                      <a:off x="3686" y="1065"/>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58" name="Rectangle 121">
                    <a:extLst>
                      <a:ext uri="{FF2B5EF4-FFF2-40B4-BE49-F238E27FC236}">
                        <a16:creationId xmlns:a16="http://schemas.microsoft.com/office/drawing/2014/main" xmlns="" id="{A3C1F47D-ABBC-4251-8496-BF6111858FC8}"/>
                      </a:ext>
                    </a:extLst>
                  </p:cNvPr>
                  <p:cNvSpPr>
                    <a:spLocks noChangeArrowheads="1"/>
                  </p:cNvSpPr>
                  <p:nvPr/>
                </p:nvSpPr>
                <p:spPr bwMode="auto">
                  <a:xfrm>
                    <a:off x="3763" y="1114"/>
                    <a:ext cx="273"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Avaliação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Desempenho</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2" name="Group 123">
                  <a:extLst>
                    <a:ext uri="{FF2B5EF4-FFF2-40B4-BE49-F238E27FC236}">
                      <a16:creationId xmlns:a16="http://schemas.microsoft.com/office/drawing/2014/main" xmlns="" id="{36CA9A1B-4872-48DF-9E4E-CABD891136B2}"/>
                    </a:ext>
                  </a:extLst>
                </p:cNvPr>
                <p:cNvGrpSpPr>
                  <a:grpSpLocks/>
                </p:cNvGrpSpPr>
                <p:nvPr/>
              </p:nvGrpSpPr>
              <p:grpSpPr bwMode="auto">
                <a:xfrm>
                  <a:off x="4288" y="1320"/>
                  <a:ext cx="423" cy="187"/>
                  <a:chOff x="4288" y="1320"/>
                  <a:chExt cx="423" cy="187"/>
                </a:xfrm>
              </p:grpSpPr>
              <p:grpSp>
                <p:nvGrpSpPr>
                  <p:cNvPr id="71753" name="Group 124">
                    <a:extLst>
                      <a:ext uri="{FF2B5EF4-FFF2-40B4-BE49-F238E27FC236}">
                        <a16:creationId xmlns:a16="http://schemas.microsoft.com/office/drawing/2014/main" xmlns="" id="{45226229-85A8-47F6-A157-BD49D4671497}"/>
                      </a:ext>
                    </a:extLst>
                  </p:cNvPr>
                  <p:cNvGrpSpPr>
                    <a:grpSpLocks/>
                  </p:cNvGrpSpPr>
                  <p:nvPr/>
                </p:nvGrpSpPr>
                <p:grpSpPr bwMode="auto">
                  <a:xfrm>
                    <a:off x="4288" y="1320"/>
                    <a:ext cx="423" cy="187"/>
                    <a:chOff x="4288" y="1320"/>
                    <a:chExt cx="423" cy="187"/>
                  </a:xfrm>
                </p:grpSpPr>
                <p:sp>
                  <p:nvSpPr>
                    <p:cNvPr id="71755" name="Oval 125">
                      <a:extLst>
                        <a:ext uri="{FF2B5EF4-FFF2-40B4-BE49-F238E27FC236}">
                          <a16:creationId xmlns:a16="http://schemas.microsoft.com/office/drawing/2014/main" xmlns="" id="{A1E59BB7-7C00-42E3-8421-EF5DFB33549D}"/>
                        </a:ext>
                      </a:extLst>
                    </p:cNvPr>
                    <p:cNvSpPr>
                      <a:spLocks noChangeArrowheads="1"/>
                    </p:cNvSpPr>
                    <p:nvPr/>
                  </p:nvSpPr>
                  <p:spPr bwMode="auto">
                    <a:xfrm>
                      <a:off x="4288" y="1320"/>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56" name="Oval 126">
                      <a:extLst>
                        <a:ext uri="{FF2B5EF4-FFF2-40B4-BE49-F238E27FC236}">
                          <a16:creationId xmlns:a16="http://schemas.microsoft.com/office/drawing/2014/main" xmlns="" id="{69C2FA00-BFEC-4BF8-9A17-22D6D96D0D78}"/>
                        </a:ext>
                      </a:extLst>
                    </p:cNvPr>
                    <p:cNvSpPr>
                      <a:spLocks noChangeArrowheads="1"/>
                    </p:cNvSpPr>
                    <p:nvPr/>
                  </p:nvSpPr>
                  <p:spPr bwMode="auto">
                    <a:xfrm>
                      <a:off x="4288" y="1320"/>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54" name="Rectangle 127">
                    <a:extLst>
                      <a:ext uri="{FF2B5EF4-FFF2-40B4-BE49-F238E27FC236}">
                        <a16:creationId xmlns:a16="http://schemas.microsoft.com/office/drawing/2014/main" xmlns="" id="{1BCBDC54-2956-49F0-B11E-EF8CC7DFC9DC}"/>
                      </a:ext>
                    </a:extLst>
                  </p:cNvPr>
                  <p:cNvSpPr>
                    <a:spLocks noChangeArrowheads="1"/>
                  </p:cNvSpPr>
                  <p:nvPr/>
                </p:nvSpPr>
                <p:spPr bwMode="auto">
                  <a:xfrm>
                    <a:off x="4343" y="1384"/>
                    <a:ext cx="362"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t>Benchmarking</a:t>
                    </a:r>
                    <a:endParaRPr kumimoji="0" lang="en-US"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71713" name="Group 128">
                  <a:extLst>
                    <a:ext uri="{FF2B5EF4-FFF2-40B4-BE49-F238E27FC236}">
                      <a16:creationId xmlns:a16="http://schemas.microsoft.com/office/drawing/2014/main" xmlns="" id="{C030E755-0AED-41D7-8CA4-69AF1A2FD1B6}"/>
                    </a:ext>
                  </a:extLst>
                </p:cNvPr>
                <p:cNvGrpSpPr>
                  <a:grpSpLocks/>
                </p:cNvGrpSpPr>
                <p:nvPr/>
              </p:nvGrpSpPr>
              <p:grpSpPr bwMode="auto">
                <a:xfrm>
                  <a:off x="3746" y="1755"/>
                  <a:ext cx="423" cy="187"/>
                  <a:chOff x="3746" y="1755"/>
                  <a:chExt cx="423" cy="187"/>
                </a:xfrm>
              </p:grpSpPr>
              <p:grpSp>
                <p:nvGrpSpPr>
                  <p:cNvPr id="71748" name="Group 129">
                    <a:extLst>
                      <a:ext uri="{FF2B5EF4-FFF2-40B4-BE49-F238E27FC236}">
                        <a16:creationId xmlns:a16="http://schemas.microsoft.com/office/drawing/2014/main" xmlns="" id="{AF1729A0-908E-4087-9270-4F99F316DB15}"/>
                      </a:ext>
                    </a:extLst>
                  </p:cNvPr>
                  <p:cNvGrpSpPr>
                    <a:grpSpLocks/>
                  </p:cNvGrpSpPr>
                  <p:nvPr/>
                </p:nvGrpSpPr>
                <p:grpSpPr bwMode="auto">
                  <a:xfrm>
                    <a:off x="3746" y="1755"/>
                    <a:ext cx="423" cy="187"/>
                    <a:chOff x="3746" y="1755"/>
                    <a:chExt cx="423" cy="187"/>
                  </a:xfrm>
                </p:grpSpPr>
                <p:sp>
                  <p:nvSpPr>
                    <p:cNvPr id="71751" name="Oval 130">
                      <a:extLst>
                        <a:ext uri="{FF2B5EF4-FFF2-40B4-BE49-F238E27FC236}">
                          <a16:creationId xmlns:a16="http://schemas.microsoft.com/office/drawing/2014/main" xmlns="" id="{7A00F0B9-A3E9-4DBC-8C65-CF1AE56B9B5A}"/>
                        </a:ext>
                      </a:extLst>
                    </p:cNvPr>
                    <p:cNvSpPr>
                      <a:spLocks noChangeArrowheads="1"/>
                    </p:cNvSpPr>
                    <p:nvPr/>
                  </p:nvSpPr>
                  <p:spPr bwMode="auto">
                    <a:xfrm>
                      <a:off x="3746" y="1755"/>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52" name="Oval 131">
                      <a:extLst>
                        <a:ext uri="{FF2B5EF4-FFF2-40B4-BE49-F238E27FC236}">
                          <a16:creationId xmlns:a16="http://schemas.microsoft.com/office/drawing/2014/main" xmlns="" id="{455B44B8-4D7B-4820-BBC2-C12C53E76C45}"/>
                        </a:ext>
                      </a:extLst>
                    </p:cNvPr>
                    <p:cNvSpPr>
                      <a:spLocks noChangeArrowheads="1"/>
                    </p:cNvSpPr>
                    <p:nvPr/>
                  </p:nvSpPr>
                  <p:spPr bwMode="auto">
                    <a:xfrm>
                      <a:off x="3746" y="1755"/>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49" name="Rectangle 132">
                    <a:extLst>
                      <a:ext uri="{FF2B5EF4-FFF2-40B4-BE49-F238E27FC236}">
                        <a16:creationId xmlns:a16="http://schemas.microsoft.com/office/drawing/2014/main" xmlns="" id="{73B21241-7C7B-4C6B-9D21-3AD12D54CE90}"/>
                      </a:ext>
                    </a:extLst>
                  </p:cNvPr>
                  <p:cNvSpPr>
                    <a:spLocks noChangeArrowheads="1"/>
                  </p:cNvSpPr>
                  <p:nvPr/>
                </p:nvSpPr>
                <p:spPr bwMode="auto">
                  <a:xfrm>
                    <a:off x="3829" y="1807"/>
                    <a:ext cx="290"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Supervisão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Independente</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4" name="Group 134">
                  <a:extLst>
                    <a:ext uri="{FF2B5EF4-FFF2-40B4-BE49-F238E27FC236}">
                      <a16:creationId xmlns:a16="http://schemas.microsoft.com/office/drawing/2014/main" xmlns="" id="{CC5859BC-3917-4B08-A3C7-A5C29608C21C}"/>
                    </a:ext>
                  </a:extLst>
                </p:cNvPr>
                <p:cNvGrpSpPr>
                  <a:grpSpLocks/>
                </p:cNvGrpSpPr>
                <p:nvPr/>
              </p:nvGrpSpPr>
              <p:grpSpPr bwMode="auto">
                <a:xfrm>
                  <a:off x="4173" y="1711"/>
                  <a:ext cx="423" cy="187"/>
                  <a:chOff x="4173" y="1711"/>
                  <a:chExt cx="423" cy="187"/>
                </a:xfrm>
              </p:grpSpPr>
              <p:grpSp>
                <p:nvGrpSpPr>
                  <p:cNvPr id="71744" name="Group 135">
                    <a:extLst>
                      <a:ext uri="{FF2B5EF4-FFF2-40B4-BE49-F238E27FC236}">
                        <a16:creationId xmlns:a16="http://schemas.microsoft.com/office/drawing/2014/main" xmlns="" id="{0AF5F78D-8A55-4960-A7E8-4510766F52F9}"/>
                      </a:ext>
                    </a:extLst>
                  </p:cNvPr>
                  <p:cNvGrpSpPr>
                    <a:grpSpLocks/>
                  </p:cNvGrpSpPr>
                  <p:nvPr/>
                </p:nvGrpSpPr>
                <p:grpSpPr bwMode="auto">
                  <a:xfrm>
                    <a:off x="4173" y="1711"/>
                    <a:ext cx="423" cy="187"/>
                    <a:chOff x="4173" y="1711"/>
                    <a:chExt cx="423" cy="187"/>
                  </a:xfrm>
                </p:grpSpPr>
                <p:sp>
                  <p:nvSpPr>
                    <p:cNvPr id="71746" name="Oval 136">
                      <a:extLst>
                        <a:ext uri="{FF2B5EF4-FFF2-40B4-BE49-F238E27FC236}">
                          <a16:creationId xmlns:a16="http://schemas.microsoft.com/office/drawing/2014/main" xmlns="" id="{F66DDC66-FC69-4016-838E-8A41FEC81E46}"/>
                        </a:ext>
                      </a:extLst>
                    </p:cNvPr>
                    <p:cNvSpPr>
                      <a:spLocks noChangeArrowheads="1"/>
                    </p:cNvSpPr>
                    <p:nvPr/>
                  </p:nvSpPr>
                  <p:spPr bwMode="auto">
                    <a:xfrm>
                      <a:off x="4173" y="1711"/>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47" name="Oval 137">
                      <a:extLst>
                        <a:ext uri="{FF2B5EF4-FFF2-40B4-BE49-F238E27FC236}">
                          <a16:creationId xmlns:a16="http://schemas.microsoft.com/office/drawing/2014/main" xmlns="" id="{A1E225E3-8BC5-40E0-8DF0-F0BDAF9D679B}"/>
                        </a:ext>
                      </a:extLst>
                    </p:cNvPr>
                    <p:cNvSpPr>
                      <a:spLocks noChangeArrowheads="1"/>
                    </p:cNvSpPr>
                    <p:nvPr/>
                  </p:nvSpPr>
                  <p:spPr bwMode="auto">
                    <a:xfrm>
                      <a:off x="4173" y="1711"/>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45" name="Rectangle 138">
                    <a:extLst>
                      <a:ext uri="{FF2B5EF4-FFF2-40B4-BE49-F238E27FC236}">
                        <a16:creationId xmlns:a16="http://schemas.microsoft.com/office/drawing/2014/main" xmlns="" id="{79663151-EF25-4261-8C00-16B0FDD82D1C}"/>
                      </a:ext>
                    </a:extLst>
                  </p:cNvPr>
                  <p:cNvSpPr>
                    <a:spLocks noChangeArrowheads="1"/>
                  </p:cNvSpPr>
                  <p:nvPr/>
                </p:nvSpPr>
                <p:spPr bwMode="auto">
                  <a:xfrm>
                    <a:off x="4244" y="1761"/>
                    <a:ext cx="256"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Experiência</a:t>
                    </a:r>
                    <a:endPar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Operacional</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5" name="Group 139">
                  <a:extLst>
                    <a:ext uri="{FF2B5EF4-FFF2-40B4-BE49-F238E27FC236}">
                      <a16:creationId xmlns:a16="http://schemas.microsoft.com/office/drawing/2014/main" xmlns="" id="{1CD8A7AA-C415-4A1E-834E-6D33A50A1E3E}"/>
                    </a:ext>
                  </a:extLst>
                </p:cNvPr>
                <p:cNvGrpSpPr>
                  <a:grpSpLocks/>
                </p:cNvGrpSpPr>
                <p:nvPr/>
              </p:nvGrpSpPr>
              <p:grpSpPr bwMode="auto">
                <a:xfrm>
                  <a:off x="4074" y="1148"/>
                  <a:ext cx="423" cy="188"/>
                  <a:chOff x="4074" y="1148"/>
                  <a:chExt cx="423" cy="188"/>
                </a:xfrm>
              </p:grpSpPr>
              <p:grpSp>
                <p:nvGrpSpPr>
                  <p:cNvPr id="71739" name="Group 140">
                    <a:extLst>
                      <a:ext uri="{FF2B5EF4-FFF2-40B4-BE49-F238E27FC236}">
                        <a16:creationId xmlns:a16="http://schemas.microsoft.com/office/drawing/2014/main" xmlns="" id="{8E94C291-9B13-4DD5-8843-A07FC688727D}"/>
                      </a:ext>
                    </a:extLst>
                  </p:cNvPr>
                  <p:cNvGrpSpPr>
                    <a:grpSpLocks/>
                  </p:cNvGrpSpPr>
                  <p:nvPr/>
                </p:nvGrpSpPr>
                <p:grpSpPr bwMode="auto">
                  <a:xfrm>
                    <a:off x="4074" y="1148"/>
                    <a:ext cx="423" cy="188"/>
                    <a:chOff x="4074" y="1148"/>
                    <a:chExt cx="423" cy="188"/>
                  </a:xfrm>
                </p:grpSpPr>
                <p:sp>
                  <p:nvSpPr>
                    <p:cNvPr id="71742" name="Oval 141">
                      <a:extLst>
                        <a:ext uri="{FF2B5EF4-FFF2-40B4-BE49-F238E27FC236}">
                          <a16:creationId xmlns:a16="http://schemas.microsoft.com/office/drawing/2014/main" xmlns="" id="{F2C9AA83-2DEC-4C4E-9E7D-F0B8E953BDB9}"/>
                        </a:ext>
                      </a:extLst>
                    </p:cNvPr>
                    <p:cNvSpPr>
                      <a:spLocks noChangeArrowheads="1"/>
                    </p:cNvSpPr>
                    <p:nvPr/>
                  </p:nvSpPr>
                  <p:spPr bwMode="auto">
                    <a:xfrm>
                      <a:off x="4074" y="1148"/>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43" name="Oval 142">
                      <a:extLst>
                        <a:ext uri="{FF2B5EF4-FFF2-40B4-BE49-F238E27FC236}">
                          <a16:creationId xmlns:a16="http://schemas.microsoft.com/office/drawing/2014/main" xmlns="" id="{B15B64FE-38CB-4F33-8B4F-7BD84214FF12}"/>
                        </a:ext>
                      </a:extLst>
                    </p:cNvPr>
                    <p:cNvSpPr>
                      <a:spLocks noChangeArrowheads="1"/>
                    </p:cNvSpPr>
                    <p:nvPr/>
                  </p:nvSpPr>
                  <p:spPr bwMode="auto">
                    <a:xfrm>
                      <a:off x="4074" y="1148"/>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41" name="Rectangle 144">
                    <a:extLst>
                      <a:ext uri="{FF2B5EF4-FFF2-40B4-BE49-F238E27FC236}">
                        <a16:creationId xmlns:a16="http://schemas.microsoft.com/office/drawing/2014/main" xmlns="" id="{6DB3E4B7-558D-445D-BC66-70031996EDB1}"/>
                      </a:ext>
                    </a:extLst>
                  </p:cNvPr>
                  <p:cNvSpPr>
                    <a:spLocks noChangeArrowheads="1"/>
                  </p:cNvSpPr>
                  <p:nvPr/>
                </p:nvSpPr>
                <p:spPr bwMode="auto">
                  <a:xfrm>
                    <a:off x="4179" y="1208"/>
                    <a:ext cx="312"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Indicadores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Desempenho</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6" name="Group 145">
                  <a:extLst>
                    <a:ext uri="{FF2B5EF4-FFF2-40B4-BE49-F238E27FC236}">
                      <a16:creationId xmlns:a16="http://schemas.microsoft.com/office/drawing/2014/main" xmlns="" id="{90FAEF6D-97BD-4115-8B9B-35F3E10B286B}"/>
                    </a:ext>
                  </a:extLst>
                </p:cNvPr>
                <p:cNvGrpSpPr>
                  <a:grpSpLocks/>
                </p:cNvGrpSpPr>
                <p:nvPr/>
              </p:nvGrpSpPr>
              <p:grpSpPr bwMode="auto">
                <a:xfrm>
                  <a:off x="4288" y="1520"/>
                  <a:ext cx="423" cy="188"/>
                  <a:chOff x="4288" y="1520"/>
                  <a:chExt cx="423" cy="188"/>
                </a:xfrm>
              </p:grpSpPr>
              <p:grpSp>
                <p:nvGrpSpPr>
                  <p:cNvPr id="71734" name="Group 146">
                    <a:extLst>
                      <a:ext uri="{FF2B5EF4-FFF2-40B4-BE49-F238E27FC236}">
                        <a16:creationId xmlns:a16="http://schemas.microsoft.com/office/drawing/2014/main" xmlns="" id="{860F677E-AF4E-4827-9806-EA4440BDEF30}"/>
                      </a:ext>
                    </a:extLst>
                  </p:cNvPr>
                  <p:cNvGrpSpPr>
                    <a:grpSpLocks/>
                  </p:cNvGrpSpPr>
                  <p:nvPr/>
                </p:nvGrpSpPr>
                <p:grpSpPr bwMode="auto">
                  <a:xfrm>
                    <a:off x="4288" y="1520"/>
                    <a:ext cx="423" cy="188"/>
                    <a:chOff x="4288" y="1520"/>
                    <a:chExt cx="423" cy="188"/>
                  </a:xfrm>
                </p:grpSpPr>
                <p:sp>
                  <p:nvSpPr>
                    <p:cNvPr id="71737" name="Oval 147">
                      <a:extLst>
                        <a:ext uri="{FF2B5EF4-FFF2-40B4-BE49-F238E27FC236}">
                          <a16:creationId xmlns:a16="http://schemas.microsoft.com/office/drawing/2014/main" xmlns="" id="{5BF48F8A-DD12-4718-B215-55EA563F8DA1}"/>
                        </a:ext>
                      </a:extLst>
                    </p:cNvPr>
                    <p:cNvSpPr>
                      <a:spLocks noChangeArrowheads="1"/>
                    </p:cNvSpPr>
                    <p:nvPr/>
                  </p:nvSpPr>
                  <p:spPr bwMode="auto">
                    <a:xfrm>
                      <a:off x="4288" y="1520"/>
                      <a:ext cx="423" cy="188"/>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38" name="Oval 148">
                      <a:extLst>
                        <a:ext uri="{FF2B5EF4-FFF2-40B4-BE49-F238E27FC236}">
                          <a16:creationId xmlns:a16="http://schemas.microsoft.com/office/drawing/2014/main" xmlns="" id="{B52C853F-6A49-4A37-9970-B3302D0B5480}"/>
                        </a:ext>
                      </a:extLst>
                    </p:cNvPr>
                    <p:cNvSpPr>
                      <a:spLocks noChangeArrowheads="1"/>
                    </p:cNvSpPr>
                    <p:nvPr/>
                  </p:nvSpPr>
                  <p:spPr bwMode="auto">
                    <a:xfrm>
                      <a:off x="4288" y="1520"/>
                      <a:ext cx="423" cy="188"/>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35" name="Rectangle 149">
                    <a:extLst>
                      <a:ext uri="{FF2B5EF4-FFF2-40B4-BE49-F238E27FC236}">
                        <a16:creationId xmlns:a16="http://schemas.microsoft.com/office/drawing/2014/main" xmlns="" id="{A8C43D69-0A25-4E1E-922B-5E613CA39235}"/>
                      </a:ext>
                    </a:extLst>
                  </p:cNvPr>
                  <p:cNvSpPr>
                    <a:spLocks noChangeArrowheads="1"/>
                  </p:cNvSpPr>
                  <p:nvPr/>
                </p:nvSpPr>
                <p:spPr bwMode="auto">
                  <a:xfrm>
                    <a:off x="4390" y="1566"/>
                    <a:ext cx="199"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Auto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Avaliação</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7" name="Group 151">
                  <a:extLst>
                    <a:ext uri="{FF2B5EF4-FFF2-40B4-BE49-F238E27FC236}">
                      <a16:creationId xmlns:a16="http://schemas.microsoft.com/office/drawing/2014/main" xmlns="" id="{BCB8753B-1EF8-4B57-BB08-113176A5BBD7}"/>
                    </a:ext>
                  </a:extLst>
                </p:cNvPr>
                <p:cNvGrpSpPr>
                  <a:grpSpLocks/>
                </p:cNvGrpSpPr>
                <p:nvPr/>
              </p:nvGrpSpPr>
              <p:grpSpPr bwMode="auto">
                <a:xfrm>
                  <a:off x="3330" y="1701"/>
                  <a:ext cx="422" cy="187"/>
                  <a:chOff x="3330" y="1701"/>
                  <a:chExt cx="422" cy="187"/>
                </a:xfrm>
              </p:grpSpPr>
              <p:grpSp>
                <p:nvGrpSpPr>
                  <p:cNvPr id="71729" name="Group 152">
                    <a:extLst>
                      <a:ext uri="{FF2B5EF4-FFF2-40B4-BE49-F238E27FC236}">
                        <a16:creationId xmlns:a16="http://schemas.microsoft.com/office/drawing/2014/main" xmlns="" id="{3754B8CF-3C1E-4A20-A6E6-327906D1059B}"/>
                      </a:ext>
                    </a:extLst>
                  </p:cNvPr>
                  <p:cNvGrpSpPr>
                    <a:grpSpLocks/>
                  </p:cNvGrpSpPr>
                  <p:nvPr/>
                </p:nvGrpSpPr>
                <p:grpSpPr bwMode="auto">
                  <a:xfrm>
                    <a:off x="3330" y="1701"/>
                    <a:ext cx="422" cy="187"/>
                    <a:chOff x="3330" y="1701"/>
                    <a:chExt cx="422" cy="187"/>
                  </a:xfrm>
                </p:grpSpPr>
                <p:sp>
                  <p:nvSpPr>
                    <p:cNvPr id="71732" name="Oval 153">
                      <a:extLst>
                        <a:ext uri="{FF2B5EF4-FFF2-40B4-BE49-F238E27FC236}">
                          <a16:creationId xmlns:a16="http://schemas.microsoft.com/office/drawing/2014/main" xmlns="" id="{8F038F00-5637-4D6C-BDE9-220B90E04B8C}"/>
                        </a:ext>
                      </a:extLst>
                    </p:cNvPr>
                    <p:cNvSpPr>
                      <a:spLocks noChangeArrowheads="1"/>
                    </p:cNvSpPr>
                    <p:nvPr/>
                  </p:nvSpPr>
                  <p:spPr bwMode="auto">
                    <a:xfrm>
                      <a:off x="3330" y="1701"/>
                      <a:ext cx="422"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33" name="Oval 154">
                      <a:extLst>
                        <a:ext uri="{FF2B5EF4-FFF2-40B4-BE49-F238E27FC236}">
                          <a16:creationId xmlns:a16="http://schemas.microsoft.com/office/drawing/2014/main" xmlns="" id="{ACBABFE8-82C3-4243-90A4-DDCF56D7CDB4}"/>
                        </a:ext>
                      </a:extLst>
                    </p:cNvPr>
                    <p:cNvSpPr>
                      <a:spLocks noChangeArrowheads="1"/>
                    </p:cNvSpPr>
                    <p:nvPr/>
                  </p:nvSpPr>
                  <p:spPr bwMode="auto">
                    <a:xfrm>
                      <a:off x="3330" y="1701"/>
                      <a:ext cx="422"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30" name="Rectangle 155">
                    <a:extLst>
                      <a:ext uri="{FF2B5EF4-FFF2-40B4-BE49-F238E27FC236}">
                        <a16:creationId xmlns:a16="http://schemas.microsoft.com/office/drawing/2014/main" xmlns="" id="{56DE691F-6800-4480-A772-5B221E0526C5}"/>
                      </a:ext>
                    </a:extLst>
                  </p:cNvPr>
                  <p:cNvSpPr>
                    <a:spLocks noChangeArrowheads="1"/>
                  </p:cNvSpPr>
                  <p:nvPr/>
                </p:nvSpPr>
                <p:spPr bwMode="auto">
                  <a:xfrm>
                    <a:off x="3383" y="1744"/>
                    <a:ext cx="348"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Observações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Comportamento</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8" name="Group 157">
                  <a:extLst>
                    <a:ext uri="{FF2B5EF4-FFF2-40B4-BE49-F238E27FC236}">
                      <a16:creationId xmlns:a16="http://schemas.microsoft.com/office/drawing/2014/main" xmlns="" id="{9117971D-E867-4197-9C61-B61CB912037C}"/>
                    </a:ext>
                  </a:extLst>
                </p:cNvPr>
                <p:cNvGrpSpPr>
                  <a:grpSpLocks/>
                </p:cNvGrpSpPr>
                <p:nvPr/>
              </p:nvGrpSpPr>
              <p:grpSpPr bwMode="auto">
                <a:xfrm>
                  <a:off x="3144" y="1525"/>
                  <a:ext cx="423" cy="187"/>
                  <a:chOff x="3144" y="1525"/>
                  <a:chExt cx="423" cy="187"/>
                </a:xfrm>
              </p:grpSpPr>
              <p:grpSp>
                <p:nvGrpSpPr>
                  <p:cNvPr id="71724" name="Group 158">
                    <a:extLst>
                      <a:ext uri="{FF2B5EF4-FFF2-40B4-BE49-F238E27FC236}">
                        <a16:creationId xmlns:a16="http://schemas.microsoft.com/office/drawing/2014/main" xmlns="" id="{94508059-F64E-46E6-8898-4AC9E88ECBA5}"/>
                      </a:ext>
                    </a:extLst>
                  </p:cNvPr>
                  <p:cNvGrpSpPr>
                    <a:grpSpLocks/>
                  </p:cNvGrpSpPr>
                  <p:nvPr/>
                </p:nvGrpSpPr>
                <p:grpSpPr bwMode="auto">
                  <a:xfrm>
                    <a:off x="3144" y="1525"/>
                    <a:ext cx="423" cy="187"/>
                    <a:chOff x="3144" y="1525"/>
                    <a:chExt cx="423" cy="187"/>
                  </a:xfrm>
                </p:grpSpPr>
                <p:sp>
                  <p:nvSpPr>
                    <p:cNvPr id="71727" name="Oval 159">
                      <a:extLst>
                        <a:ext uri="{FF2B5EF4-FFF2-40B4-BE49-F238E27FC236}">
                          <a16:creationId xmlns:a16="http://schemas.microsoft.com/office/drawing/2014/main" xmlns="" id="{A40CA829-77A3-4738-A817-C929A7432F1E}"/>
                        </a:ext>
                      </a:extLst>
                    </p:cNvPr>
                    <p:cNvSpPr>
                      <a:spLocks noChangeArrowheads="1"/>
                    </p:cNvSpPr>
                    <p:nvPr/>
                  </p:nvSpPr>
                  <p:spPr bwMode="auto">
                    <a:xfrm>
                      <a:off x="3144" y="1525"/>
                      <a:ext cx="423" cy="18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28" name="Oval 160">
                      <a:extLst>
                        <a:ext uri="{FF2B5EF4-FFF2-40B4-BE49-F238E27FC236}">
                          <a16:creationId xmlns:a16="http://schemas.microsoft.com/office/drawing/2014/main" xmlns="" id="{5203FDEA-517F-4D2C-A1CA-79FBAE6F9532}"/>
                        </a:ext>
                      </a:extLst>
                    </p:cNvPr>
                    <p:cNvSpPr>
                      <a:spLocks noChangeArrowheads="1"/>
                    </p:cNvSpPr>
                    <p:nvPr/>
                  </p:nvSpPr>
                  <p:spPr bwMode="auto">
                    <a:xfrm>
                      <a:off x="3144" y="1525"/>
                      <a:ext cx="423" cy="187"/>
                    </a:xfrm>
                    <a:prstGeom prst="ellipse">
                      <a:avLst/>
                    </a:prstGeom>
                    <a:noFill/>
                    <a:ln w="635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25" name="Rectangle 161">
                    <a:extLst>
                      <a:ext uri="{FF2B5EF4-FFF2-40B4-BE49-F238E27FC236}">
                        <a16:creationId xmlns:a16="http://schemas.microsoft.com/office/drawing/2014/main" xmlns="" id="{B3B11559-595D-48D8-8CD5-3AF4B21FBB5B}"/>
                      </a:ext>
                    </a:extLst>
                  </p:cNvPr>
                  <p:cNvSpPr>
                    <a:spLocks noChangeArrowheads="1"/>
                  </p:cNvSpPr>
                  <p:nvPr/>
                </p:nvSpPr>
                <p:spPr bwMode="auto">
                  <a:xfrm>
                    <a:off x="3266" y="1572"/>
                    <a:ext cx="223"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Reportar</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problemas</a:t>
                    </a:r>
                    <a:r>
                      <a:rPr kumimoji="0" lang="en-US" altLang="pt-BR" sz="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1719" name="Group 163">
                  <a:extLst>
                    <a:ext uri="{FF2B5EF4-FFF2-40B4-BE49-F238E27FC236}">
                      <a16:creationId xmlns:a16="http://schemas.microsoft.com/office/drawing/2014/main" xmlns="" id="{5A74103F-E071-4883-A723-0C7FF75695BB}"/>
                    </a:ext>
                  </a:extLst>
                </p:cNvPr>
                <p:cNvGrpSpPr>
                  <a:grpSpLocks/>
                </p:cNvGrpSpPr>
                <p:nvPr/>
              </p:nvGrpSpPr>
              <p:grpSpPr bwMode="auto">
                <a:xfrm>
                  <a:off x="3632" y="972"/>
                  <a:ext cx="339" cy="107"/>
                  <a:chOff x="3632" y="972"/>
                  <a:chExt cx="339" cy="107"/>
                </a:xfrm>
              </p:grpSpPr>
              <p:grpSp>
                <p:nvGrpSpPr>
                  <p:cNvPr id="71720" name="Group 164">
                    <a:extLst>
                      <a:ext uri="{FF2B5EF4-FFF2-40B4-BE49-F238E27FC236}">
                        <a16:creationId xmlns:a16="http://schemas.microsoft.com/office/drawing/2014/main" xmlns="" id="{970BE1D1-8536-462C-8BA6-147D346B42F7}"/>
                      </a:ext>
                    </a:extLst>
                  </p:cNvPr>
                  <p:cNvGrpSpPr>
                    <a:grpSpLocks/>
                  </p:cNvGrpSpPr>
                  <p:nvPr/>
                </p:nvGrpSpPr>
                <p:grpSpPr bwMode="auto">
                  <a:xfrm>
                    <a:off x="3632" y="972"/>
                    <a:ext cx="339" cy="107"/>
                    <a:chOff x="3632" y="972"/>
                    <a:chExt cx="339" cy="107"/>
                  </a:xfrm>
                </p:grpSpPr>
                <p:sp>
                  <p:nvSpPr>
                    <p:cNvPr id="71722" name="Oval 165">
                      <a:extLst>
                        <a:ext uri="{FF2B5EF4-FFF2-40B4-BE49-F238E27FC236}">
                          <a16:creationId xmlns:a16="http://schemas.microsoft.com/office/drawing/2014/main" xmlns="" id="{5CE5F9E1-0F87-4D41-951F-14373D581B24}"/>
                        </a:ext>
                      </a:extLst>
                    </p:cNvPr>
                    <p:cNvSpPr>
                      <a:spLocks noChangeArrowheads="1"/>
                    </p:cNvSpPr>
                    <p:nvPr/>
                  </p:nvSpPr>
                  <p:spPr bwMode="auto">
                    <a:xfrm>
                      <a:off x="3632" y="972"/>
                      <a:ext cx="339" cy="107"/>
                    </a:xfrm>
                    <a:prstGeom prst="ellipse">
                      <a:avLst/>
                    </a:prstGeom>
                    <a:solidFill>
                      <a:srgbClr val="FFFFFF"/>
                    </a:solidFill>
                    <a:ln w="6350">
                      <a:solidFill>
                        <a:srgbClr val="000000"/>
                      </a:solidFill>
                      <a:round/>
                      <a:headEnd/>
                      <a:tailEnd/>
                    </a:ln>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1723" name="Oval 166">
                      <a:extLst>
                        <a:ext uri="{FF2B5EF4-FFF2-40B4-BE49-F238E27FC236}">
                          <a16:creationId xmlns:a16="http://schemas.microsoft.com/office/drawing/2014/main" xmlns="" id="{0DF2D519-0C9B-4C95-BE7A-9083E9ACC2CC}"/>
                        </a:ext>
                      </a:extLst>
                    </p:cNvPr>
                    <p:cNvSpPr>
                      <a:spLocks noChangeArrowheads="1"/>
                    </p:cNvSpPr>
                    <p:nvPr/>
                  </p:nvSpPr>
                  <p:spPr bwMode="auto">
                    <a:xfrm>
                      <a:off x="3632" y="972"/>
                      <a:ext cx="339" cy="107"/>
                    </a:xfrm>
                    <a:prstGeom prst="ellipse">
                      <a:avLst/>
                    </a:prstGeom>
                    <a:noFill/>
                    <a:ln w="4763"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sp>
                <p:nvSpPr>
                  <p:cNvPr id="71721" name="Rectangle 167">
                    <a:extLst>
                      <a:ext uri="{FF2B5EF4-FFF2-40B4-BE49-F238E27FC236}">
                        <a16:creationId xmlns:a16="http://schemas.microsoft.com/office/drawing/2014/main" xmlns="" id="{CDE1934B-53EB-4ADB-A5FB-7FD3ECA34385}"/>
                      </a:ext>
                    </a:extLst>
                  </p:cNvPr>
                  <p:cNvSpPr>
                    <a:spLocks noChangeArrowheads="1"/>
                  </p:cNvSpPr>
                  <p:nvPr/>
                </p:nvSpPr>
                <p:spPr bwMode="auto">
                  <a:xfrm>
                    <a:off x="3702" y="998"/>
                    <a:ext cx="234" cy="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Tendências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grpSp>
        <p:grpSp>
          <p:nvGrpSpPr>
            <p:cNvPr id="71692" name="Group 168">
              <a:extLst>
                <a:ext uri="{FF2B5EF4-FFF2-40B4-BE49-F238E27FC236}">
                  <a16:creationId xmlns:a16="http://schemas.microsoft.com/office/drawing/2014/main" xmlns="" id="{0DE81AF1-A607-4F86-850E-0729E67CD832}"/>
                </a:ext>
              </a:extLst>
            </p:cNvPr>
            <p:cNvGrpSpPr>
              <a:grpSpLocks/>
            </p:cNvGrpSpPr>
            <p:nvPr/>
          </p:nvGrpSpPr>
          <p:grpSpPr bwMode="auto">
            <a:xfrm>
              <a:off x="681" y="2181"/>
              <a:ext cx="833" cy="1168"/>
              <a:chOff x="681" y="2181"/>
              <a:chExt cx="833" cy="1168"/>
            </a:xfrm>
          </p:grpSpPr>
          <p:sp>
            <p:nvSpPr>
              <p:cNvPr id="71703" name="Rectangle 169">
                <a:extLst>
                  <a:ext uri="{FF2B5EF4-FFF2-40B4-BE49-F238E27FC236}">
                    <a16:creationId xmlns:a16="http://schemas.microsoft.com/office/drawing/2014/main" xmlns="" id="{CF884246-BF9A-4DA7-8FFE-0C865D2C0A90}"/>
                  </a:ext>
                </a:extLst>
              </p:cNvPr>
              <p:cNvSpPr>
                <a:spLocks noChangeArrowheads="1"/>
              </p:cNvSpPr>
              <p:nvPr/>
            </p:nvSpPr>
            <p:spPr bwMode="auto">
              <a:xfrm>
                <a:off x="1154" y="2584"/>
                <a:ext cx="359"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Ações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1704" name="Group 170">
                <a:extLst>
                  <a:ext uri="{FF2B5EF4-FFF2-40B4-BE49-F238E27FC236}">
                    <a16:creationId xmlns:a16="http://schemas.microsoft.com/office/drawing/2014/main" xmlns="" id="{CACDB1CB-0237-4723-BCDB-5490788DD4A1}"/>
                  </a:ext>
                </a:extLst>
              </p:cNvPr>
              <p:cNvGrpSpPr>
                <a:grpSpLocks/>
              </p:cNvGrpSpPr>
              <p:nvPr/>
            </p:nvGrpSpPr>
            <p:grpSpPr bwMode="auto">
              <a:xfrm rot="21310736" flipV="1">
                <a:off x="681" y="2181"/>
                <a:ext cx="833" cy="1168"/>
                <a:chOff x="2799" y="1132"/>
                <a:chExt cx="823" cy="1154"/>
              </a:xfrm>
            </p:grpSpPr>
            <p:sp>
              <p:nvSpPr>
                <p:cNvPr id="71705" name="Freeform 171">
                  <a:extLst>
                    <a:ext uri="{FF2B5EF4-FFF2-40B4-BE49-F238E27FC236}">
                      <a16:creationId xmlns:a16="http://schemas.microsoft.com/office/drawing/2014/main" xmlns="" id="{DA5CF914-D099-441D-A816-2EAC29D73CD1}"/>
                    </a:ext>
                  </a:extLst>
                </p:cNvPr>
                <p:cNvSpPr>
                  <a:spLocks/>
                </p:cNvSpPr>
                <p:nvPr/>
              </p:nvSpPr>
              <p:spPr bwMode="auto">
                <a:xfrm>
                  <a:off x="2935" y="1132"/>
                  <a:ext cx="687" cy="1012"/>
                </a:xfrm>
                <a:custGeom>
                  <a:avLst/>
                  <a:gdLst>
                    <a:gd name="T0" fmla="*/ 678 w 1375"/>
                    <a:gd name="T1" fmla="*/ 159 h 2024"/>
                    <a:gd name="T2" fmla="*/ 654 w 1375"/>
                    <a:gd name="T3" fmla="*/ 166 h 2024"/>
                    <a:gd name="T4" fmla="*/ 625 w 1375"/>
                    <a:gd name="T5" fmla="*/ 174 h 2024"/>
                    <a:gd name="T6" fmla="*/ 589 w 1375"/>
                    <a:gd name="T7" fmla="*/ 187 h 2024"/>
                    <a:gd name="T8" fmla="*/ 547 w 1375"/>
                    <a:gd name="T9" fmla="*/ 205 h 2024"/>
                    <a:gd name="T10" fmla="*/ 504 w 1375"/>
                    <a:gd name="T11" fmla="*/ 227 h 2024"/>
                    <a:gd name="T12" fmla="*/ 455 w 1375"/>
                    <a:gd name="T13" fmla="*/ 253 h 2024"/>
                    <a:gd name="T14" fmla="*/ 409 w 1375"/>
                    <a:gd name="T15" fmla="*/ 285 h 2024"/>
                    <a:gd name="T16" fmla="*/ 362 w 1375"/>
                    <a:gd name="T17" fmla="*/ 324 h 2024"/>
                    <a:gd name="T18" fmla="*/ 317 w 1375"/>
                    <a:gd name="T19" fmla="*/ 369 h 2024"/>
                    <a:gd name="T20" fmla="*/ 278 w 1375"/>
                    <a:gd name="T21" fmla="*/ 420 h 2024"/>
                    <a:gd name="T22" fmla="*/ 244 w 1375"/>
                    <a:gd name="T23" fmla="*/ 479 h 2024"/>
                    <a:gd name="T24" fmla="*/ 218 w 1375"/>
                    <a:gd name="T25" fmla="*/ 543 h 2024"/>
                    <a:gd name="T26" fmla="*/ 198 w 1375"/>
                    <a:gd name="T27" fmla="*/ 605 h 2024"/>
                    <a:gd name="T28" fmla="*/ 182 w 1375"/>
                    <a:gd name="T29" fmla="*/ 662 h 2024"/>
                    <a:gd name="T30" fmla="*/ 174 w 1375"/>
                    <a:gd name="T31" fmla="*/ 714 h 2024"/>
                    <a:gd name="T32" fmla="*/ 168 w 1375"/>
                    <a:gd name="T33" fmla="*/ 762 h 2024"/>
                    <a:gd name="T34" fmla="*/ 168 w 1375"/>
                    <a:gd name="T35" fmla="*/ 806 h 2024"/>
                    <a:gd name="T36" fmla="*/ 169 w 1375"/>
                    <a:gd name="T37" fmla="*/ 845 h 2024"/>
                    <a:gd name="T38" fmla="*/ 173 w 1375"/>
                    <a:gd name="T39" fmla="*/ 879 h 2024"/>
                    <a:gd name="T40" fmla="*/ 178 w 1375"/>
                    <a:gd name="T41" fmla="*/ 908 h 2024"/>
                    <a:gd name="T42" fmla="*/ 183 w 1375"/>
                    <a:gd name="T43" fmla="*/ 933 h 2024"/>
                    <a:gd name="T44" fmla="*/ 191 w 1375"/>
                    <a:gd name="T45" fmla="*/ 962 h 2024"/>
                    <a:gd name="T46" fmla="*/ 186 w 1375"/>
                    <a:gd name="T47" fmla="*/ 974 h 2024"/>
                    <a:gd name="T48" fmla="*/ 161 w 1375"/>
                    <a:gd name="T49" fmla="*/ 982 h 2024"/>
                    <a:gd name="T50" fmla="*/ 125 w 1375"/>
                    <a:gd name="T51" fmla="*/ 991 h 2024"/>
                    <a:gd name="T52" fmla="*/ 98 w 1375"/>
                    <a:gd name="T53" fmla="*/ 996 h 2024"/>
                    <a:gd name="T54" fmla="*/ 65 w 1375"/>
                    <a:gd name="T55" fmla="*/ 1003 h 2024"/>
                    <a:gd name="T56" fmla="*/ 36 w 1375"/>
                    <a:gd name="T57" fmla="*/ 1009 h 2024"/>
                    <a:gd name="T58" fmla="*/ 25 w 1375"/>
                    <a:gd name="T59" fmla="*/ 1009 h 2024"/>
                    <a:gd name="T60" fmla="*/ 18 w 1375"/>
                    <a:gd name="T61" fmla="*/ 983 h 2024"/>
                    <a:gd name="T62" fmla="*/ 14 w 1375"/>
                    <a:gd name="T63" fmla="*/ 953 h 2024"/>
                    <a:gd name="T64" fmla="*/ 8 w 1375"/>
                    <a:gd name="T65" fmla="*/ 914 h 2024"/>
                    <a:gd name="T66" fmla="*/ 3 w 1375"/>
                    <a:gd name="T67" fmla="*/ 867 h 2024"/>
                    <a:gd name="T68" fmla="*/ 1 w 1375"/>
                    <a:gd name="T69" fmla="*/ 814 h 2024"/>
                    <a:gd name="T70" fmla="*/ 1 w 1375"/>
                    <a:gd name="T71" fmla="*/ 756 h 2024"/>
                    <a:gd name="T72" fmla="*/ 4 w 1375"/>
                    <a:gd name="T73" fmla="*/ 693 h 2024"/>
                    <a:gd name="T74" fmla="*/ 12 w 1375"/>
                    <a:gd name="T75" fmla="*/ 627 h 2024"/>
                    <a:gd name="T76" fmla="*/ 28 w 1375"/>
                    <a:gd name="T77" fmla="*/ 560 h 2024"/>
                    <a:gd name="T78" fmla="*/ 49 w 1375"/>
                    <a:gd name="T79" fmla="*/ 493 h 2024"/>
                    <a:gd name="T80" fmla="*/ 80 w 1375"/>
                    <a:gd name="T81" fmla="*/ 426 h 2024"/>
                    <a:gd name="T82" fmla="*/ 116 w 1375"/>
                    <a:gd name="T83" fmla="*/ 364 h 2024"/>
                    <a:gd name="T84" fmla="*/ 153 w 1375"/>
                    <a:gd name="T85" fmla="*/ 309 h 2024"/>
                    <a:gd name="T86" fmla="*/ 190 w 1375"/>
                    <a:gd name="T87" fmla="*/ 262 h 2024"/>
                    <a:gd name="T88" fmla="*/ 229 w 1375"/>
                    <a:gd name="T89" fmla="*/ 220 h 2024"/>
                    <a:gd name="T90" fmla="*/ 269 w 1375"/>
                    <a:gd name="T91" fmla="*/ 184 h 2024"/>
                    <a:gd name="T92" fmla="*/ 309 w 1375"/>
                    <a:gd name="T93" fmla="*/ 151 h 2024"/>
                    <a:gd name="T94" fmla="*/ 351 w 1375"/>
                    <a:gd name="T95" fmla="*/ 125 h 2024"/>
                    <a:gd name="T96" fmla="*/ 392 w 1375"/>
                    <a:gd name="T97" fmla="*/ 99 h 2024"/>
                    <a:gd name="T98" fmla="*/ 435 w 1375"/>
                    <a:gd name="T99" fmla="*/ 77 h 2024"/>
                    <a:gd name="T100" fmla="*/ 480 w 1375"/>
                    <a:gd name="T101" fmla="*/ 57 h 2024"/>
                    <a:gd name="T102" fmla="*/ 526 w 1375"/>
                    <a:gd name="T103" fmla="*/ 39 h 2024"/>
                    <a:gd name="T104" fmla="*/ 571 w 1375"/>
                    <a:gd name="T105" fmla="*/ 23 h 2024"/>
                    <a:gd name="T106" fmla="*/ 621 w 1375"/>
                    <a:gd name="T107" fmla="*/ 7 h 20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5" h="2024">
                      <a:moveTo>
                        <a:pt x="1280" y="0"/>
                      </a:moveTo>
                      <a:lnTo>
                        <a:pt x="1375" y="315"/>
                      </a:lnTo>
                      <a:lnTo>
                        <a:pt x="1371" y="315"/>
                      </a:lnTo>
                      <a:lnTo>
                        <a:pt x="1365" y="315"/>
                      </a:lnTo>
                      <a:lnTo>
                        <a:pt x="1356" y="317"/>
                      </a:lnTo>
                      <a:lnTo>
                        <a:pt x="1344" y="323"/>
                      </a:lnTo>
                      <a:lnTo>
                        <a:pt x="1335" y="323"/>
                      </a:lnTo>
                      <a:lnTo>
                        <a:pt x="1327" y="325"/>
                      </a:lnTo>
                      <a:lnTo>
                        <a:pt x="1318" y="327"/>
                      </a:lnTo>
                      <a:lnTo>
                        <a:pt x="1308" y="331"/>
                      </a:lnTo>
                      <a:lnTo>
                        <a:pt x="1297" y="332"/>
                      </a:lnTo>
                      <a:lnTo>
                        <a:pt x="1287" y="336"/>
                      </a:lnTo>
                      <a:lnTo>
                        <a:pt x="1276" y="340"/>
                      </a:lnTo>
                      <a:lnTo>
                        <a:pt x="1264" y="346"/>
                      </a:lnTo>
                      <a:lnTo>
                        <a:pt x="1251" y="348"/>
                      </a:lnTo>
                      <a:lnTo>
                        <a:pt x="1238" y="353"/>
                      </a:lnTo>
                      <a:lnTo>
                        <a:pt x="1223" y="357"/>
                      </a:lnTo>
                      <a:lnTo>
                        <a:pt x="1211" y="363"/>
                      </a:lnTo>
                      <a:lnTo>
                        <a:pt x="1194" y="367"/>
                      </a:lnTo>
                      <a:lnTo>
                        <a:pt x="1179" y="374"/>
                      </a:lnTo>
                      <a:lnTo>
                        <a:pt x="1162" y="380"/>
                      </a:lnTo>
                      <a:lnTo>
                        <a:pt x="1149" y="388"/>
                      </a:lnTo>
                      <a:lnTo>
                        <a:pt x="1131" y="393"/>
                      </a:lnTo>
                      <a:lnTo>
                        <a:pt x="1112" y="401"/>
                      </a:lnTo>
                      <a:lnTo>
                        <a:pt x="1095" y="409"/>
                      </a:lnTo>
                      <a:lnTo>
                        <a:pt x="1080" y="418"/>
                      </a:lnTo>
                      <a:lnTo>
                        <a:pt x="1061" y="426"/>
                      </a:lnTo>
                      <a:lnTo>
                        <a:pt x="1044" y="433"/>
                      </a:lnTo>
                      <a:lnTo>
                        <a:pt x="1027" y="445"/>
                      </a:lnTo>
                      <a:lnTo>
                        <a:pt x="1008" y="454"/>
                      </a:lnTo>
                      <a:lnTo>
                        <a:pt x="989" y="464"/>
                      </a:lnTo>
                      <a:lnTo>
                        <a:pt x="970" y="473"/>
                      </a:lnTo>
                      <a:lnTo>
                        <a:pt x="951" y="483"/>
                      </a:lnTo>
                      <a:lnTo>
                        <a:pt x="932" y="494"/>
                      </a:lnTo>
                      <a:lnTo>
                        <a:pt x="911" y="505"/>
                      </a:lnTo>
                      <a:lnTo>
                        <a:pt x="894" y="519"/>
                      </a:lnTo>
                      <a:lnTo>
                        <a:pt x="875" y="532"/>
                      </a:lnTo>
                      <a:lnTo>
                        <a:pt x="856" y="543"/>
                      </a:lnTo>
                      <a:lnTo>
                        <a:pt x="837" y="557"/>
                      </a:lnTo>
                      <a:lnTo>
                        <a:pt x="818" y="570"/>
                      </a:lnTo>
                      <a:lnTo>
                        <a:pt x="799" y="585"/>
                      </a:lnTo>
                      <a:lnTo>
                        <a:pt x="780" y="601"/>
                      </a:lnTo>
                      <a:lnTo>
                        <a:pt x="761" y="616"/>
                      </a:lnTo>
                      <a:lnTo>
                        <a:pt x="742" y="631"/>
                      </a:lnTo>
                      <a:lnTo>
                        <a:pt x="725" y="648"/>
                      </a:lnTo>
                      <a:lnTo>
                        <a:pt x="708" y="667"/>
                      </a:lnTo>
                      <a:lnTo>
                        <a:pt x="689" y="682"/>
                      </a:lnTo>
                      <a:lnTo>
                        <a:pt x="671" y="699"/>
                      </a:lnTo>
                      <a:lnTo>
                        <a:pt x="654" y="718"/>
                      </a:lnTo>
                      <a:lnTo>
                        <a:pt x="635" y="737"/>
                      </a:lnTo>
                      <a:lnTo>
                        <a:pt x="618" y="756"/>
                      </a:lnTo>
                      <a:lnTo>
                        <a:pt x="603" y="777"/>
                      </a:lnTo>
                      <a:lnTo>
                        <a:pt x="588" y="798"/>
                      </a:lnTo>
                      <a:lnTo>
                        <a:pt x="573" y="821"/>
                      </a:lnTo>
                      <a:lnTo>
                        <a:pt x="557" y="840"/>
                      </a:lnTo>
                      <a:lnTo>
                        <a:pt x="542" y="863"/>
                      </a:lnTo>
                      <a:lnTo>
                        <a:pt x="529" y="886"/>
                      </a:lnTo>
                      <a:lnTo>
                        <a:pt x="516" y="910"/>
                      </a:lnTo>
                      <a:lnTo>
                        <a:pt x="502" y="933"/>
                      </a:lnTo>
                      <a:lnTo>
                        <a:pt x="489" y="958"/>
                      </a:lnTo>
                      <a:lnTo>
                        <a:pt x="478" y="985"/>
                      </a:lnTo>
                      <a:lnTo>
                        <a:pt x="468" y="1011"/>
                      </a:lnTo>
                      <a:lnTo>
                        <a:pt x="455" y="1036"/>
                      </a:lnTo>
                      <a:lnTo>
                        <a:pt x="445" y="1061"/>
                      </a:lnTo>
                      <a:lnTo>
                        <a:pt x="436" y="1085"/>
                      </a:lnTo>
                      <a:lnTo>
                        <a:pt x="428" y="1112"/>
                      </a:lnTo>
                      <a:lnTo>
                        <a:pt x="417" y="1135"/>
                      </a:lnTo>
                      <a:lnTo>
                        <a:pt x="409" y="1159"/>
                      </a:lnTo>
                      <a:lnTo>
                        <a:pt x="401" y="1184"/>
                      </a:lnTo>
                      <a:lnTo>
                        <a:pt x="396" y="1209"/>
                      </a:lnTo>
                      <a:lnTo>
                        <a:pt x="386" y="1232"/>
                      </a:lnTo>
                      <a:lnTo>
                        <a:pt x="381" y="1254"/>
                      </a:lnTo>
                      <a:lnTo>
                        <a:pt x="375" y="1277"/>
                      </a:lnTo>
                      <a:lnTo>
                        <a:pt x="371" y="1300"/>
                      </a:lnTo>
                      <a:lnTo>
                        <a:pt x="365" y="1323"/>
                      </a:lnTo>
                      <a:lnTo>
                        <a:pt x="362" y="1344"/>
                      </a:lnTo>
                      <a:lnTo>
                        <a:pt x="358" y="1367"/>
                      </a:lnTo>
                      <a:lnTo>
                        <a:pt x="356" y="1387"/>
                      </a:lnTo>
                      <a:lnTo>
                        <a:pt x="350" y="1407"/>
                      </a:lnTo>
                      <a:lnTo>
                        <a:pt x="348" y="1427"/>
                      </a:lnTo>
                      <a:lnTo>
                        <a:pt x="344" y="1446"/>
                      </a:lnTo>
                      <a:lnTo>
                        <a:pt x="343" y="1467"/>
                      </a:lnTo>
                      <a:lnTo>
                        <a:pt x="341" y="1486"/>
                      </a:lnTo>
                      <a:lnTo>
                        <a:pt x="339" y="1505"/>
                      </a:lnTo>
                      <a:lnTo>
                        <a:pt x="337" y="1524"/>
                      </a:lnTo>
                      <a:lnTo>
                        <a:pt x="337" y="1543"/>
                      </a:lnTo>
                      <a:lnTo>
                        <a:pt x="337" y="1560"/>
                      </a:lnTo>
                      <a:lnTo>
                        <a:pt x="337" y="1578"/>
                      </a:lnTo>
                      <a:lnTo>
                        <a:pt x="337" y="1595"/>
                      </a:lnTo>
                      <a:lnTo>
                        <a:pt x="337" y="1612"/>
                      </a:lnTo>
                      <a:lnTo>
                        <a:pt x="337" y="1629"/>
                      </a:lnTo>
                      <a:lnTo>
                        <a:pt x="337" y="1644"/>
                      </a:lnTo>
                      <a:lnTo>
                        <a:pt x="337" y="1661"/>
                      </a:lnTo>
                      <a:lnTo>
                        <a:pt x="339" y="1676"/>
                      </a:lnTo>
                      <a:lnTo>
                        <a:pt x="339" y="1690"/>
                      </a:lnTo>
                      <a:lnTo>
                        <a:pt x="339" y="1705"/>
                      </a:lnTo>
                      <a:lnTo>
                        <a:pt x="341" y="1716"/>
                      </a:lnTo>
                      <a:lnTo>
                        <a:pt x="343" y="1732"/>
                      </a:lnTo>
                      <a:lnTo>
                        <a:pt x="343" y="1745"/>
                      </a:lnTo>
                      <a:lnTo>
                        <a:pt x="346" y="1758"/>
                      </a:lnTo>
                      <a:lnTo>
                        <a:pt x="348" y="1771"/>
                      </a:lnTo>
                      <a:lnTo>
                        <a:pt x="350" y="1785"/>
                      </a:lnTo>
                      <a:lnTo>
                        <a:pt x="350" y="1794"/>
                      </a:lnTo>
                      <a:lnTo>
                        <a:pt x="354" y="1804"/>
                      </a:lnTo>
                      <a:lnTo>
                        <a:pt x="356" y="1815"/>
                      </a:lnTo>
                      <a:lnTo>
                        <a:pt x="358" y="1827"/>
                      </a:lnTo>
                      <a:lnTo>
                        <a:pt x="360" y="1836"/>
                      </a:lnTo>
                      <a:lnTo>
                        <a:pt x="362" y="1846"/>
                      </a:lnTo>
                      <a:lnTo>
                        <a:pt x="363" y="1855"/>
                      </a:lnTo>
                      <a:lnTo>
                        <a:pt x="367" y="1865"/>
                      </a:lnTo>
                      <a:lnTo>
                        <a:pt x="369" y="1880"/>
                      </a:lnTo>
                      <a:lnTo>
                        <a:pt x="373" y="1895"/>
                      </a:lnTo>
                      <a:lnTo>
                        <a:pt x="377" y="1906"/>
                      </a:lnTo>
                      <a:lnTo>
                        <a:pt x="381" y="1916"/>
                      </a:lnTo>
                      <a:lnTo>
                        <a:pt x="382" y="1924"/>
                      </a:lnTo>
                      <a:lnTo>
                        <a:pt x="386" y="1931"/>
                      </a:lnTo>
                      <a:lnTo>
                        <a:pt x="386" y="1937"/>
                      </a:lnTo>
                      <a:lnTo>
                        <a:pt x="388" y="1941"/>
                      </a:lnTo>
                      <a:lnTo>
                        <a:pt x="384" y="1944"/>
                      </a:lnTo>
                      <a:lnTo>
                        <a:pt x="373" y="1948"/>
                      </a:lnTo>
                      <a:lnTo>
                        <a:pt x="363" y="1950"/>
                      </a:lnTo>
                      <a:lnTo>
                        <a:pt x="356" y="1954"/>
                      </a:lnTo>
                      <a:lnTo>
                        <a:pt x="344" y="1956"/>
                      </a:lnTo>
                      <a:lnTo>
                        <a:pt x="335" y="1962"/>
                      </a:lnTo>
                      <a:lnTo>
                        <a:pt x="322" y="1963"/>
                      </a:lnTo>
                      <a:lnTo>
                        <a:pt x="308" y="1967"/>
                      </a:lnTo>
                      <a:lnTo>
                        <a:pt x="293" y="1969"/>
                      </a:lnTo>
                      <a:lnTo>
                        <a:pt x="282" y="1975"/>
                      </a:lnTo>
                      <a:lnTo>
                        <a:pt x="265" y="1977"/>
                      </a:lnTo>
                      <a:lnTo>
                        <a:pt x="251" y="1981"/>
                      </a:lnTo>
                      <a:lnTo>
                        <a:pt x="234" y="1984"/>
                      </a:lnTo>
                      <a:lnTo>
                        <a:pt x="221" y="1988"/>
                      </a:lnTo>
                      <a:lnTo>
                        <a:pt x="211" y="1988"/>
                      </a:lnTo>
                      <a:lnTo>
                        <a:pt x="202" y="1992"/>
                      </a:lnTo>
                      <a:lnTo>
                        <a:pt x="196" y="1992"/>
                      </a:lnTo>
                      <a:lnTo>
                        <a:pt x="189" y="1994"/>
                      </a:lnTo>
                      <a:lnTo>
                        <a:pt x="171" y="1998"/>
                      </a:lnTo>
                      <a:lnTo>
                        <a:pt x="158" y="2000"/>
                      </a:lnTo>
                      <a:lnTo>
                        <a:pt x="141" y="2003"/>
                      </a:lnTo>
                      <a:lnTo>
                        <a:pt x="130" y="2005"/>
                      </a:lnTo>
                      <a:lnTo>
                        <a:pt x="116" y="2009"/>
                      </a:lnTo>
                      <a:lnTo>
                        <a:pt x="105" y="2013"/>
                      </a:lnTo>
                      <a:lnTo>
                        <a:pt x="92" y="2015"/>
                      </a:lnTo>
                      <a:lnTo>
                        <a:pt x="82" y="2017"/>
                      </a:lnTo>
                      <a:lnTo>
                        <a:pt x="73" y="2017"/>
                      </a:lnTo>
                      <a:lnTo>
                        <a:pt x="67" y="2020"/>
                      </a:lnTo>
                      <a:lnTo>
                        <a:pt x="56" y="2024"/>
                      </a:lnTo>
                      <a:lnTo>
                        <a:pt x="54" y="2024"/>
                      </a:lnTo>
                      <a:lnTo>
                        <a:pt x="52" y="2022"/>
                      </a:lnTo>
                      <a:lnTo>
                        <a:pt x="50" y="2017"/>
                      </a:lnTo>
                      <a:lnTo>
                        <a:pt x="48" y="2005"/>
                      </a:lnTo>
                      <a:lnTo>
                        <a:pt x="44" y="1992"/>
                      </a:lnTo>
                      <a:lnTo>
                        <a:pt x="42" y="1984"/>
                      </a:lnTo>
                      <a:lnTo>
                        <a:pt x="40" y="1975"/>
                      </a:lnTo>
                      <a:lnTo>
                        <a:pt x="37" y="1965"/>
                      </a:lnTo>
                      <a:lnTo>
                        <a:pt x="37" y="1956"/>
                      </a:lnTo>
                      <a:lnTo>
                        <a:pt x="33" y="1943"/>
                      </a:lnTo>
                      <a:lnTo>
                        <a:pt x="31" y="1931"/>
                      </a:lnTo>
                      <a:lnTo>
                        <a:pt x="31" y="1918"/>
                      </a:lnTo>
                      <a:lnTo>
                        <a:pt x="29" y="1906"/>
                      </a:lnTo>
                      <a:lnTo>
                        <a:pt x="25" y="1889"/>
                      </a:lnTo>
                      <a:lnTo>
                        <a:pt x="23" y="1876"/>
                      </a:lnTo>
                      <a:lnTo>
                        <a:pt x="19" y="1859"/>
                      </a:lnTo>
                      <a:lnTo>
                        <a:pt x="19" y="1844"/>
                      </a:lnTo>
                      <a:lnTo>
                        <a:pt x="16" y="1827"/>
                      </a:lnTo>
                      <a:lnTo>
                        <a:pt x="14" y="1808"/>
                      </a:lnTo>
                      <a:lnTo>
                        <a:pt x="12" y="1790"/>
                      </a:lnTo>
                      <a:lnTo>
                        <a:pt x="12" y="1773"/>
                      </a:lnTo>
                      <a:lnTo>
                        <a:pt x="8" y="1754"/>
                      </a:lnTo>
                      <a:lnTo>
                        <a:pt x="6" y="1733"/>
                      </a:lnTo>
                      <a:lnTo>
                        <a:pt x="6" y="1713"/>
                      </a:lnTo>
                      <a:lnTo>
                        <a:pt x="4" y="1692"/>
                      </a:lnTo>
                      <a:lnTo>
                        <a:pt x="2" y="1671"/>
                      </a:lnTo>
                      <a:lnTo>
                        <a:pt x="2" y="1650"/>
                      </a:lnTo>
                      <a:lnTo>
                        <a:pt x="2" y="1627"/>
                      </a:lnTo>
                      <a:lnTo>
                        <a:pt x="2" y="1606"/>
                      </a:lnTo>
                      <a:lnTo>
                        <a:pt x="0" y="1581"/>
                      </a:lnTo>
                      <a:lnTo>
                        <a:pt x="0" y="1559"/>
                      </a:lnTo>
                      <a:lnTo>
                        <a:pt x="0" y="1534"/>
                      </a:lnTo>
                      <a:lnTo>
                        <a:pt x="2" y="1511"/>
                      </a:lnTo>
                      <a:lnTo>
                        <a:pt x="2" y="1486"/>
                      </a:lnTo>
                      <a:lnTo>
                        <a:pt x="2" y="1462"/>
                      </a:lnTo>
                      <a:lnTo>
                        <a:pt x="4" y="1437"/>
                      </a:lnTo>
                      <a:lnTo>
                        <a:pt x="6" y="1412"/>
                      </a:lnTo>
                      <a:lnTo>
                        <a:pt x="8" y="1386"/>
                      </a:lnTo>
                      <a:lnTo>
                        <a:pt x="12" y="1361"/>
                      </a:lnTo>
                      <a:lnTo>
                        <a:pt x="14" y="1334"/>
                      </a:lnTo>
                      <a:lnTo>
                        <a:pt x="19" y="1308"/>
                      </a:lnTo>
                      <a:lnTo>
                        <a:pt x="21" y="1281"/>
                      </a:lnTo>
                      <a:lnTo>
                        <a:pt x="25" y="1254"/>
                      </a:lnTo>
                      <a:lnTo>
                        <a:pt x="31" y="1228"/>
                      </a:lnTo>
                      <a:lnTo>
                        <a:pt x="37" y="1201"/>
                      </a:lnTo>
                      <a:lnTo>
                        <a:pt x="42" y="1175"/>
                      </a:lnTo>
                      <a:lnTo>
                        <a:pt x="50" y="1146"/>
                      </a:lnTo>
                      <a:lnTo>
                        <a:pt x="56" y="1119"/>
                      </a:lnTo>
                      <a:lnTo>
                        <a:pt x="63" y="1093"/>
                      </a:lnTo>
                      <a:lnTo>
                        <a:pt x="71" y="1066"/>
                      </a:lnTo>
                      <a:lnTo>
                        <a:pt x="80" y="1040"/>
                      </a:lnTo>
                      <a:lnTo>
                        <a:pt x="88" y="1011"/>
                      </a:lnTo>
                      <a:lnTo>
                        <a:pt x="99" y="986"/>
                      </a:lnTo>
                      <a:lnTo>
                        <a:pt x="109" y="958"/>
                      </a:lnTo>
                      <a:lnTo>
                        <a:pt x="120" y="931"/>
                      </a:lnTo>
                      <a:lnTo>
                        <a:pt x="133" y="905"/>
                      </a:lnTo>
                      <a:lnTo>
                        <a:pt x="147" y="878"/>
                      </a:lnTo>
                      <a:lnTo>
                        <a:pt x="160" y="851"/>
                      </a:lnTo>
                      <a:lnTo>
                        <a:pt x="171" y="827"/>
                      </a:lnTo>
                      <a:lnTo>
                        <a:pt x="187" y="800"/>
                      </a:lnTo>
                      <a:lnTo>
                        <a:pt x="204" y="775"/>
                      </a:lnTo>
                      <a:lnTo>
                        <a:pt x="217" y="751"/>
                      </a:lnTo>
                      <a:lnTo>
                        <a:pt x="232" y="728"/>
                      </a:lnTo>
                      <a:lnTo>
                        <a:pt x="246" y="703"/>
                      </a:lnTo>
                      <a:lnTo>
                        <a:pt x="261" y="682"/>
                      </a:lnTo>
                      <a:lnTo>
                        <a:pt x="276" y="659"/>
                      </a:lnTo>
                      <a:lnTo>
                        <a:pt x="291" y="639"/>
                      </a:lnTo>
                      <a:lnTo>
                        <a:pt x="306" y="618"/>
                      </a:lnTo>
                      <a:lnTo>
                        <a:pt x="322" y="599"/>
                      </a:lnTo>
                      <a:lnTo>
                        <a:pt x="335" y="580"/>
                      </a:lnTo>
                      <a:lnTo>
                        <a:pt x="350" y="561"/>
                      </a:lnTo>
                      <a:lnTo>
                        <a:pt x="365" y="542"/>
                      </a:lnTo>
                      <a:lnTo>
                        <a:pt x="381" y="524"/>
                      </a:lnTo>
                      <a:lnTo>
                        <a:pt x="396" y="507"/>
                      </a:lnTo>
                      <a:lnTo>
                        <a:pt x="411" y="488"/>
                      </a:lnTo>
                      <a:lnTo>
                        <a:pt x="426" y="471"/>
                      </a:lnTo>
                      <a:lnTo>
                        <a:pt x="443" y="458"/>
                      </a:lnTo>
                      <a:lnTo>
                        <a:pt x="459" y="439"/>
                      </a:lnTo>
                      <a:lnTo>
                        <a:pt x="474" y="426"/>
                      </a:lnTo>
                      <a:lnTo>
                        <a:pt x="489" y="409"/>
                      </a:lnTo>
                      <a:lnTo>
                        <a:pt x="506" y="395"/>
                      </a:lnTo>
                      <a:lnTo>
                        <a:pt x="519" y="380"/>
                      </a:lnTo>
                      <a:lnTo>
                        <a:pt x="538" y="367"/>
                      </a:lnTo>
                      <a:lnTo>
                        <a:pt x="552" y="353"/>
                      </a:lnTo>
                      <a:lnTo>
                        <a:pt x="569" y="340"/>
                      </a:lnTo>
                      <a:lnTo>
                        <a:pt x="586" y="329"/>
                      </a:lnTo>
                      <a:lnTo>
                        <a:pt x="601" y="315"/>
                      </a:lnTo>
                      <a:lnTo>
                        <a:pt x="618" y="302"/>
                      </a:lnTo>
                      <a:lnTo>
                        <a:pt x="635" y="293"/>
                      </a:lnTo>
                      <a:lnTo>
                        <a:pt x="650" y="279"/>
                      </a:lnTo>
                      <a:lnTo>
                        <a:pt x="666" y="268"/>
                      </a:lnTo>
                      <a:lnTo>
                        <a:pt x="685" y="256"/>
                      </a:lnTo>
                      <a:lnTo>
                        <a:pt x="702" y="249"/>
                      </a:lnTo>
                      <a:lnTo>
                        <a:pt x="717" y="237"/>
                      </a:lnTo>
                      <a:lnTo>
                        <a:pt x="734" y="226"/>
                      </a:lnTo>
                      <a:lnTo>
                        <a:pt x="749" y="217"/>
                      </a:lnTo>
                      <a:lnTo>
                        <a:pt x="766" y="207"/>
                      </a:lnTo>
                      <a:lnTo>
                        <a:pt x="784" y="198"/>
                      </a:lnTo>
                      <a:lnTo>
                        <a:pt x="801" y="188"/>
                      </a:lnTo>
                      <a:lnTo>
                        <a:pt x="820" y="180"/>
                      </a:lnTo>
                      <a:lnTo>
                        <a:pt x="837" y="171"/>
                      </a:lnTo>
                      <a:lnTo>
                        <a:pt x="854" y="163"/>
                      </a:lnTo>
                      <a:lnTo>
                        <a:pt x="871" y="154"/>
                      </a:lnTo>
                      <a:lnTo>
                        <a:pt x="888" y="144"/>
                      </a:lnTo>
                      <a:lnTo>
                        <a:pt x="905" y="139"/>
                      </a:lnTo>
                      <a:lnTo>
                        <a:pt x="924" y="129"/>
                      </a:lnTo>
                      <a:lnTo>
                        <a:pt x="941" y="121"/>
                      </a:lnTo>
                      <a:lnTo>
                        <a:pt x="960" y="114"/>
                      </a:lnTo>
                      <a:lnTo>
                        <a:pt x="977" y="108"/>
                      </a:lnTo>
                      <a:lnTo>
                        <a:pt x="996" y="101"/>
                      </a:lnTo>
                      <a:lnTo>
                        <a:pt x="1014" y="93"/>
                      </a:lnTo>
                      <a:lnTo>
                        <a:pt x="1033" y="85"/>
                      </a:lnTo>
                      <a:lnTo>
                        <a:pt x="1052" y="78"/>
                      </a:lnTo>
                      <a:lnTo>
                        <a:pt x="1069" y="70"/>
                      </a:lnTo>
                      <a:lnTo>
                        <a:pt x="1088" y="64"/>
                      </a:lnTo>
                      <a:lnTo>
                        <a:pt x="1107" y="59"/>
                      </a:lnTo>
                      <a:lnTo>
                        <a:pt x="1126" y="53"/>
                      </a:lnTo>
                      <a:lnTo>
                        <a:pt x="1143" y="45"/>
                      </a:lnTo>
                      <a:lnTo>
                        <a:pt x="1162" y="40"/>
                      </a:lnTo>
                      <a:lnTo>
                        <a:pt x="1181" y="32"/>
                      </a:lnTo>
                      <a:lnTo>
                        <a:pt x="1202" y="26"/>
                      </a:lnTo>
                      <a:lnTo>
                        <a:pt x="1221" y="19"/>
                      </a:lnTo>
                      <a:lnTo>
                        <a:pt x="1242" y="13"/>
                      </a:lnTo>
                      <a:lnTo>
                        <a:pt x="1259" y="6"/>
                      </a:lnTo>
                      <a:lnTo>
                        <a:pt x="128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06" name="Freeform 172">
                  <a:extLst>
                    <a:ext uri="{FF2B5EF4-FFF2-40B4-BE49-F238E27FC236}">
                      <a16:creationId xmlns:a16="http://schemas.microsoft.com/office/drawing/2014/main" xmlns="" id="{53ED27BB-D6EE-412F-AEB4-337CEF58D3FA}"/>
                    </a:ext>
                  </a:extLst>
                </p:cNvPr>
                <p:cNvSpPr>
                  <a:spLocks/>
                </p:cNvSpPr>
                <p:nvPr/>
              </p:nvSpPr>
              <p:spPr bwMode="auto">
                <a:xfrm>
                  <a:off x="2799" y="1876"/>
                  <a:ext cx="438" cy="410"/>
                </a:xfrm>
                <a:custGeom>
                  <a:avLst/>
                  <a:gdLst>
                    <a:gd name="T0" fmla="*/ 0 w 876"/>
                    <a:gd name="T1" fmla="*/ 85 h 820"/>
                    <a:gd name="T2" fmla="*/ 438 w 876"/>
                    <a:gd name="T3" fmla="*/ 0 h 820"/>
                    <a:gd name="T4" fmla="*/ 292 w 876"/>
                    <a:gd name="T5" fmla="*/ 410 h 820"/>
                    <a:gd name="T6" fmla="*/ 0 w 876"/>
                    <a:gd name="T7" fmla="*/ 85 h 820"/>
                    <a:gd name="T8" fmla="*/ 0 w 876"/>
                    <a:gd name="T9" fmla="*/ 85 h 8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6" h="820">
                      <a:moveTo>
                        <a:pt x="0" y="169"/>
                      </a:moveTo>
                      <a:lnTo>
                        <a:pt x="876" y="0"/>
                      </a:lnTo>
                      <a:lnTo>
                        <a:pt x="583" y="820"/>
                      </a:lnTo>
                      <a:lnTo>
                        <a:pt x="0" y="169"/>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1693" name="Group 173">
              <a:extLst>
                <a:ext uri="{FF2B5EF4-FFF2-40B4-BE49-F238E27FC236}">
                  <a16:creationId xmlns:a16="http://schemas.microsoft.com/office/drawing/2014/main" xmlns="" id="{BD2190F7-4150-4216-9293-C9BCDBD8C5CD}"/>
                </a:ext>
              </a:extLst>
            </p:cNvPr>
            <p:cNvGrpSpPr>
              <a:grpSpLocks/>
            </p:cNvGrpSpPr>
            <p:nvPr/>
          </p:nvGrpSpPr>
          <p:grpSpPr bwMode="auto">
            <a:xfrm>
              <a:off x="2206" y="579"/>
              <a:ext cx="1168" cy="833"/>
              <a:chOff x="2496" y="883"/>
              <a:chExt cx="834" cy="595"/>
            </a:xfrm>
          </p:grpSpPr>
          <p:sp>
            <p:nvSpPr>
              <p:cNvPr id="71699" name="Rectangle 174">
                <a:extLst>
                  <a:ext uri="{FF2B5EF4-FFF2-40B4-BE49-F238E27FC236}">
                    <a16:creationId xmlns:a16="http://schemas.microsoft.com/office/drawing/2014/main" xmlns="" id="{9D94C737-A02B-44C7-9A1A-D1F778CE4D14}"/>
                  </a:ext>
                </a:extLst>
              </p:cNvPr>
              <p:cNvSpPr>
                <a:spLocks noChangeArrowheads="1"/>
              </p:cNvSpPr>
              <p:nvPr/>
            </p:nvSpPr>
            <p:spPr bwMode="auto">
              <a:xfrm>
                <a:off x="2557" y="1267"/>
                <a:ext cx="491"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RESULTADOS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1700" name="Group 175">
                <a:extLst>
                  <a:ext uri="{FF2B5EF4-FFF2-40B4-BE49-F238E27FC236}">
                    <a16:creationId xmlns:a16="http://schemas.microsoft.com/office/drawing/2014/main" xmlns="" id="{DF55C37E-E264-4288-ACBF-674F083C27BA}"/>
                  </a:ext>
                </a:extLst>
              </p:cNvPr>
              <p:cNvGrpSpPr>
                <a:grpSpLocks/>
              </p:cNvGrpSpPr>
              <p:nvPr/>
            </p:nvGrpSpPr>
            <p:grpSpPr bwMode="auto">
              <a:xfrm rot="7164955" flipV="1">
                <a:off x="2615" y="764"/>
                <a:ext cx="595" cy="834"/>
                <a:chOff x="2799" y="1132"/>
                <a:chExt cx="823" cy="1154"/>
              </a:xfrm>
            </p:grpSpPr>
            <p:sp>
              <p:nvSpPr>
                <p:cNvPr id="71701" name="Freeform 176">
                  <a:extLst>
                    <a:ext uri="{FF2B5EF4-FFF2-40B4-BE49-F238E27FC236}">
                      <a16:creationId xmlns:a16="http://schemas.microsoft.com/office/drawing/2014/main" xmlns="" id="{2118446E-7134-48CF-95EA-350CE485E73F}"/>
                    </a:ext>
                  </a:extLst>
                </p:cNvPr>
                <p:cNvSpPr>
                  <a:spLocks/>
                </p:cNvSpPr>
                <p:nvPr/>
              </p:nvSpPr>
              <p:spPr bwMode="auto">
                <a:xfrm>
                  <a:off x="2935" y="1132"/>
                  <a:ext cx="687" cy="1012"/>
                </a:xfrm>
                <a:custGeom>
                  <a:avLst/>
                  <a:gdLst>
                    <a:gd name="T0" fmla="*/ 678 w 1375"/>
                    <a:gd name="T1" fmla="*/ 159 h 2024"/>
                    <a:gd name="T2" fmla="*/ 654 w 1375"/>
                    <a:gd name="T3" fmla="*/ 166 h 2024"/>
                    <a:gd name="T4" fmla="*/ 625 w 1375"/>
                    <a:gd name="T5" fmla="*/ 174 h 2024"/>
                    <a:gd name="T6" fmla="*/ 589 w 1375"/>
                    <a:gd name="T7" fmla="*/ 187 h 2024"/>
                    <a:gd name="T8" fmla="*/ 547 w 1375"/>
                    <a:gd name="T9" fmla="*/ 205 h 2024"/>
                    <a:gd name="T10" fmla="*/ 504 w 1375"/>
                    <a:gd name="T11" fmla="*/ 227 h 2024"/>
                    <a:gd name="T12" fmla="*/ 455 w 1375"/>
                    <a:gd name="T13" fmla="*/ 253 h 2024"/>
                    <a:gd name="T14" fmla="*/ 409 w 1375"/>
                    <a:gd name="T15" fmla="*/ 285 h 2024"/>
                    <a:gd name="T16" fmla="*/ 362 w 1375"/>
                    <a:gd name="T17" fmla="*/ 324 h 2024"/>
                    <a:gd name="T18" fmla="*/ 317 w 1375"/>
                    <a:gd name="T19" fmla="*/ 369 h 2024"/>
                    <a:gd name="T20" fmla="*/ 278 w 1375"/>
                    <a:gd name="T21" fmla="*/ 420 h 2024"/>
                    <a:gd name="T22" fmla="*/ 244 w 1375"/>
                    <a:gd name="T23" fmla="*/ 479 h 2024"/>
                    <a:gd name="T24" fmla="*/ 218 w 1375"/>
                    <a:gd name="T25" fmla="*/ 543 h 2024"/>
                    <a:gd name="T26" fmla="*/ 198 w 1375"/>
                    <a:gd name="T27" fmla="*/ 605 h 2024"/>
                    <a:gd name="T28" fmla="*/ 182 w 1375"/>
                    <a:gd name="T29" fmla="*/ 662 h 2024"/>
                    <a:gd name="T30" fmla="*/ 174 w 1375"/>
                    <a:gd name="T31" fmla="*/ 714 h 2024"/>
                    <a:gd name="T32" fmla="*/ 168 w 1375"/>
                    <a:gd name="T33" fmla="*/ 762 h 2024"/>
                    <a:gd name="T34" fmla="*/ 168 w 1375"/>
                    <a:gd name="T35" fmla="*/ 806 h 2024"/>
                    <a:gd name="T36" fmla="*/ 169 w 1375"/>
                    <a:gd name="T37" fmla="*/ 845 h 2024"/>
                    <a:gd name="T38" fmla="*/ 173 w 1375"/>
                    <a:gd name="T39" fmla="*/ 879 h 2024"/>
                    <a:gd name="T40" fmla="*/ 178 w 1375"/>
                    <a:gd name="T41" fmla="*/ 908 h 2024"/>
                    <a:gd name="T42" fmla="*/ 183 w 1375"/>
                    <a:gd name="T43" fmla="*/ 933 h 2024"/>
                    <a:gd name="T44" fmla="*/ 191 w 1375"/>
                    <a:gd name="T45" fmla="*/ 962 h 2024"/>
                    <a:gd name="T46" fmla="*/ 186 w 1375"/>
                    <a:gd name="T47" fmla="*/ 974 h 2024"/>
                    <a:gd name="T48" fmla="*/ 161 w 1375"/>
                    <a:gd name="T49" fmla="*/ 982 h 2024"/>
                    <a:gd name="T50" fmla="*/ 125 w 1375"/>
                    <a:gd name="T51" fmla="*/ 991 h 2024"/>
                    <a:gd name="T52" fmla="*/ 98 w 1375"/>
                    <a:gd name="T53" fmla="*/ 996 h 2024"/>
                    <a:gd name="T54" fmla="*/ 65 w 1375"/>
                    <a:gd name="T55" fmla="*/ 1003 h 2024"/>
                    <a:gd name="T56" fmla="*/ 36 w 1375"/>
                    <a:gd name="T57" fmla="*/ 1009 h 2024"/>
                    <a:gd name="T58" fmla="*/ 25 w 1375"/>
                    <a:gd name="T59" fmla="*/ 1009 h 2024"/>
                    <a:gd name="T60" fmla="*/ 18 w 1375"/>
                    <a:gd name="T61" fmla="*/ 983 h 2024"/>
                    <a:gd name="T62" fmla="*/ 14 w 1375"/>
                    <a:gd name="T63" fmla="*/ 953 h 2024"/>
                    <a:gd name="T64" fmla="*/ 8 w 1375"/>
                    <a:gd name="T65" fmla="*/ 914 h 2024"/>
                    <a:gd name="T66" fmla="*/ 3 w 1375"/>
                    <a:gd name="T67" fmla="*/ 867 h 2024"/>
                    <a:gd name="T68" fmla="*/ 1 w 1375"/>
                    <a:gd name="T69" fmla="*/ 814 h 2024"/>
                    <a:gd name="T70" fmla="*/ 1 w 1375"/>
                    <a:gd name="T71" fmla="*/ 756 h 2024"/>
                    <a:gd name="T72" fmla="*/ 4 w 1375"/>
                    <a:gd name="T73" fmla="*/ 693 h 2024"/>
                    <a:gd name="T74" fmla="*/ 12 w 1375"/>
                    <a:gd name="T75" fmla="*/ 627 h 2024"/>
                    <a:gd name="T76" fmla="*/ 28 w 1375"/>
                    <a:gd name="T77" fmla="*/ 560 h 2024"/>
                    <a:gd name="T78" fmla="*/ 49 w 1375"/>
                    <a:gd name="T79" fmla="*/ 493 h 2024"/>
                    <a:gd name="T80" fmla="*/ 80 w 1375"/>
                    <a:gd name="T81" fmla="*/ 426 h 2024"/>
                    <a:gd name="T82" fmla="*/ 116 w 1375"/>
                    <a:gd name="T83" fmla="*/ 364 h 2024"/>
                    <a:gd name="T84" fmla="*/ 153 w 1375"/>
                    <a:gd name="T85" fmla="*/ 309 h 2024"/>
                    <a:gd name="T86" fmla="*/ 190 w 1375"/>
                    <a:gd name="T87" fmla="*/ 262 h 2024"/>
                    <a:gd name="T88" fmla="*/ 229 w 1375"/>
                    <a:gd name="T89" fmla="*/ 220 h 2024"/>
                    <a:gd name="T90" fmla="*/ 269 w 1375"/>
                    <a:gd name="T91" fmla="*/ 184 h 2024"/>
                    <a:gd name="T92" fmla="*/ 309 w 1375"/>
                    <a:gd name="T93" fmla="*/ 151 h 2024"/>
                    <a:gd name="T94" fmla="*/ 351 w 1375"/>
                    <a:gd name="T95" fmla="*/ 125 h 2024"/>
                    <a:gd name="T96" fmla="*/ 392 w 1375"/>
                    <a:gd name="T97" fmla="*/ 99 h 2024"/>
                    <a:gd name="T98" fmla="*/ 435 w 1375"/>
                    <a:gd name="T99" fmla="*/ 77 h 2024"/>
                    <a:gd name="T100" fmla="*/ 480 w 1375"/>
                    <a:gd name="T101" fmla="*/ 57 h 2024"/>
                    <a:gd name="T102" fmla="*/ 526 w 1375"/>
                    <a:gd name="T103" fmla="*/ 39 h 2024"/>
                    <a:gd name="T104" fmla="*/ 571 w 1375"/>
                    <a:gd name="T105" fmla="*/ 23 h 2024"/>
                    <a:gd name="T106" fmla="*/ 621 w 1375"/>
                    <a:gd name="T107" fmla="*/ 7 h 20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5" h="2024">
                      <a:moveTo>
                        <a:pt x="1280" y="0"/>
                      </a:moveTo>
                      <a:lnTo>
                        <a:pt x="1375" y="315"/>
                      </a:lnTo>
                      <a:lnTo>
                        <a:pt x="1371" y="315"/>
                      </a:lnTo>
                      <a:lnTo>
                        <a:pt x="1365" y="315"/>
                      </a:lnTo>
                      <a:lnTo>
                        <a:pt x="1356" y="317"/>
                      </a:lnTo>
                      <a:lnTo>
                        <a:pt x="1344" y="323"/>
                      </a:lnTo>
                      <a:lnTo>
                        <a:pt x="1335" y="323"/>
                      </a:lnTo>
                      <a:lnTo>
                        <a:pt x="1327" y="325"/>
                      </a:lnTo>
                      <a:lnTo>
                        <a:pt x="1318" y="327"/>
                      </a:lnTo>
                      <a:lnTo>
                        <a:pt x="1308" y="331"/>
                      </a:lnTo>
                      <a:lnTo>
                        <a:pt x="1297" y="332"/>
                      </a:lnTo>
                      <a:lnTo>
                        <a:pt x="1287" y="336"/>
                      </a:lnTo>
                      <a:lnTo>
                        <a:pt x="1276" y="340"/>
                      </a:lnTo>
                      <a:lnTo>
                        <a:pt x="1264" y="346"/>
                      </a:lnTo>
                      <a:lnTo>
                        <a:pt x="1251" y="348"/>
                      </a:lnTo>
                      <a:lnTo>
                        <a:pt x="1238" y="353"/>
                      </a:lnTo>
                      <a:lnTo>
                        <a:pt x="1223" y="357"/>
                      </a:lnTo>
                      <a:lnTo>
                        <a:pt x="1211" y="363"/>
                      </a:lnTo>
                      <a:lnTo>
                        <a:pt x="1194" y="367"/>
                      </a:lnTo>
                      <a:lnTo>
                        <a:pt x="1179" y="374"/>
                      </a:lnTo>
                      <a:lnTo>
                        <a:pt x="1162" y="380"/>
                      </a:lnTo>
                      <a:lnTo>
                        <a:pt x="1149" y="388"/>
                      </a:lnTo>
                      <a:lnTo>
                        <a:pt x="1131" y="393"/>
                      </a:lnTo>
                      <a:lnTo>
                        <a:pt x="1112" y="401"/>
                      </a:lnTo>
                      <a:lnTo>
                        <a:pt x="1095" y="409"/>
                      </a:lnTo>
                      <a:lnTo>
                        <a:pt x="1080" y="418"/>
                      </a:lnTo>
                      <a:lnTo>
                        <a:pt x="1061" y="426"/>
                      </a:lnTo>
                      <a:lnTo>
                        <a:pt x="1044" y="433"/>
                      </a:lnTo>
                      <a:lnTo>
                        <a:pt x="1027" y="445"/>
                      </a:lnTo>
                      <a:lnTo>
                        <a:pt x="1008" y="454"/>
                      </a:lnTo>
                      <a:lnTo>
                        <a:pt x="989" y="464"/>
                      </a:lnTo>
                      <a:lnTo>
                        <a:pt x="970" y="473"/>
                      </a:lnTo>
                      <a:lnTo>
                        <a:pt x="951" y="483"/>
                      </a:lnTo>
                      <a:lnTo>
                        <a:pt x="932" y="494"/>
                      </a:lnTo>
                      <a:lnTo>
                        <a:pt x="911" y="505"/>
                      </a:lnTo>
                      <a:lnTo>
                        <a:pt x="894" y="519"/>
                      </a:lnTo>
                      <a:lnTo>
                        <a:pt x="875" y="532"/>
                      </a:lnTo>
                      <a:lnTo>
                        <a:pt x="856" y="543"/>
                      </a:lnTo>
                      <a:lnTo>
                        <a:pt x="837" y="557"/>
                      </a:lnTo>
                      <a:lnTo>
                        <a:pt x="818" y="570"/>
                      </a:lnTo>
                      <a:lnTo>
                        <a:pt x="799" y="585"/>
                      </a:lnTo>
                      <a:lnTo>
                        <a:pt x="780" y="601"/>
                      </a:lnTo>
                      <a:lnTo>
                        <a:pt x="761" y="616"/>
                      </a:lnTo>
                      <a:lnTo>
                        <a:pt x="742" y="631"/>
                      </a:lnTo>
                      <a:lnTo>
                        <a:pt x="725" y="648"/>
                      </a:lnTo>
                      <a:lnTo>
                        <a:pt x="708" y="667"/>
                      </a:lnTo>
                      <a:lnTo>
                        <a:pt x="689" y="682"/>
                      </a:lnTo>
                      <a:lnTo>
                        <a:pt x="671" y="699"/>
                      </a:lnTo>
                      <a:lnTo>
                        <a:pt x="654" y="718"/>
                      </a:lnTo>
                      <a:lnTo>
                        <a:pt x="635" y="737"/>
                      </a:lnTo>
                      <a:lnTo>
                        <a:pt x="618" y="756"/>
                      </a:lnTo>
                      <a:lnTo>
                        <a:pt x="603" y="777"/>
                      </a:lnTo>
                      <a:lnTo>
                        <a:pt x="588" y="798"/>
                      </a:lnTo>
                      <a:lnTo>
                        <a:pt x="573" y="821"/>
                      </a:lnTo>
                      <a:lnTo>
                        <a:pt x="557" y="840"/>
                      </a:lnTo>
                      <a:lnTo>
                        <a:pt x="542" y="863"/>
                      </a:lnTo>
                      <a:lnTo>
                        <a:pt x="529" y="886"/>
                      </a:lnTo>
                      <a:lnTo>
                        <a:pt x="516" y="910"/>
                      </a:lnTo>
                      <a:lnTo>
                        <a:pt x="502" y="933"/>
                      </a:lnTo>
                      <a:lnTo>
                        <a:pt x="489" y="958"/>
                      </a:lnTo>
                      <a:lnTo>
                        <a:pt x="478" y="985"/>
                      </a:lnTo>
                      <a:lnTo>
                        <a:pt x="468" y="1011"/>
                      </a:lnTo>
                      <a:lnTo>
                        <a:pt x="455" y="1036"/>
                      </a:lnTo>
                      <a:lnTo>
                        <a:pt x="445" y="1061"/>
                      </a:lnTo>
                      <a:lnTo>
                        <a:pt x="436" y="1085"/>
                      </a:lnTo>
                      <a:lnTo>
                        <a:pt x="428" y="1112"/>
                      </a:lnTo>
                      <a:lnTo>
                        <a:pt x="417" y="1135"/>
                      </a:lnTo>
                      <a:lnTo>
                        <a:pt x="409" y="1159"/>
                      </a:lnTo>
                      <a:lnTo>
                        <a:pt x="401" y="1184"/>
                      </a:lnTo>
                      <a:lnTo>
                        <a:pt x="396" y="1209"/>
                      </a:lnTo>
                      <a:lnTo>
                        <a:pt x="386" y="1232"/>
                      </a:lnTo>
                      <a:lnTo>
                        <a:pt x="381" y="1254"/>
                      </a:lnTo>
                      <a:lnTo>
                        <a:pt x="375" y="1277"/>
                      </a:lnTo>
                      <a:lnTo>
                        <a:pt x="371" y="1300"/>
                      </a:lnTo>
                      <a:lnTo>
                        <a:pt x="365" y="1323"/>
                      </a:lnTo>
                      <a:lnTo>
                        <a:pt x="362" y="1344"/>
                      </a:lnTo>
                      <a:lnTo>
                        <a:pt x="358" y="1367"/>
                      </a:lnTo>
                      <a:lnTo>
                        <a:pt x="356" y="1387"/>
                      </a:lnTo>
                      <a:lnTo>
                        <a:pt x="350" y="1407"/>
                      </a:lnTo>
                      <a:lnTo>
                        <a:pt x="348" y="1427"/>
                      </a:lnTo>
                      <a:lnTo>
                        <a:pt x="344" y="1446"/>
                      </a:lnTo>
                      <a:lnTo>
                        <a:pt x="343" y="1467"/>
                      </a:lnTo>
                      <a:lnTo>
                        <a:pt x="341" y="1486"/>
                      </a:lnTo>
                      <a:lnTo>
                        <a:pt x="339" y="1505"/>
                      </a:lnTo>
                      <a:lnTo>
                        <a:pt x="337" y="1524"/>
                      </a:lnTo>
                      <a:lnTo>
                        <a:pt x="337" y="1543"/>
                      </a:lnTo>
                      <a:lnTo>
                        <a:pt x="337" y="1560"/>
                      </a:lnTo>
                      <a:lnTo>
                        <a:pt x="337" y="1578"/>
                      </a:lnTo>
                      <a:lnTo>
                        <a:pt x="337" y="1595"/>
                      </a:lnTo>
                      <a:lnTo>
                        <a:pt x="337" y="1612"/>
                      </a:lnTo>
                      <a:lnTo>
                        <a:pt x="337" y="1629"/>
                      </a:lnTo>
                      <a:lnTo>
                        <a:pt x="337" y="1644"/>
                      </a:lnTo>
                      <a:lnTo>
                        <a:pt x="337" y="1661"/>
                      </a:lnTo>
                      <a:lnTo>
                        <a:pt x="339" y="1676"/>
                      </a:lnTo>
                      <a:lnTo>
                        <a:pt x="339" y="1690"/>
                      </a:lnTo>
                      <a:lnTo>
                        <a:pt x="339" y="1705"/>
                      </a:lnTo>
                      <a:lnTo>
                        <a:pt x="341" y="1716"/>
                      </a:lnTo>
                      <a:lnTo>
                        <a:pt x="343" y="1732"/>
                      </a:lnTo>
                      <a:lnTo>
                        <a:pt x="343" y="1745"/>
                      </a:lnTo>
                      <a:lnTo>
                        <a:pt x="346" y="1758"/>
                      </a:lnTo>
                      <a:lnTo>
                        <a:pt x="348" y="1771"/>
                      </a:lnTo>
                      <a:lnTo>
                        <a:pt x="350" y="1785"/>
                      </a:lnTo>
                      <a:lnTo>
                        <a:pt x="350" y="1794"/>
                      </a:lnTo>
                      <a:lnTo>
                        <a:pt x="354" y="1804"/>
                      </a:lnTo>
                      <a:lnTo>
                        <a:pt x="356" y="1815"/>
                      </a:lnTo>
                      <a:lnTo>
                        <a:pt x="358" y="1827"/>
                      </a:lnTo>
                      <a:lnTo>
                        <a:pt x="360" y="1836"/>
                      </a:lnTo>
                      <a:lnTo>
                        <a:pt x="362" y="1846"/>
                      </a:lnTo>
                      <a:lnTo>
                        <a:pt x="363" y="1855"/>
                      </a:lnTo>
                      <a:lnTo>
                        <a:pt x="367" y="1865"/>
                      </a:lnTo>
                      <a:lnTo>
                        <a:pt x="369" y="1880"/>
                      </a:lnTo>
                      <a:lnTo>
                        <a:pt x="373" y="1895"/>
                      </a:lnTo>
                      <a:lnTo>
                        <a:pt x="377" y="1906"/>
                      </a:lnTo>
                      <a:lnTo>
                        <a:pt x="381" y="1916"/>
                      </a:lnTo>
                      <a:lnTo>
                        <a:pt x="382" y="1924"/>
                      </a:lnTo>
                      <a:lnTo>
                        <a:pt x="386" y="1931"/>
                      </a:lnTo>
                      <a:lnTo>
                        <a:pt x="386" y="1937"/>
                      </a:lnTo>
                      <a:lnTo>
                        <a:pt x="388" y="1941"/>
                      </a:lnTo>
                      <a:lnTo>
                        <a:pt x="384" y="1944"/>
                      </a:lnTo>
                      <a:lnTo>
                        <a:pt x="373" y="1948"/>
                      </a:lnTo>
                      <a:lnTo>
                        <a:pt x="363" y="1950"/>
                      </a:lnTo>
                      <a:lnTo>
                        <a:pt x="356" y="1954"/>
                      </a:lnTo>
                      <a:lnTo>
                        <a:pt x="344" y="1956"/>
                      </a:lnTo>
                      <a:lnTo>
                        <a:pt x="335" y="1962"/>
                      </a:lnTo>
                      <a:lnTo>
                        <a:pt x="322" y="1963"/>
                      </a:lnTo>
                      <a:lnTo>
                        <a:pt x="308" y="1967"/>
                      </a:lnTo>
                      <a:lnTo>
                        <a:pt x="293" y="1969"/>
                      </a:lnTo>
                      <a:lnTo>
                        <a:pt x="282" y="1975"/>
                      </a:lnTo>
                      <a:lnTo>
                        <a:pt x="265" y="1977"/>
                      </a:lnTo>
                      <a:lnTo>
                        <a:pt x="251" y="1981"/>
                      </a:lnTo>
                      <a:lnTo>
                        <a:pt x="234" y="1984"/>
                      </a:lnTo>
                      <a:lnTo>
                        <a:pt x="221" y="1988"/>
                      </a:lnTo>
                      <a:lnTo>
                        <a:pt x="211" y="1988"/>
                      </a:lnTo>
                      <a:lnTo>
                        <a:pt x="202" y="1992"/>
                      </a:lnTo>
                      <a:lnTo>
                        <a:pt x="196" y="1992"/>
                      </a:lnTo>
                      <a:lnTo>
                        <a:pt x="189" y="1994"/>
                      </a:lnTo>
                      <a:lnTo>
                        <a:pt x="171" y="1998"/>
                      </a:lnTo>
                      <a:lnTo>
                        <a:pt x="158" y="2000"/>
                      </a:lnTo>
                      <a:lnTo>
                        <a:pt x="141" y="2003"/>
                      </a:lnTo>
                      <a:lnTo>
                        <a:pt x="130" y="2005"/>
                      </a:lnTo>
                      <a:lnTo>
                        <a:pt x="116" y="2009"/>
                      </a:lnTo>
                      <a:lnTo>
                        <a:pt x="105" y="2013"/>
                      </a:lnTo>
                      <a:lnTo>
                        <a:pt x="92" y="2015"/>
                      </a:lnTo>
                      <a:lnTo>
                        <a:pt x="82" y="2017"/>
                      </a:lnTo>
                      <a:lnTo>
                        <a:pt x="73" y="2017"/>
                      </a:lnTo>
                      <a:lnTo>
                        <a:pt x="67" y="2020"/>
                      </a:lnTo>
                      <a:lnTo>
                        <a:pt x="56" y="2024"/>
                      </a:lnTo>
                      <a:lnTo>
                        <a:pt x="54" y="2024"/>
                      </a:lnTo>
                      <a:lnTo>
                        <a:pt x="52" y="2022"/>
                      </a:lnTo>
                      <a:lnTo>
                        <a:pt x="50" y="2017"/>
                      </a:lnTo>
                      <a:lnTo>
                        <a:pt x="48" y="2005"/>
                      </a:lnTo>
                      <a:lnTo>
                        <a:pt x="44" y="1992"/>
                      </a:lnTo>
                      <a:lnTo>
                        <a:pt x="42" y="1984"/>
                      </a:lnTo>
                      <a:lnTo>
                        <a:pt x="40" y="1975"/>
                      </a:lnTo>
                      <a:lnTo>
                        <a:pt x="37" y="1965"/>
                      </a:lnTo>
                      <a:lnTo>
                        <a:pt x="37" y="1956"/>
                      </a:lnTo>
                      <a:lnTo>
                        <a:pt x="33" y="1943"/>
                      </a:lnTo>
                      <a:lnTo>
                        <a:pt x="31" y="1931"/>
                      </a:lnTo>
                      <a:lnTo>
                        <a:pt x="31" y="1918"/>
                      </a:lnTo>
                      <a:lnTo>
                        <a:pt x="29" y="1906"/>
                      </a:lnTo>
                      <a:lnTo>
                        <a:pt x="25" y="1889"/>
                      </a:lnTo>
                      <a:lnTo>
                        <a:pt x="23" y="1876"/>
                      </a:lnTo>
                      <a:lnTo>
                        <a:pt x="19" y="1859"/>
                      </a:lnTo>
                      <a:lnTo>
                        <a:pt x="19" y="1844"/>
                      </a:lnTo>
                      <a:lnTo>
                        <a:pt x="16" y="1827"/>
                      </a:lnTo>
                      <a:lnTo>
                        <a:pt x="14" y="1808"/>
                      </a:lnTo>
                      <a:lnTo>
                        <a:pt x="12" y="1790"/>
                      </a:lnTo>
                      <a:lnTo>
                        <a:pt x="12" y="1773"/>
                      </a:lnTo>
                      <a:lnTo>
                        <a:pt x="8" y="1754"/>
                      </a:lnTo>
                      <a:lnTo>
                        <a:pt x="6" y="1733"/>
                      </a:lnTo>
                      <a:lnTo>
                        <a:pt x="6" y="1713"/>
                      </a:lnTo>
                      <a:lnTo>
                        <a:pt x="4" y="1692"/>
                      </a:lnTo>
                      <a:lnTo>
                        <a:pt x="2" y="1671"/>
                      </a:lnTo>
                      <a:lnTo>
                        <a:pt x="2" y="1650"/>
                      </a:lnTo>
                      <a:lnTo>
                        <a:pt x="2" y="1627"/>
                      </a:lnTo>
                      <a:lnTo>
                        <a:pt x="2" y="1606"/>
                      </a:lnTo>
                      <a:lnTo>
                        <a:pt x="0" y="1581"/>
                      </a:lnTo>
                      <a:lnTo>
                        <a:pt x="0" y="1559"/>
                      </a:lnTo>
                      <a:lnTo>
                        <a:pt x="0" y="1534"/>
                      </a:lnTo>
                      <a:lnTo>
                        <a:pt x="2" y="1511"/>
                      </a:lnTo>
                      <a:lnTo>
                        <a:pt x="2" y="1486"/>
                      </a:lnTo>
                      <a:lnTo>
                        <a:pt x="2" y="1462"/>
                      </a:lnTo>
                      <a:lnTo>
                        <a:pt x="4" y="1437"/>
                      </a:lnTo>
                      <a:lnTo>
                        <a:pt x="6" y="1412"/>
                      </a:lnTo>
                      <a:lnTo>
                        <a:pt x="8" y="1386"/>
                      </a:lnTo>
                      <a:lnTo>
                        <a:pt x="12" y="1361"/>
                      </a:lnTo>
                      <a:lnTo>
                        <a:pt x="14" y="1334"/>
                      </a:lnTo>
                      <a:lnTo>
                        <a:pt x="19" y="1308"/>
                      </a:lnTo>
                      <a:lnTo>
                        <a:pt x="21" y="1281"/>
                      </a:lnTo>
                      <a:lnTo>
                        <a:pt x="25" y="1254"/>
                      </a:lnTo>
                      <a:lnTo>
                        <a:pt x="31" y="1228"/>
                      </a:lnTo>
                      <a:lnTo>
                        <a:pt x="37" y="1201"/>
                      </a:lnTo>
                      <a:lnTo>
                        <a:pt x="42" y="1175"/>
                      </a:lnTo>
                      <a:lnTo>
                        <a:pt x="50" y="1146"/>
                      </a:lnTo>
                      <a:lnTo>
                        <a:pt x="56" y="1119"/>
                      </a:lnTo>
                      <a:lnTo>
                        <a:pt x="63" y="1093"/>
                      </a:lnTo>
                      <a:lnTo>
                        <a:pt x="71" y="1066"/>
                      </a:lnTo>
                      <a:lnTo>
                        <a:pt x="80" y="1040"/>
                      </a:lnTo>
                      <a:lnTo>
                        <a:pt x="88" y="1011"/>
                      </a:lnTo>
                      <a:lnTo>
                        <a:pt x="99" y="986"/>
                      </a:lnTo>
                      <a:lnTo>
                        <a:pt x="109" y="958"/>
                      </a:lnTo>
                      <a:lnTo>
                        <a:pt x="120" y="931"/>
                      </a:lnTo>
                      <a:lnTo>
                        <a:pt x="133" y="905"/>
                      </a:lnTo>
                      <a:lnTo>
                        <a:pt x="147" y="878"/>
                      </a:lnTo>
                      <a:lnTo>
                        <a:pt x="160" y="851"/>
                      </a:lnTo>
                      <a:lnTo>
                        <a:pt x="171" y="827"/>
                      </a:lnTo>
                      <a:lnTo>
                        <a:pt x="187" y="800"/>
                      </a:lnTo>
                      <a:lnTo>
                        <a:pt x="204" y="775"/>
                      </a:lnTo>
                      <a:lnTo>
                        <a:pt x="217" y="751"/>
                      </a:lnTo>
                      <a:lnTo>
                        <a:pt x="232" y="728"/>
                      </a:lnTo>
                      <a:lnTo>
                        <a:pt x="246" y="703"/>
                      </a:lnTo>
                      <a:lnTo>
                        <a:pt x="261" y="682"/>
                      </a:lnTo>
                      <a:lnTo>
                        <a:pt x="276" y="659"/>
                      </a:lnTo>
                      <a:lnTo>
                        <a:pt x="291" y="639"/>
                      </a:lnTo>
                      <a:lnTo>
                        <a:pt x="306" y="618"/>
                      </a:lnTo>
                      <a:lnTo>
                        <a:pt x="322" y="599"/>
                      </a:lnTo>
                      <a:lnTo>
                        <a:pt x="335" y="580"/>
                      </a:lnTo>
                      <a:lnTo>
                        <a:pt x="350" y="561"/>
                      </a:lnTo>
                      <a:lnTo>
                        <a:pt x="365" y="542"/>
                      </a:lnTo>
                      <a:lnTo>
                        <a:pt x="381" y="524"/>
                      </a:lnTo>
                      <a:lnTo>
                        <a:pt x="396" y="507"/>
                      </a:lnTo>
                      <a:lnTo>
                        <a:pt x="411" y="488"/>
                      </a:lnTo>
                      <a:lnTo>
                        <a:pt x="426" y="471"/>
                      </a:lnTo>
                      <a:lnTo>
                        <a:pt x="443" y="458"/>
                      </a:lnTo>
                      <a:lnTo>
                        <a:pt x="459" y="439"/>
                      </a:lnTo>
                      <a:lnTo>
                        <a:pt x="474" y="426"/>
                      </a:lnTo>
                      <a:lnTo>
                        <a:pt x="489" y="409"/>
                      </a:lnTo>
                      <a:lnTo>
                        <a:pt x="506" y="395"/>
                      </a:lnTo>
                      <a:lnTo>
                        <a:pt x="519" y="380"/>
                      </a:lnTo>
                      <a:lnTo>
                        <a:pt x="538" y="367"/>
                      </a:lnTo>
                      <a:lnTo>
                        <a:pt x="552" y="353"/>
                      </a:lnTo>
                      <a:lnTo>
                        <a:pt x="569" y="340"/>
                      </a:lnTo>
                      <a:lnTo>
                        <a:pt x="586" y="329"/>
                      </a:lnTo>
                      <a:lnTo>
                        <a:pt x="601" y="315"/>
                      </a:lnTo>
                      <a:lnTo>
                        <a:pt x="618" y="302"/>
                      </a:lnTo>
                      <a:lnTo>
                        <a:pt x="635" y="293"/>
                      </a:lnTo>
                      <a:lnTo>
                        <a:pt x="650" y="279"/>
                      </a:lnTo>
                      <a:lnTo>
                        <a:pt x="666" y="268"/>
                      </a:lnTo>
                      <a:lnTo>
                        <a:pt x="685" y="256"/>
                      </a:lnTo>
                      <a:lnTo>
                        <a:pt x="702" y="249"/>
                      </a:lnTo>
                      <a:lnTo>
                        <a:pt x="717" y="237"/>
                      </a:lnTo>
                      <a:lnTo>
                        <a:pt x="734" y="226"/>
                      </a:lnTo>
                      <a:lnTo>
                        <a:pt x="749" y="217"/>
                      </a:lnTo>
                      <a:lnTo>
                        <a:pt x="766" y="207"/>
                      </a:lnTo>
                      <a:lnTo>
                        <a:pt x="784" y="198"/>
                      </a:lnTo>
                      <a:lnTo>
                        <a:pt x="801" y="188"/>
                      </a:lnTo>
                      <a:lnTo>
                        <a:pt x="820" y="180"/>
                      </a:lnTo>
                      <a:lnTo>
                        <a:pt x="837" y="171"/>
                      </a:lnTo>
                      <a:lnTo>
                        <a:pt x="854" y="163"/>
                      </a:lnTo>
                      <a:lnTo>
                        <a:pt x="871" y="154"/>
                      </a:lnTo>
                      <a:lnTo>
                        <a:pt x="888" y="144"/>
                      </a:lnTo>
                      <a:lnTo>
                        <a:pt x="905" y="139"/>
                      </a:lnTo>
                      <a:lnTo>
                        <a:pt x="924" y="129"/>
                      </a:lnTo>
                      <a:lnTo>
                        <a:pt x="941" y="121"/>
                      </a:lnTo>
                      <a:lnTo>
                        <a:pt x="960" y="114"/>
                      </a:lnTo>
                      <a:lnTo>
                        <a:pt x="977" y="108"/>
                      </a:lnTo>
                      <a:lnTo>
                        <a:pt x="996" y="101"/>
                      </a:lnTo>
                      <a:lnTo>
                        <a:pt x="1014" y="93"/>
                      </a:lnTo>
                      <a:lnTo>
                        <a:pt x="1033" y="85"/>
                      </a:lnTo>
                      <a:lnTo>
                        <a:pt x="1052" y="78"/>
                      </a:lnTo>
                      <a:lnTo>
                        <a:pt x="1069" y="70"/>
                      </a:lnTo>
                      <a:lnTo>
                        <a:pt x="1088" y="64"/>
                      </a:lnTo>
                      <a:lnTo>
                        <a:pt x="1107" y="59"/>
                      </a:lnTo>
                      <a:lnTo>
                        <a:pt x="1126" y="53"/>
                      </a:lnTo>
                      <a:lnTo>
                        <a:pt x="1143" y="45"/>
                      </a:lnTo>
                      <a:lnTo>
                        <a:pt x="1162" y="40"/>
                      </a:lnTo>
                      <a:lnTo>
                        <a:pt x="1181" y="32"/>
                      </a:lnTo>
                      <a:lnTo>
                        <a:pt x="1202" y="26"/>
                      </a:lnTo>
                      <a:lnTo>
                        <a:pt x="1221" y="19"/>
                      </a:lnTo>
                      <a:lnTo>
                        <a:pt x="1242" y="13"/>
                      </a:lnTo>
                      <a:lnTo>
                        <a:pt x="1259" y="6"/>
                      </a:lnTo>
                      <a:lnTo>
                        <a:pt x="128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02" name="Freeform 177">
                  <a:extLst>
                    <a:ext uri="{FF2B5EF4-FFF2-40B4-BE49-F238E27FC236}">
                      <a16:creationId xmlns:a16="http://schemas.microsoft.com/office/drawing/2014/main" xmlns="" id="{BE8A4280-B287-437C-A11D-F1F4D1C69BEE}"/>
                    </a:ext>
                  </a:extLst>
                </p:cNvPr>
                <p:cNvSpPr>
                  <a:spLocks/>
                </p:cNvSpPr>
                <p:nvPr/>
              </p:nvSpPr>
              <p:spPr bwMode="auto">
                <a:xfrm>
                  <a:off x="2799" y="1876"/>
                  <a:ext cx="438" cy="410"/>
                </a:xfrm>
                <a:custGeom>
                  <a:avLst/>
                  <a:gdLst>
                    <a:gd name="T0" fmla="*/ 0 w 876"/>
                    <a:gd name="T1" fmla="*/ 85 h 820"/>
                    <a:gd name="T2" fmla="*/ 438 w 876"/>
                    <a:gd name="T3" fmla="*/ 0 h 820"/>
                    <a:gd name="T4" fmla="*/ 292 w 876"/>
                    <a:gd name="T5" fmla="*/ 410 h 820"/>
                    <a:gd name="T6" fmla="*/ 0 w 876"/>
                    <a:gd name="T7" fmla="*/ 85 h 820"/>
                    <a:gd name="T8" fmla="*/ 0 w 876"/>
                    <a:gd name="T9" fmla="*/ 85 h 8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6" h="820">
                      <a:moveTo>
                        <a:pt x="0" y="169"/>
                      </a:moveTo>
                      <a:lnTo>
                        <a:pt x="876" y="0"/>
                      </a:lnTo>
                      <a:lnTo>
                        <a:pt x="583" y="820"/>
                      </a:lnTo>
                      <a:lnTo>
                        <a:pt x="0" y="169"/>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1694" name="Group 178">
              <a:extLst>
                <a:ext uri="{FF2B5EF4-FFF2-40B4-BE49-F238E27FC236}">
                  <a16:creationId xmlns:a16="http://schemas.microsoft.com/office/drawing/2014/main" xmlns="" id="{08183B6A-1119-4C71-9D0E-14232AE46C6D}"/>
                </a:ext>
              </a:extLst>
            </p:cNvPr>
            <p:cNvGrpSpPr>
              <a:grpSpLocks/>
            </p:cNvGrpSpPr>
            <p:nvPr/>
          </p:nvGrpSpPr>
          <p:grpSpPr bwMode="auto">
            <a:xfrm>
              <a:off x="3797" y="2394"/>
              <a:ext cx="1169" cy="833"/>
              <a:chOff x="3632" y="2179"/>
              <a:chExt cx="834" cy="595"/>
            </a:xfrm>
          </p:grpSpPr>
          <p:sp>
            <p:nvSpPr>
              <p:cNvPr id="71695" name="Rectangle 179">
                <a:extLst>
                  <a:ext uri="{FF2B5EF4-FFF2-40B4-BE49-F238E27FC236}">
                    <a16:creationId xmlns:a16="http://schemas.microsoft.com/office/drawing/2014/main" xmlns="" id="{A095CF4D-F180-451A-BD87-31CFAF61E8A2}"/>
                  </a:ext>
                </a:extLst>
              </p:cNvPr>
              <p:cNvSpPr>
                <a:spLocks noChangeArrowheads="1"/>
              </p:cNvSpPr>
              <p:nvPr/>
            </p:nvSpPr>
            <p:spPr bwMode="auto">
              <a:xfrm>
                <a:off x="3674" y="2257"/>
                <a:ext cx="490"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Deficiências</a:t>
                </a:r>
                <a:endParaRPr kumimoji="0" lang="en-US" alt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1696" name="Group 180">
                <a:extLst>
                  <a:ext uri="{FF2B5EF4-FFF2-40B4-BE49-F238E27FC236}">
                    <a16:creationId xmlns:a16="http://schemas.microsoft.com/office/drawing/2014/main" xmlns="" id="{E117722D-32C6-4DF8-A3BC-BC41E7E3ADD0}"/>
                  </a:ext>
                </a:extLst>
              </p:cNvPr>
              <p:cNvGrpSpPr>
                <a:grpSpLocks/>
              </p:cNvGrpSpPr>
              <p:nvPr/>
            </p:nvGrpSpPr>
            <p:grpSpPr bwMode="auto">
              <a:xfrm rot="14312278" flipV="1">
                <a:off x="3751" y="2060"/>
                <a:ext cx="595" cy="834"/>
                <a:chOff x="2799" y="1132"/>
                <a:chExt cx="823" cy="1154"/>
              </a:xfrm>
            </p:grpSpPr>
            <p:sp>
              <p:nvSpPr>
                <p:cNvPr id="71697" name="Freeform 181">
                  <a:extLst>
                    <a:ext uri="{FF2B5EF4-FFF2-40B4-BE49-F238E27FC236}">
                      <a16:creationId xmlns:a16="http://schemas.microsoft.com/office/drawing/2014/main" xmlns="" id="{3DC4F13A-F6B6-49D1-A6B1-082C5209924F}"/>
                    </a:ext>
                  </a:extLst>
                </p:cNvPr>
                <p:cNvSpPr>
                  <a:spLocks/>
                </p:cNvSpPr>
                <p:nvPr/>
              </p:nvSpPr>
              <p:spPr bwMode="auto">
                <a:xfrm>
                  <a:off x="2935" y="1132"/>
                  <a:ext cx="687" cy="1012"/>
                </a:xfrm>
                <a:custGeom>
                  <a:avLst/>
                  <a:gdLst>
                    <a:gd name="T0" fmla="*/ 678 w 1375"/>
                    <a:gd name="T1" fmla="*/ 159 h 2024"/>
                    <a:gd name="T2" fmla="*/ 654 w 1375"/>
                    <a:gd name="T3" fmla="*/ 166 h 2024"/>
                    <a:gd name="T4" fmla="*/ 625 w 1375"/>
                    <a:gd name="T5" fmla="*/ 174 h 2024"/>
                    <a:gd name="T6" fmla="*/ 589 w 1375"/>
                    <a:gd name="T7" fmla="*/ 187 h 2024"/>
                    <a:gd name="T8" fmla="*/ 547 w 1375"/>
                    <a:gd name="T9" fmla="*/ 205 h 2024"/>
                    <a:gd name="T10" fmla="*/ 504 w 1375"/>
                    <a:gd name="T11" fmla="*/ 227 h 2024"/>
                    <a:gd name="T12" fmla="*/ 455 w 1375"/>
                    <a:gd name="T13" fmla="*/ 253 h 2024"/>
                    <a:gd name="T14" fmla="*/ 409 w 1375"/>
                    <a:gd name="T15" fmla="*/ 285 h 2024"/>
                    <a:gd name="T16" fmla="*/ 362 w 1375"/>
                    <a:gd name="T17" fmla="*/ 324 h 2024"/>
                    <a:gd name="T18" fmla="*/ 317 w 1375"/>
                    <a:gd name="T19" fmla="*/ 369 h 2024"/>
                    <a:gd name="T20" fmla="*/ 278 w 1375"/>
                    <a:gd name="T21" fmla="*/ 420 h 2024"/>
                    <a:gd name="T22" fmla="*/ 244 w 1375"/>
                    <a:gd name="T23" fmla="*/ 479 h 2024"/>
                    <a:gd name="T24" fmla="*/ 218 w 1375"/>
                    <a:gd name="T25" fmla="*/ 543 h 2024"/>
                    <a:gd name="T26" fmla="*/ 198 w 1375"/>
                    <a:gd name="T27" fmla="*/ 605 h 2024"/>
                    <a:gd name="T28" fmla="*/ 182 w 1375"/>
                    <a:gd name="T29" fmla="*/ 662 h 2024"/>
                    <a:gd name="T30" fmla="*/ 174 w 1375"/>
                    <a:gd name="T31" fmla="*/ 714 h 2024"/>
                    <a:gd name="T32" fmla="*/ 168 w 1375"/>
                    <a:gd name="T33" fmla="*/ 762 h 2024"/>
                    <a:gd name="T34" fmla="*/ 168 w 1375"/>
                    <a:gd name="T35" fmla="*/ 806 h 2024"/>
                    <a:gd name="T36" fmla="*/ 169 w 1375"/>
                    <a:gd name="T37" fmla="*/ 845 h 2024"/>
                    <a:gd name="T38" fmla="*/ 173 w 1375"/>
                    <a:gd name="T39" fmla="*/ 879 h 2024"/>
                    <a:gd name="T40" fmla="*/ 178 w 1375"/>
                    <a:gd name="T41" fmla="*/ 908 h 2024"/>
                    <a:gd name="T42" fmla="*/ 183 w 1375"/>
                    <a:gd name="T43" fmla="*/ 933 h 2024"/>
                    <a:gd name="T44" fmla="*/ 191 w 1375"/>
                    <a:gd name="T45" fmla="*/ 962 h 2024"/>
                    <a:gd name="T46" fmla="*/ 186 w 1375"/>
                    <a:gd name="T47" fmla="*/ 974 h 2024"/>
                    <a:gd name="T48" fmla="*/ 161 w 1375"/>
                    <a:gd name="T49" fmla="*/ 982 h 2024"/>
                    <a:gd name="T50" fmla="*/ 125 w 1375"/>
                    <a:gd name="T51" fmla="*/ 991 h 2024"/>
                    <a:gd name="T52" fmla="*/ 98 w 1375"/>
                    <a:gd name="T53" fmla="*/ 996 h 2024"/>
                    <a:gd name="T54" fmla="*/ 65 w 1375"/>
                    <a:gd name="T55" fmla="*/ 1003 h 2024"/>
                    <a:gd name="T56" fmla="*/ 36 w 1375"/>
                    <a:gd name="T57" fmla="*/ 1009 h 2024"/>
                    <a:gd name="T58" fmla="*/ 25 w 1375"/>
                    <a:gd name="T59" fmla="*/ 1009 h 2024"/>
                    <a:gd name="T60" fmla="*/ 18 w 1375"/>
                    <a:gd name="T61" fmla="*/ 983 h 2024"/>
                    <a:gd name="T62" fmla="*/ 14 w 1375"/>
                    <a:gd name="T63" fmla="*/ 953 h 2024"/>
                    <a:gd name="T64" fmla="*/ 8 w 1375"/>
                    <a:gd name="T65" fmla="*/ 914 h 2024"/>
                    <a:gd name="T66" fmla="*/ 3 w 1375"/>
                    <a:gd name="T67" fmla="*/ 867 h 2024"/>
                    <a:gd name="T68" fmla="*/ 1 w 1375"/>
                    <a:gd name="T69" fmla="*/ 814 h 2024"/>
                    <a:gd name="T70" fmla="*/ 1 w 1375"/>
                    <a:gd name="T71" fmla="*/ 756 h 2024"/>
                    <a:gd name="T72" fmla="*/ 4 w 1375"/>
                    <a:gd name="T73" fmla="*/ 693 h 2024"/>
                    <a:gd name="T74" fmla="*/ 12 w 1375"/>
                    <a:gd name="T75" fmla="*/ 627 h 2024"/>
                    <a:gd name="T76" fmla="*/ 28 w 1375"/>
                    <a:gd name="T77" fmla="*/ 560 h 2024"/>
                    <a:gd name="T78" fmla="*/ 49 w 1375"/>
                    <a:gd name="T79" fmla="*/ 493 h 2024"/>
                    <a:gd name="T80" fmla="*/ 80 w 1375"/>
                    <a:gd name="T81" fmla="*/ 426 h 2024"/>
                    <a:gd name="T82" fmla="*/ 116 w 1375"/>
                    <a:gd name="T83" fmla="*/ 364 h 2024"/>
                    <a:gd name="T84" fmla="*/ 153 w 1375"/>
                    <a:gd name="T85" fmla="*/ 309 h 2024"/>
                    <a:gd name="T86" fmla="*/ 190 w 1375"/>
                    <a:gd name="T87" fmla="*/ 262 h 2024"/>
                    <a:gd name="T88" fmla="*/ 229 w 1375"/>
                    <a:gd name="T89" fmla="*/ 220 h 2024"/>
                    <a:gd name="T90" fmla="*/ 269 w 1375"/>
                    <a:gd name="T91" fmla="*/ 184 h 2024"/>
                    <a:gd name="T92" fmla="*/ 309 w 1375"/>
                    <a:gd name="T93" fmla="*/ 151 h 2024"/>
                    <a:gd name="T94" fmla="*/ 351 w 1375"/>
                    <a:gd name="T95" fmla="*/ 125 h 2024"/>
                    <a:gd name="T96" fmla="*/ 392 w 1375"/>
                    <a:gd name="T97" fmla="*/ 99 h 2024"/>
                    <a:gd name="T98" fmla="*/ 435 w 1375"/>
                    <a:gd name="T99" fmla="*/ 77 h 2024"/>
                    <a:gd name="T100" fmla="*/ 480 w 1375"/>
                    <a:gd name="T101" fmla="*/ 57 h 2024"/>
                    <a:gd name="T102" fmla="*/ 526 w 1375"/>
                    <a:gd name="T103" fmla="*/ 39 h 2024"/>
                    <a:gd name="T104" fmla="*/ 571 w 1375"/>
                    <a:gd name="T105" fmla="*/ 23 h 2024"/>
                    <a:gd name="T106" fmla="*/ 621 w 1375"/>
                    <a:gd name="T107" fmla="*/ 7 h 20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5" h="2024">
                      <a:moveTo>
                        <a:pt x="1280" y="0"/>
                      </a:moveTo>
                      <a:lnTo>
                        <a:pt x="1375" y="315"/>
                      </a:lnTo>
                      <a:lnTo>
                        <a:pt x="1371" y="315"/>
                      </a:lnTo>
                      <a:lnTo>
                        <a:pt x="1365" y="315"/>
                      </a:lnTo>
                      <a:lnTo>
                        <a:pt x="1356" y="317"/>
                      </a:lnTo>
                      <a:lnTo>
                        <a:pt x="1344" y="323"/>
                      </a:lnTo>
                      <a:lnTo>
                        <a:pt x="1335" y="323"/>
                      </a:lnTo>
                      <a:lnTo>
                        <a:pt x="1327" y="325"/>
                      </a:lnTo>
                      <a:lnTo>
                        <a:pt x="1318" y="327"/>
                      </a:lnTo>
                      <a:lnTo>
                        <a:pt x="1308" y="331"/>
                      </a:lnTo>
                      <a:lnTo>
                        <a:pt x="1297" y="332"/>
                      </a:lnTo>
                      <a:lnTo>
                        <a:pt x="1287" y="336"/>
                      </a:lnTo>
                      <a:lnTo>
                        <a:pt x="1276" y="340"/>
                      </a:lnTo>
                      <a:lnTo>
                        <a:pt x="1264" y="346"/>
                      </a:lnTo>
                      <a:lnTo>
                        <a:pt x="1251" y="348"/>
                      </a:lnTo>
                      <a:lnTo>
                        <a:pt x="1238" y="353"/>
                      </a:lnTo>
                      <a:lnTo>
                        <a:pt x="1223" y="357"/>
                      </a:lnTo>
                      <a:lnTo>
                        <a:pt x="1211" y="363"/>
                      </a:lnTo>
                      <a:lnTo>
                        <a:pt x="1194" y="367"/>
                      </a:lnTo>
                      <a:lnTo>
                        <a:pt x="1179" y="374"/>
                      </a:lnTo>
                      <a:lnTo>
                        <a:pt x="1162" y="380"/>
                      </a:lnTo>
                      <a:lnTo>
                        <a:pt x="1149" y="388"/>
                      </a:lnTo>
                      <a:lnTo>
                        <a:pt x="1131" y="393"/>
                      </a:lnTo>
                      <a:lnTo>
                        <a:pt x="1112" y="401"/>
                      </a:lnTo>
                      <a:lnTo>
                        <a:pt x="1095" y="409"/>
                      </a:lnTo>
                      <a:lnTo>
                        <a:pt x="1080" y="418"/>
                      </a:lnTo>
                      <a:lnTo>
                        <a:pt x="1061" y="426"/>
                      </a:lnTo>
                      <a:lnTo>
                        <a:pt x="1044" y="433"/>
                      </a:lnTo>
                      <a:lnTo>
                        <a:pt x="1027" y="445"/>
                      </a:lnTo>
                      <a:lnTo>
                        <a:pt x="1008" y="454"/>
                      </a:lnTo>
                      <a:lnTo>
                        <a:pt x="989" y="464"/>
                      </a:lnTo>
                      <a:lnTo>
                        <a:pt x="970" y="473"/>
                      </a:lnTo>
                      <a:lnTo>
                        <a:pt x="951" y="483"/>
                      </a:lnTo>
                      <a:lnTo>
                        <a:pt x="932" y="494"/>
                      </a:lnTo>
                      <a:lnTo>
                        <a:pt x="911" y="505"/>
                      </a:lnTo>
                      <a:lnTo>
                        <a:pt x="894" y="519"/>
                      </a:lnTo>
                      <a:lnTo>
                        <a:pt x="875" y="532"/>
                      </a:lnTo>
                      <a:lnTo>
                        <a:pt x="856" y="543"/>
                      </a:lnTo>
                      <a:lnTo>
                        <a:pt x="837" y="557"/>
                      </a:lnTo>
                      <a:lnTo>
                        <a:pt x="818" y="570"/>
                      </a:lnTo>
                      <a:lnTo>
                        <a:pt x="799" y="585"/>
                      </a:lnTo>
                      <a:lnTo>
                        <a:pt x="780" y="601"/>
                      </a:lnTo>
                      <a:lnTo>
                        <a:pt x="761" y="616"/>
                      </a:lnTo>
                      <a:lnTo>
                        <a:pt x="742" y="631"/>
                      </a:lnTo>
                      <a:lnTo>
                        <a:pt x="725" y="648"/>
                      </a:lnTo>
                      <a:lnTo>
                        <a:pt x="708" y="667"/>
                      </a:lnTo>
                      <a:lnTo>
                        <a:pt x="689" y="682"/>
                      </a:lnTo>
                      <a:lnTo>
                        <a:pt x="671" y="699"/>
                      </a:lnTo>
                      <a:lnTo>
                        <a:pt x="654" y="718"/>
                      </a:lnTo>
                      <a:lnTo>
                        <a:pt x="635" y="737"/>
                      </a:lnTo>
                      <a:lnTo>
                        <a:pt x="618" y="756"/>
                      </a:lnTo>
                      <a:lnTo>
                        <a:pt x="603" y="777"/>
                      </a:lnTo>
                      <a:lnTo>
                        <a:pt x="588" y="798"/>
                      </a:lnTo>
                      <a:lnTo>
                        <a:pt x="573" y="821"/>
                      </a:lnTo>
                      <a:lnTo>
                        <a:pt x="557" y="840"/>
                      </a:lnTo>
                      <a:lnTo>
                        <a:pt x="542" y="863"/>
                      </a:lnTo>
                      <a:lnTo>
                        <a:pt x="529" y="886"/>
                      </a:lnTo>
                      <a:lnTo>
                        <a:pt x="516" y="910"/>
                      </a:lnTo>
                      <a:lnTo>
                        <a:pt x="502" y="933"/>
                      </a:lnTo>
                      <a:lnTo>
                        <a:pt x="489" y="958"/>
                      </a:lnTo>
                      <a:lnTo>
                        <a:pt x="478" y="985"/>
                      </a:lnTo>
                      <a:lnTo>
                        <a:pt x="468" y="1011"/>
                      </a:lnTo>
                      <a:lnTo>
                        <a:pt x="455" y="1036"/>
                      </a:lnTo>
                      <a:lnTo>
                        <a:pt x="445" y="1061"/>
                      </a:lnTo>
                      <a:lnTo>
                        <a:pt x="436" y="1085"/>
                      </a:lnTo>
                      <a:lnTo>
                        <a:pt x="428" y="1112"/>
                      </a:lnTo>
                      <a:lnTo>
                        <a:pt x="417" y="1135"/>
                      </a:lnTo>
                      <a:lnTo>
                        <a:pt x="409" y="1159"/>
                      </a:lnTo>
                      <a:lnTo>
                        <a:pt x="401" y="1184"/>
                      </a:lnTo>
                      <a:lnTo>
                        <a:pt x="396" y="1209"/>
                      </a:lnTo>
                      <a:lnTo>
                        <a:pt x="386" y="1232"/>
                      </a:lnTo>
                      <a:lnTo>
                        <a:pt x="381" y="1254"/>
                      </a:lnTo>
                      <a:lnTo>
                        <a:pt x="375" y="1277"/>
                      </a:lnTo>
                      <a:lnTo>
                        <a:pt x="371" y="1300"/>
                      </a:lnTo>
                      <a:lnTo>
                        <a:pt x="365" y="1323"/>
                      </a:lnTo>
                      <a:lnTo>
                        <a:pt x="362" y="1344"/>
                      </a:lnTo>
                      <a:lnTo>
                        <a:pt x="358" y="1367"/>
                      </a:lnTo>
                      <a:lnTo>
                        <a:pt x="356" y="1387"/>
                      </a:lnTo>
                      <a:lnTo>
                        <a:pt x="350" y="1407"/>
                      </a:lnTo>
                      <a:lnTo>
                        <a:pt x="348" y="1427"/>
                      </a:lnTo>
                      <a:lnTo>
                        <a:pt x="344" y="1446"/>
                      </a:lnTo>
                      <a:lnTo>
                        <a:pt x="343" y="1467"/>
                      </a:lnTo>
                      <a:lnTo>
                        <a:pt x="341" y="1486"/>
                      </a:lnTo>
                      <a:lnTo>
                        <a:pt x="339" y="1505"/>
                      </a:lnTo>
                      <a:lnTo>
                        <a:pt x="337" y="1524"/>
                      </a:lnTo>
                      <a:lnTo>
                        <a:pt x="337" y="1543"/>
                      </a:lnTo>
                      <a:lnTo>
                        <a:pt x="337" y="1560"/>
                      </a:lnTo>
                      <a:lnTo>
                        <a:pt x="337" y="1578"/>
                      </a:lnTo>
                      <a:lnTo>
                        <a:pt x="337" y="1595"/>
                      </a:lnTo>
                      <a:lnTo>
                        <a:pt x="337" y="1612"/>
                      </a:lnTo>
                      <a:lnTo>
                        <a:pt x="337" y="1629"/>
                      </a:lnTo>
                      <a:lnTo>
                        <a:pt x="337" y="1644"/>
                      </a:lnTo>
                      <a:lnTo>
                        <a:pt x="337" y="1661"/>
                      </a:lnTo>
                      <a:lnTo>
                        <a:pt x="339" y="1676"/>
                      </a:lnTo>
                      <a:lnTo>
                        <a:pt x="339" y="1690"/>
                      </a:lnTo>
                      <a:lnTo>
                        <a:pt x="339" y="1705"/>
                      </a:lnTo>
                      <a:lnTo>
                        <a:pt x="341" y="1716"/>
                      </a:lnTo>
                      <a:lnTo>
                        <a:pt x="343" y="1732"/>
                      </a:lnTo>
                      <a:lnTo>
                        <a:pt x="343" y="1745"/>
                      </a:lnTo>
                      <a:lnTo>
                        <a:pt x="346" y="1758"/>
                      </a:lnTo>
                      <a:lnTo>
                        <a:pt x="348" y="1771"/>
                      </a:lnTo>
                      <a:lnTo>
                        <a:pt x="350" y="1785"/>
                      </a:lnTo>
                      <a:lnTo>
                        <a:pt x="350" y="1794"/>
                      </a:lnTo>
                      <a:lnTo>
                        <a:pt x="354" y="1804"/>
                      </a:lnTo>
                      <a:lnTo>
                        <a:pt x="356" y="1815"/>
                      </a:lnTo>
                      <a:lnTo>
                        <a:pt x="358" y="1827"/>
                      </a:lnTo>
                      <a:lnTo>
                        <a:pt x="360" y="1836"/>
                      </a:lnTo>
                      <a:lnTo>
                        <a:pt x="362" y="1846"/>
                      </a:lnTo>
                      <a:lnTo>
                        <a:pt x="363" y="1855"/>
                      </a:lnTo>
                      <a:lnTo>
                        <a:pt x="367" y="1865"/>
                      </a:lnTo>
                      <a:lnTo>
                        <a:pt x="369" y="1880"/>
                      </a:lnTo>
                      <a:lnTo>
                        <a:pt x="373" y="1895"/>
                      </a:lnTo>
                      <a:lnTo>
                        <a:pt x="377" y="1906"/>
                      </a:lnTo>
                      <a:lnTo>
                        <a:pt x="381" y="1916"/>
                      </a:lnTo>
                      <a:lnTo>
                        <a:pt x="382" y="1924"/>
                      </a:lnTo>
                      <a:lnTo>
                        <a:pt x="386" y="1931"/>
                      </a:lnTo>
                      <a:lnTo>
                        <a:pt x="386" y="1937"/>
                      </a:lnTo>
                      <a:lnTo>
                        <a:pt x="388" y="1941"/>
                      </a:lnTo>
                      <a:lnTo>
                        <a:pt x="384" y="1944"/>
                      </a:lnTo>
                      <a:lnTo>
                        <a:pt x="373" y="1948"/>
                      </a:lnTo>
                      <a:lnTo>
                        <a:pt x="363" y="1950"/>
                      </a:lnTo>
                      <a:lnTo>
                        <a:pt x="356" y="1954"/>
                      </a:lnTo>
                      <a:lnTo>
                        <a:pt x="344" y="1956"/>
                      </a:lnTo>
                      <a:lnTo>
                        <a:pt x="335" y="1962"/>
                      </a:lnTo>
                      <a:lnTo>
                        <a:pt x="322" y="1963"/>
                      </a:lnTo>
                      <a:lnTo>
                        <a:pt x="308" y="1967"/>
                      </a:lnTo>
                      <a:lnTo>
                        <a:pt x="293" y="1969"/>
                      </a:lnTo>
                      <a:lnTo>
                        <a:pt x="282" y="1975"/>
                      </a:lnTo>
                      <a:lnTo>
                        <a:pt x="265" y="1977"/>
                      </a:lnTo>
                      <a:lnTo>
                        <a:pt x="251" y="1981"/>
                      </a:lnTo>
                      <a:lnTo>
                        <a:pt x="234" y="1984"/>
                      </a:lnTo>
                      <a:lnTo>
                        <a:pt x="221" y="1988"/>
                      </a:lnTo>
                      <a:lnTo>
                        <a:pt x="211" y="1988"/>
                      </a:lnTo>
                      <a:lnTo>
                        <a:pt x="202" y="1992"/>
                      </a:lnTo>
                      <a:lnTo>
                        <a:pt x="196" y="1992"/>
                      </a:lnTo>
                      <a:lnTo>
                        <a:pt x="189" y="1994"/>
                      </a:lnTo>
                      <a:lnTo>
                        <a:pt x="171" y="1998"/>
                      </a:lnTo>
                      <a:lnTo>
                        <a:pt x="158" y="2000"/>
                      </a:lnTo>
                      <a:lnTo>
                        <a:pt x="141" y="2003"/>
                      </a:lnTo>
                      <a:lnTo>
                        <a:pt x="130" y="2005"/>
                      </a:lnTo>
                      <a:lnTo>
                        <a:pt x="116" y="2009"/>
                      </a:lnTo>
                      <a:lnTo>
                        <a:pt x="105" y="2013"/>
                      </a:lnTo>
                      <a:lnTo>
                        <a:pt x="92" y="2015"/>
                      </a:lnTo>
                      <a:lnTo>
                        <a:pt x="82" y="2017"/>
                      </a:lnTo>
                      <a:lnTo>
                        <a:pt x="73" y="2017"/>
                      </a:lnTo>
                      <a:lnTo>
                        <a:pt x="67" y="2020"/>
                      </a:lnTo>
                      <a:lnTo>
                        <a:pt x="56" y="2024"/>
                      </a:lnTo>
                      <a:lnTo>
                        <a:pt x="54" y="2024"/>
                      </a:lnTo>
                      <a:lnTo>
                        <a:pt x="52" y="2022"/>
                      </a:lnTo>
                      <a:lnTo>
                        <a:pt x="50" y="2017"/>
                      </a:lnTo>
                      <a:lnTo>
                        <a:pt x="48" y="2005"/>
                      </a:lnTo>
                      <a:lnTo>
                        <a:pt x="44" y="1992"/>
                      </a:lnTo>
                      <a:lnTo>
                        <a:pt x="42" y="1984"/>
                      </a:lnTo>
                      <a:lnTo>
                        <a:pt x="40" y="1975"/>
                      </a:lnTo>
                      <a:lnTo>
                        <a:pt x="37" y="1965"/>
                      </a:lnTo>
                      <a:lnTo>
                        <a:pt x="37" y="1956"/>
                      </a:lnTo>
                      <a:lnTo>
                        <a:pt x="33" y="1943"/>
                      </a:lnTo>
                      <a:lnTo>
                        <a:pt x="31" y="1931"/>
                      </a:lnTo>
                      <a:lnTo>
                        <a:pt x="31" y="1918"/>
                      </a:lnTo>
                      <a:lnTo>
                        <a:pt x="29" y="1906"/>
                      </a:lnTo>
                      <a:lnTo>
                        <a:pt x="25" y="1889"/>
                      </a:lnTo>
                      <a:lnTo>
                        <a:pt x="23" y="1876"/>
                      </a:lnTo>
                      <a:lnTo>
                        <a:pt x="19" y="1859"/>
                      </a:lnTo>
                      <a:lnTo>
                        <a:pt x="19" y="1844"/>
                      </a:lnTo>
                      <a:lnTo>
                        <a:pt x="16" y="1827"/>
                      </a:lnTo>
                      <a:lnTo>
                        <a:pt x="14" y="1808"/>
                      </a:lnTo>
                      <a:lnTo>
                        <a:pt x="12" y="1790"/>
                      </a:lnTo>
                      <a:lnTo>
                        <a:pt x="12" y="1773"/>
                      </a:lnTo>
                      <a:lnTo>
                        <a:pt x="8" y="1754"/>
                      </a:lnTo>
                      <a:lnTo>
                        <a:pt x="6" y="1733"/>
                      </a:lnTo>
                      <a:lnTo>
                        <a:pt x="6" y="1713"/>
                      </a:lnTo>
                      <a:lnTo>
                        <a:pt x="4" y="1692"/>
                      </a:lnTo>
                      <a:lnTo>
                        <a:pt x="2" y="1671"/>
                      </a:lnTo>
                      <a:lnTo>
                        <a:pt x="2" y="1650"/>
                      </a:lnTo>
                      <a:lnTo>
                        <a:pt x="2" y="1627"/>
                      </a:lnTo>
                      <a:lnTo>
                        <a:pt x="2" y="1606"/>
                      </a:lnTo>
                      <a:lnTo>
                        <a:pt x="0" y="1581"/>
                      </a:lnTo>
                      <a:lnTo>
                        <a:pt x="0" y="1559"/>
                      </a:lnTo>
                      <a:lnTo>
                        <a:pt x="0" y="1534"/>
                      </a:lnTo>
                      <a:lnTo>
                        <a:pt x="2" y="1511"/>
                      </a:lnTo>
                      <a:lnTo>
                        <a:pt x="2" y="1486"/>
                      </a:lnTo>
                      <a:lnTo>
                        <a:pt x="2" y="1462"/>
                      </a:lnTo>
                      <a:lnTo>
                        <a:pt x="4" y="1437"/>
                      </a:lnTo>
                      <a:lnTo>
                        <a:pt x="6" y="1412"/>
                      </a:lnTo>
                      <a:lnTo>
                        <a:pt x="8" y="1386"/>
                      </a:lnTo>
                      <a:lnTo>
                        <a:pt x="12" y="1361"/>
                      </a:lnTo>
                      <a:lnTo>
                        <a:pt x="14" y="1334"/>
                      </a:lnTo>
                      <a:lnTo>
                        <a:pt x="19" y="1308"/>
                      </a:lnTo>
                      <a:lnTo>
                        <a:pt x="21" y="1281"/>
                      </a:lnTo>
                      <a:lnTo>
                        <a:pt x="25" y="1254"/>
                      </a:lnTo>
                      <a:lnTo>
                        <a:pt x="31" y="1228"/>
                      </a:lnTo>
                      <a:lnTo>
                        <a:pt x="37" y="1201"/>
                      </a:lnTo>
                      <a:lnTo>
                        <a:pt x="42" y="1175"/>
                      </a:lnTo>
                      <a:lnTo>
                        <a:pt x="50" y="1146"/>
                      </a:lnTo>
                      <a:lnTo>
                        <a:pt x="56" y="1119"/>
                      </a:lnTo>
                      <a:lnTo>
                        <a:pt x="63" y="1093"/>
                      </a:lnTo>
                      <a:lnTo>
                        <a:pt x="71" y="1066"/>
                      </a:lnTo>
                      <a:lnTo>
                        <a:pt x="80" y="1040"/>
                      </a:lnTo>
                      <a:lnTo>
                        <a:pt x="88" y="1011"/>
                      </a:lnTo>
                      <a:lnTo>
                        <a:pt x="99" y="986"/>
                      </a:lnTo>
                      <a:lnTo>
                        <a:pt x="109" y="958"/>
                      </a:lnTo>
                      <a:lnTo>
                        <a:pt x="120" y="931"/>
                      </a:lnTo>
                      <a:lnTo>
                        <a:pt x="133" y="905"/>
                      </a:lnTo>
                      <a:lnTo>
                        <a:pt x="147" y="878"/>
                      </a:lnTo>
                      <a:lnTo>
                        <a:pt x="160" y="851"/>
                      </a:lnTo>
                      <a:lnTo>
                        <a:pt x="171" y="827"/>
                      </a:lnTo>
                      <a:lnTo>
                        <a:pt x="187" y="800"/>
                      </a:lnTo>
                      <a:lnTo>
                        <a:pt x="204" y="775"/>
                      </a:lnTo>
                      <a:lnTo>
                        <a:pt x="217" y="751"/>
                      </a:lnTo>
                      <a:lnTo>
                        <a:pt x="232" y="728"/>
                      </a:lnTo>
                      <a:lnTo>
                        <a:pt x="246" y="703"/>
                      </a:lnTo>
                      <a:lnTo>
                        <a:pt x="261" y="682"/>
                      </a:lnTo>
                      <a:lnTo>
                        <a:pt x="276" y="659"/>
                      </a:lnTo>
                      <a:lnTo>
                        <a:pt x="291" y="639"/>
                      </a:lnTo>
                      <a:lnTo>
                        <a:pt x="306" y="618"/>
                      </a:lnTo>
                      <a:lnTo>
                        <a:pt x="322" y="599"/>
                      </a:lnTo>
                      <a:lnTo>
                        <a:pt x="335" y="580"/>
                      </a:lnTo>
                      <a:lnTo>
                        <a:pt x="350" y="561"/>
                      </a:lnTo>
                      <a:lnTo>
                        <a:pt x="365" y="542"/>
                      </a:lnTo>
                      <a:lnTo>
                        <a:pt x="381" y="524"/>
                      </a:lnTo>
                      <a:lnTo>
                        <a:pt x="396" y="507"/>
                      </a:lnTo>
                      <a:lnTo>
                        <a:pt x="411" y="488"/>
                      </a:lnTo>
                      <a:lnTo>
                        <a:pt x="426" y="471"/>
                      </a:lnTo>
                      <a:lnTo>
                        <a:pt x="443" y="458"/>
                      </a:lnTo>
                      <a:lnTo>
                        <a:pt x="459" y="439"/>
                      </a:lnTo>
                      <a:lnTo>
                        <a:pt x="474" y="426"/>
                      </a:lnTo>
                      <a:lnTo>
                        <a:pt x="489" y="409"/>
                      </a:lnTo>
                      <a:lnTo>
                        <a:pt x="506" y="395"/>
                      </a:lnTo>
                      <a:lnTo>
                        <a:pt x="519" y="380"/>
                      </a:lnTo>
                      <a:lnTo>
                        <a:pt x="538" y="367"/>
                      </a:lnTo>
                      <a:lnTo>
                        <a:pt x="552" y="353"/>
                      </a:lnTo>
                      <a:lnTo>
                        <a:pt x="569" y="340"/>
                      </a:lnTo>
                      <a:lnTo>
                        <a:pt x="586" y="329"/>
                      </a:lnTo>
                      <a:lnTo>
                        <a:pt x="601" y="315"/>
                      </a:lnTo>
                      <a:lnTo>
                        <a:pt x="618" y="302"/>
                      </a:lnTo>
                      <a:lnTo>
                        <a:pt x="635" y="293"/>
                      </a:lnTo>
                      <a:lnTo>
                        <a:pt x="650" y="279"/>
                      </a:lnTo>
                      <a:lnTo>
                        <a:pt x="666" y="268"/>
                      </a:lnTo>
                      <a:lnTo>
                        <a:pt x="685" y="256"/>
                      </a:lnTo>
                      <a:lnTo>
                        <a:pt x="702" y="249"/>
                      </a:lnTo>
                      <a:lnTo>
                        <a:pt x="717" y="237"/>
                      </a:lnTo>
                      <a:lnTo>
                        <a:pt x="734" y="226"/>
                      </a:lnTo>
                      <a:lnTo>
                        <a:pt x="749" y="217"/>
                      </a:lnTo>
                      <a:lnTo>
                        <a:pt x="766" y="207"/>
                      </a:lnTo>
                      <a:lnTo>
                        <a:pt x="784" y="198"/>
                      </a:lnTo>
                      <a:lnTo>
                        <a:pt x="801" y="188"/>
                      </a:lnTo>
                      <a:lnTo>
                        <a:pt x="820" y="180"/>
                      </a:lnTo>
                      <a:lnTo>
                        <a:pt x="837" y="171"/>
                      </a:lnTo>
                      <a:lnTo>
                        <a:pt x="854" y="163"/>
                      </a:lnTo>
                      <a:lnTo>
                        <a:pt x="871" y="154"/>
                      </a:lnTo>
                      <a:lnTo>
                        <a:pt x="888" y="144"/>
                      </a:lnTo>
                      <a:lnTo>
                        <a:pt x="905" y="139"/>
                      </a:lnTo>
                      <a:lnTo>
                        <a:pt x="924" y="129"/>
                      </a:lnTo>
                      <a:lnTo>
                        <a:pt x="941" y="121"/>
                      </a:lnTo>
                      <a:lnTo>
                        <a:pt x="960" y="114"/>
                      </a:lnTo>
                      <a:lnTo>
                        <a:pt x="977" y="108"/>
                      </a:lnTo>
                      <a:lnTo>
                        <a:pt x="996" y="101"/>
                      </a:lnTo>
                      <a:lnTo>
                        <a:pt x="1014" y="93"/>
                      </a:lnTo>
                      <a:lnTo>
                        <a:pt x="1033" y="85"/>
                      </a:lnTo>
                      <a:lnTo>
                        <a:pt x="1052" y="78"/>
                      </a:lnTo>
                      <a:lnTo>
                        <a:pt x="1069" y="70"/>
                      </a:lnTo>
                      <a:lnTo>
                        <a:pt x="1088" y="64"/>
                      </a:lnTo>
                      <a:lnTo>
                        <a:pt x="1107" y="59"/>
                      </a:lnTo>
                      <a:lnTo>
                        <a:pt x="1126" y="53"/>
                      </a:lnTo>
                      <a:lnTo>
                        <a:pt x="1143" y="45"/>
                      </a:lnTo>
                      <a:lnTo>
                        <a:pt x="1162" y="40"/>
                      </a:lnTo>
                      <a:lnTo>
                        <a:pt x="1181" y="32"/>
                      </a:lnTo>
                      <a:lnTo>
                        <a:pt x="1202" y="26"/>
                      </a:lnTo>
                      <a:lnTo>
                        <a:pt x="1221" y="19"/>
                      </a:lnTo>
                      <a:lnTo>
                        <a:pt x="1242" y="13"/>
                      </a:lnTo>
                      <a:lnTo>
                        <a:pt x="1259" y="6"/>
                      </a:lnTo>
                      <a:lnTo>
                        <a:pt x="128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98" name="Freeform 182">
                  <a:extLst>
                    <a:ext uri="{FF2B5EF4-FFF2-40B4-BE49-F238E27FC236}">
                      <a16:creationId xmlns:a16="http://schemas.microsoft.com/office/drawing/2014/main" xmlns="" id="{F465EC37-867E-42E1-8C7D-2B8FC03CF495}"/>
                    </a:ext>
                  </a:extLst>
                </p:cNvPr>
                <p:cNvSpPr>
                  <a:spLocks/>
                </p:cNvSpPr>
                <p:nvPr/>
              </p:nvSpPr>
              <p:spPr bwMode="auto">
                <a:xfrm>
                  <a:off x="2799" y="1876"/>
                  <a:ext cx="438" cy="410"/>
                </a:xfrm>
                <a:custGeom>
                  <a:avLst/>
                  <a:gdLst>
                    <a:gd name="T0" fmla="*/ 0 w 876"/>
                    <a:gd name="T1" fmla="*/ 85 h 820"/>
                    <a:gd name="T2" fmla="*/ 438 w 876"/>
                    <a:gd name="T3" fmla="*/ 0 h 820"/>
                    <a:gd name="T4" fmla="*/ 292 w 876"/>
                    <a:gd name="T5" fmla="*/ 410 h 820"/>
                    <a:gd name="T6" fmla="*/ 0 w 876"/>
                    <a:gd name="T7" fmla="*/ 85 h 820"/>
                    <a:gd name="T8" fmla="*/ 0 w 876"/>
                    <a:gd name="T9" fmla="*/ 85 h 8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6" h="820">
                      <a:moveTo>
                        <a:pt x="0" y="169"/>
                      </a:moveTo>
                      <a:lnTo>
                        <a:pt x="876" y="0"/>
                      </a:lnTo>
                      <a:lnTo>
                        <a:pt x="583" y="820"/>
                      </a:lnTo>
                      <a:lnTo>
                        <a:pt x="0" y="169"/>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3">
            <a:extLst>
              <a:ext uri="{FF2B5EF4-FFF2-40B4-BE49-F238E27FC236}">
                <a16:creationId xmlns:a16="http://schemas.microsoft.com/office/drawing/2014/main" xmlns="" id="{6649B22F-8D10-41CD-BB91-52B3FA2FA1B9}"/>
              </a:ext>
            </a:extLst>
          </p:cNvPr>
          <p:cNvGrpSpPr>
            <a:grpSpLocks/>
          </p:cNvGrpSpPr>
          <p:nvPr/>
        </p:nvGrpSpPr>
        <p:grpSpPr bwMode="auto">
          <a:xfrm>
            <a:off x="4149726" y="2185988"/>
            <a:ext cx="6208713" cy="4387850"/>
            <a:chOff x="1590" y="1185"/>
            <a:chExt cx="3911" cy="2764"/>
          </a:xfrm>
        </p:grpSpPr>
        <p:sp>
          <p:nvSpPr>
            <p:cNvPr id="73734" name="Line 4">
              <a:extLst>
                <a:ext uri="{FF2B5EF4-FFF2-40B4-BE49-F238E27FC236}">
                  <a16:creationId xmlns:a16="http://schemas.microsoft.com/office/drawing/2014/main" xmlns="" id="{357E98E8-49E5-42D1-B4BD-BB3504EF35EA}"/>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5" name="Line 5">
              <a:extLst>
                <a:ext uri="{FF2B5EF4-FFF2-40B4-BE49-F238E27FC236}">
                  <a16:creationId xmlns:a16="http://schemas.microsoft.com/office/drawing/2014/main" xmlns="" id="{91324DDF-756C-430D-822B-A6B37E779ECD}"/>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6" name="Line 6">
              <a:extLst>
                <a:ext uri="{FF2B5EF4-FFF2-40B4-BE49-F238E27FC236}">
                  <a16:creationId xmlns:a16="http://schemas.microsoft.com/office/drawing/2014/main" xmlns="" id="{8BDE96A6-6098-4132-B980-F4FC92071080}"/>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7" name="Line 7">
              <a:extLst>
                <a:ext uri="{FF2B5EF4-FFF2-40B4-BE49-F238E27FC236}">
                  <a16:creationId xmlns:a16="http://schemas.microsoft.com/office/drawing/2014/main" xmlns="" id="{5E6F2546-4FFC-4175-A3B7-48ADA01DC489}"/>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8" name="Line 8">
              <a:extLst>
                <a:ext uri="{FF2B5EF4-FFF2-40B4-BE49-F238E27FC236}">
                  <a16:creationId xmlns:a16="http://schemas.microsoft.com/office/drawing/2014/main" xmlns="" id="{E1150F93-AF8F-455E-B53C-E6F1D467FCF5}"/>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9" name="Line 9">
              <a:extLst>
                <a:ext uri="{FF2B5EF4-FFF2-40B4-BE49-F238E27FC236}">
                  <a16:creationId xmlns:a16="http://schemas.microsoft.com/office/drawing/2014/main" xmlns="" id="{96416C40-DBF8-4F6A-8F50-D1E28A299B24}"/>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0" name="Line 10">
              <a:extLst>
                <a:ext uri="{FF2B5EF4-FFF2-40B4-BE49-F238E27FC236}">
                  <a16:creationId xmlns:a16="http://schemas.microsoft.com/office/drawing/2014/main" xmlns="" id="{4BF70F6F-9F8B-4230-B7AA-6B6D501D285B}"/>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1" name="Line 11">
              <a:extLst>
                <a:ext uri="{FF2B5EF4-FFF2-40B4-BE49-F238E27FC236}">
                  <a16:creationId xmlns:a16="http://schemas.microsoft.com/office/drawing/2014/main" xmlns="" id="{9B33E94D-BDDF-465F-A6CF-5B2987D7B561}"/>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2" name="Line 12">
              <a:extLst>
                <a:ext uri="{FF2B5EF4-FFF2-40B4-BE49-F238E27FC236}">
                  <a16:creationId xmlns:a16="http://schemas.microsoft.com/office/drawing/2014/main" xmlns="" id="{DCD4B557-D8EE-44B6-8274-E69B82363C23}"/>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3" name="Line 13">
              <a:extLst>
                <a:ext uri="{FF2B5EF4-FFF2-40B4-BE49-F238E27FC236}">
                  <a16:creationId xmlns:a16="http://schemas.microsoft.com/office/drawing/2014/main" xmlns="" id="{BEF9ED08-2F66-4399-AD52-EA602F0480B8}"/>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4" name="Line 14">
              <a:extLst>
                <a:ext uri="{FF2B5EF4-FFF2-40B4-BE49-F238E27FC236}">
                  <a16:creationId xmlns:a16="http://schemas.microsoft.com/office/drawing/2014/main" xmlns="" id="{46DF4E54-5BD8-4EC8-A460-C01B0737DBE2}"/>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5" name="Line 15">
              <a:extLst>
                <a:ext uri="{FF2B5EF4-FFF2-40B4-BE49-F238E27FC236}">
                  <a16:creationId xmlns:a16="http://schemas.microsoft.com/office/drawing/2014/main" xmlns="" id="{33F486AC-035A-4520-B60B-2476FAAAE69D}"/>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6" name="Line 16">
              <a:extLst>
                <a:ext uri="{FF2B5EF4-FFF2-40B4-BE49-F238E27FC236}">
                  <a16:creationId xmlns:a16="http://schemas.microsoft.com/office/drawing/2014/main" xmlns="" id="{B6A02C84-8199-4A53-8179-A84A481B7220}"/>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7" name="Line 17">
              <a:extLst>
                <a:ext uri="{FF2B5EF4-FFF2-40B4-BE49-F238E27FC236}">
                  <a16:creationId xmlns:a16="http://schemas.microsoft.com/office/drawing/2014/main" xmlns="" id="{72A9EE68-F63A-4AF3-80ED-5055100AF2F0}"/>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8" name="Line 18">
              <a:extLst>
                <a:ext uri="{FF2B5EF4-FFF2-40B4-BE49-F238E27FC236}">
                  <a16:creationId xmlns:a16="http://schemas.microsoft.com/office/drawing/2014/main" xmlns="" id="{88ED348D-86B7-4E27-A153-16F3C01C6460}"/>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9" name="Line 19">
              <a:extLst>
                <a:ext uri="{FF2B5EF4-FFF2-40B4-BE49-F238E27FC236}">
                  <a16:creationId xmlns:a16="http://schemas.microsoft.com/office/drawing/2014/main" xmlns="" id="{9CE342ED-499B-4A6B-B62C-424228DDB1B8}"/>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0" name="Line 20">
              <a:extLst>
                <a:ext uri="{FF2B5EF4-FFF2-40B4-BE49-F238E27FC236}">
                  <a16:creationId xmlns:a16="http://schemas.microsoft.com/office/drawing/2014/main" xmlns="" id="{0AD0BCDF-6E9F-49B2-B222-127FFFAF2EE5}"/>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1" name="Line 21">
              <a:extLst>
                <a:ext uri="{FF2B5EF4-FFF2-40B4-BE49-F238E27FC236}">
                  <a16:creationId xmlns:a16="http://schemas.microsoft.com/office/drawing/2014/main" xmlns="" id="{60E37854-1820-44C2-94DB-1E0FADE55C02}"/>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2" name="Line 22">
              <a:extLst>
                <a:ext uri="{FF2B5EF4-FFF2-40B4-BE49-F238E27FC236}">
                  <a16:creationId xmlns:a16="http://schemas.microsoft.com/office/drawing/2014/main" xmlns="" id="{C461CCFA-AC0D-4AE5-A476-BECB90039093}"/>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3" name="Line 23">
              <a:extLst>
                <a:ext uri="{FF2B5EF4-FFF2-40B4-BE49-F238E27FC236}">
                  <a16:creationId xmlns:a16="http://schemas.microsoft.com/office/drawing/2014/main" xmlns="" id="{7DDBBA5D-3193-4F86-B393-745126C67D7B}"/>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4" name="Line 24">
              <a:extLst>
                <a:ext uri="{FF2B5EF4-FFF2-40B4-BE49-F238E27FC236}">
                  <a16:creationId xmlns:a16="http://schemas.microsoft.com/office/drawing/2014/main" xmlns="" id="{866448B4-BD7F-4B26-8CF4-A2D87BEC5883}"/>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5" name="Line 25">
              <a:extLst>
                <a:ext uri="{FF2B5EF4-FFF2-40B4-BE49-F238E27FC236}">
                  <a16:creationId xmlns:a16="http://schemas.microsoft.com/office/drawing/2014/main" xmlns="" id="{EF44ED3A-76CF-4486-9F4D-4F713BC2256B}"/>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6" name="Line 26">
              <a:extLst>
                <a:ext uri="{FF2B5EF4-FFF2-40B4-BE49-F238E27FC236}">
                  <a16:creationId xmlns:a16="http://schemas.microsoft.com/office/drawing/2014/main" xmlns="" id="{AB39150C-709A-4243-8015-E3A5D1468CFD}"/>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7" name="Line 27">
              <a:extLst>
                <a:ext uri="{FF2B5EF4-FFF2-40B4-BE49-F238E27FC236}">
                  <a16:creationId xmlns:a16="http://schemas.microsoft.com/office/drawing/2014/main" xmlns="" id="{126C3C76-6183-4247-B48D-E7BA96C076FE}"/>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8" name="Line 28">
              <a:extLst>
                <a:ext uri="{FF2B5EF4-FFF2-40B4-BE49-F238E27FC236}">
                  <a16:creationId xmlns:a16="http://schemas.microsoft.com/office/drawing/2014/main" xmlns="" id="{87E70D6E-5630-4161-87C7-FABA3A4E48A4}"/>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9" name="Line 29">
              <a:extLst>
                <a:ext uri="{FF2B5EF4-FFF2-40B4-BE49-F238E27FC236}">
                  <a16:creationId xmlns:a16="http://schemas.microsoft.com/office/drawing/2014/main" xmlns="" id="{C436E547-8962-4A0E-997E-95EED85A75F7}"/>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0" name="Line 30">
              <a:extLst>
                <a:ext uri="{FF2B5EF4-FFF2-40B4-BE49-F238E27FC236}">
                  <a16:creationId xmlns:a16="http://schemas.microsoft.com/office/drawing/2014/main" xmlns="" id="{125672F5-5C57-49AA-B319-31AA9C9A5B39}"/>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1" name="Line 31">
              <a:extLst>
                <a:ext uri="{FF2B5EF4-FFF2-40B4-BE49-F238E27FC236}">
                  <a16:creationId xmlns:a16="http://schemas.microsoft.com/office/drawing/2014/main" xmlns="" id="{8AABF55D-2C08-46A8-B20D-33F76E744B30}"/>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2" name="Line 32">
              <a:extLst>
                <a:ext uri="{FF2B5EF4-FFF2-40B4-BE49-F238E27FC236}">
                  <a16:creationId xmlns:a16="http://schemas.microsoft.com/office/drawing/2014/main" xmlns="" id="{9062FDCF-C958-4CDE-943B-C72C79789C2C}"/>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3" name="Line 33">
              <a:extLst>
                <a:ext uri="{FF2B5EF4-FFF2-40B4-BE49-F238E27FC236}">
                  <a16:creationId xmlns:a16="http://schemas.microsoft.com/office/drawing/2014/main" xmlns="" id="{CA054BA5-FE6B-4C96-A9D1-631E18FB88E3}"/>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4" name="Line 34">
              <a:extLst>
                <a:ext uri="{FF2B5EF4-FFF2-40B4-BE49-F238E27FC236}">
                  <a16:creationId xmlns:a16="http://schemas.microsoft.com/office/drawing/2014/main" xmlns="" id="{25BABEDC-CBDE-4F34-A223-478A9C23DE6C}"/>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5" name="Line 35">
              <a:extLst>
                <a:ext uri="{FF2B5EF4-FFF2-40B4-BE49-F238E27FC236}">
                  <a16:creationId xmlns:a16="http://schemas.microsoft.com/office/drawing/2014/main" xmlns="" id="{DE78B2BE-0EA4-4C21-9C8F-886968E90887}"/>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731" name="Rectangle 36">
            <a:extLst>
              <a:ext uri="{FF2B5EF4-FFF2-40B4-BE49-F238E27FC236}">
                <a16:creationId xmlns:a16="http://schemas.microsoft.com/office/drawing/2014/main" xmlns="" id="{8F0B9FBD-287B-4BE7-A99D-BCB8BF9E9D61}"/>
              </a:ext>
            </a:extLst>
          </p:cNvPr>
          <p:cNvSpPr>
            <a:spLocks noGrp="1" noChangeArrowheads="1"/>
          </p:cNvSpPr>
          <p:nvPr>
            <p:ph type="title"/>
          </p:nvPr>
        </p:nvSpPr>
        <p:spPr>
          <a:xfrm>
            <a:off x="385764" y="70644"/>
            <a:ext cx="8229600" cy="765175"/>
          </a:xfrm>
          <a:noFill/>
        </p:spPr>
        <p:txBody>
          <a:bodyPr vert="horz" lIns="90488" tIns="44450" rIns="90488" bIns="44450" rtlCol="0" anchor="ctr">
            <a:normAutofit/>
          </a:bodyPr>
          <a:lstStyle/>
          <a:p>
            <a:r>
              <a:rPr lang="en-US" altLang="pt-BR" sz="4000" dirty="0" err="1">
                <a:solidFill>
                  <a:srgbClr val="002060"/>
                </a:solidFill>
              </a:rPr>
              <a:t>Localizando</a:t>
            </a:r>
            <a:r>
              <a:rPr lang="en-US" altLang="pt-BR" sz="4000" dirty="0">
                <a:solidFill>
                  <a:srgbClr val="002060"/>
                </a:solidFill>
              </a:rPr>
              <a:t> </a:t>
            </a:r>
            <a:r>
              <a:rPr lang="en-US" altLang="pt-BR" sz="4000" dirty="0" err="1">
                <a:solidFill>
                  <a:srgbClr val="002060"/>
                </a:solidFill>
              </a:rPr>
              <a:t>Deficiências</a:t>
            </a:r>
            <a:r>
              <a:rPr lang="en-US" altLang="pt-BR" sz="4000" dirty="0">
                <a:solidFill>
                  <a:srgbClr val="002060"/>
                </a:solidFill>
              </a:rPr>
              <a:t> </a:t>
            </a:r>
            <a:r>
              <a:rPr lang="en-US" altLang="pt-BR" sz="4000" dirty="0" err="1">
                <a:solidFill>
                  <a:srgbClr val="002060"/>
                </a:solidFill>
              </a:rPr>
              <a:t>Latentes</a:t>
            </a:r>
            <a:endParaRPr lang="en-US" altLang="pt-BR" sz="4000" dirty="0">
              <a:solidFill>
                <a:srgbClr val="002060"/>
              </a:solidFill>
            </a:endParaRPr>
          </a:p>
        </p:txBody>
      </p:sp>
      <p:sp>
        <p:nvSpPr>
          <p:cNvPr id="73733" name="Rectangle 2">
            <a:extLst>
              <a:ext uri="{FF2B5EF4-FFF2-40B4-BE49-F238E27FC236}">
                <a16:creationId xmlns:a16="http://schemas.microsoft.com/office/drawing/2014/main" xmlns="" id="{52874706-40A2-40BE-8FE4-0F852ACA77AB}"/>
              </a:ext>
            </a:extLst>
          </p:cNvPr>
          <p:cNvSpPr>
            <a:spLocks noGrp="1" noChangeArrowheads="1"/>
          </p:cNvSpPr>
          <p:nvPr>
            <p:ph type="body" idx="1"/>
          </p:nvPr>
        </p:nvSpPr>
        <p:spPr>
          <a:xfrm>
            <a:off x="2046288" y="1154114"/>
            <a:ext cx="8005762" cy="4910137"/>
          </a:xfrm>
          <a:extLst>
            <a:ext uri="{909E8E84-426E-40DD-AFC4-6F175D3DCCD1}">
              <a14:hiddenFill xmlns:a14="http://schemas.microsoft.com/office/drawing/2010/main" xmlns="">
                <a:gradFill rotWithShape="0">
                  <a:gsLst>
                    <a:gs pos="0">
                      <a:srgbClr val="000000"/>
                    </a:gs>
                    <a:gs pos="100000">
                      <a:srgbClr val="33CCFF"/>
                    </a:gs>
                  </a:gsLst>
                  <a:lin ang="2700000" scaled="1"/>
                </a:gradFill>
              </a14:hiddenFill>
            </a:ext>
          </a:extLst>
        </p:spPr>
        <p:txBody>
          <a:bodyPr vert="horz" lIns="90488" tIns="44450" rIns="90488" bIns="44450" rtlCol="0">
            <a:normAutofit/>
          </a:bodyPr>
          <a:lstStyle/>
          <a:p>
            <a:pPr marL="457200" indent="-457200"/>
            <a:r>
              <a:rPr lang="en-US" altLang="pt-BR" dirty="0">
                <a:solidFill>
                  <a:srgbClr val="002060"/>
                </a:solidFill>
              </a:rPr>
              <a:t>Auto-</a:t>
            </a:r>
            <a:r>
              <a:rPr lang="en-US" altLang="pt-BR" dirty="0" err="1">
                <a:solidFill>
                  <a:srgbClr val="002060"/>
                </a:solidFill>
              </a:rPr>
              <a:t>avaliações</a:t>
            </a:r>
            <a:endParaRPr lang="en-US" altLang="pt-BR" dirty="0">
              <a:solidFill>
                <a:srgbClr val="002060"/>
              </a:solidFill>
            </a:endParaRPr>
          </a:p>
          <a:p>
            <a:pPr marL="457200" indent="-457200"/>
            <a:r>
              <a:rPr lang="en-US" altLang="pt-BR" dirty="0" err="1">
                <a:solidFill>
                  <a:srgbClr val="002060"/>
                </a:solidFill>
              </a:rPr>
              <a:t>Revisão</a:t>
            </a:r>
            <a:r>
              <a:rPr lang="en-US" altLang="pt-BR" dirty="0">
                <a:solidFill>
                  <a:srgbClr val="002060"/>
                </a:solidFill>
              </a:rPr>
              <a:t> </a:t>
            </a:r>
            <a:r>
              <a:rPr lang="en-US" altLang="pt-BR" dirty="0" err="1">
                <a:solidFill>
                  <a:srgbClr val="002060"/>
                </a:solidFill>
              </a:rPr>
              <a:t>Pós-trabalho</a:t>
            </a:r>
            <a:endParaRPr lang="en-US" altLang="pt-BR" dirty="0">
              <a:solidFill>
                <a:srgbClr val="002060"/>
              </a:solidFill>
            </a:endParaRPr>
          </a:p>
          <a:p>
            <a:pPr marL="457200" indent="-457200"/>
            <a:r>
              <a:rPr lang="en-US" altLang="pt-BR" dirty="0" err="1">
                <a:solidFill>
                  <a:srgbClr val="002060"/>
                </a:solidFill>
              </a:rPr>
              <a:t>Relatório</a:t>
            </a:r>
            <a:r>
              <a:rPr lang="en-US" altLang="pt-BR" dirty="0">
                <a:solidFill>
                  <a:srgbClr val="002060"/>
                </a:solidFill>
              </a:rPr>
              <a:t> de </a:t>
            </a:r>
            <a:r>
              <a:rPr lang="en-US" altLang="pt-BR" dirty="0" err="1">
                <a:solidFill>
                  <a:srgbClr val="002060"/>
                </a:solidFill>
              </a:rPr>
              <a:t>Problemas</a:t>
            </a:r>
            <a:endParaRPr lang="en-US" altLang="pt-BR" dirty="0">
              <a:solidFill>
                <a:srgbClr val="002060"/>
              </a:solidFill>
            </a:endParaRPr>
          </a:p>
          <a:p>
            <a:pPr marL="457200" indent="-457200"/>
            <a:r>
              <a:rPr lang="en-US" altLang="pt-BR" dirty="0" err="1">
                <a:solidFill>
                  <a:srgbClr val="002060"/>
                </a:solidFill>
              </a:rPr>
              <a:t>Observações</a:t>
            </a:r>
            <a:endParaRPr lang="en-US" altLang="pt-BR" dirty="0">
              <a:solidFill>
                <a:srgbClr val="002060"/>
              </a:solidFill>
            </a:endParaRPr>
          </a:p>
          <a:p>
            <a:pPr marL="457200" indent="-457200"/>
            <a:r>
              <a:rPr lang="en-US" altLang="pt-BR" dirty="0" err="1">
                <a:solidFill>
                  <a:srgbClr val="002060"/>
                </a:solidFill>
              </a:rPr>
              <a:t>Indicadores</a:t>
            </a:r>
            <a:r>
              <a:rPr lang="en-US" altLang="pt-BR" dirty="0">
                <a:solidFill>
                  <a:srgbClr val="002060"/>
                </a:solidFill>
              </a:rPr>
              <a:t> de </a:t>
            </a:r>
            <a:r>
              <a:rPr lang="en-US" altLang="pt-BR" dirty="0" err="1">
                <a:solidFill>
                  <a:srgbClr val="002060"/>
                </a:solidFill>
              </a:rPr>
              <a:t>Desempenho</a:t>
            </a:r>
            <a:r>
              <a:rPr lang="en-US" altLang="pt-BR" dirty="0">
                <a:solidFill>
                  <a:srgbClr val="002060"/>
                </a:solidFill>
              </a:rPr>
              <a:t> e </a:t>
            </a:r>
            <a:r>
              <a:rPr lang="en-US" altLang="pt-BR" dirty="0" err="1">
                <a:solidFill>
                  <a:srgbClr val="002060"/>
                </a:solidFill>
              </a:rPr>
              <a:t>tendências</a:t>
            </a:r>
            <a:endParaRPr lang="en-US" altLang="pt-BR" dirty="0">
              <a:solidFill>
                <a:srgbClr val="002060"/>
              </a:solidFill>
            </a:endParaRPr>
          </a:p>
          <a:p>
            <a:pPr marL="457200" indent="-457200"/>
            <a:r>
              <a:rPr lang="en-US" altLang="pt-BR" dirty="0" err="1">
                <a:solidFill>
                  <a:srgbClr val="002060"/>
                </a:solidFill>
              </a:rPr>
              <a:t>Experiência</a:t>
            </a:r>
            <a:r>
              <a:rPr lang="en-US" altLang="pt-BR" dirty="0">
                <a:solidFill>
                  <a:srgbClr val="002060"/>
                </a:solidFill>
              </a:rPr>
              <a:t> </a:t>
            </a:r>
            <a:r>
              <a:rPr lang="en-US" altLang="pt-BR" dirty="0" err="1">
                <a:solidFill>
                  <a:srgbClr val="002060"/>
                </a:solidFill>
              </a:rPr>
              <a:t>Operacional</a:t>
            </a:r>
            <a:endParaRPr lang="en-US" altLang="pt-BR" dirty="0">
              <a:solidFill>
                <a:srgbClr val="002060"/>
              </a:solidFill>
            </a:endParaRPr>
          </a:p>
          <a:p>
            <a:pPr marL="457200" indent="-457200"/>
            <a:r>
              <a:rPr lang="en-US" altLang="pt-BR" dirty="0">
                <a:solidFill>
                  <a:srgbClr val="002060"/>
                </a:solidFill>
              </a:rPr>
              <a:t>Benchmarking</a:t>
            </a:r>
          </a:p>
          <a:p>
            <a:pPr marL="457200" indent="-457200"/>
            <a:r>
              <a:rPr lang="en-US" altLang="pt-BR" dirty="0" err="1">
                <a:solidFill>
                  <a:srgbClr val="002060"/>
                </a:solidFill>
              </a:rPr>
              <a:t>Supervisão</a:t>
            </a:r>
            <a:r>
              <a:rPr lang="en-US" altLang="pt-BR" dirty="0">
                <a:solidFill>
                  <a:srgbClr val="002060"/>
                </a:solidFill>
              </a:rPr>
              <a:t> </a:t>
            </a:r>
            <a:r>
              <a:rPr lang="en-US" altLang="pt-BR" dirty="0" err="1">
                <a:solidFill>
                  <a:srgbClr val="002060"/>
                </a:solidFill>
              </a:rPr>
              <a:t>Gerencial</a:t>
            </a:r>
            <a:r>
              <a:rPr lang="en-US" altLang="pt-BR" dirty="0">
                <a:solidFill>
                  <a:srgbClr val="002060"/>
                </a:solidFill>
              </a:rPr>
              <a:t> e </a:t>
            </a:r>
            <a:r>
              <a:rPr lang="en-US" altLang="pt-BR" dirty="0" err="1">
                <a:solidFill>
                  <a:srgbClr val="002060"/>
                </a:solidFill>
              </a:rPr>
              <a:t>envolvimento</a:t>
            </a:r>
            <a:r>
              <a:rPr lang="en-US" altLang="pt-BR" dirty="0">
                <a:solidFill>
                  <a:srgbClr val="002060"/>
                </a:solidFill>
              </a:rPr>
              <a:t> </a:t>
            </a:r>
          </a:p>
          <a:p>
            <a:pPr marL="457200" indent="-457200"/>
            <a:r>
              <a:rPr lang="en-US" altLang="pt-BR" dirty="0" err="1">
                <a:solidFill>
                  <a:srgbClr val="002060"/>
                </a:solidFill>
              </a:rPr>
              <a:t>Análise</a:t>
            </a:r>
            <a:r>
              <a:rPr lang="en-US" altLang="pt-BR" dirty="0">
                <a:solidFill>
                  <a:srgbClr val="002060"/>
                </a:solidFill>
              </a:rPr>
              <a:t> Causal</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4">
            <a:extLst>
              <a:ext uri="{FF2B5EF4-FFF2-40B4-BE49-F238E27FC236}">
                <a16:creationId xmlns:a16="http://schemas.microsoft.com/office/drawing/2014/main" xmlns="" id="{E0509AF2-83D3-4926-9EAB-156DDF3975DD}"/>
              </a:ext>
            </a:extLst>
          </p:cNvPr>
          <p:cNvGrpSpPr>
            <a:grpSpLocks/>
          </p:cNvGrpSpPr>
          <p:nvPr/>
        </p:nvGrpSpPr>
        <p:grpSpPr bwMode="auto">
          <a:xfrm>
            <a:off x="4276726" y="2058988"/>
            <a:ext cx="6208713" cy="4387850"/>
            <a:chOff x="1590" y="1185"/>
            <a:chExt cx="3911" cy="2764"/>
          </a:xfrm>
        </p:grpSpPr>
        <p:sp>
          <p:nvSpPr>
            <p:cNvPr id="75781" name="Line 5">
              <a:extLst>
                <a:ext uri="{FF2B5EF4-FFF2-40B4-BE49-F238E27FC236}">
                  <a16:creationId xmlns:a16="http://schemas.microsoft.com/office/drawing/2014/main" xmlns="" id="{8FF1C3EA-7523-4572-A1E3-4B819E986526}"/>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2" name="Line 6">
              <a:extLst>
                <a:ext uri="{FF2B5EF4-FFF2-40B4-BE49-F238E27FC236}">
                  <a16:creationId xmlns:a16="http://schemas.microsoft.com/office/drawing/2014/main" xmlns="" id="{68B04D08-A459-4248-9C48-0AD7DC80213F}"/>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3" name="Line 7">
              <a:extLst>
                <a:ext uri="{FF2B5EF4-FFF2-40B4-BE49-F238E27FC236}">
                  <a16:creationId xmlns:a16="http://schemas.microsoft.com/office/drawing/2014/main" xmlns="" id="{67A6E71F-38BC-4B78-B60F-EC5ACA2FBCBB}"/>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4" name="Line 8">
              <a:extLst>
                <a:ext uri="{FF2B5EF4-FFF2-40B4-BE49-F238E27FC236}">
                  <a16:creationId xmlns:a16="http://schemas.microsoft.com/office/drawing/2014/main" xmlns="" id="{24090BBB-F0FD-4B66-A53F-CC456B8C98D4}"/>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5" name="Line 9">
              <a:extLst>
                <a:ext uri="{FF2B5EF4-FFF2-40B4-BE49-F238E27FC236}">
                  <a16:creationId xmlns:a16="http://schemas.microsoft.com/office/drawing/2014/main" xmlns="" id="{ABABF08F-B57A-4903-9B08-08D0AFDFA87E}"/>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6" name="Line 10">
              <a:extLst>
                <a:ext uri="{FF2B5EF4-FFF2-40B4-BE49-F238E27FC236}">
                  <a16:creationId xmlns:a16="http://schemas.microsoft.com/office/drawing/2014/main" xmlns="" id="{4C546A04-B605-4DD9-930A-816BEDF915A4}"/>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7" name="Line 11">
              <a:extLst>
                <a:ext uri="{FF2B5EF4-FFF2-40B4-BE49-F238E27FC236}">
                  <a16:creationId xmlns:a16="http://schemas.microsoft.com/office/drawing/2014/main" xmlns="" id="{80AE4BEC-CD94-49BC-A8CA-8751FB729058}"/>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8" name="Line 12">
              <a:extLst>
                <a:ext uri="{FF2B5EF4-FFF2-40B4-BE49-F238E27FC236}">
                  <a16:creationId xmlns:a16="http://schemas.microsoft.com/office/drawing/2014/main" xmlns="" id="{15CBA608-6877-4E43-A0DD-67D133E5E0FF}"/>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9" name="Line 13">
              <a:extLst>
                <a:ext uri="{FF2B5EF4-FFF2-40B4-BE49-F238E27FC236}">
                  <a16:creationId xmlns:a16="http://schemas.microsoft.com/office/drawing/2014/main" xmlns="" id="{4178D520-D397-47D1-B4DC-1C674BF475C6}"/>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0" name="Line 14">
              <a:extLst>
                <a:ext uri="{FF2B5EF4-FFF2-40B4-BE49-F238E27FC236}">
                  <a16:creationId xmlns:a16="http://schemas.microsoft.com/office/drawing/2014/main" xmlns="" id="{65871073-A039-4103-8927-7B80920B34A0}"/>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1" name="Line 15">
              <a:extLst>
                <a:ext uri="{FF2B5EF4-FFF2-40B4-BE49-F238E27FC236}">
                  <a16:creationId xmlns:a16="http://schemas.microsoft.com/office/drawing/2014/main" xmlns="" id="{0E985003-F950-4F8E-B528-2B83826C93F1}"/>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2" name="Line 16">
              <a:extLst>
                <a:ext uri="{FF2B5EF4-FFF2-40B4-BE49-F238E27FC236}">
                  <a16:creationId xmlns:a16="http://schemas.microsoft.com/office/drawing/2014/main" xmlns="" id="{DC9D9BEF-01BD-4F61-9C23-8CA6117BE3AC}"/>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3" name="Line 17">
              <a:extLst>
                <a:ext uri="{FF2B5EF4-FFF2-40B4-BE49-F238E27FC236}">
                  <a16:creationId xmlns:a16="http://schemas.microsoft.com/office/drawing/2014/main" xmlns="" id="{AD83C7A1-CB1E-45BB-9774-4C0C1DEFCE46}"/>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4" name="Line 18">
              <a:extLst>
                <a:ext uri="{FF2B5EF4-FFF2-40B4-BE49-F238E27FC236}">
                  <a16:creationId xmlns:a16="http://schemas.microsoft.com/office/drawing/2014/main" xmlns="" id="{DA0BC683-9F24-4616-BE86-070C33FB62A9}"/>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5" name="Line 19">
              <a:extLst>
                <a:ext uri="{FF2B5EF4-FFF2-40B4-BE49-F238E27FC236}">
                  <a16:creationId xmlns:a16="http://schemas.microsoft.com/office/drawing/2014/main" xmlns="" id="{6B99F21F-1480-49F1-BCF5-EC0569397022}"/>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6" name="Line 20">
              <a:extLst>
                <a:ext uri="{FF2B5EF4-FFF2-40B4-BE49-F238E27FC236}">
                  <a16:creationId xmlns:a16="http://schemas.microsoft.com/office/drawing/2014/main" xmlns="" id="{A5AB3198-C67C-4813-B53C-3FF8DC841F7D}"/>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7" name="Line 21">
              <a:extLst>
                <a:ext uri="{FF2B5EF4-FFF2-40B4-BE49-F238E27FC236}">
                  <a16:creationId xmlns:a16="http://schemas.microsoft.com/office/drawing/2014/main" xmlns="" id="{357CC894-9675-44D0-B4E1-BBEA4E6311D2}"/>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8" name="Line 22">
              <a:extLst>
                <a:ext uri="{FF2B5EF4-FFF2-40B4-BE49-F238E27FC236}">
                  <a16:creationId xmlns:a16="http://schemas.microsoft.com/office/drawing/2014/main" xmlns="" id="{C64B3A30-CFF3-42A4-A3BD-9F60900D3AEF}"/>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9" name="Line 23">
              <a:extLst>
                <a:ext uri="{FF2B5EF4-FFF2-40B4-BE49-F238E27FC236}">
                  <a16:creationId xmlns:a16="http://schemas.microsoft.com/office/drawing/2014/main" xmlns="" id="{D76578FC-BF58-44D7-A14F-FCE23AB51CDB}"/>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0" name="Line 24">
              <a:extLst>
                <a:ext uri="{FF2B5EF4-FFF2-40B4-BE49-F238E27FC236}">
                  <a16:creationId xmlns:a16="http://schemas.microsoft.com/office/drawing/2014/main" xmlns="" id="{3FB7CCC8-97FE-4004-B413-82216947E8C1}"/>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1" name="Line 25">
              <a:extLst>
                <a:ext uri="{FF2B5EF4-FFF2-40B4-BE49-F238E27FC236}">
                  <a16:creationId xmlns:a16="http://schemas.microsoft.com/office/drawing/2014/main" xmlns="" id="{F46B830A-CD8C-41EC-AE76-BDBC7CED66F5}"/>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2" name="Line 26">
              <a:extLst>
                <a:ext uri="{FF2B5EF4-FFF2-40B4-BE49-F238E27FC236}">
                  <a16:creationId xmlns:a16="http://schemas.microsoft.com/office/drawing/2014/main" xmlns="" id="{5BB439D2-2971-4229-8E89-5BFEF6D12F44}"/>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3" name="Line 27">
              <a:extLst>
                <a:ext uri="{FF2B5EF4-FFF2-40B4-BE49-F238E27FC236}">
                  <a16:creationId xmlns:a16="http://schemas.microsoft.com/office/drawing/2014/main" xmlns="" id="{905CB0C8-8F8C-463F-8693-F57F7CC2F309}"/>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4" name="Line 28">
              <a:extLst>
                <a:ext uri="{FF2B5EF4-FFF2-40B4-BE49-F238E27FC236}">
                  <a16:creationId xmlns:a16="http://schemas.microsoft.com/office/drawing/2014/main" xmlns="" id="{341355B8-DB4A-4829-90F1-D05A0D54D652}"/>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5" name="Line 29">
              <a:extLst>
                <a:ext uri="{FF2B5EF4-FFF2-40B4-BE49-F238E27FC236}">
                  <a16:creationId xmlns:a16="http://schemas.microsoft.com/office/drawing/2014/main" xmlns="" id="{75187BEC-1778-491D-A53F-FA688EF8ECD5}"/>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6" name="Line 30">
              <a:extLst>
                <a:ext uri="{FF2B5EF4-FFF2-40B4-BE49-F238E27FC236}">
                  <a16:creationId xmlns:a16="http://schemas.microsoft.com/office/drawing/2014/main" xmlns="" id="{365600D4-988F-4C02-88F9-5719FCF1C0BB}"/>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7" name="Line 31">
              <a:extLst>
                <a:ext uri="{FF2B5EF4-FFF2-40B4-BE49-F238E27FC236}">
                  <a16:creationId xmlns:a16="http://schemas.microsoft.com/office/drawing/2014/main" xmlns="" id="{640A127D-D4AD-41BE-9380-3819235738C8}"/>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8" name="Line 32">
              <a:extLst>
                <a:ext uri="{FF2B5EF4-FFF2-40B4-BE49-F238E27FC236}">
                  <a16:creationId xmlns:a16="http://schemas.microsoft.com/office/drawing/2014/main" xmlns="" id="{B2A1073F-1A44-4A52-8554-FFF5EA3F4BE0}"/>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9" name="Line 33">
              <a:extLst>
                <a:ext uri="{FF2B5EF4-FFF2-40B4-BE49-F238E27FC236}">
                  <a16:creationId xmlns:a16="http://schemas.microsoft.com/office/drawing/2014/main" xmlns="" id="{B9F67C55-5371-480A-8933-EF4EBA78893D}"/>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0" name="Line 34">
              <a:extLst>
                <a:ext uri="{FF2B5EF4-FFF2-40B4-BE49-F238E27FC236}">
                  <a16:creationId xmlns:a16="http://schemas.microsoft.com/office/drawing/2014/main" xmlns="" id="{A278E1A5-885D-4D0B-A345-2B22A60CBA27}"/>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1" name="Line 35">
              <a:extLst>
                <a:ext uri="{FF2B5EF4-FFF2-40B4-BE49-F238E27FC236}">
                  <a16:creationId xmlns:a16="http://schemas.microsoft.com/office/drawing/2014/main" xmlns="" id="{B14B7FA5-4D95-4E56-83FA-1120F76B3C95}"/>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2" name="Line 36">
              <a:extLst>
                <a:ext uri="{FF2B5EF4-FFF2-40B4-BE49-F238E27FC236}">
                  <a16:creationId xmlns:a16="http://schemas.microsoft.com/office/drawing/2014/main" xmlns="" id="{AA5E41F9-A32A-41B0-85BA-66BA05203CC4}"/>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779" name="Rectangle 2">
            <a:extLst>
              <a:ext uri="{FF2B5EF4-FFF2-40B4-BE49-F238E27FC236}">
                <a16:creationId xmlns:a16="http://schemas.microsoft.com/office/drawing/2014/main" xmlns="" id="{F6644CDE-20C0-4A5D-9422-0E382FC7CC50}"/>
              </a:ext>
            </a:extLst>
          </p:cNvPr>
          <p:cNvSpPr>
            <a:spLocks noGrp="1" noChangeArrowheads="1"/>
          </p:cNvSpPr>
          <p:nvPr>
            <p:ph type="title"/>
          </p:nvPr>
        </p:nvSpPr>
        <p:spPr>
          <a:xfrm>
            <a:off x="315686" y="196055"/>
            <a:ext cx="10515600" cy="922339"/>
          </a:xfrm>
        </p:spPr>
        <p:txBody>
          <a:bodyPr/>
          <a:lstStyle/>
          <a:p>
            <a:r>
              <a:rPr lang="en-US" altLang="pt-BR" b="1" dirty="0">
                <a:solidFill>
                  <a:srgbClr val="002060"/>
                </a:solidFill>
              </a:rPr>
              <a:t>Um</a:t>
            </a:r>
            <a:r>
              <a:rPr lang="en-US" altLang="pt-BR" dirty="0">
                <a:solidFill>
                  <a:srgbClr val="002060"/>
                </a:solidFill>
              </a:rPr>
              <a:t> </a:t>
            </a:r>
            <a:r>
              <a:rPr lang="en-US" altLang="pt-BR" dirty="0" err="1">
                <a:solidFill>
                  <a:srgbClr val="002060"/>
                </a:solidFill>
              </a:rPr>
              <a:t>líder</a:t>
            </a:r>
            <a:r>
              <a:rPr lang="en-US" altLang="pt-BR" dirty="0">
                <a:solidFill>
                  <a:srgbClr val="002060"/>
                </a:solidFill>
              </a:rPr>
              <a:t> é…</a:t>
            </a:r>
          </a:p>
        </p:txBody>
      </p:sp>
      <p:sp>
        <p:nvSpPr>
          <p:cNvPr id="75780" name="Rectangle 3">
            <a:extLst>
              <a:ext uri="{FF2B5EF4-FFF2-40B4-BE49-F238E27FC236}">
                <a16:creationId xmlns:a16="http://schemas.microsoft.com/office/drawing/2014/main" xmlns="" id="{8CC7D50E-ECB4-4383-9116-5CF710EC6E13}"/>
              </a:ext>
            </a:extLst>
          </p:cNvPr>
          <p:cNvSpPr>
            <a:spLocks noGrp="1" noChangeArrowheads="1"/>
          </p:cNvSpPr>
          <p:nvPr>
            <p:ph type="body" idx="1"/>
          </p:nvPr>
        </p:nvSpPr>
        <p:spPr>
          <a:xfrm>
            <a:off x="1646239" y="1626543"/>
            <a:ext cx="8839200" cy="3694113"/>
          </a:xfrm>
        </p:spPr>
        <p:txBody>
          <a:bodyPr/>
          <a:lstStyle/>
          <a:p>
            <a:pPr algn="ctr">
              <a:buFont typeface="Wingdings" panose="05000000000000000000" pitchFamily="2" charset="2"/>
              <a:buNone/>
            </a:pPr>
            <a:r>
              <a:rPr lang="en-US" altLang="pt-BR" b="1" dirty="0" err="1">
                <a:solidFill>
                  <a:srgbClr val="002060"/>
                </a:solidFill>
              </a:rPr>
              <a:t>Qualquer</a:t>
            </a:r>
            <a:r>
              <a:rPr lang="en-US" altLang="pt-BR" b="1" dirty="0">
                <a:solidFill>
                  <a:srgbClr val="002060"/>
                </a:solidFill>
              </a:rPr>
              <a:t> </a:t>
            </a:r>
            <a:r>
              <a:rPr lang="en-US" altLang="pt-BR" b="1" dirty="0" err="1">
                <a:solidFill>
                  <a:srgbClr val="002060"/>
                </a:solidFill>
              </a:rPr>
              <a:t>indivíduo</a:t>
            </a:r>
            <a:r>
              <a:rPr lang="en-US" altLang="pt-BR" b="1" dirty="0">
                <a:solidFill>
                  <a:srgbClr val="002060"/>
                </a:solidFill>
              </a:rPr>
              <a:t> </a:t>
            </a:r>
          </a:p>
          <a:p>
            <a:pPr algn="ctr">
              <a:buFont typeface="Wingdings" panose="05000000000000000000" pitchFamily="2" charset="2"/>
              <a:buNone/>
            </a:pPr>
            <a:r>
              <a:rPr lang="en-US" altLang="pt-BR" b="1" dirty="0">
                <a:solidFill>
                  <a:srgbClr val="002060"/>
                </a:solidFill>
              </a:rPr>
              <a:t>que assume </a:t>
            </a:r>
            <a:r>
              <a:rPr lang="en-US" altLang="pt-BR" b="1" dirty="0" err="1">
                <a:solidFill>
                  <a:srgbClr val="002060"/>
                </a:solidFill>
              </a:rPr>
              <a:t>responsabilidade</a:t>
            </a:r>
            <a:r>
              <a:rPr lang="en-US" altLang="pt-BR" b="1" dirty="0">
                <a:solidFill>
                  <a:srgbClr val="002060"/>
                </a:solidFill>
              </a:rPr>
              <a:t> </a:t>
            </a:r>
          </a:p>
          <a:p>
            <a:pPr algn="ctr">
              <a:buFont typeface="Wingdings" panose="05000000000000000000" pitchFamily="2" charset="2"/>
              <a:buNone/>
            </a:pPr>
            <a:r>
              <a:rPr lang="en-US" altLang="pt-BR" b="1" dirty="0" err="1">
                <a:solidFill>
                  <a:srgbClr val="002060"/>
                </a:solidFill>
              </a:rPr>
              <a:t>pessoal</a:t>
            </a:r>
            <a:r>
              <a:rPr lang="en-US" altLang="pt-BR" b="1" dirty="0">
                <a:solidFill>
                  <a:srgbClr val="002060"/>
                </a:solidFill>
              </a:rPr>
              <a:t> </a:t>
            </a:r>
            <a:r>
              <a:rPr lang="en-US" altLang="pt-BR" b="1" dirty="0" err="1">
                <a:solidFill>
                  <a:srgbClr val="002060"/>
                </a:solidFill>
              </a:rPr>
              <a:t>pelo</a:t>
            </a:r>
            <a:r>
              <a:rPr lang="en-US" altLang="pt-BR" b="1" dirty="0">
                <a:solidFill>
                  <a:srgbClr val="002060"/>
                </a:solidFill>
              </a:rPr>
              <a:t> </a:t>
            </a:r>
            <a:r>
              <a:rPr lang="en-US" altLang="pt-BR" b="1" dirty="0" err="1">
                <a:solidFill>
                  <a:srgbClr val="002060"/>
                </a:solidFill>
              </a:rPr>
              <a:t>seu</a:t>
            </a:r>
            <a:r>
              <a:rPr lang="en-US" altLang="pt-BR" b="1" dirty="0">
                <a:solidFill>
                  <a:srgbClr val="002060"/>
                </a:solidFill>
              </a:rPr>
              <a:t> </a:t>
            </a:r>
            <a:r>
              <a:rPr lang="en-US" altLang="pt-BR" b="1" dirty="0" err="1">
                <a:solidFill>
                  <a:srgbClr val="002060"/>
                </a:solidFill>
              </a:rPr>
              <a:t>desempenho</a:t>
            </a:r>
            <a:r>
              <a:rPr lang="en-US" altLang="pt-BR" b="1" dirty="0">
                <a:solidFill>
                  <a:srgbClr val="002060"/>
                </a:solidFill>
              </a:rPr>
              <a:t>,</a:t>
            </a:r>
          </a:p>
          <a:p>
            <a:pPr algn="ctr">
              <a:buFont typeface="Wingdings" panose="05000000000000000000" pitchFamily="2" charset="2"/>
              <a:buNone/>
            </a:pPr>
            <a:r>
              <a:rPr lang="en-US" altLang="pt-BR" b="1" dirty="0" err="1">
                <a:solidFill>
                  <a:srgbClr val="002060"/>
                </a:solidFill>
              </a:rPr>
              <a:t>assim</a:t>
            </a:r>
            <a:r>
              <a:rPr lang="en-US" altLang="pt-BR" b="1" dirty="0">
                <a:solidFill>
                  <a:srgbClr val="002060"/>
                </a:solidFill>
              </a:rPr>
              <a:t> </a:t>
            </a:r>
            <a:r>
              <a:rPr lang="en-US" altLang="pt-BR" b="1" dirty="0" err="1">
                <a:solidFill>
                  <a:srgbClr val="002060"/>
                </a:solidFill>
              </a:rPr>
              <a:t>como</a:t>
            </a:r>
            <a:r>
              <a:rPr lang="en-US" altLang="pt-BR" b="1" dirty="0">
                <a:solidFill>
                  <a:srgbClr val="002060"/>
                </a:solidFill>
              </a:rPr>
              <a:t> do </a:t>
            </a:r>
            <a:r>
              <a:rPr lang="en-US" altLang="pt-BR" b="1" dirty="0" err="1">
                <a:solidFill>
                  <a:srgbClr val="002060"/>
                </a:solidFill>
              </a:rPr>
              <a:t>desempenho</a:t>
            </a:r>
            <a:r>
              <a:rPr lang="en-US" altLang="pt-BR" b="1" dirty="0">
                <a:solidFill>
                  <a:srgbClr val="002060"/>
                </a:solidFill>
              </a:rPr>
              <a:t> </a:t>
            </a:r>
          </a:p>
          <a:p>
            <a:pPr algn="ctr">
              <a:buFont typeface="Wingdings" panose="05000000000000000000" pitchFamily="2" charset="2"/>
              <a:buNone/>
            </a:pPr>
            <a:r>
              <a:rPr lang="en-US" altLang="pt-BR" b="1" dirty="0">
                <a:solidFill>
                  <a:srgbClr val="002060"/>
                </a:solidFill>
              </a:rPr>
              <a:t>da </a:t>
            </a:r>
            <a:r>
              <a:rPr lang="en-US" altLang="pt-BR" b="1" dirty="0" err="1">
                <a:solidFill>
                  <a:srgbClr val="002060"/>
                </a:solidFill>
              </a:rPr>
              <a:t>empresa</a:t>
            </a:r>
            <a:r>
              <a:rPr lang="en-US" altLang="pt-BR" b="1" dirty="0">
                <a:solidFill>
                  <a:srgbClr val="002060"/>
                </a:solidFill>
              </a:rPr>
              <a:t>, e </a:t>
            </a:r>
            <a:r>
              <a:rPr lang="en-US" altLang="pt-BR" b="1" dirty="0" err="1">
                <a:solidFill>
                  <a:srgbClr val="002060"/>
                </a:solidFill>
              </a:rPr>
              <a:t>busca</a:t>
            </a:r>
            <a:r>
              <a:rPr lang="en-US" altLang="pt-BR" b="1" dirty="0">
                <a:solidFill>
                  <a:srgbClr val="002060"/>
                </a:solidFill>
              </a:rPr>
              <a:t> </a:t>
            </a:r>
            <a:r>
              <a:rPr lang="en-US" altLang="pt-BR" b="1" dirty="0" err="1">
                <a:solidFill>
                  <a:srgbClr val="002060"/>
                </a:solidFill>
              </a:rPr>
              <a:t>influenciar</a:t>
            </a:r>
            <a:r>
              <a:rPr lang="en-US" altLang="pt-BR" b="1" dirty="0">
                <a:solidFill>
                  <a:srgbClr val="002060"/>
                </a:solidFill>
              </a:rPr>
              <a:t> </a:t>
            </a:r>
          </a:p>
          <a:p>
            <a:pPr algn="ctr">
              <a:buFont typeface="Wingdings" panose="05000000000000000000" pitchFamily="2" charset="2"/>
              <a:buNone/>
            </a:pPr>
            <a:r>
              <a:rPr lang="en-US" altLang="pt-BR" b="1" dirty="0" err="1">
                <a:solidFill>
                  <a:srgbClr val="002060"/>
                </a:solidFill>
              </a:rPr>
              <a:t>na</a:t>
            </a:r>
            <a:r>
              <a:rPr lang="en-US" altLang="pt-BR" b="1" dirty="0">
                <a:solidFill>
                  <a:srgbClr val="002060"/>
                </a:solidFill>
              </a:rPr>
              <a:t> </a:t>
            </a:r>
            <a:r>
              <a:rPr lang="en-US" altLang="pt-BR" b="1" dirty="0" err="1">
                <a:solidFill>
                  <a:srgbClr val="002060"/>
                </a:solidFill>
              </a:rPr>
              <a:t>melhoria</a:t>
            </a:r>
            <a:r>
              <a:rPr lang="en-US" altLang="pt-BR" b="1" dirty="0">
                <a:solidFill>
                  <a:srgbClr val="002060"/>
                </a:solidFill>
              </a:rPr>
              <a:t> da </a:t>
            </a:r>
            <a:r>
              <a:rPr lang="en-US" altLang="pt-BR" b="1" dirty="0" err="1">
                <a:solidFill>
                  <a:srgbClr val="002060"/>
                </a:solidFill>
              </a:rPr>
              <a:t>organização</a:t>
            </a:r>
            <a:r>
              <a:rPr lang="en-US" altLang="pt-BR" b="1" dirty="0">
                <a:solidFill>
                  <a:srgbClr val="002060"/>
                </a:solidFill>
              </a:rPr>
              <a:t> </a:t>
            </a:r>
          </a:p>
          <a:p>
            <a:pPr algn="ctr">
              <a:buFont typeface="Wingdings" panose="05000000000000000000" pitchFamily="2" charset="2"/>
              <a:buNone/>
            </a:pPr>
            <a:r>
              <a:rPr lang="en-US" altLang="pt-BR" b="1" dirty="0">
                <a:solidFill>
                  <a:srgbClr val="002060"/>
                </a:solidFill>
              </a:rPr>
              <a:t>que a </a:t>
            </a:r>
            <a:r>
              <a:rPr lang="en-US" altLang="pt-BR" b="1" dirty="0" err="1">
                <a:solidFill>
                  <a:srgbClr val="002060"/>
                </a:solidFill>
              </a:rPr>
              <a:t>apoia</a:t>
            </a:r>
            <a:r>
              <a:rPr lang="en-US" altLang="pt-BR" b="1" dirty="0">
                <a:solidFill>
                  <a:srgbClr val="002060"/>
                </a:solidFill>
              </a:rPr>
              <a: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a:extLst>
              <a:ext uri="{FF2B5EF4-FFF2-40B4-BE49-F238E27FC236}">
                <a16:creationId xmlns:a16="http://schemas.microsoft.com/office/drawing/2014/main" xmlns="" id="{5A645B30-3DCB-4A5E-90AA-0898E7E20F43}"/>
              </a:ext>
            </a:extLst>
          </p:cNvPr>
          <p:cNvGrpSpPr>
            <a:grpSpLocks/>
          </p:cNvGrpSpPr>
          <p:nvPr/>
        </p:nvGrpSpPr>
        <p:grpSpPr bwMode="auto">
          <a:xfrm>
            <a:off x="4276726" y="2058988"/>
            <a:ext cx="6208713" cy="4387850"/>
            <a:chOff x="1590" y="1185"/>
            <a:chExt cx="3911" cy="2764"/>
          </a:xfrm>
        </p:grpSpPr>
        <p:sp>
          <p:nvSpPr>
            <p:cNvPr id="77830" name="Line 3">
              <a:extLst>
                <a:ext uri="{FF2B5EF4-FFF2-40B4-BE49-F238E27FC236}">
                  <a16:creationId xmlns:a16="http://schemas.microsoft.com/office/drawing/2014/main" xmlns="" id="{F51DA716-221E-4D37-8FF2-BC90E0C2E0A2}"/>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1" name="Line 4">
              <a:extLst>
                <a:ext uri="{FF2B5EF4-FFF2-40B4-BE49-F238E27FC236}">
                  <a16:creationId xmlns:a16="http://schemas.microsoft.com/office/drawing/2014/main" xmlns="" id="{B7AC0DF4-24A4-45FE-B4F0-C11DA20C74D5}"/>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2" name="Line 5">
              <a:extLst>
                <a:ext uri="{FF2B5EF4-FFF2-40B4-BE49-F238E27FC236}">
                  <a16:creationId xmlns:a16="http://schemas.microsoft.com/office/drawing/2014/main" xmlns="" id="{50B82110-F9D8-47F0-AEE3-4F6F1766DA4B}"/>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3" name="Line 6">
              <a:extLst>
                <a:ext uri="{FF2B5EF4-FFF2-40B4-BE49-F238E27FC236}">
                  <a16:creationId xmlns:a16="http://schemas.microsoft.com/office/drawing/2014/main" xmlns="" id="{783A56F6-93B0-491A-9181-A54F8829A0E2}"/>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4" name="Line 7">
              <a:extLst>
                <a:ext uri="{FF2B5EF4-FFF2-40B4-BE49-F238E27FC236}">
                  <a16:creationId xmlns:a16="http://schemas.microsoft.com/office/drawing/2014/main" xmlns="" id="{C1CCD53A-F492-46BE-94D0-0FDED05725EC}"/>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5" name="Line 8">
              <a:extLst>
                <a:ext uri="{FF2B5EF4-FFF2-40B4-BE49-F238E27FC236}">
                  <a16:creationId xmlns:a16="http://schemas.microsoft.com/office/drawing/2014/main" xmlns="" id="{93BCE312-F346-49E3-9119-9D6EDFAF2312}"/>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6" name="Line 9">
              <a:extLst>
                <a:ext uri="{FF2B5EF4-FFF2-40B4-BE49-F238E27FC236}">
                  <a16:creationId xmlns:a16="http://schemas.microsoft.com/office/drawing/2014/main" xmlns="" id="{D6C5405C-2CAC-48D3-95F1-48BA83163BBA}"/>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7" name="Line 10">
              <a:extLst>
                <a:ext uri="{FF2B5EF4-FFF2-40B4-BE49-F238E27FC236}">
                  <a16:creationId xmlns:a16="http://schemas.microsoft.com/office/drawing/2014/main" xmlns="" id="{A4F925B9-8A4F-4052-95A2-6A94CFC17FF7}"/>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8" name="Line 11">
              <a:extLst>
                <a:ext uri="{FF2B5EF4-FFF2-40B4-BE49-F238E27FC236}">
                  <a16:creationId xmlns:a16="http://schemas.microsoft.com/office/drawing/2014/main" xmlns="" id="{DF94C18D-B8EC-429D-9900-B0F84DF29559}"/>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39" name="Line 12">
              <a:extLst>
                <a:ext uri="{FF2B5EF4-FFF2-40B4-BE49-F238E27FC236}">
                  <a16:creationId xmlns:a16="http://schemas.microsoft.com/office/drawing/2014/main" xmlns="" id="{5A932E85-D633-4ECF-954F-080F1C20E58A}"/>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0" name="Line 13">
              <a:extLst>
                <a:ext uri="{FF2B5EF4-FFF2-40B4-BE49-F238E27FC236}">
                  <a16:creationId xmlns:a16="http://schemas.microsoft.com/office/drawing/2014/main" xmlns="" id="{B0BD433B-F026-4514-A577-942CF21A8A77}"/>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1" name="Line 14">
              <a:extLst>
                <a:ext uri="{FF2B5EF4-FFF2-40B4-BE49-F238E27FC236}">
                  <a16:creationId xmlns:a16="http://schemas.microsoft.com/office/drawing/2014/main" xmlns="" id="{7375FC57-E11F-4595-A1EB-7FA24DDC0166}"/>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2" name="Line 15">
              <a:extLst>
                <a:ext uri="{FF2B5EF4-FFF2-40B4-BE49-F238E27FC236}">
                  <a16:creationId xmlns:a16="http://schemas.microsoft.com/office/drawing/2014/main" xmlns="" id="{761EE286-9B13-47CA-A29A-48E893445D3E}"/>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3" name="Line 16">
              <a:extLst>
                <a:ext uri="{FF2B5EF4-FFF2-40B4-BE49-F238E27FC236}">
                  <a16:creationId xmlns:a16="http://schemas.microsoft.com/office/drawing/2014/main" xmlns="" id="{5C5FA9B7-FF25-4EF5-AA29-058A377A1736}"/>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4" name="Line 17">
              <a:extLst>
                <a:ext uri="{FF2B5EF4-FFF2-40B4-BE49-F238E27FC236}">
                  <a16:creationId xmlns:a16="http://schemas.microsoft.com/office/drawing/2014/main" xmlns="" id="{BC0E01F9-B566-41CF-9964-905BCAF1981F}"/>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5" name="Line 18">
              <a:extLst>
                <a:ext uri="{FF2B5EF4-FFF2-40B4-BE49-F238E27FC236}">
                  <a16:creationId xmlns:a16="http://schemas.microsoft.com/office/drawing/2014/main" xmlns="" id="{C2908730-DB9E-4B00-80A0-D7647C369692}"/>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6" name="Line 19">
              <a:extLst>
                <a:ext uri="{FF2B5EF4-FFF2-40B4-BE49-F238E27FC236}">
                  <a16:creationId xmlns:a16="http://schemas.microsoft.com/office/drawing/2014/main" xmlns="" id="{CFCC6C98-B270-46D0-B3B3-954BF2173A04}"/>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7" name="Line 20">
              <a:extLst>
                <a:ext uri="{FF2B5EF4-FFF2-40B4-BE49-F238E27FC236}">
                  <a16:creationId xmlns:a16="http://schemas.microsoft.com/office/drawing/2014/main" xmlns="" id="{6A1DE03A-67A1-412A-8B65-6750903FE1D9}"/>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8" name="Line 21">
              <a:extLst>
                <a:ext uri="{FF2B5EF4-FFF2-40B4-BE49-F238E27FC236}">
                  <a16:creationId xmlns:a16="http://schemas.microsoft.com/office/drawing/2014/main" xmlns="" id="{3D1C86B7-C9E4-4786-82C3-09A178590984}"/>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49" name="Line 22">
              <a:extLst>
                <a:ext uri="{FF2B5EF4-FFF2-40B4-BE49-F238E27FC236}">
                  <a16:creationId xmlns:a16="http://schemas.microsoft.com/office/drawing/2014/main" xmlns="" id="{36C93C99-50B2-49BE-BDDC-FDF1C44D3BE8}"/>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0" name="Line 23">
              <a:extLst>
                <a:ext uri="{FF2B5EF4-FFF2-40B4-BE49-F238E27FC236}">
                  <a16:creationId xmlns:a16="http://schemas.microsoft.com/office/drawing/2014/main" xmlns="" id="{5B7CABC8-4FA6-46E3-B909-85EBB7F2CA34}"/>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1" name="Line 24">
              <a:extLst>
                <a:ext uri="{FF2B5EF4-FFF2-40B4-BE49-F238E27FC236}">
                  <a16:creationId xmlns:a16="http://schemas.microsoft.com/office/drawing/2014/main" xmlns="" id="{7E75CA71-91A7-497B-94AB-96B3DEC003F0}"/>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2" name="Line 25">
              <a:extLst>
                <a:ext uri="{FF2B5EF4-FFF2-40B4-BE49-F238E27FC236}">
                  <a16:creationId xmlns:a16="http://schemas.microsoft.com/office/drawing/2014/main" xmlns="" id="{4D8A2613-1A73-49DA-B1E5-46FC5F561B23}"/>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3" name="Line 26">
              <a:extLst>
                <a:ext uri="{FF2B5EF4-FFF2-40B4-BE49-F238E27FC236}">
                  <a16:creationId xmlns:a16="http://schemas.microsoft.com/office/drawing/2014/main" xmlns="" id="{DE457C30-B67C-407F-9D91-FA9AFD04CD36}"/>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4" name="Line 27">
              <a:extLst>
                <a:ext uri="{FF2B5EF4-FFF2-40B4-BE49-F238E27FC236}">
                  <a16:creationId xmlns:a16="http://schemas.microsoft.com/office/drawing/2014/main" xmlns="" id="{E61B5754-002E-440C-AB45-B5FCB9EAED7D}"/>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5" name="Line 28">
              <a:extLst>
                <a:ext uri="{FF2B5EF4-FFF2-40B4-BE49-F238E27FC236}">
                  <a16:creationId xmlns:a16="http://schemas.microsoft.com/office/drawing/2014/main" xmlns="" id="{EEF4E5A5-73AC-479E-8684-052F5B0DF57D}"/>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6" name="Line 29">
              <a:extLst>
                <a:ext uri="{FF2B5EF4-FFF2-40B4-BE49-F238E27FC236}">
                  <a16:creationId xmlns:a16="http://schemas.microsoft.com/office/drawing/2014/main" xmlns="" id="{5C21FC3F-071A-46B1-9C69-E33B117DCC8C}"/>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7" name="Line 30">
              <a:extLst>
                <a:ext uri="{FF2B5EF4-FFF2-40B4-BE49-F238E27FC236}">
                  <a16:creationId xmlns:a16="http://schemas.microsoft.com/office/drawing/2014/main" xmlns="" id="{349C4736-43F1-4812-AC95-53F8A3F047BE}"/>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8" name="Line 31">
              <a:extLst>
                <a:ext uri="{FF2B5EF4-FFF2-40B4-BE49-F238E27FC236}">
                  <a16:creationId xmlns:a16="http://schemas.microsoft.com/office/drawing/2014/main" xmlns="" id="{F53EE755-B3F2-4E09-9E46-D32B346EF771}"/>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59" name="Line 32">
              <a:extLst>
                <a:ext uri="{FF2B5EF4-FFF2-40B4-BE49-F238E27FC236}">
                  <a16:creationId xmlns:a16="http://schemas.microsoft.com/office/drawing/2014/main" xmlns="" id="{0BD850FC-BB7D-4D0E-AEC5-3500CA83D170}"/>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60" name="Line 33">
              <a:extLst>
                <a:ext uri="{FF2B5EF4-FFF2-40B4-BE49-F238E27FC236}">
                  <a16:creationId xmlns:a16="http://schemas.microsoft.com/office/drawing/2014/main" xmlns="" id="{A058C1B5-00ED-4B3D-90ED-D8805D2E382C}"/>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61" name="Line 34">
              <a:extLst>
                <a:ext uri="{FF2B5EF4-FFF2-40B4-BE49-F238E27FC236}">
                  <a16:creationId xmlns:a16="http://schemas.microsoft.com/office/drawing/2014/main" xmlns="" id="{F70C41C4-8360-40AB-8510-7328AD88E403}"/>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827" name="Rectangle 35">
            <a:extLst>
              <a:ext uri="{FF2B5EF4-FFF2-40B4-BE49-F238E27FC236}">
                <a16:creationId xmlns:a16="http://schemas.microsoft.com/office/drawing/2014/main" xmlns="" id="{A9CF0A97-DAFE-4BE3-AC92-0A99D5445635}"/>
              </a:ext>
            </a:extLst>
          </p:cNvPr>
          <p:cNvSpPr>
            <a:spLocks noGrp="1" noChangeArrowheads="1"/>
          </p:cNvSpPr>
          <p:nvPr>
            <p:ph type="title"/>
          </p:nvPr>
        </p:nvSpPr>
        <p:spPr>
          <a:xfrm>
            <a:off x="199845" y="54697"/>
            <a:ext cx="10515600" cy="865188"/>
          </a:xfrm>
        </p:spPr>
        <p:txBody>
          <a:bodyPr/>
          <a:lstStyle/>
          <a:p>
            <a:r>
              <a:rPr lang="en-US" altLang="pt-BR" b="1" dirty="0" err="1">
                <a:solidFill>
                  <a:srgbClr val="002060"/>
                </a:solidFill>
              </a:rPr>
              <a:t>Cultura</a:t>
            </a:r>
            <a:r>
              <a:rPr lang="en-US" altLang="pt-BR" b="1" dirty="0">
                <a:solidFill>
                  <a:srgbClr val="002060"/>
                </a:solidFill>
              </a:rPr>
              <a:t> de Segurança …</a:t>
            </a:r>
          </a:p>
        </p:txBody>
      </p:sp>
      <p:sp>
        <p:nvSpPr>
          <p:cNvPr id="77828" name="Rectangle 36">
            <a:extLst>
              <a:ext uri="{FF2B5EF4-FFF2-40B4-BE49-F238E27FC236}">
                <a16:creationId xmlns:a16="http://schemas.microsoft.com/office/drawing/2014/main" xmlns="" id="{DF1EEE83-D94F-4FA1-B308-72BF5636F9AC}"/>
              </a:ext>
            </a:extLst>
          </p:cNvPr>
          <p:cNvSpPr>
            <a:spLocks noGrp="1" noChangeArrowheads="1"/>
          </p:cNvSpPr>
          <p:nvPr>
            <p:ph type="body" idx="1"/>
          </p:nvPr>
        </p:nvSpPr>
        <p:spPr>
          <a:xfrm>
            <a:off x="1689100" y="1230313"/>
            <a:ext cx="8839200" cy="5054600"/>
          </a:xfrm>
        </p:spPr>
        <p:txBody>
          <a:bodyPr/>
          <a:lstStyle/>
          <a:p>
            <a:pPr marL="0" indent="0" algn="ctr">
              <a:buNone/>
            </a:pPr>
            <a:r>
              <a:rPr lang="en-US" altLang="pt-BR" sz="4000" dirty="0">
                <a:solidFill>
                  <a:srgbClr val="002060"/>
                </a:solidFill>
              </a:rPr>
              <a:t>São </a:t>
            </a:r>
            <a:r>
              <a:rPr lang="en-US" altLang="pt-BR" sz="4000" dirty="0" err="1">
                <a:solidFill>
                  <a:srgbClr val="002060"/>
                </a:solidFill>
              </a:rPr>
              <a:t>os</a:t>
            </a:r>
            <a:r>
              <a:rPr lang="en-US" altLang="pt-BR" sz="4000" dirty="0">
                <a:solidFill>
                  <a:srgbClr val="002060"/>
                </a:solidFill>
              </a:rPr>
              <a:t> </a:t>
            </a:r>
            <a:r>
              <a:rPr lang="en-US" altLang="pt-BR" sz="4000" dirty="0" err="1">
                <a:solidFill>
                  <a:srgbClr val="002060"/>
                </a:solidFill>
              </a:rPr>
              <a:t>valores</a:t>
            </a:r>
            <a:r>
              <a:rPr lang="en-US" altLang="pt-BR" sz="4000" dirty="0">
                <a:solidFill>
                  <a:srgbClr val="002060"/>
                </a:solidFill>
              </a:rPr>
              <a:t> da </a:t>
            </a:r>
            <a:r>
              <a:rPr lang="en-US" altLang="pt-BR" sz="4000" dirty="0" err="1">
                <a:solidFill>
                  <a:srgbClr val="002060"/>
                </a:solidFill>
              </a:rPr>
              <a:t>organização</a:t>
            </a:r>
            <a:r>
              <a:rPr lang="en-US" altLang="pt-BR" sz="4000" dirty="0">
                <a:solidFill>
                  <a:srgbClr val="002060"/>
                </a:solidFill>
              </a:rPr>
              <a:t>, </a:t>
            </a:r>
            <a:r>
              <a:rPr lang="en-US" altLang="pt-BR" sz="4000" dirty="0" err="1">
                <a:solidFill>
                  <a:srgbClr val="002060"/>
                </a:solidFill>
              </a:rPr>
              <a:t>os</a:t>
            </a:r>
            <a:r>
              <a:rPr lang="en-US" altLang="pt-BR" sz="4000" dirty="0">
                <a:solidFill>
                  <a:srgbClr val="002060"/>
                </a:solidFill>
              </a:rPr>
              <a:t> </a:t>
            </a:r>
            <a:r>
              <a:rPr lang="en-US" altLang="pt-BR" sz="4000" dirty="0" err="1">
                <a:solidFill>
                  <a:srgbClr val="002060"/>
                </a:solidFill>
              </a:rPr>
              <a:t>comportamentos</a:t>
            </a:r>
            <a:r>
              <a:rPr lang="en-US" altLang="pt-BR" sz="4000" dirty="0">
                <a:solidFill>
                  <a:srgbClr val="002060"/>
                </a:solidFill>
              </a:rPr>
              <a:t> </a:t>
            </a:r>
            <a:r>
              <a:rPr lang="en-US" altLang="pt-BR" sz="4000" dirty="0" err="1">
                <a:solidFill>
                  <a:srgbClr val="002060"/>
                </a:solidFill>
              </a:rPr>
              <a:t>exemplificados</a:t>
            </a:r>
            <a:r>
              <a:rPr lang="en-US" altLang="pt-BR" sz="4000" dirty="0">
                <a:solidFill>
                  <a:srgbClr val="002060"/>
                </a:solidFill>
              </a:rPr>
              <a:t> </a:t>
            </a:r>
          </a:p>
          <a:p>
            <a:pPr marL="0" indent="0" algn="ctr">
              <a:buNone/>
            </a:pPr>
            <a:r>
              <a:rPr lang="en-US" altLang="pt-BR" sz="4000" dirty="0" err="1">
                <a:solidFill>
                  <a:srgbClr val="002060"/>
                </a:solidFill>
              </a:rPr>
              <a:t>pelos</a:t>
            </a:r>
            <a:r>
              <a:rPr lang="en-US" altLang="pt-BR" sz="4000" dirty="0">
                <a:solidFill>
                  <a:srgbClr val="002060"/>
                </a:solidFill>
              </a:rPr>
              <a:t> </a:t>
            </a:r>
            <a:r>
              <a:rPr lang="en-US" altLang="pt-BR" sz="4000" dirty="0" err="1">
                <a:solidFill>
                  <a:srgbClr val="002060"/>
                </a:solidFill>
              </a:rPr>
              <a:t>líderes</a:t>
            </a:r>
            <a:r>
              <a:rPr lang="en-US" altLang="pt-BR" sz="4000" dirty="0">
                <a:solidFill>
                  <a:srgbClr val="002060"/>
                </a:solidFill>
              </a:rPr>
              <a:t> e </a:t>
            </a:r>
            <a:r>
              <a:rPr lang="en-US" altLang="pt-BR" sz="4000" dirty="0" err="1">
                <a:solidFill>
                  <a:srgbClr val="002060"/>
                </a:solidFill>
              </a:rPr>
              <a:t>internalizados</a:t>
            </a:r>
            <a:r>
              <a:rPr lang="en-US" altLang="pt-BR" sz="4000" dirty="0">
                <a:solidFill>
                  <a:srgbClr val="002060"/>
                </a:solidFill>
              </a:rPr>
              <a:t> </a:t>
            </a:r>
            <a:r>
              <a:rPr lang="en-US" altLang="pt-BR" sz="4000" dirty="0" err="1">
                <a:solidFill>
                  <a:srgbClr val="002060"/>
                </a:solidFill>
              </a:rPr>
              <a:t>pelos</a:t>
            </a:r>
            <a:r>
              <a:rPr lang="en-US" altLang="pt-BR" sz="4000" dirty="0">
                <a:solidFill>
                  <a:srgbClr val="002060"/>
                </a:solidFill>
              </a:rPr>
              <a:t> </a:t>
            </a:r>
            <a:r>
              <a:rPr lang="en-US" altLang="pt-BR" sz="4000" dirty="0" err="1">
                <a:solidFill>
                  <a:srgbClr val="002060"/>
                </a:solidFill>
              </a:rPr>
              <a:t>seus</a:t>
            </a:r>
            <a:r>
              <a:rPr lang="en-US" altLang="pt-BR" sz="4000" dirty="0">
                <a:solidFill>
                  <a:srgbClr val="002060"/>
                </a:solidFill>
              </a:rPr>
              <a:t> </a:t>
            </a:r>
            <a:r>
              <a:rPr lang="en-US" altLang="pt-BR" sz="4000" dirty="0" err="1">
                <a:solidFill>
                  <a:srgbClr val="002060"/>
                </a:solidFill>
              </a:rPr>
              <a:t>empregados</a:t>
            </a:r>
            <a:r>
              <a:rPr lang="en-US" altLang="pt-BR" sz="4000" dirty="0">
                <a:solidFill>
                  <a:srgbClr val="002060"/>
                </a:solidFill>
              </a:rPr>
              <a:t> em </a:t>
            </a:r>
            <a:r>
              <a:rPr lang="en-US" altLang="pt-BR" sz="4000" dirty="0" err="1">
                <a:solidFill>
                  <a:srgbClr val="002060"/>
                </a:solidFill>
              </a:rPr>
              <a:t>geral</a:t>
            </a:r>
            <a:r>
              <a:rPr lang="en-US" altLang="pt-BR" sz="4000" dirty="0">
                <a:solidFill>
                  <a:srgbClr val="002060"/>
                </a:solidFill>
              </a:rPr>
              <a:t>, que </a:t>
            </a:r>
            <a:r>
              <a:rPr lang="en-US" altLang="pt-BR" sz="4000" dirty="0" err="1">
                <a:solidFill>
                  <a:srgbClr val="002060"/>
                </a:solidFill>
              </a:rPr>
              <a:t>servem</a:t>
            </a:r>
            <a:r>
              <a:rPr lang="en-US" altLang="pt-BR" sz="4000" dirty="0">
                <a:solidFill>
                  <a:srgbClr val="002060"/>
                </a:solidFill>
              </a:rPr>
              <a:t> para </a:t>
            </a:r>
            <a:r>
              <a:rPr lang="en-US" altLang="pt-BR" sz="4000" dirty="0" err="1">
                <a:solidFill>
                  <a:srgbClr val="002060"/>
                </a:solidFill>
              </a:rPr>
              <a:t>tornar</a:t>
            </a:r>
            <a:r>
              <a:rPr lang="en-US" altLang="pt-BR" sz="4000" dirty="0">
                <a:solidFill>
                  <a:srgbClr val="002060"/>
                </a:solidFill>
              </a:rPr>
              <a:t> a </a:t>
            </a:r>
            <a:r>
              <a:rPr lang="en-US" altLang="pt-BR" sz="4000" i="1" dirty="0">
                <a:solidFill>
                  <a:srgbClr val="002060"/>
                </a:solidFill>
              </a:rPr>
              <a:t>Segurança </a:t>
            </a:r>
            <a:r>
              <a:rPr lang="en-US" altLang="pt-BR" sz="4000" dirty="0">
                <a:solidFill>
                  <a:srgbClr val="002060"/>
                </a:solidFill>
              </a:rPr>
              <a:t>o </a:t>
            </a:r>
            <a:r>
              <a:rPr lang="en-US" altLang="pt-BR" sz="4000" dirty="0" err="1">
                <a:solidFill>
                  <a:srgbClr val="002060"/>
                </a:solidFill>
              </a:rPr>
              <a:t>objetivo</a:t>
            </a:r>
            <a:r>
              <a:rPr lang="en-US" altLang="pt-BR" sz="4000" dirty="0">
                <a:solidFill>
                  <a:srgbClr val="002060"/>
                </a:solidFill>
              </a:rPr>
              <a:t> primordial em </a:t>
            </a:r>
            <a:r>
              <a:rPr lang="en-US" altLang="pt-BR" sz="4000" dirty="0" err="1">
                <a:solidFill>
                  <a:srgbClr val="002060"/>
                </a:solidFill>
              </a:rPr>
              <a:t>todos</a:t>
            </a:r>
            <a:r>
              <a:rPr lang="en-US" altLang="pt-BR" sz="4000" dirty="0">
                <a:solidFill>
                  <a:srgbClr val="002060"/>
                </a:solidFill>
              </a:rPr>
              <a:t> </a:t>
            </a:r>
            <a:r>
              <a:rPr lang="en-US" altLang="pt-BR" sz="4000" dirty="0" err="1">
                <a:solidFill>
                  <a:srgbClr val="002060"/>
                </a:solidFill>
              </a:rPr>
              <a:t>os</a:t>
            </a:r>
            <a:r>
              <a:rPr lang="en-US" altLang="pt-BR" sz="4000" dirty="0">
                <a:solidFill>
                  <a:srgbClr val="002060"/>
                </a:solidFill>
              </a:rPr>
              <a:t> </a:t>
            </a:r>
            <a:r>
              <a:rPr lang="en-US" altLang="pt-BR" sz="4000" dirty="0" err="1">
                <a:solidFill>
                  <a:srgbClr val="002060"/>
                </a:solidFill>
              </a:rPr>
              <a:t>aspectos</a:t>
            </a:r>
            <a:r>
              <a:rPr lang="en-US" altLang="pt-BR" sz="4000" dirty="0">
                <a:solidFill>
                  <a:srgbClr val="002060"/>
                </a:solidFill>
              </a:rPr>
              <a:t> </a:t>
            </a:r>
            <a:r>
              <a:rPr lang="en-US" altLang="pt-BR" sz="4000" dirty="0" err="1">
                <a:solidFill>
                  <a:srgbClr val="002060"/>
                </a:solidFill>
              </a:rPr>
              <a:t>organizacionais</a:t>
            </a:r>
            <a:r>
              <a:rPr lang="en-US" altLang="pt-BR" sz="4000" dirty="0">
                <a:solidFill>
                  <a:srgbClr val="002060"/>
                </a:solidFill>
              </a:rPr>
              <a:t>.</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xmlns="" id="{F8358231-2FBB-4CB8-80D8-F011436CD646}"/>
              </a:ext>
            </a:extLst>
          </p:cNvPr>
          <p:cNvSpPr>
            <a:spLocks noChangeArrowheads="1"/>
          </p:cNvSpPr>
          <p:nvPr/>
        </p:nvSpPr>
        <p:spPr bwMode="auto">
          <a:xfrm>
            <a:off x="7410451" y="6032500"/>
            <a:ext cx="2873375" cy="45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Fonte: Tuli, </a:t>
            </a:r>
            <a:r>
              <a:rPr kumimoji="0" lang="en-US" altLang="pt-BR" sz="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Apostolakis</a:t>
            </a: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and Wu. “Identifying</a:t>
            </a:r>
            <a:b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Organizational Deficiencies Through Root-Cause Analysis.”</a:t>
            </a:r>
            <a:b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8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Nuclear Technology</a:t>
            </a: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(vol. 116),  Dec. 1996.</a:t>
            </a:r>
          </a:p>
        </p:txBody>
      </p:sp>
      <p:sp>
        <p:nvSpPr>
          <p:cNvPr id="81923" name="Rectangle 3">
            <a:extLst>
              <a:ext uri="{FF2B5EF4-FFF2-40B4-BE49-F238E27FC236}">
                <a16:creationId xmlns:a16="http://schemas.microsoft.com/office/drawing/2014/main" xmlns="" id="{9D7C2BA2-A5E1-4382-A577-21F937D31CF3}"/>
              </a:ext>
            </a:extLst>
          </p:cNvPr>
          <p:cNvSpPr>
            <a:spLocks noChangeArrowheads="1"/>
          </p:cNvSpPr>
          <p:nvPr/>
        </p:nvSpPr>
        <p:spPr bwMode="auto">
          <a:xfrm>
            <a:off x="2206625" y="88901"/>
            <a:ext cx="7602538" cy="1200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4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a:t>
            </a:r>
            <a:r>
              <a:rPr kumimoji="0" lang="en-US" altLang="pt-BR" sz="4000" b="0"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Influência</a:t>
            </a:r>
            <a:r>
              <a:rPr kumimoji="0" lang="en-US" altLang="pt-BR" sz="4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da </a:t>
            </a:r>
            <a:r>
              <a:rPr kumimoji="0" lang="en-US" altLang="pt-BR" sz="4000" b="0"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Organização</a:t>
            </a:r>
            <a:r>
              <a:rPr kumimoji="0" lang="en-US" altLang="pt-BR" sz="4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altLang="pt-BR" sz="4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32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endParaRPr kumimoji="0" lang="en-US" altLang="pt-BR" sz="4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81924" name="Rectangle 4">
            <a:extLst>
              <a:ext uri="{FF2B5EF4-FFF2-40B4-BE49-F238E27FC236}">
                <a16:creationId xmlns:a16="http://schemas.microsoft.com/office/drawing/2014/main" xmlns="" id="{5003B126-4D55-4B39-85AF-982E2C05FBD8}"/>
              </a:ext>
            </a:extLst>
          </p:cNvPr>
          <p:cNvSpPr>
            <a:spLocks noChangeArrowheads="1"/>
          </p:cNvSpPr>
          <p:nvPr/>
        </p:nvSpPr>
        <p:spPr bwMode="auto">
          <a:xfrm>
            <a:off x="1981201" y="1295401"/>
            <a:ext cx="8342313" cy="46958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3333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grpSp>
        <p:nvGrpSpPr>
          <p:cNvPr id="81925" name="Group 46">
            <a:extLst>
              <a:ext uri="{FF2B5EF4-FFF2-40B4-BE49-F238E27FC236}">
                <a16:creationId xmlns:a16="http://schemas.microsoft.com/office/drawing/2014/main" xmlns="" id="{98119A10-3969-4102-A357-752C7030DDE2}"/>
              </a:ext>
            </a:extLst>
          </p:cNvPr>
          <p:cNvGrpSpPr>
            <a:grpSpLocks/>
          </p:cNvGrpSpPr>
          <p:nvPr/>
        </p:nvGrpSpPr>
        <p:grpSpPr bwMode="auto">
          <a:xfrm>
            <a:off x="1768475" y="2397125"/>
            <a:ext cx="8624888" cy="3244850"/>
            <a:chOff x="672" y="1440"/>
            <a:chExt cx="4756" cy="2044"/>
          </a:xfrm>
        </p:grpSpPr>
        <p:sp>
          <p:nvSpPr>
            <p:cNvPr id="81926" name="Rectangle 36">
              <a:extLst>
                <a:ext uri="{FF2B5EF4-FFF2-40B4-BE49-F238E27FC236}">
                  <a16:creationId xmlns:a16="http://schemas.microsoft.com/office/drawing/2014/main" xmlns="" id="{5BE8B01A-7112-4411-8CB2-1B19ED31CA93}"/>
                </a:ext>
              </a:extLst>
            </p:cNvPr>
            <p:cNvSpPr>
              <a:spLocks noChangeAspect="1" noChangeArrowheads="1"/>
            </p:cNvSpPr>
            <p:nvPr/>
          </p:nvSpPr>
          <p:spPr bwMode="auto">
            <a:xfrm>
              <a:off x="3428" y="2034"/>
              <a:ext cx="1020" cy="386"/>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9850" tIns="34925" rIns="69850" bIns="34925" anchor="ctr"/>
            <a:lstStyle>
              <a:lvl1pPr defTabSz="498475">
                <a:defRPr sz="4800">
                  <a:solidFill>
                    <a:srgbClr val="00279F"/>
                  </a:solidFill>
                  <a:latin typeface="Arial" panose="020B0604020202020204" pitchFamily="34" charset="0"/>
                </a:defRPr>
              </a:lvl1pPr>
              <a:lvl2pPr marL="742950" indent="-285750" defTabSz="498475">
                <a:defRPr sz="4800">
                  <a:solidFill>
                    <a:srgbClr val="00279F"/>
                  </a:solidFill>
                  <a:latin typeface="Arial" panose="020B0604020202020204" pitchFamily="34" charset="0"/>
                </a:defRPr>
              </a:lvl2pPr>
              <a:lvl3pPr marL="1143000" indent="-228600" defTabSz="498475">
                <a:defRPr sz="4800">
                  <a:solidFill>
                    <a:srgbClr val="00279F"/>
                  </a:solidFill>
                  <a:latin typeface="Arial" panose="020B0604020202020204" pitchFamily="34" charset="0"/>
                </a:defRPr>
              </a:lvl3pPr>
              <a:lvl4pPr marL="1600200" indent="-228600" defTabSz="498475">
                <a:defRPr sz="4800">
                  <a:solidFill>
                    <a:srgbClr val="00279F"/>
                  </a:solidFill>
                  <a:latin typeface="Arial" panose="020B0604020202020204" pitchFamily="34" charset="0"/>
                </a:defRPr>
              </a:lvl4pPr>
              <a:lvl5pPr marL="2057400" indent="-228600" defTabSz="498475">
                <a:defRPr sz="4800">
                  <a:solidFill>
                    <a:srgbClr val="00279F"/>
                  </a:solidFill>
                  <a:latin typeface="Arial" panose="020B0604020202020204" pitchFamily="34" charset="0"/>
                </a:defRPr>
              </a:lvl5pPr>
              <a:lvl6pPr marL="2514600" indent="-228600" defTabSz="498475"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498475"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498475"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498475"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498475"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Processos de </a:t>
              </a:r>
            </a:p>
            <a:p>
              <a:pPr marL="0" marR="0" lvl="0" indent="0" algn="ctr" defTabSz="498475"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Trabalho</a:t>
              </a:r>
            </a:p>
            <a:p>
              <a:pPr marL="0" marR="0" lvl="0" indent="0" algn="ctr" defTabSz="498475"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(formal)</a:t>
              </a:r>
            </a:p>
          </p:txBody>
        </p:sp>
        <p:sp>
          <p:nvSpPr>
            <p:cNvPr id="81927" name="Rectangle 33">
              <a:extLst>
                <a:ext uri="{FF2B5EF4-FFF2-40B4-BE49-F238E27FC236}">
                  <a16:creationId xmlns:a16="http://schemas.microsoft.com/office/drawing/2014/main" xmlns="" id="{0EA26F5C-B992-460F-BB2A-0B4865011047}"/>
                </a:ext>
              </a:extLst>
            </p:cNvPr>
            <p:cNvSpPr>
              <a:spLocks noChangeAspect="1" noChangeArrowheads="1"/>
            </p:cNvSpPr>
            <p:nvPr/>
          </p:nvSpPr>
          <p:spPr bwMode="auto">
            <a:xfrm>
              <a:off x="672" y="1997"/>
              <a:ext cx="1192" cy="433"/>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6038" rIns="90488" bIns="46038" anchor="ctr"/>
            <a:lstStyle>
              <a:lvl1pPr defTabSz="882650">
                <a:defRPr sz="4800">
                  <a:solidFill>
                    <a:srgbClr val="00279F"/>
                  </a:solidFill>
                  <a:latin typeface="Arial" panose="020B0604020202020204" pitchFamily="34" charset="0"/>
                </a:defRPr>
              </a:lvl1pPr>
              <a:lvl2pPr marL="742950" indent="-285750" defTabSz="882650">
                <a:defRPr sz="4800">
                  <a:solidFill>
                    <a:srgbClr val="00279F"/>
                  </a:solidFill>
                  <a:latin typeface="Arial" panose="020B0604020202020204" pitchFamily="34" charset="0"/>
                </a:defRPr>
              </a:lvl2pPr>
              <a:lvl3pPr marL="1143000" indent="-228600" defTabSz="882650">
                <a:defRPr sz="4800">
                  <a:solidFill>
                    <a:srgbClr val="00279F"/>
                  </a:solidFill>
                  <a:latin typeface="Arial" panose="020B0604020202020204" pitchFamily="34" charset="0"/>
                </a:defRPr>
              </a:lvl3pPr>
              <a:lvl4pPr marL="1600200" indent="-228600" defTabSz="882650">
                <a:defRPr sz="4800">
                  <a:solidFill>
                    <a:srgbClr val="00279F"/>
                  </a:solidFill>
                  <a:latin typeface="Arial" panose="020B0604020202020204" pitchFamily="34" charset="0"/>
                </a:defRPr>
              </a:lvl4pPr>
              <a:lvl5pPr marL="2057400" indent="-228600" defTabSz="882650">
                <a:defRPr sz="4800">
                  <a:solidFill>
                    <a:srgbClr val="00279F"/>
                  </a:solidFill>
                  <a:latin typeface="Arial" panose="020B0604020202020204" pitchFamily="34" charset="0"/>
                </a:defRPr>
              </a:lvl5pPr>
              <a:lvl6pPr marL="2514600" indent="-228600" defTabSz="8826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8826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8826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8826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882650" rtl="0" eaLnBrk="1" fontAlgn="auto" latinLnBrk="0" hangingPunct="1">
                <a:lnSpc>
                  <a:spcPct val="100000"/>
                </a:lnSpc>
                <a:spcBef>
                  <a:spcPts val="0"/>
                </a:spcBef>
                <a:spcAft>
                  <a:spcPts val="0"/>
                </a:spcAft>
                <a:buClrTx/>
                <a:buSzTx/>
                <a:buFontTx/>
                <a:buNone/>
                <a:tabLst/>
                <a:defRPr/>
              </a:pPr>
              <a:r>
                <a:rPr kumimoji="0" lang="en-US" altLang="pt-BR" sz="2100" b="1" i="0" u="none" strike="noStrike" kern="1200" cap="none" spc="0" normalizeH="0" baseline="0" noProof="0">
                  <a:ln>
                    <a:noFill/>
                  </a:ln>
                  <a:solidFill>
                    <a:prstClr val="black"/>
                  </a:solidFill>
                  <a:effectLst/>
                  <a:uLnTx/>
                  <a:uFillTx/>
                  <a:latin typeface="Arial" panose="020B0604020202020204" pitchFamily="34" charset="0"/>
                  <a:ea typeface="+mn-ea"/>
                  <a:cs typeface="+mn-cs"/>
                </a:rPr>
                <a:t>Organização</a:t>
              </a:r>
              <a:endParaRPr kumimoji="0" lang="en-US" altLang="pt-BR" sz="21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81928" name="Rectangle 34">
              <a:extLst>
                <a:ext uri="{FF2B5EF4-FFF2-40B4-BE49-F238E27FC236}">
                  <a16:creationId xmlns:a16="http://schemas.microsoft.com/office/drawing/2014/main" xmlns="" id="{EE81461D-9A53-43E3-9A70-5282F86BB97B}"/>
                </a:ext>
              </a:extLst>
            </p:cNvPr>
            <p:cNvSpPr>
              <a:spLocks noChangeAspect="1" noChangeArrowheads="1"/>
            </p:cNvSpPr>
            <p:nvPr/>
          </p:nvSpPr>
          <p:spPr bwMode="auto">
            <a:xfrm>
              <a:off x="2201" y="1440"/>
              <a:ext cx="891" cy="461"/>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6038" rIns="90488" bIns="46038" anchor="ctr"/>
            <a:lstStyle>
              <a:lvl1pPr defTabSz="882650">
                <a:defRPr sz="4800">
                  <a:solidFill>
                    <a:srgbClr val="00279F"/>
                  </a:solidFill>
                  <a:latin typeface="Arial" panose="020B0604020202020204" pitchFamily="34" charset="0"/>
                </a:defRPr>
              </a:lvl1pPr>
              <a:lvl2pPr marL="742950" indent="-285750" defTabSz="882650">
                <a:defRPr sz="4800">
                  <a:solidFill>
                    <a:srgbClr val="00279F"/>
                  </a:solidFill>
                  <a:latin typeface="Arial" panose="020B0604020202020204" pitchFamily="34" charset="0"/>
                </a:defRPr>
              </a:lvl2pPr>
              <a:lvl3pPr marL="1143000" indent="-228600" defTabSz="882650">
                <a:defRPr sz="4800">
                  <a:solidFill>
                    <a:srgbClr val="00279F"/>
                  </a:solidFill>
                  <a:latin typeface="Arial" panose="020B0604020202020204" pitchFamily="34" charset="0"/>
                </a:defRPr>
              </a:lvl3pPr>
              <a:lvl4pPr marL="1600200" indent="-228600" defTabSz="882650">
                <a:defRPr sz="4800">
                  <a:solidFill>
                    <a:srgbClr val="00279F"/>
                  </a:solidFill>
                  <a:latin typeface="Arial" panose="020B0604020202020204" pitchFamily="34" charset="0"/>
                </a:defRPr>
              </a:lvl4pPr>
              <a:lvl5pPr marL="2057400" indent="-228600" defTabSz="882650">
                <a:defRPr sz="4800">
                  <a:solidFill>
                    <a:srgbClr val="00279F"/>
                  </a:solidFill>
                  <a:latin typeface="Arial" panose="020B0604020202020204" pitchFamily="34" charset="0"/>
                </a:defRPr>
              </a:lvl5pPr>
              <a:lvl6pPr marL="2514600" indent="-228600" defTabSz="8826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8826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8826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8826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882650"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Divisão do</a:t>
              </a:r>
              <a:b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Trabalho</a:t>
              </a:r>
              <a:endParaRPr kumimoji="0" lang="en-US" altLang="pt-BR" sz="1500" b="1"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81929" name="Rectangle 35">
              <a:extLst>
                <a:ext uri="{FF2B5EF4-FFF2-40B4-BE49-F238E27FC236}">
                  <a16:creationId xmlns:a16="http://schemas.microsoft.com/office/drawing/2014/main" xmlns="" id="{E74B0755-B131-4510-BA70-1E6DEB8333EB}"/>
                </a:ext>
              </a:extLst>
            </p:cNvPr>
            <p:cNvSpPr>
              <a:spLocks noChangeAspect="1" noChangeArrowheads="1"/>
            </p:cNvSpPr>
            <p:nvPr/>
          </p:nvSpPr>
          <p:spPr bwMode="auto">
            <a:xfrm>
              <a:off x="2200" y="2530"/>
              <a:ext cx="893" cy="458"/>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6038" rIns="90488" bIns="46038" anchor="ctr"/>
            <a:lstStyle>
              <a:lvl1pPr defTabSz="882650">
                <a:defRPr sz="4800">
                  <a:solidFill>
                    <a:srgbClr val="00279F"/>
                  </a:solidFill>
                  <a:latin typeface="Arial" panose="020B0604020202020204" pitchFamily="34" charset="0"/>
                </a:defRPr>
              </a:lvl1pPr>
              <a:lvl2pPr marL="742950" indent="-285750" defTabSz="882650">
                <a:defRPr sz="4800">
                  <a:solidFill>
                    <a:srgbClr val="00279F"/>
                  </a:solidFill>
                  <a:latin typeface="Arial" panose="020B0604020202020204" pitchFamily="34" charset="0"/>
                </a:defRPr>
              </a:lvl2pPr>
              <a:lvl3pPr marL="1143000" indent="-228600" defTabSz="882650">
                <a:defRPr sz="4800">
                  <a:solidFill>
                    <a:srgbClr val="00279F"/>
                  </a:solidFill>
                  <a:latin typeface="Arial" panose="020B0604020202020204" pitchFamily="34" charset="0"/>
                </a:defRPr>
              </a:lvl3pPr>
              <a:lvl4pPr marL="1600200" indent="-228600" defTabSz="882650">
                <a:defRPr sz="4800">
                  <a:solidFill>
                    <a:srgbClr val="00279F"/>
                  </a:solidFill>
                  <a:latin typeface="Arial" panose="020B0604020202020204" pitchFamily="34" charset="0"/>
                </a:defRPr>
              </a:lvl4pPr>
              <a:lvl5pPr marL="2057400" indent="-228600" defTabSz="882650">
                <a:defRPr sz="4800">
                  <a:solidFill>
                    <a:srgbClr val="00279F"/>
                  </a:solidFill>
                  <a:latin typeface="Arial" panose="020B0604020202020204" pitchFamily="34" charset="0"/>
                </a:defRPr>
              </a:lvl5pPr>
              <a:lvl6pPr marL="2514600" indent="-228600" defTabSz="8826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8826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8826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8826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882650"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Coordenação</a:t>
              </a:r>
            </a:p>
            <a:p>
              <a:pPr marL="0" marR="0" lvl="0" indent="0" algn="ctr" defTabSz="882650"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Da Força de</a:t>
              </a:r>
            </a:p>
            <a:p>
              <a:pPr marL="0" marR="0" lvl="0" indent="0" algn="ctr" defTabSz="882650"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Trabalho</a:t>
              </a:r>
              <a:endParaRPr kumimoji="0" lang="en-US" altLang="pt-BR" sz="1500" b="1"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81930" name="Rectangle 37">
              <a:extLst>
                <a:ext uri="{FF2B5EF4-FFF2-40B4-BE49-F238E27FC236}">
                  <a16:creationId xmlns:a16="http://schemas.microsoft.com/office/drawing/2014/main" xmlns="" id="{ED540984-B1EA-4ABD-91AB-7ABE8D2DB4B7}"/>
                </a:ext>
              </a:extLst>
            </p:cNvPr>
            <p:cNvSpPr>
              <a:spLocks noChangeAspect="1" noChangeArrowheads="1"/>
            </p:cNvSpPr>
            <p:nvPr/>
          </p:nvSpPr>
          <p:spPr bwMode="auto">
            <a:xfrm>
              <a:off x="3608" y="3098"/>
              <a:ext cx="840" cy="386"/>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9850" tIns="34925" rIns="69850" bIns="34925" anchor="ctr"/>
            <a:lstStyle>
              <a:lvl1pPr defTabSz="498475">
                <a:defRPr sz="4800">
                  <a:solidFill>
                    <a:srgbClr val="00279F"/>
                  </a:solidFill>
                  <a:latin typeface="Arial" panose="020B0604020202020204" pitchFamily="34" charset="0"/>
                </a:defRPr>
              </a:lvl1pPr>
              <a:lvl2pPr marL="742950" indent="-285750" defTabSz="498475">
                <a:defRPr sz="4800">
                  <a:solidFill>
                    <a:srgbClr val="00279F"/>
                  </a:solidFill>
                  <a:latin typeface="Arial" panose="020B0604020202020204" pitchFamily="34" charset="0"/>
                </a:defRPr>
              </a:lvl2pPr>
              <a:lvl3pPr marL="1143000" indent="-228600" defTabSz="498475">
                <a:defRPr sz="4800">
                  <a:solidFill>
                    <a:srgbClr val="00279F"/>
                  </a:solidFill>
                  <a:latin typeface="Arial" panose="020B0604020202020204" pitchFamily="34" charset="0"/>
                </a:defRPr>
              </a:lvl3pPr>
              <a:lvl4pPr marL="1600200" indent="-228600" defTabSz="498475">
                <a:defRPr sz="4800">
                  <a:solidFill>
                    <a:srgbClr val="00279F"/>
                  </a:solidFill>
                  <a:latin typeface="Arial" panose="020B0604020202020204" pitchFamily="34" charset="0"/>
                </a:defRPr>
              </a:lvl4pPr>
              <a:lvl5pPr marL="2057400" indent="-228600" defTabSz="498475">
                <a:defRPr sz="4800">
                  <a:solidFill>
                    <a:srgbClr val="00279F"/>
                  </a:solidFill>
                  <a:latin typeface="Arial" panose="020B0604020202020204" pitchFamily="34" charset="0"/>
                </a:defRPr>
              </a:lvl5pPr>
              <a:lvl6pPr marL="2514600" indent="-228600" defTabSz="498475"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498475"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498475"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498475"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498475" rtl="0" eaLnBrk="1" fontAlgn="auto" latinLnBrk="0" hangingPunct="1">
                <a:lnSpc>
                  <a:spcPct val="100000"/>
                </a:lnSpc>
                <a:spcBef>
                  <a:spcPts val="0"/>
                </a:spcBef>
                <a:spcAft>
                  <a:spcPts val="0"/>
                </a:spcAft>
                <a:buClrTx/>
                <a:buSzTx/>
                <a:buFontTx/>
                <a:buNone/>
                <a:tabLst/>
                <a:defRPr/>
              </a:pPr>
              <a:r>
                <a:rPr kumimoji="0" lang="en-US" altLang="pt-BR" sz="1500" b="1" i="0" u="none" strike="noStrike" kern="1200" cap="none" spc="0" normalizeH="0" baseline="0" noProof="0">
                  <a:ln>
                    <a:noFill/>
                  </a:ln>
                  <a:solidFill>
                    <a:prstClr val="black"/>
                  </a:solidFill>
                  <a:effectLst/>
                  <a:uLnTx/>
                  <a:uFillTx/>
                  <a:latin typeface="Arial" panose="020B0604020202020204" pitchFamily="34" charset="0"/>
                  <a:ea typeface="+mn-ea"/>
                  <a:cs typeface="+mn-cs"/>
                </a:rPr>
                <a:t>Cultura</a:t>
              </a:r>
              <a:r>
                <a:rPr kumimoji="0" lang="en-US" altLang="pt-BR" sz="1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pt-BR" sz="15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pt-B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(informal)</a:t>
              </a:r>
            </a:p>
          </p:txBody>
        </p:sp>
        <p:sp>
          <p:nvSpPr>
            <p:cNvPr id="81931" name="Rectangle 38">
              <a:extLst>
                <a:ext uri="{FF2B5EF4-FFF2-40B4-BE49-F238E27FC236}">
                  <a16:creationId xmlns:a16="http://schemas.microsoft.com/office/drawing/2014/main" xmlns="" id="{1A35F6B4-839C-442A-9ED8-A38A76349EEA}"/>
                </a:ext>
              </a:extLst>
            </p:cNvPr>
            <p:cNvSpPr>
              <a:spLocks noChangeAspect="1" noChangeArrowheads="1"/>
            </p:cNvSpPr>
            <p:nvPr/>
          </p:nvSpPr>
          <p:spPr bwMode="auto">
            <a:xfrm>
              <a:off x="4784" y="2593"/>
              <a:ext cx="644" cy="332"/>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9850" tIns="34925" rIns="69850" bIns="34925" anchor="ctr"/>
            <a:lstStyle>
              <a:lvl1pPr defTabSz="498475">
                <a:defRPr sz="4800">
                  <a:solidFill>
                    <a:srgbClr val="00279F"/>
                  </a:solidFill>
                  <a:latin typeface="Arial" panose="020B0604020202020204" pitchFamily="34" charset="0"/>
                </a:defRPr>
              </a:lvl1pPr>
              <a:lvl2pPr marL="742950" indent="-285750" defTabSz="498475">
                <a:defRPr sz="4800">
                  <a:solidFill>
                    <a:srgbClr val="00279F"/>
                  </a:solidFill>
                  <a:latin typeface="Arial" panose="020B0604020202020204" pitchFamily="34" charset="0"/>
                </a:defRPr>
              </a:lvl2pPr>
              <a:lvl3pPr marL="1143000" indent="-228600" defTabSz="498475">
                <a:defRPr sz="4800">
                  <a:solidFill>
                    <a:srgbClr val="00279F"/>
                  </a:solidFill>
                  <a:latin typeface="Arial" panose="020B0604020202020204" pitchFamily="34" charset="0"/>
                </a:defRPr>
              </a:lvl3pPr>
              <a:lvl4pPr marL="1600200" indent="-228600" defTabSz="498475">
                <a:defRPr sz="4800">
                  <a:solidFill>
                    <a:srgbClr val="00279F"/>
                  </a:solidFill>
                  <a:latin typeface="Arial" panose="020B0604020202020204" pitchFamily="34" charset="0"/>
                </a:defRPr>
              </a:lvl4pPr>
              <a:lvl5pPr marL="2057400" indent="-228600" defTabSz="498475">
                <a:defRPr sz="4800">
                  <a:solidFill>
                    <a:srgbClr val="00279F"/>
                  </a:solidFill>
                  <a:latin typeface="Arial" panose="020B0604020202020204" pitchFamily="34" charset="0"/>
                </a:defRPr>
              </a:lvl5pPr>
              <a:lvl6pPr marL="2514600" indent="-228600" defTabSz="498475"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498475"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498475"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498475"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498475" rtl="0" eaLnBrk="1" fontAlgn="auto" latinLnBrk="0" hangingPunct="1">
                <a:lnSpc>
                  <a:spcPct val="100000"/>
                </a:lnSpc>
                <a:spcBef>
                  <a:spcPts val="0"/>
                </a:spcBef>
                <a:spcAft>
                  <a:spcPts val="0"/>
                </a:spcAft>
                <a:buClrTx/>
                <a:buSzTx/>
                <a:buFontTx/>
                <a:buNone/>
                <a:tabLst/>
                <a:defRPr/>
              </a:pPr>
              <a:r>
                <a:rPr kumimoji="0" lang="en-US" altLang="pt-BR"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Comportamento</a:t>
              </a:r>
            </a:p>
            <a:p>
              <a:pPr marL="0" marR="0" lvl="0" indent="0" algn="ctr" defTabSz="498475" rtl="0" eaLnBrk="1" fontAlgn="auto" latinLnBrk="0" hangingPunct="1">
                <a:lnSpc>
                  <a:spcPct val="100000"/>
                </a:lnSpc>
                <a:spcBef>
                  <a:spcPts val="0"/>
                </a:spcBef>
                <a:spcAft>
                  <a:spcPts val="0"/>
                </a:spcAft>
                <a:buClrTx/>
                <a:buSzTx/>
                <a:buFontTx/>
                <a:buNone/>
                <a:tabLst/>
                <a:defRPr/>
              </a:pPr>
              <a:r>
                <a:rPr kumimoji="0" lang="en-US" altLang="pt-BR"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 Tarefa</a:t>
              </a:r>
              <a:endParaRPr kumimoji="0" lang="en-US" altLang="pt-BR" sz="13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cxnSp>
          <p:nvCxnSpPr>
            <p:cNvPr id="81932" name="AutoShape 39">
              <a:extLst>
                <a:ext uri="{FF2B5EF4-FFF2-40B4-BE49-F238E27FC236}">
                  <a16:creationId xmlns:a16="http://schemas.microsoft.com/office/drawing/2014/main" xmlns="" id="{8D608CF0-5B91-4BF2-98B6-AAF16CE9CB13}"/>
                </a:ext>
              </a:extLst>
            </p:cNvPr>
            <p:cNvCxnSpPr>
              <a:cxnSpLocks noChangeAspect="1" noChangeShapeType="1"/>
              <a:stCxn id="81927" idx="3"/>
              <a:endCxn id="81929" idx="1"/>
            </p:cNvCxnSpPr>
            <p:nvPr/>
          </p:nvCxnSpPr>
          <p:spPr bwMode="auto">
            <a:xfrm>
              <a:off x="1878" y="2213"/>
              <a:ext cx="308" cy="546"/>
            </a:xfrm>
            <a:prstGeom prst="bentConnector3">
              <a:avLst>
                <a:gd name="adj1" fmla="val 49861"/>
              </a:avLst>
            </a:prstGeom>
            <a:noFill/>
            <a:ln w="38100">
              <a:solidFill>
                <a:schemeClr val="bg1"/>
              </a:solidFill>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33" name="AutoShape 40">
              <a:extLst>
                <a:ext uri="{FF2B5EF4-FFF2-40B4-BE49-F238E27FC236}">
                  <a16:creationId xmlns:a16="http://schemas.microsoft.com/office/drawing/2014/main" xmlns="" id="{88547152-9D88-4C64-B61C-96216EA35DA3}"/>
                </a:ext>
              </a:extLst>
            </p:cNvPr>
            <p:cNvCxnSpPr>
              <a:cxnSpLocks noChangeAspect="1" noChangeShapeType="1"/>
              <a:stCxn id="81927" idx="3"/>
              <a:endCxn id="81928" idx="1"/>
            </p:cNvCxnSpPr>
            <p:nvPr/>
          </p:nvCxnSpPr>
          <p:spPr bwMode="auto">
            <a:xfrm flipV="1">
              <a:off x="1878" y="1670"/>
              <a:ext cx="309" cy="543"/>
            </a:xfrm>
            <a:prstGeom prst="bentConnector3">
              <a:avLst>
                <a:gd name="adj1" fmla="val 50000"/>
              </a:avLst>
            </a:prstGeom>
            <a:noFill/>
            <a:ln w="38100">
              <a:solidFill>
                <a:schemeClr val="bg1"/>
              </a:solidFill>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34" name="AutoShape 41">
              <a:extLst>
                <a:ext uri="{FF2B5EF4-FFF2-40B4-BE49-F238E27FC236}">
                  <a16:creationId xmlns:a16="http://schemas.microsoft.com/office/drawing/2014/main" xmlns="" id="{AFC05B75-DE01-4BF6-A8DB-BA68A84784D5}"/>
                </a:ext>
              </a:extLst>
            </p:cNvPr>
            <p:cNvCxnSpPr>
              <a:cxnSpLocks noChangeAspect="1" noChangeShapeType="1"/>
              <a:stCxn id="81929" idx="3"/>
              <a:endCxn id="81926" idx="1"/>
            </p:cNvCxnSpPr>
            <p:nvPr/>
          </p:nvCxnSpPr>
          <p:spPr bwMode="auto">
            <a:xfrm flipV="1">
              <a:off x="3109" y="2227"/>
              <a:ext cx="301" cy="532"/>
            </a:xfrm>
            <a:prstGeom prst="bentConnector3">
              <a:avLst>
                <a:gd name="adj1" fmla="val 50167"/>
              </a:avLst>
            </a:prstGeom>
            <a:noFill/>
            <a:ln w="38100">
              <a:solidFill>
                <a:schemeClr val="bg1"/>
              </a:solidFill>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35" name="AutoShape 42">
              <a:extLst>
                <a:ext uri="{FF2B5EF4-FFF2-40B4-BE49-F238E27FC236}">
                  <a16:creationId xmlns:a16="http://schemas.microsoft.com/office/drawing/2014/main" xmlns="" id="{3BE2B511-F227-4933-9A68-6FB2318C5ADD}"/>
                </a:ext>
              </a:extLst>
            </p:cNvPr>
            <p:cNvCxnSpPr>
              <a:cxnSpLocks noChangeAspect="1" noChangeShapeType="1"/>
              <a:stCxn id="81929" idx="3"/>
              <a:endCxn id="81930" idx="1"/>
            </p:cNvCxnSpPr>
            <p:nvPr/>
          </p:nvCxnSpPr>
          <p:spPr bwMode="auto">
            <a:xfrm>
              <a:off x="3106" y="2759"/>
              <a:ext cx="486" cy="532"/>
            </a:xfrm>
            <a:prstGeom prst="bentConnector3">
              <a:avLst>
                <a:gd name="adj1" fmla="val 31991"/>
              </a:avLst>
            </a:prstGeom>
            <a:noFill/>
            <a:ln w="38100">
              <a:solidFill>
                <a:schemeClr val="bg1"/>
              </a:solidFill>
              <a:prstDash val="dash"/>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36" name="AutoShape 43">
              <a:extLst>
                <a:ext uri="{FF2B5EF4-FFF2-40B4-BE49-F238E27FC236}">
                  <a16:creationId xmlns:a16="http://schemas.microsoft.com/office/drawing/2014/main" xmlns="" id="{F82DA735-3A1F-4F53-A758-BC2563AB31A8}"/>
                </a:ext>
              </a:extLst>
            </p:cNvPr>
            <p:cNvCxnSpPr>
              <a:cxnSpLocks noChangeAspect="1" noChangeShapeType="1"/>
              <a:stCxn id="81926" idx="3"/>
              <a:endCxn id="81931" idx="1"/>
            </p:cNvCxnSpPr>
            <p:nvPr/>
          </p:nvCxnSpPr>
          <p:spPr bwMode="auto">
            <a:xfrm>
              <a:off x="4466" y="2227"/>
              <a:ext cx="302" cy="532"/>
            </a:xfrm>
            <a:prstGeom prst="bentConnector3">
              <a:avLst>
                <a:gd name="adj1" fmla="val 49667"/>
              </a:avLst>
            </a:prstGeom>
            <a:noFill/>
            <a:ln w="38100">
              <a:solidFill>
                <a:schemeClr val="bg1"/>
              </a:solidFill>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37" name="AutoShape 44">
              <a:extLst>
                <a:ext uri="{FF2B5EF4-FFF2-40B4-BE49-F238E27FC236}">
                  <a16:creationId xmlns:a16="http://schemas.microsoft.com/office/drawing/2014/main" xmlns="" id="{BF112ADD-9E57-47A7-B5FE-8516590BBF16}"/>
                </a:ext>
              </a:extLst>
            </p:cNvPr>
            <p:cNvCxnSpPr>
              <a:cxnSpLocks noChangeAspect="1" noChangeShapeType="1"/>
              <a:stCxn id="81930" idx="3"/>
              <a:endCxn id="81931" idx="1"/>
            </p:cNvCxnSpPr>
            <p:nvPr/>
          </p:nvCxnSpPr>
          <p:spPr bwMode="auto">
            <a:xfrm flipV="1">
              <a:off x="4463" y="2759"/>
              <a:ext cx="308" cy="532"/>
            </a:xfrm>
            <a:prstGeom prst="bentConnector3">
              <a:avLst>
                <a:gd name="adj1" fmla="val 49722"/>
              </a:avLst>
            </a:prstGeom>
            <a:noFill/>
            <a:ln w="38100">
              <a:solidFill>
                <a:schemeClr val="bg1"/>
              </a:solidFill>
              <a:prstDash val="dash"/>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4899" name="Rectangle 3">
            <a:extLst>
              <a:ext uri="{FF2B5EF4-FFF2-40B4-BE49-F238E27FC236}">
                <a16:creationId xmlns:a16="http://schemas.microsoft.com/office/drawing/2014/main" xmlns="" id="{B44138B7-9258-4235-B9E7-9145A722698D}"/>
              </a:ext>
            </a:extLst>
          </p:cNvPr>
          <p:cNvSpPr>
            <a:spLocks noGrp="1" noChangeArrowheads="1"/>
          </p:cNvSpPr>
          <p:nvPr>
            <p:ph idx="1"/>
          </p:nvPr>
        </p:nvSpPr>
        <p:spPr>
          <a:xfrm>
            <a:off x="1524001" y="1689100"/>
            <a:ext cx="9337675" cy="5334000"/>
          </a:xfrm>
          <a:effectLst>
            <a:outerShdw dist="35921" dir="2700000" algn="ctr" rotWithShape="0">
              <a:schemeClr val="bg2"/>
            </a:outerShdw>
          </a:effectLst>
        </p:spPr>
        <p:txBody>
          <a:bodyPr/>
          <a:lstStyle/>
          <a:p>
            <a:pPr>
              <a:lnSpc>
                <a:spcPct val="120000"/>
              </a:lnSpc>
              <a:buFont typeface="Wingdings" panose="05000000000000000000" pitchFamily="2" charset="2"/>
              <a:buNone/>
            </a:pPr>
            <a:r>
              <a:rPr lang="en-US" altLang="en-US"/>
              <a:t>Admitido nos hospitais: </a:t>
            </a:r>
            <a:r>
              <a:rPr lang="en-US" altLang="en-US">
                <a:solidFill>
                  <a:srgbClr val="FFFF00"/>
                </a:solidFill>
              </a:rPr>
              <a:t>237</a:t>
            </a:r>
            <a:r>
              <a:rPr lang="en-US" altLang="en-US"/>
              <a:t> </a:t>
            </a:r>
            <a:endParaRPr lang="en-US" altLang="en-US" sz="2400"/>
          </a:p>
          <a:p>
            <a:pPr>
              <a:lnSpc>
                <a:spcPct val="120000"/>
              </a:lnSpc>
              <a:buFont typeface="Wingdings" panose="05000000000000000000" pitchFamily="2" charset="2"/>
              <a:buNone/>
            </a:pPr>
            <a:endParaRPr lang="en-US" altLang="en-US" sz="3600">
              <a:solidFill>
                <a:srgbClr val="FFFF00"/>
              </a:solidFill>
            </a:endParaRPr>
          </a:p>
          <a:p>
            <a:pPr>
              <a:lnSpc>
                <a:spcPct val="120000"/>
              </a:lnSpc>
              <a:buFont typeface="Wingdings" panose="05000000000000000000" pitchFamily="2" charset="2"/>
              <a:buNone/>
            </a:pPr>
            <a:r>
              <a:rPr lang="pt-BR" altLang="en-US"/>
              <a:t>Diagnosticado com "doença de radiação aguda</a:t>
            </a:r>
            <a:r>
              <a:rPr lang="en-US" altLang="en-US" sz="2000"/>
              <a:t>”: </a:t>
            </a:r>
            <a:r>
              <a:rPr lang="en-US" altLang="en-US" sz="3600">
                <a:solidFill>
                  <a:srgbClr val="FFFF00"/>
                </a:solidFill>
              </a:rPr>
              <a:t>134</a:t>
            </a:r>
          </a:p>
          <a:p>
            <a:pPr>
              <a:lnSpc>
                <a:spcPct val="120000"/>
              </a:lnSpc>
              <a:buFont typeface="Wingdings" panose="05000000000000000000" pitchFamily="2" charset="2"/>
              <a:buNone/>
            </a:pPr>
            <a:endParaRPr lang="en-US" altLang="en-US" sz="3600">
              <a:solidFill>
                <a:srgbClr val="FFFF00"/>
              </a:solidFill>
            </a:endParaRPr>
          </a:p>
          <a:p>
            <a:pPr>
              <a:lnSpc>
                <a:spcPct val="120000"/>
              </a:lnSpc>
              <a:buFont typeface="Wingdings" panose="05000000000000000000" pitchFamily="2" charset="2"/>
              <a:buNone/>
            </a:pPr>
            <a:r>
              <a:rPr lang="en-US" altLang="en-US" sz="3600">
                <a:solidFill>
                  <a:srgbClr val="FFFF00"/>
                </a:solidFill>
              </a:rPr>
              <a:t>Mortes: 28</a:t>
            </a:r>
            <a:r>
              <a:rPr lang="en-US" altLang="en-US" sz="2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4899">
                                            <p:txEl>
                                              <p:pRg st="0" end="0"/>
                                            </p:txEl>
                                          </p:spTgt>
                                        </p:tgtEl>
                                        <p:attrNameLst>
                                          <p:attrName>style.visibility</p:attrName>
                                        </p:attrNameLst>
                                      </p:cBhvr>
                                      <p:to>
                                        <p:strVal val="visible"/>
                                      </p:to>
                                    </p:set>
                                    <p:animEffect transition="in" filter="wipe(left)">
                                      <p:cBhvr>
                                        <p:cTn id="7" dur="500"/>
                                        <p:tgtEl>
                                          <p:spTgt spid="1104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4899">
                                            <p:txEl>
                                              <p:pRg st="2" end="2"/>
                                            </p:txEl>
                                          </p:spTgt>
                                        </p:tgtEl>
                                        <p:attrNameLst>
                                          <p:attrName>style.visibility</p:attrName>
                                        </p:attrNameLst>
                                      </p:cBhvr>
                                      <p:to>
                                        <p:strVal val="visible"/>
                                      </p:to>
                                    </p:set>
                                    <p:animEffect transition="in" filter="wipe(left)">
                                      <p:cBhvr>
                                        <p:cTn id="12" dur="500"/>
                                        <p:tgtEl>
                                          <p:spTgt spid="11048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04899">
                                            <p:txEl>
                                              <p:pRg st="4" end="4"/>
                                            </p:txEl>
                                          </p:spTgt>
                                        </p:tgtEl>
                                        <p:attrNameLst>
                                          <p:attrName>style.visibility</p:attrName>
                                        </p:attrNameLst>
                                      </p:cBhvr>
                                      <p:to>
                                        <p:strVal val="visible"/>
                                      </p:to>
                                    </p:set>
                                    <p:animEffect transition="in" filter="wipe(left)">
                                      <p:cBhvr>
                                        <p:cTn id="17" dur="500"/>
                                        <p:tgtEl>
                                          <p:spTgt spid="11048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89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xmlns="" id="{6D523DDF-AFF1-49C4-A45C-68077795624B}"/>
              </a:ext>
            </a:extLst>
          </p:cNvPr>
          <p:cNvSpPr>
            <a:spLocks noChangeArrowheads="1"/>
          </p:cNvSpPr>
          <p:nvPr/>
        </p:nvSpPr>
        <p:spPr bwMode="auto">
          <a:xfrm>
            <a:off x="2209801" y="38100"/>
            <a:ext cx="7097713" cy="770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4400" b="0" i="1" u="none" strike="noStrike" kern="1200" cap="none" spc="0" normalizeH="0" baseline="0" noProof="0">
                <a:ln>
                  <a:noFill/>
                </a:ln>
                <a:solidFill>
                  <a:prstClr val="white"/>
                </a:solidFill>
                <a:effectLst/>
                <a:uLnTx/>
                <a:uFillTx/>
                <a:latin typeface="Arial" panose="020B0604020202020204" pitchFamily="34" charset="0"/>
                <a:ea typeface="+mn-ea"/>
                <a:cs typeface="+mn-cs"/>
              </a:rPr>
              <a:t>Competição de Recursos</a:t>
            </a:r>
          </a:p>
        </p:txBody>
      </p:sp>
      <p:sp>
        <p:nvSpPr>
          <p:cNvPr id="83971" name="Rectangle 3">
            <a:extLst>
              <a:ext uri="{FF2B5EF4-FFF2-40B4-BE49-F238E27FC236}">
                <a16:creationId xmlns:a16="http://schemas.microsoft.com/office/drawing/2014/main" xmlns="" id="{24D93386-08EA-4EA1-BBDF-6940F911C86F}"/>
              </a:ext>
            </a:extLst>
          </p:cNvPr>
          <p:cNvSpPr>
            <a:spLocks noChangeArrowheads="1"/>
          </p:cNvSpPr>
          <p:nvPr/>
        </p:nvSpPr>
        <p:spPr bwMode="auto">
          <a:xfrm>
            <a:off x="8029575" y="6153150"/>
            <a:ext cx="22288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Source: James Reason. </a:t>
            </a:r>
            <a:r>
              <a:rPr kumimoji="0" lang="en-US" altLang="pt-BR" sz="8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Managing the Risks </a:t>
            </a:r>
            <a:br>
              <a:rPr kumimoji="0" lang="en-US" altLang="pt-BR" sz="8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altLang="pt-BR" sz="8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of Organizational Accidents</a:t>
            </a:r>
            <a:r>
              <a:rPr kumimoji="0" lang="en-US" altLang="pt-BR" sz="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1997 (in press).</a:t>
            </a:r>
          </a:p>
        </p:txBody>
      </p:sp>
      <p:grpSp>
        <p:nvGrpSpPr>
          <p:cNvPr id="83972" name="Group 4">
            <a:extLst>
              <a:ext uri="{FF2B5EF4-FFF2-40B4-BE49-F238E27FC236}">
                <a16:creationId xmlns:a16="http://schemas.microsoft.com/office/drawing/2014/main" xmlns="" id="{A6653685-7133-4A45-AA11-E8A336076324}"/>
              </a:ext>
            </a:extLst>
          </p:cNvPr>
          <p:cNvGrpSpPr>
            <a:grpSpLocks/>
          </p:cNvGrpSpPr>
          <p:nvPr/>
        </p:nvGrpSpPr>
        <p:grpSpPr bwMode="auto">
          <a:xfrm>
            <a:off x="1865314" y="725489"/>
            <a:ext cx="8624887" cy="5572125"/>
            <a:chOff x="215" y="457"/>
            <a:chExt cx="5433" cy="3510"/>
          </a:xfrm>
        </p:grpSpPr>
        <p:sp>
          <p:nvSpPr>
            <p:cNvPr id="83973" name="Rectangle 5">
              <a:extLst>
                <a:ext uri="{FF2B5EF4-FFF2-40B4-BE49-F238E27FC236}">
                  <a16:creationId xmlns:a16="http://schemas.microsoft.com/office/drawing/2014/main" xmlns="" id="{87392E89-D88C-4A4F-9C64-509FB1910399}"/>
                </a:ext>
              </a:extLst>
            </p:cNvPr>
            <p:cNvSpPr>
              <a:spLocks noChangeArrowheads="1"/>
            </p:cNvSpPr>
            <p:nvPr/>
          </p:nvSpPr>
          <p:spPr bwMode="auto">
            <a:xfrm>
              <a:off x="691" y="735"/>
              <a:ext cx="3625" cy="2786"/>
            </a:xfrm>
            <a:prstGeom prst="rect">
              <a:avLst/>
            </a:prstGeom>
            <a:noFill/>
            <a:ln w="254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74" name="Line 6">
              <a:extLst>
                <a:ext uri="{FF2B5EF4-FFF2-40B4-BE49-F238E27FC236}">
                  <a16:creationId xmlns:a16="http://schemas.microsoft.com/office/drawing/2014/main" xmlns="" id="{863DF25A-48FA-4653-BC1B-0EA5347775CB}"/>
                </a:ext>
              </a:extLst>
            </p:cNvPr>
            <p:cNvSpPr>
              <a:spLocks noChangeShapeType="1"/>
            </p:cNvSpPr>
            <p:nvPr/>
          </p:nvSpPr>
          <p:spPr bwMode="auto">
            <a:xfrm flipV="1">
              <a:off x="697" y="728"/>
              <a:ext cx="3627" cy="2789"/>
            </a:xfrm>
            <a:prstGeom prst="line">
              <a:avLst/>
            </a:prstGeom>
            <a:noFill/>
            <a:ln w="25400">
              <a:solidFill>
                <a:schemeClr val="bg1"/>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75" name="Freeform 7">
              <a:extLst>
                <a:ext uri="{FF2B5EF4-FFF2-40B4-BE49-F238E27FC236}">
                  <a16:creationId xmlns:a16="http://schemas.microsoft.com/office/drawing/2014/main" xmlns="" id="{94012B1B-A800-44CA-B37F-192CDDA88F2A}"/>
                </a:ext>
              </a:extLst>
            </p:cNvPr>
            <p:cNvSpPr>
              <a:spLocks/>
            </p:cNvSpPr>
            <p:nvPr/>
          </p:nvSpPr>
          <p:spPr bwMode="auto">
            <a:xfrm>
              <a:off x="908" y="821"/>
              <a:ext cx="3183" cy="2422"/>
            </a:xfrm>
            <a:custGeom>
              <a:avLst/>
              <a:gdLst>
                <a:gd name="T0" fmla="*/ 0 w 3183"/>
                <a:gd name="T1" fmla="*/ 2281 h 2422"/>
                <a:gd name="T2" fmla="*/ 932 w 3183"/>
                <a:gd name="T3" fmla="*/ 2421 h 2422"/>
                <a:gd name="T4" fmla="*/ 654 w 3183"/>
                <a:gd name="T5" fmla="*/ 1360 h 2422"/>
                <a:gd name="T6" fmla="*/ 2282 w 3183"/>
                <a:gd name="T7" fmla="*/ 1767 h 2422"/>
                <a:gd name="T8" fmla="*/ 2025 w 3183"/>
                <a:gd name="T9" fmla="*/ 696 h 2422"/>
                <a:gd name="T10" fmla="*/ 2603 w 3183"/>
                <a:gd name="T11" fmla="*/ 793 h 2422"/>
                <a:gd name="T12" fmla="*/ 2518 w 3183"/>
                <a:gd name="T13" fmla="*/ 407 h 2422"/>
                <a:gd name="T14" fmla="*/ 2925 w 3183"/>
                <a:gd name="T15" fmla="*/ 428 h 2422"/>
                <a:gd name="T16" fmla="*/ 2871 w 3183"/>
                <a:gd name="T17" fmla="*/ 193 h 2422"/>
                <a:gd name="T18" fmla="*/ 3182 w 3183"/>
                <a:gd name="T19" fmla="*/ 214 h 2422"/>
                <a:gd name="T20" fmla="*/ 3118 w 3183"/>
                <a:gd name="T21" fmla="*/ 0 h 2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83" h="2422">
                  <a:moveTo>
                    <a:pt x="0" y="2281"/>
                  </a:moveTo>
                  <a:lnTo>
                    <a:pt x="932" y="2421"/>
                  </a:lnTo>
                  <a:lnTo>
                    <a:pt x="654" y="1360"/>
                  </a:lnTo>
                  <a:lnTo>
                    <a:pt x="2282" y="1767"/>
                  </a:lnTo>
                  <a:lnTo>
                    <a:pt x="2025" y="696"/>
                  </a:lnTo>
                  <a:lnTo>
                    <a:pt x="2603" y="793"/>
                  </a:lnTo>
                  <a:lnTo>
                    <a:pt x="2518" y="407"/>
                  </a:lnTo>
                  <a:lnTo>
                    <a:pt x="2925" y="428"/>
                  </a:lnTo>
                  <a:lnTo>
                    <a:pt x="2871" y="193"/>
                  </a:lnTo>
                  <a:lnTo>
                    <a:pt x="3182" y="214"/>
                  </a:lnTo>
                  <a:lnTo>
                    <a:pt x="3118" y="0"/>
                  </a:lnTo>
                </a:path>
              </a:pathLst>
            </a:custGeom>
            <a:noFill/>
            <a:ln w="50800" cap="rnd" cmpd="sng">
              <a:solidFill>
                <a:srgbClr val="0066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976" name="Group 8">
              <a:extLst>
                <a:ext uri="{FF2B5EF4-FFF2-40B4-BE49-F238E27FC236}">
                  <a16:creationId xmlns:a16="http://schemas.microsoft.com/office/drawing/2014/main" xmlns="" id="{0D93F7A0-0049-410E-8AA6-EF47DAADF703}"/>
                </a:ext>
              </a:extLst>
            </p:cNvPr>
            <p:cNvGrpSpPr>
              <a:grpSpLocks/>
            </p:cNvGrpSpPr>
            <p:nvPr/>
          </p:nvGrpSpPr>
          <p:grpSpPr bwMode="auto">
            <a:xfrm>
              <a:off x="215" y="1427"/>
              <a:ext cx="2866" cy="2540"/>
              <a:chOff x="215" y="1427"/>
              <a:chExt cx="2866" cy="2540"/>
            </a:xfrm>
          </p:grpSpPr>
          <p:sp>
            <p:nvSpPr>
              <p:cNvPr id="84000" name="Rectangle 9">
                <a:extLst>
                  <a:ext uri="{FF2B5EF4-FFF2-40B4-BE49-F238E27FC236}">
                    <a16:creationId xmlns:a16="http://schemas.microsoft.com/office/drawing/2014/main" xmlns="" id="{784D0F0E-3BE4-4106-802E-F29AB5C42A5B}"/>
                  </a:ext>
                </a:extLst>
              </p:cNvPr>
              <p:cNvSpPr>
                <a:spLocks noChangeArrowheads="1"/>
              </p:cNvSpPr>
              <p:nvPr/>
            </p:nvSpPr>
            <p:spPr bwMode="auto">
              <a:xfrm rot="16200000">
                <a:off x="-276" y="1918"/>
                <a:ext cx="1351" cy="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Prevenção</a:t>
                </a:r>
                <a:endParaRPr kumimoji="0" lang="en-US" altLang="pt-BR"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84001" name="Rectangle 10">
                <a:extLst>
                  <a:ext uri="{FF2B5EF4-FFF2-40B4-BE49-F238E27FC236}">
                    <a16:creationId xmlns:a16="http://schemas.microsoft.com/office/drawing/2014/main" xmlns="" id="{B254F06E-2B0A-4782-ADB5-58F7EAE0CD3B}"/>
                  </a:ext>
                </a:extLst>
              </p:cNvPr>
              <p:cNvSpPr>
                <a:spLocks noChangeArrowheads="1"/>
              </p:cNvSpPr>
              <p:nvPr/>
            </p:nvSpPr>
            <p:spPr bwMode="auto">
              <a:xfrm>
                <a:off x="1859" y="3598"/>
                <a:ext cx="1222" cy="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Produção</a:t>
                </a:r>
              </a:p>
            </p:txBody>
          </p:sp>
        </p:grpSp>
        <p:sp>
          <p:nvSpPr>
            <p:cNvPr id="83977" name="Rectangle 11">
              <a:extLst>
                <a:ext uri="{FF2B5EF4-FFF2-40B4-BE49-F238E27FC236}">
                  <a16:creationId xmlns:a16="http://schemas.microsoft.com/office/drawing/2014/main" xmlns="" id="{842B68D1-02F2-43FF-88D6-E7EAF2947931}"/>
                </a:ext>
              </a:extLst>
            </p:cNvPr>
            <p:cNvSpPr>
              <a:spLocks noChangeArrowheads="1"/>
            </p:cNvSpPr>
            <p:nvPr/>
          </p:nvSpPr>
          <p:spPr bwMode="auto">
            <a:xfrm>
              <a:off x="432" y="3500"/>
              <a:ext cx="274"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1" u="none" strike="noStrike" kern="1200" cap="none" spc="0" normalizeH="0" baseline="0" noProof="0" dirty="0">
                  <a:ln>
                    <a:noFill/>
                  </a:ln>
                  <a:solidFill>
                    <a:srgbClr val="002060"/>
                  </a:solidFill>
                  <a:effectLst/>
                  <a:uLnTx/>
                  <a:uFillTx/>
                  <a:latin typeface="Lucida Sans" panose="020B0602030504020204" pitchFamily="34" charset="0"/>
                  <a:ea typeface="+mn-ea"/>
                  <a:cs typeface="+mn-cs"/>
                </a:rPr>
                <a:t>t</a:t>
              </a:r>
              <a:r>
                <a:rPr kumimoji="0" lang="en-US" altLang="pt-BR" sz="2400" b="0" i="1" u="none" strike="noStrike" kern="1200" cap="none" spc="0" normalizeH="0" baseline="-25000" noProof="0" dirty="0">
                  <a:ln>
                    <a:noFill/>
                  </a:ln>
                  <a:solidFill>
                    <a:srgbClr val="002060"/>
                  </a:solidFill>
                  <a:effectLst/>
                  <a:uLnTx/>
                  <a:uFillTx/>
                  <a:latin typeface="Lucida Sans" panose="020B0602030504020204" pitchFamily="34" charset="0"/>
                  <a:ea typeface="+mn-ea"/>
                  <a:cs typeface="+mn-cs"/>
                </a:rPr>
                <a:t>0</a:t>
              </a:r>
            </a:p>
          </p:txBody>
        </p:sp>
        <p:sp>
          <p:nvSpPr>
            <p:cNvPr id="83978" name="Rectangle 12">
              <a:extLst>
                <a:ext uri="{FF2B5EF4-FFF2-40B4-BE49-F238E27FC236}">
                  <a16:creationId xmlns:a16="http://schemas.microsoft.com/office/drawing/2014/main" xmlns="" id="{3E5DF33E-F06A-448C-9EA0-E5924C998E56}"/>
                </a:ext>
              </a:extLst>
            </p:cNvPr>
            <p:cNvSpPr>
              <a:spLocks noChangeArrowheads="1"/>
            </p:cNvSpPr>
            <p:nvPr/>
          </p:nvSpPr>
          <p:spPr bwMode="auto">
            <a:xfrm>
              <a:off x="4330" y="457"/>
              <a:ext cx="272"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1" u="none" strike="noStrike" kern="1200" cap="none" spc="0" normalizeH="0" baseline="0" noProof="0">
                  <a:ln>
                    <a:noFill/>
                  </a:ln>
                  <a:solidFill>
                    <a:prstClr val="white"/>
                  </a:solidFill>
                  <a:effectLst/>
                  <a:uLnTx/>
                  <a:uFillTx/>
                  <a:latin typeface="Lucida Sans" panose="020B0602030504020204" pitchFamily="34" charset="0"/>
                  <a:ea typeface="+mn-ea"/>
                  <a:cs typeface="+mn-cs"/>
                </a:rPr>
                <a:t>t</a:t>
              </a:r>
              <a:r>
                <a:rPr kumimoji="0" lang="en-US" altLang="pt-BR" sz="2400" b="0" i="1" u="none" strike="noStrike" kern="1200" cap="none" spc="0" normalizeH="0" baseline="-25000" noProof="0">
                  <a:ln>
                    <a:noFill/>
                  </a:ln>
                  <a:solidFill>
                    <a:prstClr val="white"/>
                  </a:solidFill>
                  <a:effectLst/>
                  <a:uLnTx/>
                  <a:uFillTx/>
                  <a:latin typeface="Lucida Sans" panose="020B0602030504020204" pitchFamily="34" charset="0"/>
                  <a:ea typeface="+mn-ea"/>
                  <a:cs typeface="+mn-cs"/>
                </a:rPr>
                <a:t>n</a:t>
              </a:r>
            </a:p>
          </p:txBody>
        </p:sp>
        <p:sp>
          <p:nvSpPr>
            <p:cNvPr id="83979" name="AutoShape 13">
              <a:extLst>
                <a:ext uri="{FF2B5EF4-FFF2-40B4-BE49-F238E27FC236}">
                  <a16:creationId xmlns:a16="http://schemas.microsoft.com/office/drawing/2014/main" xmlns="" id="{1F28DEA8-DD09-42CD-A6B2-369746FD8FC7}"/>
                </a:ext>
              </a:extLst>
            </p:cNvPr>
            <p:cNvSpPr>
              <a:spLocks noChangeArrowheads="1"/>
            </p:cNvSpPr>
            <p:nvPr/>
          </p:nvSpPr>
          <p:spPr bwMode="auto">
            <a:xfrm rot="-5400000">
              <a:off x="2965" y="2170"/>
              <a:ext cx="1342" cy="1342"/>
            </a:xfrm>
            <a:prstGeom prst="rtTriangle">
              <a:avLst/>
            </a:prstGeom>
            <a:solidFill>
              <a:schemeClr val="hlink"/>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80" name="Rectangle 14">
              <a:extLst>
                <a:ext uri="{FF2B5EF4-FFF2-40B4-BE49-F238E27FC236}">
                  <a16:creationId xmlns:a16="http://schemas.microsoft.com/office/drawing/2014/main" xmlns="" id="{63FE61BC-C603-4827-A66B-9C6AE2AC6F45}"/>
                </a:ext>
              </a:extLst>
            </p:cNvPr>
            <p:cNvSpPr>
              <a:spLocks noChangeArrowheads="1"/>
            </p:cNvSpPr>
            <p:nvPr/>
          </p:nvSpPr>
          <p:spPr bwMode="auto">
            <a:xfrm rot="18900000">
              <a:off x="3392" y="2900"/>
              <a:ext cx="936"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Acidente</a:t>
              </a:r>
              <a:endParaRPr kumimoji="0" lang="en-US" altLang="pt-BR"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981" name="AutoShape 15">
              <a:extLst>
                <a:ext uri="{FF2B5EF4-FFF2-40B4-BE49-F238E27FC236}">
                  <a16:creationId xmlns:a16="http://schemas.microsoft.com/office/drawing/2014/main" xmlns="" id="{6560570F-52E9-4BCE-A8D2-43CBA72DB4F4}"/>
                </a:ext>
              </a:extLst>
            </p:cNvPr>
            <p:cNvSpPr>
              <a:spLocks noChangeArrowheads="1"/>
            </p:cNvSpPr>
            <p:nvPr/>
          </p:nvSpPr>
          <p:spPr bwMode="auto">
            <a:xfrm rot="5400000">
              <a:off x="700" y="743"/>
              <a:ext cx="1342" cy="1342"/>
            </a:xfrm>
            <a:prstGeom prst="rtTriangle">
              <a:avLst/>
            </a:prstGeom>
            <a:solidFill>
              <a:schemeClr val="hlink"/>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82" name="Rectangle 16">
              <a:extLst>
                <a:ext uri="{FF2B5EF4-FFF2-40B4-BE49-F238E27FC236}">
                  <a16:creationId xmlns:a16="http://schemas.microsoft.com/office/drawing/2014/main" xmlns="" id="{AD1DDA46-A782-4E26-A11A-E73617D8AAD5}"/>
                </a:ext>
              </a:extLst>
            </p:cNvPr>
            <p:cNvSpPr>
              <a:spLocks noChangeArrowheads="1"/>
            </p:cNvSpPr>
            <p:nvPr/>
          </p:nvSpPr>
          <p:spPr bwMode="auto">
            <a:xfrm rot="18780000">
              <a:off x="658" y="1133"/>
              <a:ext cx="893"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Falência</a:t>
              </a:r>
              <a:endParaRPr kumimoji="0" lang="en-US" altLang="pt-BR"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83983" name="Group 17">
              <a:extLst>
                <a:ext uri="{FF2B5EF4-FFF2-40B4-BE49-F238E27FC236}">
                  <a16:creationId xmlns:a16="http://schemas.microsoft.com/office/drawing/2014/main" xmlns="" id="{CFE98B65-277D-4866-91F0-C3873C5392BE}"/>
                </a:ext>
              </a:extLst>
            </p:cNvPr>
            <p:cNvGrpSpPr>
              <a:grpSpLocks/>
            </p:cNvGrpSpPr>
            <p:nvPr/>
          </p:nvGrpSpPr>
          <p:grpSpPr bwMode="auto">
            <a:xfrm>
              <a:off x="846" y="762"/>
              <a:ext cx="3295" cy="2602"/>
              <a:chOff x="846" y="762"/>
              <a:chExt cx="3295" cy="2602"/>
            </a:xfrm>
          </p:grpSpPr>
          <p:sp>
            <p:nvSpPr>
              <p:cNvPr id="83989" name="Oval 18">
                <a:extLst>
                  <a:ext uri="{FF2B5EF4-FFF2-40B4-BE49-F238E27FC236}">
                    <a16:creationId xmlns:a16="http://schemas.microsoft.com/office/drawing/2014/main" xmlns="" id="{E6B366F9-F53D-42D0-9729-2C9CABC73D2D}"/>
                  </a:ext>
                </a:extLst>
              </p:cNvPr>
              <p:cNvSpPr>
                <a:spLocks noChangeArrowheads="1"/>
              </p:cNvSpPr>
              <p:nvPr/>
            </p:nvSpPr>
            <p:spPr bwMode="auto">
              <a:xfrm>
                <a:off x="846" y="3055"/>
                <a:ext cx="91" cy="86"/>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0" name="Oval 19">
                <a:extLst>
                  <a:ext uri="{FF2B5EF4-FFF2-40B4-BE49-F238E27FC236}">
                    <a16:creationId xmlns:a16="http://schemas.microsoft.com/office/drawing/2014/main" xmlns="" id="{122AC526-B44B-49C4-99D4-9E7FE0490DA8}"/>
                  </a:ext>
                </a:extLst>
              </p:cNvPr>
              <p:cNvSpPr>
                <a:spLocks noChangeArrowheads="1"/>
              </p:cNvSpPr>
              <p:nvPr/>
            </p:nvSpPr>
            <p:spPr bwMode="auto">
              <a:xfrm>
                <a:off x="1506" y="2130"/>
                <a:ext cx="91" cy="87"/>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1" name="Oval 20">
                <a:extLst>
                  <a:ext uri="{FF2B5EF4-FFF2-40B4-BE49-F238E27FC236}">
                    <a16:creationId xmlns:a16="http://schemas.microsoft.com/office/drawing/2014/main" xmlns="" id="{5B7A3DDD-D487-4260-B2D1-17DBC09ABC47}"/>
                  </a:ext>
                </a:extLst>
              </p:cNvPr>
              <p:cNvSpPr>
                <a:spLocks noChangeArrowheads="1"/>
              </p:cNvSpPr>
              <p:nvPr/>
            </p:nvSpPr>
            <p:spPr bwMode="auto">
              <a:xfrm>
                <a:off x="2877" y="1465"/>
                <a:ext cx="91" cy="86"/>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2" name="Oval 21">
                <a:extLst>
                  <a:ext uri="{FF2B5EF4-FFF2-40B4-BE49-F238E27FC236}">
                    <a16:creationId xmlns:a16="http://schemas.microsoft.com/office/drawing/2014/main" xmlns="" id="{5F9D801C-8BB7-454B-BBCE-63B5C5F6600A}"/>
                  </a:ext>
                </a:extLst>
              </p:cNvPr>
              <p:cNvSpPr>
                <a:spLocks noChangeArrowheads="1"/>
              </p:cNvSpPr>
              <p:nvPr/>
            </p:nvSpPr>
            <p:spPr bwMode="auto">
              <a:xfrm>
                <a:off x="3468" y="1566"/>
                <a:ext cx="91" cy="87"/>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3" name="Oval 22">
                <a:extLst>
                  <a:ext uri="{FF2B5EF4-FFF2-40B4-BE49-F238E27FC236}">
                    <a16:creationId xmlns:a16="http://schemas.microsoft.com/office/drawing/2014/main" xmlns="" id="{87C057F4-B891-4435-9D64-818AB8C7D34C}"/>
                  </a:ext>
                </a:extLst>
              </p:cNvPr>
              <p:cNvSpPr>
                <a:spLocks noChangeArrowheads="1"/>
              </p:cNvSpPr>
              <p:nvPr/>
            </p:nvSpPr>
            <p:spPr bwMode="auto">
              <a:xfrm>
                <a:off x="3972" y="762"/>
                <a:ext cx="91" cy="87"/>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4" name="Oval 23">
                <a:extLst>
                  <a:ext uri="{FF2B5EF4-FFF2-40B4-BE49-F238E27FC236}">
                    <a16:creationId xmlns:a16="http://schemas.microsoft.com/office/drawing/2014/main" xmlns="" id="{C60B3673-E9E8-432F-8AC6-A6663C09745A}"/>
                  </a:ext>
                </a:extLst>
              </p:cNvPr>
              <p:cNvSpPr>
                <a:spLocks noChangeArrowheads="1"/>
              </p:cNvSpPr>
              <p:nvPr/>
            </p:nvSpPr>
            <p:spPr bwMode="auto">
              <a:xfrm>
                <a:off x="4050" y="990"/>
                <a:ext cx="91" cy="87"/>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5" name="Oval 24">
                <a:extLst>
                  <a:ext uri="{FF2B5EF4-FFF2-40B4-BE49-F238E27FC236}">
                    <a16:creationId xmlns:a16="http://schemas.microsoft.com/office/drawing/2014/main" xmlns="" id="{6738CFF4-47A0-404B-AADD-63356F6B8051}"/>
                  </a:ext>
                </a:extLst>
              </p:cNvPr>
              <p:cNvSpPr>
                <a:spLocks noChangeArrowheads="1"/>
              </p:cNvSpPr>
              <p:nvPr/>
            </p:nvSpPr>
            <p:spPr bwMode="auto">
              <a:xfrm>
                <a:off x="3714" y="961"/>
                <a:ext cx="91" cy="86"/>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6" name="Oval 25">
                <a:extLst>
                  <a:ext uri="{FF2B5EF4-FFF2-40B4-BE49-F238E27FC236}">
                    <a16:creationId xmlns:a16="http://schemas.microsoft.com/office/drawing/2014/main" xmlns="" id="{F85CC04E-FB50-44E4-9027-76AAA6276451}"/>
                  </a:ext>
                </a:extLst>
              </p:cNvPr>
              <p:cNvSpPr>
                <a:spLocks noChangeArrowheads="1"/>
              </p:cNvSpPr>
              <p:nvPr/>
            </p:nvSpPr>
            <p:spPr bwMode="auto">
              <a:xfrm>
                <a:off x="3792" y="1201"/>
                <a:ext cx="91" cy="86"/>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7" name="Oval 26">
                <a:extLst>
                  <a:ext uri="{FF2B5EF4-FFF2-40B4-BE49-F238E27FC236}">
                    <a16:creationId xmlns:a16="http://schemas.microsoft.com/office/drawing/2014/main" xmlns="" id="{7928F89B-5C12-4E5C-B74C-C0EDF22E049C}"/>
                  </a:ext>
                </a:extLst>
              </p:cNvPr>
              <p:cNvSpPr>
                <a:spLocks noChangeArrowheads="1"/>
              </p:cNvSpPr>
              <p:nvPr/>
            </p:nvSpPr>
            <p:spPr bwMode="auto">
              <a:xfrm>
                <a:off x="3372" y="1177"/>
                <a:ext cx="91" cy="86"/>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98" name="Freeform 27">
                <a:extLst>
                  <a:ext uri="{FF2B5EF4-FFF2-40B4-BE49-F238E27FC236}">
                    <a16:creationId xmlns:a16="http://schemas.microsoft.com/office/drawing/2014/main" xmlns="" id="{4CA269A9-D6E3-49CF-B8EA-EBF2B5E17E77}"/>
                  </a:ext>
                </a:extLst>
              </p:cNvPr>
              <p:cNvSpPr>
                <a:spLocks noChangeAspect="1"/>
              </p:cNvSpPr>
              <p:nvPr/>
            </p:nvSpPr>
            <p:spPr bwMode="auto">
              <a:xfrm>
                <a:off x="1644" y="3119"/>
                <a:ext cx="300" cy="245"/>
              </a:xfrm>
              <a:custGeom>
                <a:avLst/>
                <a:gdLst>
                  <a:gd name="T0" fmla="*/ 279 w 1371"/>
                  <a:gd name="T1" fmla="*/ 64 h 1117"/>
                  <a:gd name="T2" fmla="*/ 287 w 1371"/>
                  <a:gd name="T3" fmla="*/ 64 h 1117"/>
                  <a:gd name="T4" fmla="*/ 258 w 1371"/>
                  <a:gd name="T5" fmla="*/ 80 h 1117"/>
                  <a:gd name="T6" fmla="*/ 275 w 1371"/>
                  <a:gd name="T7" fmla="*/ 85 h 1117"/>
                  <a:gd name="T8" fmla="*/ 261 w 1371"/>
                  <a:gd name="T9" fmla="*/ 97 h 1117"/>
                  <a:gd name="T10" fmla="*/ 270 w 1371"/>
                  <a:gd name="T11" fmla="*/ 108 h 1117"/>
                  <a:gd name="T12" fmla="*/ 271 w 1371"/>
                  <a:gd name="T13" fmla="*/ 125 h 1117"/>
                  <a:gd name="T14" fmla="*/ 259 w 1371"/>
                  <a:gd name="T15" fmla="*/ 140 h 1117"/>
                  <a:gd name="T16" fmla="*/ 285 w 1371"/>
                  <a:gd name="T17" fmla="*/ 174 h 1117"/>
                  <a:gd name="T18" fmla="*/ 261 w 1371"/>
                  <a:gd name="T19" fmla="*/ 158 h 1117"/>
                  <a:gd name="T20" fmla="*/ 254 w 1371"/>
                  <a:gd name="T21" fmla="*/ 163 h 1117"/>
                  <a:gd name="T22" fmla="*/ 268 w 1371"/>
                  <a:gd name="T23" fmla="*/ 179 h 1117"/>
                  <a:gd name="T24" fmla="*/ 242 w 1371"/>
                  <a:gd name="T25" fmla="*/ 170 h 1117"/>
                  <a:gd name="T26" fmla="*/ 240 w 1371"/>
                  <a:gd name="T27" fmla="*/ 186 h 1117"/>
                  <a:gd name="T28" fmla="*/ 225 w 1371"/>
                  <a:gd name="T29" fmla="*/ 234 h 1117"/>
                  <a:gd name="T30" fmla="*/ 212 w 1371"/>
                  <a:gd name="T31" fmla="*/ 188 h 1117"/>
                  <a:gd name="T32" fmla="*/ 198 w 1371"/>
                  <a:gd name="T33" fmla="*/ 197 h 1117"/>
                  <a:gd name="T34" fmla="*/ 191 w 1371"/>
                  <a:gd name="T35" fmla="*/ 212 h 1117"/>
                  <a:gd name="T36" fmla="*/ 170 w 1371"/>
                  <a:gd name="T37" fmla="*/ 210 h 1117"/>
                  <a:gd name="T38" fmla="*/ 164 w 1371"/>
                  <a:gd name="T39" fmla="*/ 196 h 1117"/>
                  <a:gd name="T40" fmla="*/ 149 w 1371"/>
                  <a:gd name="T41" fmla="*/ 190 h 1117"/>
                  <a:gd name="T42" fmla="*/ 135 w 1371"/>
                  <a:gd name="T43" fmla="*/ 199 h 1117"/>
                  <a:gd name="T44" fmla="*/ 123 w 1371"/>
                  <a:gd name="T45" fmla="*/ 187 h 1117"/>
                  <a:gd name="T46" fmla="*/ 121 w 1371"/>
                  <a:gd name="T47" fmla="*/ 181 h 1117"/>
                  <a:gd name="T48" fmla="*/ 86 w 1371"/>
                  <a:gd name="T49" fmla="*/ 195 h 1117"/>
                  <a:gd name="T50" fmla="*/ 57 w 1371"/>
                  <a:gd name="T51" fmla="*/ 214 h 1117"/>
                  <a:gd name="T52" fmla="*/ 104 w 1371"/>
                  <a:gd name="T53" fmla="*/ 173 h 1117"/>
                  <a:gd name="T54" fmla="*/ 98 w 1371"/>
                  <a:gd name="T55" fmla="*/ 163 h 1117"/>
                  <a:gd name="T56" fmla="*/ 91 w 1371"/>
                  <a:gd name="T57" fmla="*/ 153 h 1117"/>
                  <a:gd name="T58" fmla="*/ 96 w 1371"/>
                  <a:gd name="T59" fmla="*/ 141 h 1117"/>
                  <a:gd name="T60" fmla="*/ 74 w 1371"/>
                  <a:gd name="T61" fmla="*/ 148 h 1117"/>
                  <a:gd name="T62" fmla="*/ 88 w 1371"/>
                  <a:gd name="T63" fmla="*/ 134 h 1117"/>
                  <a:gd name="T64" fmla="*/ 57 w 1371"/>
                  <a:gd name="T65" fmla="*/ 123 h 1117"/>
                  <a:gd name="T66" fmla="*/ 21 w 1371"/>
                  <a:gd name="T67" fmla="*/ 119 h 1117"/>
                  <a:gd name="T68" fmla="*/ 80 w 1371"/>
                  <a:gd name="T69" fmla="*/ 116 h 1117"/>
                  <a:gd name="T70" fmla="*/ 68 w 1371"/>
                  <a:gd name="T71" fmla="*/ 104 h 1117"/>
                  <a:gd name="T72" fmla="*/ 33 w 1371"/>
                  <a:gd name="T73" fmla="*/ 98 h 1117"/>
                  <a:gd name="T74" fmla="*/ 74 w 1371"/>
                  <a:gd name="T75" fmla="*/ 97 h 1117"/>
                  <a:gd name="T76" fmla="*/ 88 w 1371"/>
                  <a:gd name="T77" fmla="*/ 90 h 1117"/>
                  <a:gd name="T78" fmla="*/ 64 w 1371"/>
                  <a:gd name="T79" fmla="*/ 84 h 1117"/>
                  <a:gd name="T80" fmla="*/ 81 w 1371"/>
                  <a:gd name="T81" fmla="*/ 82 h 1117"/>
                  <a:gd name="T82" fmla="*/ 91 w 1371"/>
                  <a:gd name="T83" fmla="*/ 77 h 1117"/>
                  <a:gd name="T84" fmla="*/ 81 w 1371"/>
                  <a:gd name="T85" fmla="*/ 64 h 1117"/>
                  <a:gd name="T86" fmla="*/ 97 w 1371"/>
                  <a:gd name="T87" fmla="*/ 68 h 1117"/>
                  <a:gd name="T88" fmla="*/ 93 w 1371"/>
                  <a:gd name="T89" fmla="*/ 58 h 1117"/>
                  <a:gd name="T90" fmla="*/ 108 w 1371"/>
                  <a:gd name="T91" fmla="*/ 58 h 1117"/>
                  <a:gd name="T92" fmla="*/ 121 w 1371"/>
                  <a:gd name="T93" fmla="*/ 43 h 1117"/>
                  <a:gd name="T94" fmla="*/ 137 w 1371"/>
                  <a:gd name="T95" fmla="*/ 34 h 1117"/>
                  <a:gd name="T96" fmla="*/ 128 w 1371"/>
                  <a:gd name="T97" fmla="*/ 7 h 1117"/>
                  <a:gd name="T98" fmla="*/ 149 w 1371"/>
                  <a:gd name="T99" fmla="*/ 29 h 1117"/>
                  <a:gd name="T100" fmla="*/ 152 w 1371"/>
                  <a:gd name="T101" fmla="*/ 16 h 1117"/>
                  <a:gd name="T102" fmla="*/ 164 w 1371"/>
                  <a:gd name="T103" fmla="*/ 1 h 1117"/>
                  <a:gd name="T104" fmla="*/ 172 w 1371"/>
                  <a:gd name="T105" fmla="*/ 25 h 1117"/>
                  <a:gd name="T106" fmla="*/ 195 w 1371"/>
                  <a:gd name="T107" fmla="*/ 21 h 1117"/>
                  <a:gd name="T108" fmla="*/ 211 w 1371"/>
                  <a:gd name="T109" fmla="*/ 32 h 1117"/>
                  <a:gd name="T110" fmla="*/ 229 w 1371"/>
                  <a:gd name="T111" fmla="*/ 31 h 1117"/>
                  <a:gd name="T112" fmla="*/ 238 w 1371"/>
                  <a:gd name="T113" fmla="*/ 32 h 1117"/>
                  <a:gd name="T114" fmla="*/ 238 w 1371"/>
                  <a:gd name="T115" fmla="*/ 44 h 1117"/>
                  <a:gd name="T116" fmla="*/ 251 w 1371"/>
                  <a:gd name="T117" fmla="*/ 53 h 11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71" h="1117">
                    <a:moveTo>
                      <a:pt x="1177" y="303"/>
                    </a:moveTo>
                    <a:lnTo>
                      <a:pt x="1187" y="307"/>
                    </a:lnTo>
                    <a:lnTo>
                      <a:pt x="1198" y="309"/>
                    </a:lnTo>
                    <a:lnTo>
                      <a:pt x="1209" y="310"/>
                    </a:lnTo>
                    <a:lnTo>
                      <a:pt x="1219" y="310"/>
                    </a:lnTo>
                    <a:lnTo>
                      <a:pt x="1230" y="309"/>
                    </a:lnTo>
                    <a:lnTo>
                      <a:pt x="1241" y="306"/>
                    </a:lnTo>
                    <a:lnTo>
                      <a:pt x="1253" y="303"/>
                    </a:lnTo>
                    <a:lnTo>
                      <a:pt x="1265" y="298"/>
                    </a:lnTo>
                    <a:lnTo>
                      <a:pt x="1276" y="293"/>
                    </a:lnTo>
                    <a:lnTo>
                      <a:pt x="1289" y="288"/>
                    </a:lnTo>
                    <a:lnTo>
                      <a:pt x="1302" y="281"/>
                    </a:lnTo>
                    <a:lnTo>
                      <a:pt x="1315" y="274"/>
                    </a:lnTo>
                    <a:lnTo>
                      <a:pt x="1328" y="266"/>
                    </a:lnTo>
                    <a:lnTo>
                      <a:pt x="1341" y="260"/>
                    </a:lnTo>
                    <a:lnTo>
                      <a:pt x="1356" y="252"/>
                    </a:lnTo>
                    <a:lnTo>
                      <a:pt x="1370" y="244"/>
                    </a:lnTo>
                    <a:lnTo>
                      <a:pt x="1351" y="262"/>
                    </a:lnTo>
                    <a:lnTo>
                      <a:pt x="1333" y="276"/>
                    </a:lnTo>
                    <a:lnTo>
                      <a:pt x="1313" y="291"/>
                    </a:lnTo>
                    <a:lnTo>
                      <a:pt x="1294" y="303"/>
                    </a:lnTo>
                    <a:lnTo>
                      <a:pt x="1276" y="314"/>
                    </a:lnTo>
                    <a:lnTo>
                      <a:pt x="1259" y="323"/>
                    </a:lnTo>
                    <a:lnTo>
                      <a:pt x="1243" y="331"/>
                    </a:lnTo>
                    <a:lnTo>
                      <a:pt x="1229" y="339"/>
                    </a:lnTo>
                    <a:lnTo>
                      <a:pt x="1215" y="345"/>
                    </a:lnTo>
                    <a:lnTo>
                      <a:pt x="1203" y="351"/>
                    </a:lnTo>
                    <a:lnTo>
                      <a:pt x="1192" y="356"/>
                    </a:lnTo>
                    <a:lnTo>
                      <a:pt x="1183" y="361"/>
                    </a:lnTo>
                    <a:lnTo>
                      <a:pt x="1177" y="367"/>
                    </a:lnTo>
                    <a:lnTo>
                      <a:pt x="1172" y="371"/>
                    </a:lnTo>
                    <a:lnTo>
                      <a:pt x="1170" y="376"/>
                    </a:lnTo>
                    <a:lnTo>
                      <a:pt x="1171" y="382"/>
                    </a:lnTo>
                    <a:lnTo>
                      <a:pt x="1176" y="387"/>
                    </a:lnTo>
                    <a:lnTo>
                      <a:pt x="1187" y="390"/>
                    </a:lnTo>
                    <a:lnTo>
                      <a:pt x="1203" y="390"/>
                    </a:lnTo>
                    <a:lnTo>
                      <a:pt x="1219" y="389"/>
                    </a:lnTo>
                    <a:lnTo>
                      <a:pt x="1236" y="387"/>
                    </a:lnTo>
                    <a:lnTo>
                      <a:pt x="1249" y="387"/>
                    </a:lnTo>
                    <a:lnTo>
                      <a:pt x="1259" y="387"/>
                    </a:lnTo>
                    <a:lnTo>
                      <a:pt x="1262" y="392"/>
                    </a:lnTo>
                    <a:lnTo>
                      <a:pt x="1260" y="397"/>
                    </a:lnTo>
                    <a:lnTo>
                      <a:pt x="1253" y="401"/>
                    </a:lnTo>
                    <a:lnTo>
                      <a:pt x="1243" y="404"/>
                    </a:lnTo>
                    <a:lnTo>
                      <a:pt x="1231" y="407"/>
                    </a:lnTo>
                    <a:lnTo>
                      <a:pt x="1219" y="411"/>
                    </a:lnTo>
                    <a:lnTo>
                      <a:pt x="1208" y="416"/>
                    </a:lnTo>
                    <a:lnTo>
                      <a:pt x="1198" y="424"/>
                    </a:lnTo>
                    <a:lnTo>
                      <a:pt x="1192" y="434"/>
                    </a:lnTo>
                    <a:lnTo>
                      <a:pt x="1192" y="442"/>
                    </a:lnTo>
                    <a:lnTo>
                      <a:pt x="1197" y="450"/>
                    </a:lnTo>
                    <a:lnTo>
                      <a:pt x="1207" y="455"/>
                    </a:lnTo>
                    <a:lnTo>
                      <a:pt x="1218" y="458"/>
                    </a:lnTo>
                    <a:lnTo>
                      <a:pt x="1230" y="461"/>
                    </a:lnTo>
                    <a:lnTo>
                      <a:pt x="1241" y="464"/>
                    </a:lnTo>
                    <a:lnTo>
                      <a:pt x="1248" y="471"/>
                    </a:lnTo>
                    <a:lnTo>
                      <a:pt x="1251" y="479"/>
                    </a:lnTo>
                    <a:lnTo>
                      <a:pt x="1250" y="486"/>
                    </a:lnTo>
                    <a:lnTo>
                      <a:pt x="1244" y="491"/>
                    </a:lnTo>
                    <a:lnTo>
                      <a:pt x="1236" y="494"/>
                    </a:lnTo>
                    <a:lnTo>
                      <a:pt x="1227" y="497"/>
                    </a:lnTo>
                    <a:lnTo>
                      <a:pt x="1216" y="500"/>
                    </a:lnTo>
                    <a:lnTo>
                      <a:pt x="1206" y="503"/>
                    </a:lnTo>
                    <a:lnTo>
                      <a:pt x="1195" y="511"/>
                    </a:lnTo>
                    <a:lnTo>
                      <a:pt x="1186" y="519"/>
                    </a:lnTo>
                    <a:lnTo>
                      <a:pt x="1184" y="530"/>
                    </a:lnTo>
                    <a:lnTo>
                      <a:pt x="1191" y="539"/>
                    </a:lnTo>
                    <a:lnTo>
                      <a:pt x="1204" y="548"/>
                    </a:lnTo>
                    <a:lnTo>
                      <a:pt x="1220" y="557"/>
                    </a:lnTo>
                    <a:lnTo>
                      <a:pt x="1238" y="569"/>
                    </a:lnTo>
                    <a:lnTo>
                      <a:pt x="1254" y="582"/>
                    </a:lnTo>
                    <a:lnTo>
                      <a:pt x="1268" y="600"/>
                    </a:lnTo>
                    <a:lnTo>
                      <a:pt x="1273" y="622"/>
                    </a:lnTo>
                    <a:lnTo>
                      <a:pt x="1255" y="612"/>
                    </a:lnTo>
                    <a:lnTo>
                      <a:pt x="1237" y="608"/>
                    </a:lnTo>
                    <a:lnTo>
                      <a:pt x="1219" y="605"/>
                    </a:lnTo>
                    <a:lnTo>
                      <a:pt x="1204" y="608"/>
                    </a:lnTo>
                    <a:lnTo>
                      <a:pt x="1193" y="614"/>
                    </a:lnTo>
                    <a:lnTo>
                      <a:pt x="1186" y="625"/>
                    </a:lnTo>
                    <a:lnTo>
                      <a:pt x="1185" y="639"/>
                    </a:lnTo>
                    <a:lnTo>
                      <a:pt x="1192" y="658"/>
                    </a:lnTo>
                    <a:lnTo>
                      <a:pt x="1198" y="668"/>
                    </a:lnTo>
                    <a:lnTo>
                      <a:pt x="1206" y="679"/>
                    </a:lnTo>
                    <a:lnTo>
                      <a:pt x="1215" y="693"/>
                    </a:lnTo>
                    <a:lnTo>
                      <a:pt x="1226" y="710"/>
                    </a:lnTo>
                    <a:lnTo>
                      <a:pt x="1241" y="730"/>
                    </a:lnTo>
                    <a:lnTo>
                      <a:pt x="1261" y="751"/>
                    </a:lnTo>
                    <a:lnTo>
                      <a:pt x="1285" y="775"/>
                    </a:lnTo>
                    <a:lnTo>
                      <a:pt x="1316" y="799"/>
                    </a:lnTo>
                    <a:lnTo>
                      <a:pt x="1304" y="792"/>
                    </a:lnTo>
                    <a:lnTo>
                      <a:pt x="1292" y="786"/>
                    </a:lnTo>
                    <a:lnTo>
                      <a:pt x="1280" y="778"/>
                    </a:lnTo>
                    <a:lnTo>
                      <a:pt x="1268" y="769"/>
                    </a:lnTo>
                    <a:lnTo>
                      <a:pt x="1257" y="762"/>
                    </a:lnTo>
                    <a:lnTo>
                      <a:pt x="1244" y="753"/>
                    </a:lnTo>
                    <a:lnTo>
                      <a:pt x="1232" y="745"/>
                    </a:lnTo>
                    <a:lnTo>
                      <a:pt x="1221" y="737"/>
                    </a:lnTo>
                    <a:lnTo>
                      <a:pt x="1211" y="731"/>
                    </a:lnTo>
                    <a:lnTo>
                      <a:pt x="1202" y="724"/>
                    </a:lnTo>
                    <a:lnTo>
                      <a:pt x="1192" y="719"/>
                    </a:lnTo>
                    <a:lnTo>
                      <a:pt x="1184" y="713"/>
                    </a:lnTo>
                    <a:lnTo>
                      <a:pt x="1177" y="711"/>
                    </a:lnTo>
                    <a:lnTo>
                      <a:pt x="1172" y="709"/>
                    </a:lnTo>
                    <a:lnTo>
                      <a:pt x="1167" y="708"/>
                    </a:lnTo>
                    <a:lnTo>
                      <a:pt x="1164" y="709"/>
                    </a:lnTo>
                    <a:lnTo>
                      <a:pt x="1155" y="716"/>
                    </a:lnTo>
                    <a:lnTo>
                      <a:pt x="1151" y="723"/>
                    </a:lnTo>
                    <a:lnTo>
                      <a:pt x="1151" y="731"/>
                    </a:lnTo>
                    <a:lnTo>
                      <a:pt x="1154" y="737"/>
                    </a:lnTo>
                    <a:lnTo>
                      <a:pt x="1160" y="745"/>
                    </a:lnTo>
                    <a:lnTo>
                      <a:pt x="1166" y="753"/>
                    </a:lnTo>
                    <a:lnTo>
                      <a:pt x="1174" y="759"/>
                    </a:lnTo>
                    <a:lnTo>
                      <a:pt x="1184" y="767"/>
                    </a:lnTo>
                    <a:lnTo>
                      <a:pt x="1194" y="774"/>
                    </a:lnTo>
                    <a:lnTo>
                      <a:pt x="1204" y="781"/>
                    </a:lnTo>
                    <a:lnTo>
                      <a:pt x="1211" y="788"/>
                    </a:lnTo>
                    <a:lnTo>
                      <a:pt x="1218" y="795"/>
                    </a:lnTo>
                    <a:lnTo>
                      <a:pt x="1224" y="802"/>
                    </a:lnTo>
                    <a:lnTo>
                      <a:pt x="1226" y="809"/>
                    </a:lnTo>
                    <a:lnTo>
                      <a:pt x="1225" y="817"/>
                    </a:lnTo>
                    <a:lnTo>
                      <a:pt x="1219" y="824"/>
                    </a:lnTo>
                    <a:lnTo>
                      <a:pt x="1207" y="832"/>
                    </a:lnTo>
                    <a:lnTo>
                      <a:pt x="1196" y="827"/>
                    </a:lnTo>
                    <a:lnTo>
                      <a:pt x="1186" y="812"/>
                    </a:lnTo>
                    <a:lnTo>
                      <a:pt x="1177" y="795"/>
                    </a:lnTo>
                    <a:lnTo>
                      <a:pt x="1167" y="777"/>
                    </a:lnTo>
                    <a:lnTo>
                      <a:pt x="1156" y="762"/>
                    </a:lnTo>
                    <a:lnTo>
                      <a:pt x="1142" y="755"/>
                    </a:lnTo>
                    <a:lnTo>
                      <a:pt x="1123" y="760"/>
                    </a:lnTo>
                    <a:lnTo>
                      <a:pt x="1108" y="774"/>
                    </a:lnTo>
                    <a:lnTo>
                      <a:pt x="1097" y="786"/>
                    </a:lnTo>
                    <a:lnTo>
                      <a:pt x="1092" y="797"/>
                    </a:lnTo>
                    <a:lnTo>
                      <a:pt x="1094" y="809"/>
                    </a:lnTo>
                    <a:lnTo>
                      <a:pt x="1097" y="820"/>
                    </a:lnTo>
                    <a:lnTo>
                      <a:pt x="1105" y="830"/>
                    </a:lnTo>
                    <a:lnTo>
                      <a:pt x="1114" y="840"/>
                    </a:lnTo>
                    <a:lnTo>
                      <a:pt x="1126" y="850"/>
                    </a:lnTo>
                    <a:lnTo>
                      <a:pt x="1117" y="853"/>
                    </a:lnTo>
                    <a:lnTo>
                      <a:pt x="1106" y="852"/>
                    </a:lnTo>
                    <a:lnTo>
                      <a:pt x="1097" y="849"/>
                    </a:lnTo>
                    <a:lnTo>
                      <a:pt x="1086" y="843"/>
                    </a:lnTo>
                    <a:lnTo>
                      <a:pt x="1076" y="839"/>
                    </a:lnTo>
                    <a:lnTo>
                      <a:pt x="1064" y="835"/>
                    </a:lnTo>
                    <a:lnTo>
                      <a:pt x="1054" y="835"/>
                    </a:lnTo>
                    <a:lnTo>
                      <a:pt x="1043" y="839"/>
                    </a:lnTo>
                    <a:lnTo>
                      <a:pt x="1036" y="903"/>
                    </a:lnTo>
                    <a:lnTo>
                      <a:pt x="1033" y="971"/>
                    </a:lnTo>
                    <a:lnTo>
                      <a:pt x="1035" y="1043"/>
                    </a:lnTo>
                    <a:lnTo>
                      <a:pt x="1042" y="1116"/>
                    </a:lnTo>
                    <a:lnTo>
                      <a:pt x="1029" y="1068"/>
                    </a:lnTo>
                    <a:lnTo>
                      <a:pt x="1020" y="1024"/>
                    </a:lnTo>
                    <a:lnTo>
                      <a:pt x="1014" y="985"/>
                    </a:lnTo>
                    <a:lnTo>
                      <a:pt x="1012" y="951"/>
                    </a:lnTo>
                    <a:lnTo>
                      <a:pt x="1010" y="922"/>
                    </a:lnTo>
                    <a:lnTo>
                      <a:pt x="1009" y="899"/>
                    </a:lnTo>
                    <a:lnTo>
                      <a:pt x="1005" y="882"/>
                    </a:lnTo>
                    <a:lnTo>
                      <a:pt x="999" y="871"/>
                    </a:lnTo>
                    <a:lnTo>
                      <a:pt x="990" y="864"/>
                    </a:lnTo>
                    <a:lnTo>
                      <a:pt x="979" y="860"/>
                    </a:lnTo>
                    <a:lnTo>
                      <a:pt x="967" y="857"/>
                    </a:lnTo>
                    <a:lnTo>
                      <a:pt x="956" y="861"/>
                    </a:lnTo>
                    <a:lnTo>
                      <a:pt x="946" y="868"/>
                    </a:lnTo>
                    <a:lnTo>
                      <a:pt x="940" y="883"/>
                    </a:lnTo>
                    <a:lnTo>
                      <a:pt x="938" y="904"/>
                    </a:lnTo>
                    <a:lnTo>
                      <a:pt x="943" y="932"/>
                    </a:lnTo>
                    <a:lnTo>
                      <a:pt x="936" y="928"/>
                    </a:lnTo>
                    <a:lnTo>
                      <a:pt x="928" y="922"/>
                    </a:lnTo>
                    <a:lnTo>
                      <a:pt x="921" y="916"/>
                    </a:lnTo>
                    <a:lnTo>
                      <a:pt x="912" y="908"/>
                    </a:lnTo>
                    <a:lnTo>
                      <a:pt x="905" y="900"/>
                    </a:lnTo>
                    <a:lnTo>
                      <a:pt x="900" y="895"/>
                    </a:lnTo>
                    <a:lnTo>
                      <a:pt x="896" y="890"/>
                    </a:lnTo>
                    <a:lnTo>
                      <a:pt x="894" y="889"/>
                    </a:lnTo>
                    <a:lnTo>
                      <a:pt x="892" y="919"/>
                    </a:lnTo>
                    <a:lnTo>
                      <a:pt x="889" y="960"/>
                    </a:lnTo>
                    <a:lnTo>
                      <a:pt x="885" y="1000"/>
                    </a:lnTo>
                    <a:lnTo>
                      <a:pt x="885" y="1029"/>
                    </a:lnTo>
                    <a:lnTo>
                      <a:pt x="877" y="1009"/>
                    </a:lnTo>
                    <a:lnTo>
                      <a:pt x="874" y="987"/>
                    </a:lnTo>
                    <a:lnTo>
                      <a:pt x="874" y="965"/>
                    </a:lnTo>
                    <a:lnTo>
                      <a:pt x="877" y="943"/>
                    </a:lnTo>
                    <a:lnTo>
                      <a:pt x="877" y="925"/>
                    </a:lnTo>
                    <a:lnTo>
                      <a:pt x="877" y="908"/>
                    </a:lnTo>
                    <a:lnTo>
                      <a:pt x="872" y="898"/>
                    </a:lnTo>
                    <a:lnTo>
                      <a:pt x="863" y="894"/>
                    </a:lnTo>
                    <a:lnTo>
                      <a:pt x="825" y="896"/>
                    </a:lnTo>
                    <a:lnTo>
                      <a:pt x="800" y="907"/>
                    </a:lnTo>
                    <a:lnTo>
                      <a:pt x="785" y="923"/>
                    </a:lnTo>
                    <a:lnTo>
                      <a:pt x="779" y="941"/>
                    </a:lnTo>
                    <a:lnTo>
                      <a:pt x="776" y="959"/>
                    </a:lnTo>
                    <a:lnTo>
                      <a:pt x="775" y="975"/>
                    </a:lnTo>
                    <a:lnTo>
                      <a:pt x="774" y="985"/>
                    </a:lnTo>
                    <a:lnTo>
                      <a:pt x="766" y="988"/>
                    </a:lnTo>
                    <a:lnTo>
                      <a:pt x="759" y="982"/>
                    </a:lnTo>
                    <a:lnTo>
                      <a:pt x="755" y="970"/>
                    </a:lnTo>
                    <a:lnTo>
                      <a:pt x="754" y="954"/>
                    </a:lnTo>
                    <a:lnTo>
                      <a:pt x="754" y="936"/>
                    </a:lnTo>
                    <a:lnTo>
                      <a:pt x="754" y="918"/>
                    </a:lnTo>
                    <a:lnTo>
                      <a:pt x="753" y="904"/>
                    </a:lnTo>
                    <a:lnTo>
                      <a:pt x="748" y="894"/>
                    </a:lnTo>
                    <a:lnTo>
                      <a:pt x="740" y="892"/>
                    </a:lnTo>
                    <a:lnTo>
                      <a:pt x="731" y="892"/>
                    </a:lnTo>
                    <a:lnTo>
                      <a:pt x="722" y="890"/>
                    </a:lnTo>
                    <a:lnTo>
                      <a:pt x="716" y="887"/>
                    </a:lnTo>
                    <a:lnTo>
                      <a:pt x="710" y="883"/>
                    </a:lnTo>
                    <a:lnTo>
                      <a:pt x="705" y="878"/>
                    </a:lnTo>
                    <a:lnTo>
                      <a:pt x="698" y="874"/>
                    </a:lnTo>
                    <a:lnTo>
                      <a:pt x="694" y="870"/>
                    </a:lnTo>
                    <a:lnTo>
                      <a:pt x="688" y="867"/>
                    </a:lnTo>
                    <a:lnTo>
                      <a:pt x="682" y="865"/>
                    </a:lnTo>
                    <a:lnTo>
                      <a:pt x="675" y="867"/>
                    </a:lnTo>
                    <a:lnTo>
                      <a:pt x="666" y="871"/>
                    </a:lnTo>
                    <a:lnTo>
                      <a:pt x="657" y="877"/>
                    </a:lnTo>
                    <a:lnTo>
                      <a:pt x="646" y="888"/>
                    </a:lnTo>
                    <a:lnTo>
                      <a:pt x="634" y="904"/>
                    </a:lnTo>
                    <a:lnTo>
                      <a:pt x="619" y="923"/>
                    </a:lnTo>
                    <a:lnTo>
                      <a:pt x="601" y="950"/>
                    </a:lnTo>
                    <a:lnTo>
                      <a:pt x="605" y="934"/>
                    </a:lnTo>
                    <a:lnTo>
                      <a:pt x="609" y="921"/>
                    </a:lnTo>
                    <a:lnTo>
                      <a:pt x="615" y="908"/>
                    </a:lnTo>
                    <a:lnTo>
                      <a:pt x="620" y="896"/>
                    </a:lnTo>
                    <a:lnTo>
                      <a:pt x="622" y="885"/>
                    </a:lnTo>
                    <a:lnTo>
                      <a:pt x="624" y="874"/>
                    </a:lnTo>
                    <a:lnTo>
                      <a:pt x="622" y="863"/>
                    </a:lnTo>
                    <a:lnTo>
                      <a:pt x="617" y="852"/>
                    </a:lnTo>
                    <a:lnTo>
                      <a:pt x="608" y="848"/>
                    </a:lnTo>
                    <a:lnTo>
                      <a:pt x="597" y="845"/>
                    </a:lnTo>
                    <a:lnTo>
                      <a:pt x="587" y="845"/>
                    </a:lnTo>
                    <a:lnTo>
                      <a:pt x="576" y="849"/>
                    </a:lnTo>
                    <a:lnTo>
                      <a:pt x="564" y="853"/>
                    </a:lnTo>
                    <a:lnTo>
                      <a:pt x="550" y="859"/>
                    </a:lnTo>
                    <a:lnTo>
                      <a:pt x="535" y="866"/>
                    </a:lnTo>
                    <a:lnTo>
                      <a:pt x="520" y="875"/>
                    </a:lnTo>
                    <a:lnTo>
                      <a:pt x="525" y="865"/>
                    </a:lnTo>
                    <a:lnTo>
                      <a:pt x="531" y="856"/>
                    </a:lnTo>
                    <a:lnTo>
                      <a:pt x="536" y="850"/>
                    </a:lnTo>
                    <a:lnTo>
                      <a:pt x="542" y="843"/>
                    </a:lnTo>
                    <a:lnTo>
                      <a:pt x="546" y="837"/>
                    </a:lnTo>
                    <a:lnTo>
                      <a:pt x="552" y="831"/>
                    </a:lnTo>
                    <a:lnTo>
                      <a:pt x="555" y="823"/>
                    </a:lnTo>
                    <a:lnTo>
                      <a:pt x="556" y="814"/>
                    </a:lnTo>
                    <a:lnTo>
                      <a:pt x="555" y="802"/>
                    </a:lnTo>
                    <a:lnTo>
                      <a:pt x="550" y="797"/>
                    </a:lnTo>
                    <a:lnTo>
                      <a:pt x="537" y="797"/>
                    </a:lnTo>
                    <a:lnTo>
                      <a:pt x="522" y="802"/>
                    </a:lnTo>
                    <a:lnTo>
                      <a:pt x="502" y="811"/>
                    </a:lnTo>
                    <a:lnTo>
                      <a:pt x="479" y="827"/>
                    </a:lnTo>
                    <a:lnTo>
                      <a:pt x="454" y="843"/>
                    </a:lnTo>
                    <a:lnTo>
                      <a:pt x="425" y="864"/>
                    </a:lnTo>
                    <a:lnTo>
                      <a:pt x="394" y="887"/>
                    </a:lnTo>
                    <a:lnTo>
                      <a:pt x="362" y="914"/>
                    </a:lnTo>
                    <a:lnTo>
                      <a:pt x="330" y="940"/>
                    </a:lnTo>
                    <a:lnTo>
                      <a:pt x="296" y="967"/>
                    </a:lnTo>
                    <a:lnTo>
                      <a:pt x="262" y="996"/>
                    </a:lnTo>
                    <a:lnTo>
                      <a:pt x="230" y="1025"/>
                    </a:lnTo>
                    <a:lnTo>
                      <a:pt x="199" y="1053"/>
                    </a:lnTo>
                    <a:lnTo>
                      <a:pt x="168" y="1080"/>
                    </a:lnTo>
                    <a:lnTo>
                      <a:pt x="202" y="1042"/>
                    </a:lnTo>
                    <a:lnTo>
                      <a:pt x="231" y="1007"/>
                    </a:lnTo>
                    <a:lnTo>
                      <a:pt x="262" y="976"/>
                    </a:lnTo>
                    <a:lnTo>
                      <a:pt x="292" y="948"/>
                    </a:lnTo>
                    <a:lnTo>
                      <a:pt x="321" y="922"/>
                    </a:lnTo>
                    <a:lnTo>
                      <a:pt x="348" y="899"/>
                    </a:lnTo>
                    <a:lnTo>
                      <a:pt x="372" y="877"/>
                    </a:lnTo>
                    <a:lnTo>
                      <a:pt x="395" y="859"/>
                    </a:lnTo>
                    <a:lnTo>
                      <a:pt x="417" y="841"/>
                    </a:lnTo>
                    <a:lnTo>
                      <a:pt x="435" y="827"/>
                    </a:lnTo>
                    <a:lnTo>
                      <a:pt x="453" y="812"/>
                    </a:lnTo>
                    <a:lnTo>
                      <a:pt x="466" y="799"/>
                    </a:lnTo>
                    <a:lnTo>
                      <a:pt x="477" y="788"/>
                    </a:lnTo>
                    <a:lnTo>
                      <a:pt x="486" y="778"/>
                    </a:lnTo>
                    <a:lnTo>
                      <a:pt x="491" y="768"/>
                    </a:lnTo>
                    <a:lnTo>
                      <a:pt x="492" y="758"/>
                    </a:lnTo>
                    <a:lnTo>
                      <a:pt x="491" y="747"/>
                    </a:lnTo>
                    <a:lnTo>
                      <a:pt x="487" y="740"/>
                    </a:lnTo>
                    <a:lnTo>
                      <a:pt x="480" y="735"/>
                    </a:lnTo>
                    <a:lnTo>
                      <a:pt x="474" y="734"/>
                    </a:lnTo>
                    <a:lnTo>
                      <a:pt x="465" y="735"/>
                    </a:lnTo>
                    <a:lnTo>
                      <a:pt x="455" y="740"/>
                    </a:lnTo>
                    <a:lnTo>
                      <a:pt x="446" y="744"/>
                    </a:lnTo>
                    <a:lnTo>
                      <a:pt x="437" y="749"/>
                    </a:lnTo>
                    <a:lnTo>
                      <a:pt x="448" y="735"/>
                    </a:lnTo>
                    <a:lnTo>
                      <a:pt x="455" y="723"/>
                    </a:lnTo>
                    <a:lnTo>
                      <a:pt x="456" y="713"/>
                    </a:lnTo>
                    <a:lnTo>
                      <a:pt x="455" y="707"/>
                    </a:lnTo>
                    <a:lnTo>
                      <a:pt x="449" y="701"/>
                    </a:lnTo>
                    <a:lnTo>
                      <a:pt x="439" y="700"/>
                    </a:lnTo>
                    <a:lnTo>
                      <a:pt x="426" y="702"/>
                    </a:lnTo>
                    <a:lnTo>
                      <a:pt x="410" y="709"/>
                    </a:lnTo>
                    <a:lnTo>
                      <a:pt x="415" y="698"/>
                    </a:lnTo>
                    <a:lnTo>
                      <a:pt x="425" y="690"/>
                    </a:lnTo>
                    <a:lnTo>
                      <a:pt x="435" y="685"/>
                    </a:lnTo>
                    <a:lnTo>
                      <a:pt x="447" y="678"/>
                    </a:lnTo>
                    <a:lnTo>
                      <a:pt x="456" y="674"/>
                    </a:lnTo>
                    <a:lnTo>
                      <a:pt x="461" y="668"/>
                    </a:lnTo>
                    <a:lnTo>
                      <a:pt x="464" y="660"/>
                    </a:lnTo>
                    <a:lnTo>
                      <a:pt x="458" y="653"/>
                    </a:lnTo>
                    <a:lnTo>
                      <a:pt x="454" y="648"/>
                    </a:lnTo>
                    <a:lnTo>
                      <a:pt x="447" y="645"/>
                    </a:lnTo>
                    <a:lnTo>
                      <a:pt x="439" y="644"/>
                    </a:lnTo>
                    <a:lnTo>
                      <a:pt x="431" y="643"/>
                    </a:lnTo>
                    <a:lnTo>
                      <a:pt x="421" y="643"/>
                    </a:lnTo>
                    <a:lnTo>
                      <a:pt x="411" y="644"/>
                    </a:lnTo>
                    <a:lnTo>
                      <a:pt x="400" y="646"/>
                    </a:lnTo>
                    <a:lnTo>
                      <a:pt x="389" y="648"/>
                    </a:lnTo>
                    <a:lnTo>
                      <a:pt x="379" y="653"/>
                    </a:lnTo>
                    <a:lnTo>
                      <a:pt x="368" y="657"/>
                    </a:lnTo>
                    <a:lnTo>
                      <a:pt x="358" y="663"/>
                    </a:lnTo>
                    <a:lnTo>
                      <a:pt x="348" y="668"/>
                    </a:lnTo>
                    <a:lnTo>
                      <a:pt x="340" y="675"/>
                    </a:lnTo>
                    <a:lnTo>
                      <a:pt x="333" y="682"/>
                    </a:lnTo>
                    <a:lnTo>
                      <a:pt x="327" y="690"/>
                    </a:lnTo>
                    <a:lnTo>
                      <a:pt x="324" y="699"/>
                    </a:lnTo>
                    <a:lnTo>
                      <a:pt x="335" y="668"/>
                    </a:lnTo>
                    <a:lnTo>
                      <a:pt x="346" y="646"/>
                    </a:lnTo>
                    <a:lnTo>
                      <a:pt x="359" y="632"/>
                    </a:lnTo>
                    <a:lnTo>
                      <a:pt x="371" y="622"/>
                    </a:lnTo>
                    <a:lnTo>
                      <a:pt x="382" y="616"/>
                    </a:lnTo>
                    <a:lnTo>
                      <a:pt x="393" y="612"/>
                    </a:lnTo>
                    <a:lnTo>
                      <a:pt x="402" y="610"/>
                    </a:lnTo>
                    <a:lnTo>
                      <a:pt x="409" y="606"/>
                    </a:lnTo>
                    <a:lnTo>
                      <a:pt x="410" y="598"/>
                    </a:lnTo>
                    <a:lnTo>
                      <a:pt x="405" y="590"/>
                    </a:lnTo>
                    <a:lnTo>
                      <a:pt x="397" y="583"/>
                    </a:lnTo>
                    <a:lnTo>
                      <a:pt x="382" y="577"/>
                    </a:lnTo>
                    <a:lnTo>
                      <a:pt x="365" y="572"/>
                    </a:lnTo>
                    <a:lnTo>
                      <a:pt x="345" y="569"/>
                    </a:lnTo>
                    <a:lnTo>
                      <a:pt x="319" y="565"/>
                    </a:lnTo>
                    <a:lnTo>
                      <a:pt x="292" y="562"/>
                    </a:lnTo>
                    <a:lnTo>
                      <a:pt x="261" y="560"/>
                    </a:lnTo>
                    <a:lnTo>
                      <a:pt x="228" y="559"/>
                    </a:lnTo>
                    <a:lnTo>
                      <a:pt x="194" y="557"/>
                    </a:lnTo>
                    <a:lnTo>
                      <a:pt x="159" y="557"/>
                    </a:lnTo>
                    <a:lnTo>
                      <a:pt x="120" y="557"/>
                    </a:lnTo>
                    <a:lnTo>
                      <a:pt x="80" y="556"/>
                    </a:lnTo>
                    <a:lnTo>
                      <a:pt x="41" y="556"/>
                    </a:lnTo>
                    <a:lnTo>
                      <a:pt x="0" y="556"/>
                    </a:lnTo>
                    <a:lnTo>
                      <a:pt x="31" y="550"/>
                    </a:lnTo>
                    <a:lnTo>
                      <a:pt x="62" y="547"/>
                    </a:lnTo>
                    <a:lnTo>
                      <a:pt x="94" y="543"/>
                    </a:lnTo>
                    <a:lnTo>
                      <a:pt x="126" y="540"/>
                    </a:lnTo>
                    <a:lnTo>
                      <a:pt x="156" y="538"/>
                    </a:lnTo>
                    <a:lnTo>
                      <a:pt x="187" y="537"/>
                    </a:lnTo>
                    <a:lnTo>
                      <a:pt x="216" y="535"/>
                    </a:lnTo>
                    <a:lnTo>
                      <a:pt x="246" y="534"/>
                    </a:lnTo>
                    <a:lnTo>
                      <a:pt x="272" y="533"/>
                    </a:lnTo>
                    <a:lnTo>
                      <a:pt x="299" y="533"/>
                    </a:lnTo>
                    <a:lnTo>
                      <a:pt x="323" y="530"/>
                    </a:lnTo>
                    <a:lnTo>
                      <a:pt x="345" y="529"/>
                    </a:lnTo>
                    <a:lnTo>
                      <a:pt x="365" y="527"/>
                    </a:lnTo>
                    <a:lnTo>
                      <a:pt x="381" y="525"/>
                    </a:lnTo>
                    <a:lnTo>
                      <a:pt x="395" y="523"/>
                    </a:lnTo>
                    <a:lnTo>
                      <a:pt x="406" y="519"/>
                    </a:lnTo>
                    <a:lnTo>
                      <a:pt x="400" y="513"/>
                    </a:lnTo>
                    <a:lnTo>
                      <a:pt x="390" y="506"/>
                    </a:lnTo>
                    <a:lnTo>
                      <a:pt x="378" y="499"/>
                    </a:lnTo>
                    <a:lnTo>
                      <a:pt x="363" y="491"/>
                    </a:lnTo>
                    <a:lnTo>
                      <a:pt x="348" y="485"/>
                    </a:lnTo>
                    <a:lnTo>
                      <a:pt x="330" y="479"/>
                    </a:lnTo>
                    <a:lnTo>
                      <a:pt x="311" y="472"/>
                    </a:lnTo>
                    <a:lnTo>
                      <a:pt x="292" y="467"/>
                    </a:lnTo>
                    <a:lnTo>
                      <a:pt x="271" y="462"/>
                    </a:lnTo>
                    <a:lnTo>
                      <a:pt x="251" y="459"/>
                    </a:lnTo>
                    <a:lnTo>
                      <a:pt x="232" y="456"/>
                    </a:lnTo>
                    <a:lnTo>
                      <a:pt x="214" y="455"/>
                    </a:lnTo>
                    <a:lnTo>
                      <a:pt x="198" y="452"/>
                    </a:lnTo>
                    <a:lnTo>
                      <a:pt x="182" y="453"/>
                    </a:lnTo>
                    <a:lnTo>
                      <a:pt x="168" y="455"/>
                    </a:lnTo>
                    <a:lnTo>
                      <a:pt x="157" y="458"/>
                    </a:lnTo>
                    <a:lnTo>
                      <a:pt x="150" y="447"/>
                    </a:lnTo>
                    <a:lnTo>
                      <a:pt x="151" y="438"/>
                    </a:lnTo>
                    <a:lnTo>
                      <a:pt x="159" y="434"/>
                    </a:lnTo>
                    <a:lnTo>
                      <a:pt x="171" y="430"/>
                    </a:lnTo>
                    <a:lnTo>
                      <a:pt x="189" y="428"/>
                    </a:lnTo>
                    <a:lnTo>
                      <a:pt x="210" y="429"/>
                    </a:lnTo>
                    <a:lnTo>
                      <a:pt x="234" y="430"/>
                    </a:lnTo>
                    <a:lnTo>
                      <a:pt x="260" y="434"/>
                    </a:lnTo>
                    <a:lnTo>
                      <a:pt x="286" y="437"/>
                    </a:lnTo>
                    <a:lnTo>
                      <a:pt x="314" y="440"/>
                    </a:lnTo>
                    <a:lnTo>
                      <a:pt x="339" y="444"/>
                    </a:lnTo>
                    <a:lnTo>
                      <a:pt x="362" y="447"/>
                    </a:lnTo>
                    <a:lnTo>
                      <a:pt x="383" y="449"/>
                    </a:lnTo>
                    <a:lnTo>
                      <a:pt x="400" y="450"/>
                    </a:lnTo>
                    <a:lnTo>
                      <a:pt x="411" y="450"/>
                    </a:lnTo>
                    <a:lnTo>
                      <a:pt x="415" y="448"/>
                    </a:lnTo>
                    <a:lnTo>
                      <a:pt x="421" y="438"/>
                    </a:lnTo>
                    <a:lnTo>
                      <a:pt x="421" y="428"/>
                    </a:lnTo>
                    <a:lnTo>
                      <a:pt x="416" y="422"/>
                    </a:lnTo>
                    <a:lnTo>
                      <a:pt x="409" y="416"/>
                    </a:lnTo>
                    <a:lnTo>
                      <a:pt x="400" y="412"/>
                    </a:lnTo>
                    <a:lnTo>
                      <a:pt x="389" y="407"/>
                    </a:lnTo>
                    <a:lnTo>
                      <a:pt x="376" y="405"/>
                    </a:lnTo>
                    <a:lnTo>
                      <a:pt x="361" y="403"/>
                    </a:lnTo>
                    <a:lnTo>
                      <a:pt x="348" y="402"/>
                    </a:lnTo>
                    <a:lnTo>
                      <a:pt x="333" y="400"/>
                    </a:lnTo>
                    <a:lnTo>
                      <a:pt x="321" y="397"/>
                    </a:lnTo>
                    <a:lnTo>
                      <a:pt x="310" y="395"/>
                    </a:lnTo>
                    <a:lnTo>
                      <a:pt x="301" y="392"/>
                    </a:lnTo>
                    <a:lnTo>
                      <a:pt x="294" y="387"/>
                    </a:lnTo>
                    <a:lnTo>
                      <a:pt x="291" y="383"/>
                    </a:lnTo>
                    <a:lnTo>
                      <a:pt x="292" y="376"/>
                    </a:lnTo>
                    <a:lnTo>
                      <a:pt x="296" y="369"/>
                    </a:lnTo>
                    <a:lnTo>
                      <a:pt x="302" y="364"/>
                    </a:lnTo>
                    <a:lnTo>
                      <a:pt x="310" y="362"/>
                    </a:lnTo>
                    <a:lnTo>
                      <a:pt x="318" y="361"/>
                    </a:lnTo>
                    <a:lnTo>
                      <a:pt x="327" y="363"/>
                    </a:lnTo>
                    <a:lnTo>
                      <a:pt x="336" y="365"/>
                    </a:lnTo>
                    <a:lnTo>
                      <a:pt x="347" y="368"/>
                    </a:lnTo>
                    <a:lnTo>
                      <a:pt x="357" y="372"/>
                    </a:lnTo>
                    <a:lnTo>
                      <a:pt x="368" y="375"/>
                    </a:lnTo>
                    <a:lnTo>
                      <a:pt x="378" y="379"/>
                    </a:lnTo>
                    <a:lnTo>
                      <a:pt x="388" y="382"/>
                    </a:lnTo>
                    <a:lnTo>
                      <a:pt x="397" y="383"/>
                    </a:lnTo>
                    <a:lnTo>
                      <a:pt x="405" y="383"/>
                    </a:lnTo>
                    <a:lnTo>
                      <a:pt x="412" y="382"/>
                    </a:lnTo>
                    <a:lnTo>
                      <a:pt x="419" y="378"/>
                    </a:lnTo>
                    <a:lnTo>
                      <a:pt x="424" y="372"/>
                    </a:lnTo>
                    <a:lnTo>
                      <a:pt x="424" y="369"/>
                    </a:lnTo>
                    <a:lnTo>
                      <a:pt x="421" y="361"/>
                    </a:lnTo>
                    <a:lnTo>
                      <a:pt x="416" y="349"/>
                    </a:lnTo>
                    <a:lnTo>
                      <a:pt x="408" y="336"/>
                    </a:lnTo>
                    <a:lnTo>
                      <a:pt x="394" y="323"/>
                    </a:lnTo>
                    <a:lnTo>
                      <a:pt x="373" y="313"/>
                    </a:lnTo>
                    <a:lnTo>
                      <a:pt x="345" y="306"/>
                    </a:lnTo>
                    <a:lnTo>
                      <a:pt x="307" y="305"/>
                    </a:lnTo>
                    <a:lnTo>
                      <a:pt x="322" y="301"/>
                    </a:lnTo>
                    <a:lnTo>
                      <a:pt x="335" y="298"/>
                    </a:lnTo>
                    <a:lnTo>
                      <a:pt x="348" y="295"/>
                    </a:lnTo>
                    <a:lnTo>
                      <a:pt x="359" y="293"/>
                    </a:lnTo>
                    <a:lnTo>
                      <a:pt x="371" y="292"/>
                    </a:lnTo>
                    <a:lnTo>
                      <a:pt x="381" y="292"/>
                    </a:lnTo>
                    <a:lnTo>
                      <a:pt x="391" y="292"/>
                    </a:lnTo>
                    <a:lnTo>
                      <a:pt x="400" y="292"/>
                    </a:lnTo>
                    <a:lnTo>
                      <a:pt x="409" y="293"/>
                    </a:lnTo>
                    <a:lnTo>
                      <a:pt x="415" y="295"/>
                    </a:lnTo>
                    <a:lnTo>
                      <a:pt x="423" y="297"/>
                    </a:lnTo>
                    <a:lnTo>
                      <a:pt x="430" y="299"/>
                    </a:lnTo>
                    <a:lnTo>
                      <a:pt x="435" y="303"/>
                    </a:lnTo>
                    <a:lnTo>
                      <a:pt x="439" y="305"/>
                    </a:lnTo>
                    <a:lnTo>
                      <a:pt x="444" y="309"/>
                    </a:lnTo>
                    <a:lnTo>
                      <a:pt x="447" y="313"/>
                    </a:lnTo>
                    <a:lnTo>
                      <a:pt x="444" y="301"/>
                    </a:lnTo>
                    <a:lnTo>
                      <a:pt x="442" y="292"/>
                    </a:lnTo>
                    <a:lnTo>
                      <a:pt x="438" y="284"/>
                    </a:lnTo>
                    <a:lnTo>
                      <a:pt x="435" y="279"/>
                    </a:lnTo>
                    <a:lnTo>
                      <a:pt x="430" y="273"/>
                    </a:lnTo>
                    <a:lnTo>
                      <a:pt x="424" y="269"/>
                    </a:lnTo>
                    <a:lnTo>
                      <a:pt x="417" y="264"/>
                    </a:lnTo>
                    <a:lnTo>
                      <a:pt x="410" y="260"/>
                    </a:lnTo>
                    <a:lnTo>
                      <a:pt x="426" y="263"/>
                    </a:lnTo>
                    <a:lnTo>
                      <a:pt x="439" y="269"/>
                    </a:lnTo>
                    <a:lnTo>
                      <a:pt x="449" y="274"/>
                    </a:lnTo>
                    <a:lnTo>
                      <a:pt x="458" y="279"/>
                    </a:lnTo>
                    <a:lnTo>
                      <a:pt x="465" y="284"/>
                    </a:lnTo>
                    <a:lnTo>
                      <a:pt x="470" y="286"/>
                    </a:lnTo>
                    <a:lnTo>
                      <a:pt x="475" y="287"/>
                    </a:lnTo>
                    <a:lnTo>
                      <a:pt x="480" y="285"/>
                    </a:lnTo>
                    <a:lnTo>
                      <a:pt x="486" y="281"/>
                    </a:lnTo>
                    <a:lnTo>
                      <a:pt x="491" y="274"/>
                    </a:lnTo>
                    <a:lnTo>
                      <a:pt x="495" y="266"/>
                    </a:lnTo>
                    <a:lnTo>
                      <a:pt x="498" y="258"/>
                    </a:lnTo>
                    <a:lnTo>
                      <a:pt x="500" y="250"/>
                    </a:lnTo>
                    <a:lnTo>
                      <a:pt x="499" y="241"/>
                    </a:lnTo>
                    <a:lnTo>
                      <a:pt x="497" y="233"/>
                    </a:lnTo>
                    <a:lnTo>
                      <a:pt x="491" y="224"/>
                    </a:lnTo>
                    <a:lnTo>
                      <a:pt x="520" y="230"/>
                    </a:lnTo>
                    <a:lnTo>
                      <a:pt x="541" y="229"/>
                    </a:lnTo>
                    <a:lnTo>
                      <a:pt x="551" y="223"/>
                    </a:lnTo>
                    <a:lnTo>
                      <a:pt x="555" y="212"/>
                    </a:lnTo>
                    <a:lnTo>
                      <a:pt x="552" y="198"/>
                    </a:lnTo>
                    <a:lnTo>
                      <a:pt x="546" y="180"/>
                    </a:lnTo>
                    <a:lnTo>
                      <a:pt x="535" y="161"/>
                    </a:lnTo>
                    <a:lnTo>
                      <a:pt x="523" y="138"/>
                    </a:lnTo>
                    <a:lnTo>
                      <a:pt x="547" y="152"/>
                    </a:lnTo>
                    <a:lnTo>
                      <a:pt x="568" y="162"/>
                    </a:lnTo>
                    <a:lnTo>
                      <a:pt x="586" y="166"/>
                    </a:lnTo>
                    <a:lnTo>
                      <a:pt x="599" y="167"/>
                    </a:lnTo>
                    <a:lnTo>
                      <a:pt x="611" y="166"/>
                    </a:lnTo>
                    <a:lnTo>
                      <a:pt x="620" y="162"/>
                    </a:lnTo>
                    <a:lnTo>
                      <a:pt x="627" y="156"/>
                    </a:lnTo>
                    <a:lnTo>
                      <a:pt x="631" y="151"/>
                    </a:lnTo>
                    <a:lnTo>
                      <a:pt x="634" y="143"/>
                    </a:lnTo>
                    <a:lnTo>
                      <a:pt x="634" y="132"/>
                    </a:lnTo>
                    <a:lnTo>
                      <a:pt x="630" y="118"/>
                    </a:lnTo>
                    <a:lnTo>
                      <a:pt x="623" y="101"/>
                    </a:lnTo>
                    <a:lnTo>
                      <a:pt x="613" y="83"/>
                    </a:lnTo>
                    <a:lnTo>
                      <a:pt x="599" y="62"/>
                    </a:lnTo>
                    <a:lnTo>
                      <a:pt x="581" y="39"/>
                    </a:lnTo>
                    <a:lnTo>
                      <a:pt x="561" y="15"/>
                    </a:lnTo>
                    <a:lnTo>
                      <a:pt x="585" y="31"/>
                    </a:lnTo>
                    <a:lnTo>
                      <a:pt x="602" y="45"/>
                    </a:lnTo>
                    <a:lnTo>
                      <a:pt x="617" y="58"/>
                    </a:lnTo>
                    <a:lnTo>
                      <a:pt x="628" y="72"/>
                    </a:lnTo>
                    <a:lnTo>
                      <a:pt x="637" y="85"/>
                    </a:lnTo>
                    <a:lnTo>
                      <a:pt x="644" y="98"/>
                    </a:lnTo>
                    <a:lnTo>
                      <a:pt x="651" y="112"/>
                    </a:lnTo>
                    <a:lnTo>
                      <a:pt x="659" y="128"/>
                    </a:lnTo>
                    <a:lnTo>
                      <a:pt x="666" y="136"/>
                    </a:lnTo>
                    <a:lnTo>
                      <a:pt x="675" y="138"/>
                    </a:lnTo>
                    <a:lnTo>
                      <a:pt x="681" y="132"/>
                    </a:lnTo>
                    <a:lnTo>
                      <a:pt x="686" y="122"/>
                    </a:lnTo>
                    <a:lnTo>
                      <a:pt x="688" y="108"/>
                    </a:lnTo>
                    <a:lnTo>
                      <a:pt x="687" y="89"/>
                    </a:lnTo>
                    <a:lnTo>
                      <a:pt x="681" y="69"/>
                    </a:lnTo>
                    <a:lnTo>
                      <a:pt x="670" y="46"/>
                    </a:lnTo>
                    <a:lnTo>
                      <a:pt x="683" y="48"/>
                    </a:lnTo>
                    <a:lnTo>
                      <a:pt x="691" y="53"/>
                    </a:lnTo>
                    <a:lnTo>
                      <a:pt x="694" y="58"/>
                    </a:lnTo>
                    <a:lnTo>
                      <a:pt x="696" y="65"/>
                    </a:lnTo>
                    <a:lnTo>
                      <a:pt x="696" y="74"/>
                    </a:lnTo>
                    <a:lnTo>
                      <a:pt x="698" y="81"/>
                    </a:lnTo>
                    <a:lnTo>
                      <a:pt x="703" y="89"/>
                    </a:lnTo>
                    <a:lnTo>
                      <a:pt x="713" y="97"/>
                    </a:lnTo>
                    <a:lnTo>
                      <a:pt x="724" y="98"/>
                    </a:lnTo>
                    <a:lnTo>
                      <a:pt x="731" y="90"/>
                    </a:lnTo>
                    <a:lnTo>
                      <a:pt x="737" y="74"/>
                    </a:lnTo>
                    <a:lnTo>
                      <a:pt x="741" y="55"/>
                    </a:lnTo>
                    <a:lnTo>
                      <a:pt x="744" y="35"/>
                    </a:lnTo>
                    <a:lnTo>
                      <a:pt x="747" y="19"/>
                    </a:lnTo>
                    <a:lnTo>
                      <a:pt x="751" y="6"/>
                    </a:lnTo>
                    <a:lnTo>
                      <a:pt x="755" y="0"/>
                    </a:lnTo>
                    <a:lnTo>
                      <a:pt x="760" y="4"/>
                    </a:lnTo>
                    <a:lnTo>
                      <a:pt x="763" y="18"/>
                    </a:lnTo>
                    <a:lnTo>
                      <a:pt x="765" y="35"/>
                    </a:lnTo>
                    <a:lnTo>
                      <a:pt x="768" y="57"/>
                    </a:lnTo>
                    <a:lnTo>
                      <a:pt x="769" y="78"/>
                    </a:lnTo>
                    <a:lnTo>
                      <a:pt x="772" y="96"/>
                    </a:lnTo>
                    <a:lnTo>
                      <a:pt x="776" y="109"/>
                    </a:lnTo>
                    <a:lnTo>
                      <a:pt x="783" y="113"/>
                    </a:lnTo>
                    <a:lnTo>
                      <a:pt x="787" y="113"/>
                    </a:lnTo>
                    <a:lnTo>
                      <a:pt x="794" y="114"/>
                    </a:lnTo>
                    <a:lnTo>
                      <a:pt x="803" y="116"/>
                    </a:lnTo>
                    <a:lnTo>
                      <a:pt x="812" y="116"/>
                    </a:lnTo>
                    <a:lnTo>
                      <a:pt x="822" y="117"/>
                    </a:lnTo>
                    <a:lnTo>
                      <a:pt x="833" y="116"/>
                    </a:lnTo>
                    <a:lnTo>
                      <a:pt x="845" y="116"/>
                    </a:lnTo>
                    <a:lnTo>
                      <a:pt x="856" y="112"/>
                    </a:lnTo>
                    <a:lnTo>
                      <a:pt x="867" y="108"/>
                    </a:lnTo>
                    <a:lnTo>
                      <a:pt x="879" y="102"/>
                    </a:lnTo>
                    <a:lnTo>
                      <a:pt x="889" y="95"/>
                    </a:lnTo>
                    <a:lnTo>
                      <a:pt x="900" y="85"/>
                    </a:lnTo>
                    <a:lnTo>
                      <a:pt x="909" y="72"/>
                    </a:lnTo>
                    <a:lnTo>
                      <a:pt x="917" y="56"/>
                    </a:lnTo>
                    <a:lnTo>
                      <a:pt x="924" y="37"/>
                    </a:lnTo>
                    <a:lnTo>
                      <a:pt x="928" y="15"/>
                    </a:lnTo>
                    <a:lnTo>
                      <a:pt x="935" y="39"/>
                    </a:lnTo>
                    <a:lnTo>
                      <a:pt x="937" y="70"/>
                    </a:lnTo>
                    <a:lnTo>
                      <a:pt x="934" y="103"/>
                    </a:lnTo>
                    <a:lnTo>
                      <a:pt x="926" y="128"/>
                    </a:lnTo>
                    <a:lnTo>
                      <a:pt x="962" y="144"/>
                    </a:lnTo>
                    <a:lnTo>
                      <a:pt x="986" y="144"/>
                    </a:lnTo>
                    <a:lnTo>
                      <a:pt x="1000" y="136"/>
                    </a:lnTo>
                    <a:lnTo>
                      <a:pt x="1007" y="123"/>
                    </a:lnTo>
                    <a:lnTo>
                      <a:pt x="1012" y="110"/>
                    </a:lnTo>
                    <a:lnTo>
                      <a:pt x="1018" y="101"/>
                    </a:lnTo>
                    <a:lnTo>
                      <a:pt x="1029" y="102"/>
                    </a:lnTo>
                    <a:lnTo>
                      <a:pt x="1047" y="118"/>
                    </a:lnTo>
                    <a:lnTo>
                      <a:pt x="1056" y="130"/>
                    </a:lnTo>
                    <a:lnTo>
                      <a:pt x="1055" y="138"/>
                    </a:lnTo>
                    <a:lnTo>
                      <a:pt x="1048" y="142"/>
                    </a:lnTo>
                    <a:lnTo>
                      <a:pt x="1037" y="144"/>
                    </a:lnTo>
                    <a:lnTo>
                      <a:pt x="1025" y="147"/>
                    </a:lnTo>
                    <a:lnTo>
                      <a:pt x="1018" y="152"/>
                    </a:lnTo>
                    <a:lnTo>
                      <a:pt x="1015" y="158"/>
                    </a:lnTo>
                    <a:lnTo>
                      <a:pt x="1023" y="168"/>
                    </a:lnTo>
                    <a:lnTo>
                      <a:pt x="1047" y="185"/>
                    </a:lnTo>
                    <a:lnTo>
                      <a:pt x="1064" y="186"/>
                    </a:lnTo>
                    <a:lnTo>
                      <a:pt x="1074" y="176"/>
                    </a:lnTo>
                    <a:lnTo>
                      <a:pt x="1081" y="162"/>
                    </a:lnTo>
                    <a:lnTo>
                      <a:pt x="1088" y="146"/>
                    </a:lnTo>
                    <a:lnTo>
                      <a:pt x="1098" y="138"/>
                    </a:lnTo>
                    <a:lnTo>
                      <a:pt x="1112" y="140"/>
                    </a:lnTo>
                    <a:lnTo>
                      <a:pt x="1133" y="158"/>
                    </a:lnTo>
                    <a:lnTo>
                      <a:pt x="1143" y="173"/>
                    </a:lnTo>
                    <a:lnTo>
                      <a:pt x="1142" y="182"/>
                    </a:lnTo>
                    <a:lnTo>
                      <a:pt x="1133" y="186"/>
                    </a:lnTo>
                    <a:lnTo>
                      <a:pt x="1121" y="188"/>
                    </a:lnTo>
                    <a:lnTo>
                      <a:pt x="1107" y="190"/>
                    </a:lnTo>
                    <a:lnTo>
                      <a:pt x="1094" y="193"/>
                    </a:lnTo>
                    <a:lnTo>
                      <a:pt x="1086" y="200"/>
                    </a:lnTo>
                    <a:lnTo>
                      <a:pt x="1087" y="212"/>
                    </a:lnTo>
                    <a:lnTo>
                      <a:pt x="1094" y="224"/>
                    </a:lnTo>
                    <a:lnTo>
                      <a:pt x="1101" y="232"/>
                    </a:lnTo>
                    <a:lnTo>
                      <a:pt x="1110" y="237"/>
                    </a:lnTo>
                    <a:lnTo>
                      <a:pt x="1119" y="238"/>
                    </a:lnTo>
                    <a:lnTo>
                      <a:pt x="1128" y="237"/>
                    </a:lnTo>
                    <a:lnTo>
                      <a:pt x="1137" y="234"/>
                    </a:lnTo>
                    <a:lnTo>
                      <a:pt x="1145" y="232"/>
                    </a:lnTo>
                    <a:lnTo>
                      <a:pt x="1154" y="230"/>
                    </a:lnTo>
                    <a:lnTo>
                      <a:pt x="1148" y="240"/>
                    </a:lnTo>
                    <a:lnTo>
                      <a:pt x="1143" y="250"/>
                    </a:lnTo>
                    <a:lnTo>
                      <a:pt x="1143" y="260"/>
                    </a:lnTo>
                    <a:lnTo>
                      <a:pt x="1145" y="271"/>
                    </a:lnTo>
                    <a:lnTo>
                      <a:pt x="1151" y="281"/>
                    </a:lnTo>
                    <a:lnTo>
                      <a:pt x="1157" y="290"/>
                    </a:lnTo>
                    <a:lnTo>
                      <a:pt x="1166" y="298"/>
                    </a:lnTo>
                    <a:lnTo>
                      <a:pt x="1177" y="303"/>
                    </a:lnTo>
                  </a:path>
                </a:pathLst>
              </a:custGeom>
              <a:gradFill rotWithShape="1">
                <a:gsLst>
                  <a:gs pos="0">
                    <a:srgbClr val="800000"/>
                  </a:gs>
                  <a:gs pos="100000">
                    <a:srgbClr val="550000"/>
                  </a:gs>
                </a:gsLst>
                <a:lin ang="5400000" scaled="1"/>
              </a:gradFill>
              <a:ln>
                <a:noFill/>
              </a:ln>
              <a:effectLst/>
              <a:extLst>
                <a:ext uri="{91240B29-F687-4F45-9708-019B960494DF}">
                  <a14:hiddenLine xmlns:a14="http://schemas.microsoft.com/office/drawing/2010/main" xmlns="" w="12700" cap="rnd"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99" name="Freeform 28">
                <a:extLst>
                  <a:ext uri="{FF2B5EF4-FFF2-40B4-BE49-F238E27FC236}">
                    <a16:creationId xmlns:a16="http://schemas.microsoft.com/office/drawing/2014/main" xmlns="" id="{03474EC5-CB7D-4400-8EB2-C681C627F074}"/>
                  </a:ext>
                </a:extLst>
              </p:cNvPr>
              <p:cNvSpPr>
                <a:spLocks noChangeAspect="1"/>
              </p:cNvSpPr>
              <p:nvPr/>
            </p:nvSpPr>
            <p:spPr bwMode="auto">
              <a:xfrm>
                <a:off x="2999" y="2468"/>
                <a:ext cx="300" cy="245"/>
              </a:xfrm>
              <a:custGeom>
                <a:avLst/>
                <a:gdLst>
                  <a:gd name="T0" fmla="*/ 279 w 1371"/>
                  <a:gd name="T1" fmla="*/ 64 h 1117"/>
                  <a:gd name="T2" fmla="*/ 287 w 1371"/>
                  <a:gd name="T3" fmla="*/ 64 h 1117"/>
                  <a:gd name="T4" fmla="*/ 258 w 1371"/>
                  <a:gd name="T5" fmla="*/ 80 h 1117"/>
                  <a:gd name="T6" fmla="*/ 275 w 1371"/>
                  <a:gd name="T7" fmla="*/ 85 h 1117"/>
                  <a:gd name="T8" fmla="*/ 261 w 1371"/>
                  <a:gd name="T9" fmla="*/ 97 h 1117"/>
                  <a:gd name="T10" fmla="*/ 270 w 1371"/>
                  <a:gd name="T11" fmla="*/ 108 h 1117"/>
                  <a:gd name="T12" fmla="*/ 271 w 1371"/>
                  <a:gd name="T13" fmla="*/ 125 h 1117"/>
                  <a:gd name="T14" fmla="*/ 259 w 1371"/>
                  <a:gd name="T15" fmla="*/ 140 h 1117"/>
                  <a:gd name="T16" fmla="*/ 285 w 1371"/>
                  <a:gd name="T17" fmla="*/ 174 h 1117"/>
                  <a:gd name="T18" fmla="*/ 261 w 1371"/>
                  <a:gd name="T19" fmla="*/ 158 h 1117"/>
                  <a:gd name="T20" fmla="*/ 254 w 1371"/>
                  <a:gd name="T21" fmla="*/ 163 h 1117"/>
                  <a:gd name="T22" fmla="*/ 268 w 1371"/>
                  <a:gd name="T23" fmla="*/ 179 h 1117"/>
                  <a:gd name="T24" fmla="*/ 242 w 1371"/>
                  <a:gd name="T25" fmla="*/ 170 h 1117"/>
                  <a:gd name="T26" fmla="*/ 240 w 1371"/>
                  <a:gd name="T27" fmla="*/ 186 h 1117"/>
                  <a:gd name="T28" fmla="*/ 225 w 1371"/>
                  <a:gd name="T29" fmla="*/ 234 h 1117"/>
                  <a:gd name="T30" fmla="*/ 212 w 1371"/>
                  <a:gd name="T31" fmla="*/ 188 h 1117"/>
                  <a:gd name="T32" fmla="*/ 198 w 1371"/>
                  <a:gd name="T33" fmla="*/ 197 h 1117"/>
                  <a:gd name="T34" fmla="*/ 191 w 1371"/>
                  <a:gd name="T35" fmla="*/ 212 h 1117"/>
                  <a:gd name="T36" fmla="*/ 170 w 1371"/>
                  <a:gd name="T37" fmla="*/ 210 h 1117"/>
                  <a:gd name="T38" fmla="*/ 164 w 1371"/>
                  <a:gd name="T39" fmla="*/ 196 h 1117"/>
                  <a:gd name="T40" fmla="*/ 149 w 1371"/>
                  <a:gd name="T41" fmla="*/ 190 h 1117"/>
                  <a:gd name="T42" fmla="*/ 135 w 1371"/>
                  <a:gd name="T43" fmla="*/ 199 h 1117"/>
                  <a:gd name="T44" fmla="*/ 123 w 1371"/>
                  <a:gd name="T45" fmla="*/ 187 h 1117"/>
                  <a:gd name="T46" fmla="*/ 121 w 1371"/>
                  <a:gd name="T47" fmla="*/ 181 h 1117"/>
                  <a:gd name="T48" fmla="*/ 86 w 1371"/>
                  <a:gd name="T49" fmla="*/ 195 h 1117"/>
                  <a:gd name="T50" fmla="*/ 57 w 1371"/>
                  <a:gd name="T51" fmla="*/ 214 h 1117"/>
                  <a:gd name="T52" fmla="*/ 104 w 1371"/>
                  <a:gd name="T53" fmla="*/ 173 h 1117"/>
                  <a:gd name="T54" fmla="*/ 98 w 1371"/>
                  <a:gd name="T55" fmla="*/ 163 h 1117"/>
                  <a:gd name="T56" fmla="*/ 91 w 1371"/>
                  <a:gd name="T57" fmla="*/ 153 h 1117"/>
                  <a:gd name="T58" fmla="*/ 96 w 1371"/>
                  <a:gd name="T59" fmla="*/ 141 h 1117"/>
                  <a:gd name="T60" fmla="*/ 74 w 1371"/>
                  <a:gd name="T61" fmla="*/ 148 h 1117"/>
                  <a:gd name="T62" fmla="*/ 88 w 1371"/>
                  <a:gd name="T63" fmla="*/ 134 h 1117"/>
                  <a:gd name="T64" fmla="*/ 57 w 1371"/>
                  <a:gd name="T65" fmla="*/ 123 h 1117"/>
                  <a:gd name="T66" fmla="*/ 21 w 1371"/>
                  <a:gd name="T67" fmla="*/ 119 h 1117"/>
                  <a:gd name="T68" fmla="*/ 80 w 1371"/>
                  <a:gd name="T69" fmla="*/ 116 h 1117"/>
                  <a:gd name="T70" fmla="*/ 68 w 1371"/>
                  <a:gd name="T71" fmla="*/ 104 h 1117"/>
                  <a:gd name="T72" fmla="*/ 33 w 1371"/>
                  <a:gd name="T73" fmla="*/ 98 h 1117"/>
                  <a:gd name="T74" fmla="*/ 74 w 1371"/>
                  <a:gd name="T75" fmla="*/ 97 h 1117"/>
                  <a:gd name="T76" fmla="*/ 88 w 1371"/>
                  <a:gd name="T77" fmla="*/ 90 h 1117"/>
                  <a:gd name="T78" fmla="*/ 64 w 1371"/>
                  <a:gd name="T79" fmla="*/ 84 h 1117"/>
                  <a:gd name="T80" fmla="*/ 81 w 1371"/>
                  <a:gd name="T81" fmla="*/ 82 h 1117"/>
                  <a:gd name="T82" fmla="*/ 91 w 1371"/>
                  <a:gd name="T83" fmla="*/ 77 h 1117"/>
                  <a:gd name="T84" fmla="*/ 81 w 1371"/>
                  <a:gd name="T85" fmla="*/ 64 h 1117"/>
                  <a:gd name="T86" fmla="*/ 97 w 1371"/>
                  <a:gd name="T87" fmla="*/ 68 h 1117"/>
                  <a:gd name="T88" fmla="*/ 93 w 1371"/>
                  <a:gd name="T89" fmla="*/ 58 h 1117"/>
                  <a:gd name="T90" fmla="*/ 108 w 1371"/>
                  <a:gd name="T91" fmla="*/ 58 h 1117"/>
                  <a:gd name="T92" fmla="*/ 121 w 1371"/>
                  <a:gd name="T93" fmla="*/ 43 h 1117"/>
                  <a:gd name="T94" fmla="*/ 137 w 1371"/>
                  <a:gd name="T95" fmla="*/ 34 h 1117"/>
                  <a:gd name="T96" fmla="*/ 128 w 1371"/>
                  <a:gd name="T97" fmla="*/ 7 h 1117"/>
                  <a:gd name="T98" fmla="*/ 149 w 1371"/>
                  <a:gd name="T99" fmla="*/ 29 h 1117"/>
                  <a:gd name="T100" fmla="*/ 152 w 1371"/>
                  <a:gd name="T101" fmla="*/ 16 h 1117"/>
                  <a:gd name="T102" fmla="*/ 164 w 1371"/>
                  <a:gd name="T103" fmla="*/ 1 h 1117"/>
                  <a:gd name="T104" fmla="*/ 172 w 1371"/>
                  <a:gd name="T105" fmla="*/ 25 h 1117"/>
                  <a:gd name="T106" fmla="*/ 195 w 1371"/>
                  <a:gd name="T107" fmla="*/ 21 h 1117"/>
                  <a:gd name="T108" fmla="*/ 211 w 1371"/>
                  <a:gd name="T109" fmla="*/ 32 h 1117"/>
                  <a:gd name="T110" fmla="*/ 229 w 1371"/>
                  <a:gd name="T111" fmla="*/ 31 h 1117"/>
                  <a:gd name="T112" fmla="*/ 238 w 1371"/>
                  <a:gd name="T113" fmla="*/ 32 h 1117"/>
                  <a:gd name="T114" fmla="*/ 238 w 1371"/>
                  <a:gd name="T115" fmla="*/ 44 h 1117"/>
                  <a:gd name="T116" fmla="*/ 251 w 1371"/>
                  <a:gd name="T117" fmla="*/ 53 h 11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71" h="1117">
                    <a:moveTo>
                      <a:pt x="1177" y="303"/>
                    </a:moveTo>
                    <a:lnTo>
                      <a:pt x="1187" y="307"/>
                    </a:lnTo>
                    <a:lnTo>
                      <a:pt x="1198" y="309"/>
                    </a:lnTo>
                    <a:lnTo>
                      <a:pt x="1209" y="310"/>
                    </a:lnTo>
                    <a:lnTo>
                      <a:pt x="1219" y="310"/>
                    </a:lnTo>
                    <a:lnTo>
                      <a:pt x="1230" y="309"/>
                    </a:lnTo>
                    <a:lnTo>
                      <a:pt x="1241" y="306"/>
                    </a:lnTo>
                    <a:lnTo>
                      <a:pt x="1253" y="303"/>
                    </a:lnTo>
                    <a:lnTo>
                      <a:pt x="1265" y="298"/>
                    </a:lnTo>
                    <a:lnTo>
                      <a:pt x="1276" y="293"/>
                    </a:lnTo>
                    <a:lnTo>
                      <a:pt x="1289" y="288"/>
                    </a:lnTo>
                    <a:lnTo>
                      <a:pt x="1302" y="281"/>
                    </a:lnTo>
                    <a:lnTo>
                      <a:pt x="1315" y="274"/>
                    </a:lnTo>
                    <a:lnTo>
                      <a:pt x="1328" y="266"/>
                    </a:lnTo>
                    <a:lnTo>
                      <a:pt x="1341" y="260"/>
                    </a:lnTo>
                    <a:lnTo>
                      <a:pt x="1356" y="252"/>
                    </a:lnTo>
                    <a:lnTo>
                      <a:pt x="1370" y="244"/>
                    </a:lnTo>
                    <a:lnTo>
                      <a:pt x="1351" y="262"/>
                    </a:lnTo>
                    <a:lnTo>
                      <a:pt x="1333" y="276"/>
                    </a:lnTo>
                    <a:lnTo>
                      <a:pt x="1313" y="291"/>
                    </a:lnTo>
                    <a:lnTo>
                      <a:pt x="1294" y="303"/>
                    </a:lnTo>
                    <a:lnTo>
                      <a:pt x="1276" y="314"/>
                    </a:lnTo>
                    <a:lnTo>
                      <a:pt x="1259" y="323"/>
                    </a:lnTo>
                    <a:lnTo>
                      <a:pt x="1243" y="331"/>
                    </a:lnTo>
                    <a:lnTo>
                      <a:pt x="1229" y="339"/>
                    </a:lnTo>
                    <a:lnTo>
                      <a:pt x="1215" y="345"/>
                    </a:lnTo>
                    <a:lnTo>
                      <a:pt x="1203" y="351"/>
                    </a:lnTo>
                    <a:lnTo>
                      <a:pt x="1192" y="356"/>
                    </a:lnTo>
                    <a:lnTo>
                      <a:pt x="1183" y="361"/>
                    </a:lnTo>
                    <a:lnTo>
                      <a:pt x="1177" y="367"/>
                    </a:lnTo>
                    <a:lnTo>
                      <a:pt x="1172" y="371"/>
                    </a:lnTo>
                    <a:lnTo>
                      <a:pt x="1170" y="376"/>
                    </a:lnTo>
                    <a:lnTo>
                      <a:pt x="1171" y="382"/>
                    </a:lnTo>
                    <a:lnTo>
                      <a:pt x="1176" y="387"/>
                    </a:lnTo>
                    <a:lnTo>
                      <a:pt x="1187" y="390"/>
                    </a:lnTo>
                    <a:lnTo>
                      <a:pt x="1203" y="390"/>
                    </a:lnTo>
                    <a:lnTo>
                      <a:pt x="1219" y="389"/>
                    </a:lnTo>
                    <a:lnTo>
                      <a:pt x="1236" y="387"/>
                    </a:lnTo>
                    <a:lnTo>
                      <a:pt x="1249" y="387"/>
                    </a:lnTo>
                    <a:lnTo>
                      <a:pt x="1259" y="387"/>
                    </a:lnTo>
                    <a:lnTo>
                      <a:pt x="1262" y="392"/>
                    </a:lnTo>
                    <a:lnTo>
                      <a:pt x="1260" y="397"/>
                    </a:lnTo>
                    <a:lnTo>
                      <a:pt x="1253" y="401"/>
                    </a:lnTo>
                    <a:lnTo>
                      <a:pt x="1243" y="404"/>
                    </a:lnTo>
                    <a:lnTo>
                      <a:pt x="1231" y="407"/>
                    </a:lnTo>
                    <a:lnTo>
                      <a:pt x="1219" y="411"/>
                    </a:lnTo>
                    <a:lnTo>
                      <a:pt x="1208" y="416"/>
                    </a:lnTo>
                    <a:lnTo>
                      <a:pt x="1198" y="424"/>
                    </a:lnTo>
                    <a:lnTo>
                      <a:pt x="1192" y="434"/>
                    </a:lnTo>
                    <a:lnTo>
                      <a:pt x="1192" y="442"/>
                    </a:lnTo>
                    <a:lnTo>
                      <a:pt x="1197" y="450"/>
                    </a:lnTo>
                    <a:lnTo>
                      <a:pt x="1207" y="455"/>
                    </a:lnTo>
                    <a:lnTo>
                      <a:pt x="1218" y="458"/>
                    </a:lnTo>
                    <a:lnTo>
                      <a:pt x="1230" y="461"/>
                    </a:lnTo>
                    <a:lnTo>
                      <a:pt x="1241" y="464"/>
                    </a:lnTo>
                    <a:lnTo>
                      <a:pt x="1248" y="471"/>
                    </a:lnTo>
                    <a:lnTo>
                      <a:pt x="1251" y="479"/>
                    </a:lnTo>
                    <a:lnTo>
                      <a:pt x="1250" y="486"/>
                    </a:lnTo>
                    <a:lnTo>
                      <a:pt x="1244" y="491"/>
                    </a:lnTo>
                    <a:lnTo>
                      <a:pt x="1236" y="494"/>
                    </a:lnTo>
                    <a:lnTo>
                      <a:pt x="1227" y="497"/>
                    </a:lnTo>
                    <a:lnTo>
                      <a:pt x="1216" y="500"/>
                    </a:lnTo>
                    <a:lnTo>
                      <a:pt x="1206" y="503"/>
                    </a:lnTo>
                    <a:lnTo>
                      <a:pt x="1195" y="511"/>
                    </a:lnTo>
                    <a:lnTo>
                      <a:pt x="1186" y="519"/>
                    </a:lnTo>
                    <a:lnTo>
                      <a:pt x="1184" y="530"/>
                    </a:lnTo>
                    <a:lnTo>
                      <a:pt x="1191" y="539"/>
                    </a:lnTo>
                    <a:lnTo>
                      <a:pt x="1204" y="548"/>
                    </a:lnTo>
                    <a:lnTo>
                      <a:pt x="1220" y="557"/>
                    </a:lnTo>
                    <a:lnTo>
                      <a:pt x="1238" y="569"/>
                    </a:lnTo>
                    <a:lnTo>
                      <a:pt x="1254" y="582"/>
                    </a:lnTo>
                    <a:lnTo>
                      <a:pt x="1268" y="600"/>
                    </a:lnTo>
                    <a:lnTo>
                      <a:pt x="1273" y="622"/>
                    </a:lnTo>
                    <a:lnTo>
                      <a:pt x="1255" y="612"/>
                    </a:lnTo>
                    <a:lnTo>
                      <a:pt x="1237" y="608"/>
                    </a:lnTo>
                    <a:lnTo>
                      <a:pt x="1219" y="605"/>
                    </a:lnTo>
                    <a:lnTo>
                      <a:pt x="1204" y="608"/>
                    </a:lnTo>
                    <a:lnTo>
                      <a:pt x="1193" y="614"/>
                    </a:lnTo>
                    <a:lnTo>
                      <a:pt x="1186" y="625"/>
                    </a:lnTo>
                    <a:lnTo>
                      <a:pt x="1185" y="639"/>
                    </a:lnTo>
                    <a:lnTo>
                      <a:pt x="1192" y="658"/>
                    </a:lnTo>
                    <a:lnTo>
                      <a:pt x="1198" y="668"/>
                    </a:lnTo>
                    <a:lnTo>
                      <a:pt x="1206" y="679"/>
                    </a:lnTo>
                    <a:lnTo>
                      <a:pt x="1215" y="693"/>
                    </a:lnTo>
                    <a:lnTo>
                      <a:pt x="1226" y="710"/>
                    </a:lnTo>
                    <a:lnTo>
                      <a:pt x="1241" y="730"/>
                    </a:lnTo>
                    <a:lnTo>
                      <a:pt x="1261" y="751"/>
                    </a:lnTo>
                    <a:lnTo>
                      <a:pt x="1285" y="775"/>
                    </a:lnTo>
                    <a:lnTo>
                      <a:pt x="1316" y="799"/>
                    </a:lnTo>
                    <a:lnTo>
                      <a:pt x="1304" y="792"/>
                    </a:lnTo>
                    <a:lnTo>
                      <a:pt x="1292" y="786"/>
                    </a:lnTo>
                    <a:lnTo>
                      <a:pt x="1280" y="778"/>
                    </a:lnTo>
                    <a:lnTo>
                      <a:pt x="1268" y="769"/>
                    </a:lnTo>
                    <a:lnTo>
                      <a:pt x="1257" y="762"/>
                    </a:lnTo>
                    <a:lnTo>
                      <a:pt x="1244" y="753"/>
                    </a:lnTo>
                    <a:lnTo>
                      <a:pt x="1232" y="745"/>
                    </a:lnTo>
                    <a:lnTo>
                      <a:pt x="1221" y="737"/>
                    </a:lnTo>
                    <a:lnTo>
                      <a:pt x="1211" y="731"/>
                    </a:lnTo>
                    <a:lnTo>
                      <a:pt x="1202" y="724"/>
                    </a:lnTo>
                    <a:lnTo>
                      <a:pt x="1192" y="719"/>
                    </a:lnTo>
                    <a:lnTo>
                      <a:pt x="1184" y="713"/>
                    </a:lnTo>
                    <a:lnTo>
                      <a:pt x="1177" y="711"/>
                    </a:lnTo>
                    <a:lnTo>
                      <a:pt x="1172" y="709"/>
                    </a:lnTo>
                    <a:lnTo>
                      <a:pt x="1167" y="708"/>
                    </a:lnTo>
                    <a:lnTo>
                      <a:pt x="1164" y="709"/>
                    </a:lnTo>
                    <a:lnTo>
                      <a:pt x="1155" y="716"/>
                    </a:lnTo>
                    <a:lnTo>
                      <a:pt x="1151" y="723"/>
                    </a:lnTo>
                    <a:lnTo>
                      <a:pt x="1151" y="731"/>
                    </a:lnTo>
                    <a:lnTo>
                      <a:pt x="1154" y="737"/>
                    </a:lnTo>
                    <a:lnTo>
                      <a:pt x="1160" y="745"/>
                    </a:lnTo>
                    <a:lnTo>
                      <a:pt x="1166" y="753"/>
                    </a:lnTo>
                    <a:lnTo>
                      <a:pt x="1174" y="759"/>
                    </a:lnTo>
                    <a:lnTo>
                      <a:pt x="1184" y="767"/>
                    </a:lnTo>
                    <a:lnTo>
                      <a:pt x="1194" y="774"/>
                    </a:lnTo>
                    <a:lnTo>
                      <a:pt x="1204" y="781"/>
                    </a:lnTo>
                    <a:lnTo>
                      <a:pt x="1211" y="788"/>
                    </a:lnTo>
                    <a:lnTo>
                      <a:pt x="1218" y="795"/>
                    </a:lnTo>
                    <a:lnTo>
                      <a:pt x="1224" y="802"/>
                    </a:lnTo>
                    <a:lnTo>
                      <a:pt x="1226" y="809"/>
                    </a:lnTo>
                    <a:lnTo>
                      <a:pt x="1225" y="817"/>
                    </a:lnTo>
                    <a:lnTo>
                      <a:pt x="1219" y="824"/>
                    </a:lnTo>
                    <a:lnTo>
                      <a:pt x="1207" y="832"/>
                    </a:lnTo>
                    <a:lnTo>
                      <a:pt x="1196" y="827"/>
                    </a:lnTo>
                    <a:lnTo>
                      <a:pt x="1186" y="812"/>
                    </a:lnTo>
                    <a:lnTo>
                      <a:pt x="1177" y="795"/>
                    </a:lnTo>
                    <a:lnTo>
                      <a:pt x="1167" y="777"/>
                    </a:lnTo>
                    <a:lnTo>
                      <a:pt x="1156" y="762"/>
                    </a:lnTo>
                    <a:lnTo>
                      <a:pt x="1142" y="755"/>
                    </a:lnTo>
                    <a:lnTo>
                      <a:pt x="1123" y="760"/>
                    </a:lnTo>
                    <a:lnTo>
                      <a:pt x="1108" y="774"/>
                    </a:lnTo>
                    <a:lnTo>
                      <a:pt x="1097" y="786"/>
                    </a:lnTo>
                    <a:lnTo>
                      <a:pt x="1092" y="797"/>
                    </a:lnTo>
                    <a:lnTo>
                      <a:pt x="1094" y="809"/>
                    </a:lnTo>
                    <a:lnTo>
                      <a:pt x="1097" y="820"/>
                    </a:lnTo>
                    <a:lnTo>
                      <a:pt x="1105" y="830"/>
                    </a:lnTo>
                    <a:lnTo>
                      <a:pt x="1114" y="840"/>
                    </a:lnTo>
                    <a:lnTo>
                      <a:pt x="1126" y="850"/>
                    </a:lnTo>
                    <a:lnTo>
                      <a:pt x="1117" y="853"/>
                    </a:lnTo>
                    <a:lnTo>
                      <a:pt x="1106" y="852"/>
                    </a:lnTo>
                    <a:lnTo>
                      <a:pt x="1097" y="849"/>
                    </a:lnTo>
                    <a:lnTo>
                      <a:pt x="1086" y="843"/>
                    </a:lnTo>
                    <a:lnTo>
                      <a:pt x="1076" y="839"/>
                    </a:lnTo>
                    <a:lnTo>
                      <a:pt x="1064" y="835"/>
                    </a:lnTo>
                    <a:lnTo>
                      <a:pt x="1054" y="835"/>
                    </a:lnTo>
                    <a:lnTo>
                      <a:pt x="1043" y="839"/>
                    </a:lnTo>
                    <a:lnTo>
                      <a:pt x="1036" y="903"/>
                    </a:lnTo>
                    <a:lnTo>
                      <a:pt x="1033" y="971"/>
                    </a:lnTo>
                    <a:lnTo>
                      <a:pt x="1035" y="1043"/>
                    </a:lnTo>
                    <a:lnTo>
                      <a:pt x="1042" y="1116"/>
                    </a:lnTo>
                    <a:lnTo>
                      <a:pt x="1029" y="1068"/>
                    </a:lnTo>
                    <a:lnTo>
                      <a:pt x="1020" y="1024"/>
                    </a:lnTo>
                    <a:lnTo>
                      <a:pt x="1014" y="985"/>
                    </a:lnTo>
                    <a:lnTo>
                      <a:pt x="1012" y="951"/>
                    </a:lnTo>
                    <a:lnTo>
                      <a:pt x="1010" y="922"/>
                    </a:lnTo>
                    <a:lnTo>
                      <a:pt x="1009" y="899"/>
                    </a:lnTo>
                    <a:lnTo>
                      <a:pt x="1005" y="882"/>
                    </a:lnTo>
                    <a:lnTo>
                      <a:pt x="999" y="871"/>
                    </a:lnTo>
                    <a:lnTo>
                      <a:pt x="990" y="864"/>
                    </a:lnTo>
                    <a:lnTo>
                      <a:pt x="979" y="860"/>
                    </a:lnTo>
                    <a:lnTo>
                      <a:pt x="967" y="857"/>
                    </a:lnTo>
                    <a:lnTo>
                      <a:pt x="956" y="861"/>
                    </a:lnTo>
                    <a:lnTo>
                      <a:pt x="946" y="868"/>
                    </a:lnTo>
                    <a:lnTo>
                      <a:pt x="940" y="883"/>
                    </a:lnTo>
                    <a:lnTo>
                      <a:pt x="938" y="904"/>
                    </a:lnTo>
                    <a:lnTo>
                      <a:pt x="943" y="932"/>
                    </a:lnTo>
                    <a:lnTo>
                      <a:pt x="936" y="928"/>
                    </a:lnTo>
                    <a:lnTo>
                      <a:pt x="928" y="922"/>
                    </a:lnTo>
                    <a:lnTo>
                      <a:pt x="921" y="916"/>
                    </a:lnTo>
                    <a:lnTo>
                      <a:pt x="912" y="908"/>
                    </a:lnTo>
                    <a:lnTo>
                      <a:pt x="905" y="900"/>
                    </a:lnTo>
                    <a:lnTo>
                      <a:pt x="900" y="895"/>
                    </a:lnTo>
                    <a:lnTo>
                      <a:pt x="896" y="890"/>
                    </a:lnTo>
                    <a:lnTo>
                      <a:pt x="894" y="889"/>
                    </a:lnTo>
                    <a:lnTo>
                      <a:pt x="892" y="919"/>
                    </a:lnTo>
                    <a:lnTo>
                      <a:pt x="889" y="960"/>
                    </a:lnTo>
                    <a:lnTo>
                      <a:pt x="885" y="1000"/>
                    </a:lnTo>
                    <a:lnTo>
                      <a:pt x="885" y="1029"/>
                    </a:lnTo>
                    <a:lnTo>
                      <a:pt x="877" y="1009"/>
                    </a:lnTo>
                    <a:lnTo>
                      <a:pt x="874" y="987"/>
                    </a:lnTo>
                    <a:lnTo>
                      <a:pt x="874" y="965"/>
                    </a:lnTo>
                    <a:lnTo>
                      <a:pt x="877" y="943"/>
                    </a:lnTo>
                    <a:lnTo>
                      <a:pt x="877" y="925"/>
                    </a:lnTo>
                    <a:lnTo>
                      <a:pt x="877" y="908"/>
                    </a:lnTo>
                    <a:lnTo>
                      <a:pt x="872" y="898"/>
                    </a:lnTo>
                    <a:lnTo>
                      <a:pt x="863" y="894"/>
                    </a:lnTo>
                    <a:lnTo>
                      <a:pt x="825" y="896"/>
                    </a:lnTo>
                    <a:lnTo>
                      <a:pt x="800" y="907"/>
                    </a:lnTo>
                    <a:lnTo>
                      <a:pt x="785" y="923"/>
                    </a:lnTo>
                    <a:lnTo>
                      <a:pt x="779" y="941"/>
                    </a:lnTo>
                    <a:lnTo>
                      <a:pt x="776" y="959"/>
                    </a:lnTo>
                    <a:lnTo>
                      <a:pt x="775" y="975"/>
                    </a:lnTo>
                    <a:lnTo>
                      <a:pt x="774" y="985"/>
                    </a:lnTo>
                    <a:lnTo>
                      <a:pt x="766" y="988"/>
                    </a:lnTo>
                    <a:lnTo>
                      <a:pt x="759" y="982"/>
                    </a:lnTo>
                    <a:lnTo>
                      <a:pt x="755" y="970"/>
                    </a:lnTo>
                    <a:lnTo>
                      <a:pt x="754" y="954"/>
                    </a:lnTo>
                    <a:lnTo>
                      <a:pt x="754" y="936"/>
                    </a:lnTo>
                    <a:lnTo>
                      <a:pt x="754" y="918"/>
                    </a:lnTo>
                    <a:lnTo>
                      <a:pt x="753" y="904"/>
                    </a:lnTo>
                    <a:lnTo>
                      <a:pt x="748" y="894"/>
                    </a:lnTo>
                    <a:lnTo>
                      <a:pt x="740" y="892"/>
                    </a:lnTo>
                    <a:lnTo>
                      <a:pt x="731" y="892"/>
                    </a:lnTo>
                    <a:lnTo>
                      <a:pt x="722" y="890"/>
                    </a:lnTo>
                    <a:lnTo>
                      <a:pt x="716" y="887"/>
                    </a:lnTo>
                    <a:lnTo>
                      <a:pt x="710" y="883"/>
                    </a:lnTo>
                    <a:lnTo>
                      <a:pt x="705" y="878"/>
                    </a:lnTo>
                    <a:lnTo>
                      <a:pt x="698" y="874"/>
                    </a:lnTo>
                    <a:lnTo>
                      <a:pt x="694" y="870"/>
                    </a:lnTo>
                    <a:lnTo>
                      <a:pt x="688" y="867"/>
                    </a:lnTo>
                    <a:lnTo>
                      <a:pt x="682" y="865"/>
                    </a:lnTo>
                    <a:lnTo>
                      <a:pt x="675" y="867"/>
                    </a:lnTo>
                    <a:lnTo>
                      <a:pt x="666" y="871"/>
                    </a:lnTo>
                    <a:lnTo>
                      <a:pt x="657" y="877"/>
                    </a:lnTo>
                    <a:lnTo>
                      <a:pt x="646" y="888"/>
                    </a:lnTo>
                    <a:lnTo>
                      <a:pt x="634" y="904"/>
                    </a:lnTo>
                    <a:lnTo>
                      <a:pt x="619" y="923"/>
                    </a:lnTo>
                    <a:lnTo>
                      <a:pt x="601" y="950"/>
                    </a:lnTo>
                    <a:lnTo>
                      <a:pt x="605" y="934"/>
                    </a:lnTo>
                    <a:lnTo>
                      <a:pt x="609" y="921"/>
                    </a:lnTo>
                    <a:lnTo>
                      <a:pt x="615" y="908"/>
                    </a:lnTo>
                    <a:lnTo>
                      <a:pt x="620" y="896"/>
                    </a:lnTo>
                    <a:lnTo>
                      <a:pt x="622" y="885"/>
                    </a:lnTo>
                    <a:lnTo>
                      <a:pt x="624" y="874"/>
                    </a:lnTo>
                    <a:lnTo>
                      <a:pt x="622" y="863"/>
                    </a:lnTo>
                    <a:lnTo>
                      <a:pt x="617" y="852"/>
                    </a:lnTo>
                    <a:lnTo>
                      <a:pt x="608" y="848"/>
                    </a:lnTo>
                    <a:lnTo>
                      <a:pt x="597" y="845"/>
                    </a:lnTo>
                    <a:lnTo>
                      <a:pt x="587" y="845"/>
                    </a:lnTo>
                    <a:lnTo>
                      <a:pt x="576" y="849"/>
                    </a:lnTo>
                    <a:lnTo>
                      <a:pt x="564" y="853"/>
                    </a:lnTo>
                    <a:lnTo>
                      <a:pt x="550" y="859"/>
                    </a:lnTo>
                    <a:lnTo>
                      <a:pt x="535" y="866"/>
                    </a:lnTo>
                    <a:lnTo>
                      <a:pt x="520" y="875"/>
                    </a:lnTo>
                    <a:lnTo>
                      <a:pt x="525" y="865"/>
                    </a:lnTo>
                    <a:lnTo>
                      <a:pt x="531" y="856"/>
                    </a:lnTo>
                    <a:lnTo>
                      <a:pt x="536" y="850"/>
                    </a:lnTo>
                    <a:lnTo>
                      <a:pt x="542" y="843"/>
                    </a:lnTo>
                    <a:lnTo>
                      <a:pt x="546" y="837"/>
                    </a:lnTo>
                    <a:lnTo>
                      <a:pt x="552" y="831"/>
                    </a:lnTo>
                    <a:lnTo>
                      <a:pt x="555" y="823"/>
                    </a:lnTo>
                    <a:lnTo>
                      <a:pt x="556" y="814"/>
                    </a:lnTo>
                    <a:lnTo>
                      <a:pt x="555" y="802"/>
                    </a:lnTo>
                    <a:lnTo>
                      <a:pt x="550" y="797"/>
                    </a:lnTo>
                    <a:lnTo>
                      <a:pt x="537" y="797"/>
                    </a:lnTo>
                    <a:lnTo>
                      <a:pt x="522" y="802"/>
                    </a:lnTo>
                    <a:lnTo>
                      <a:pt x="502" y="811"/>
                    </a:lnTo>
                    <a:lnTo>
                      <a:pt x="479" y="827"/>
                    </a:lnTo>
                    <a:lnTo>
                      <a:pt x="454" y="843"/>
                    </a:lnTo>
                    <a:lnTo>
                      <a:pt x="425" y="864"/>
                    </a:lnTo>
                    <a:lnTo>
                      <a:pt x="394" y="887"/>
                    </a:lnTo>
                    <a:lnTo>
                      <a:pt x="362" y="914"/>
                    </a:lnTo>
                    <a:lnTo>
                      <a:pt x="330" y="940"/>
                    </a:lnTo>
                    <a:lnTo>
                      <a:pt x="296" y="967"/>
                    </a:lnTo>
                    <a:lnTo>
                      <a:pt x="262" y="996"/>
                    </a:lnTo>
                    <a:lnTo>
                      <a:pt x="230" y="1025"/>
                    </a:lnTo>
                    <a:lnTo>
                      <a:pt x="199" y="1053"/>
                    </a:lnTo>
                    <a:lnTo>
                      <a:pt x="168" y="1080"/>
                    </a:lnTo>
                    <a:lnTo>
                      <a:pt x="202" y="1042"/>
                    </a:lnTo>
                    <a:lnTo>
                      <a:pt x="231" y="1007"/>
                    </a:lnTo>
                    <a:lnTo>
                      <a:pt x="262" y="976"/>
                    </a:lnTo>
                    <a:lnTo>
                      <a:pt x="292" y="948"/>
                    </a:lnTo>
                    <a:lnTo>
                      <a:pt x="321" y="922"/>
                    </a:lnTo>
                    <a:lnTo>
                      <a:pt x="348" y="899"/>
                    </a:lnTo>
                    <a:lnTo>
                      <a:pt x="372" y="877"/>
                    </a:lnTo>
                    <a:lnTo>
                      <a:pt x="395" y="859"/>
                    </a:lnTo>
                    <a:lnTo>
                      <a:pt x="417" y="841"/>
                    </a:lnTo>
                    <a:lnTo>
                      <a:pt x="435" y="827"/>
                    </a:lnTo>
                    <a:lnTo>
                      <a:pt x="453" y="812"/>
                    </a:lnTo>
                    <a:lnTo>
                      <a:pt x="466" y="799"/>
                    </a:lnTo>
                    <a:lnTo>
                      <a:pt x="477" y="788"/>
                    </a:lnTo>
                    <a:lnTo>
                      <a:pt x="486" y="778"/>
                    </a:lnTo>
                    <a:lnTo>
                      <a:pt x="491" y="768"/>
                    </a:lnTo>
                    <a:lnTo>
                      <a:pt x="492" y="758"/>
                    </a:lnTo>
                    <a:lnTo>
                      <a:pt x="491" y="747"/>
                    </a:lnTo>
                    <a:lnTo>
                      <a:pt x="487" y="740"/>
                    </a:lnTo>
                    <a:lnTo>
                      <a:pt x="480" y="735"/>
                    </a:lnTo>
                    <a:lnTo>
                      <a:pt x="474" y="734"/>
                    </a:lnTo>
                    <a:lnTo>
                      <a:pt x="465" y="735"/>
                    </a:lnTo>
                    <a:lnTo>
                      <a:pt x="455" y="740"/>
                    </a:lnTo>
                    <a:lnTo>
                      <a:pt x="446" y="744"/>
                    </a:lnTo>
                    <a:lnTo>
                      <a:pt x="437" y="749"/>
                    </a:lnTo>
                    <a:lnTo>
                      <a:pt x="448" y="735"/>
                    </a:lnTo>
                    <a:lnTo>
                      <a:pt x="455" y="723"/>
                    </a:lnTo>
                    <a:lnTo>
                      <a:pt x="456" y="713"/>
                    </a:lnTo>
                    <a:lnTo>
                      <a:pt x="455" y="707"/>
                    </a:lnTo>
                    <a:lnTo>
                      <a:pt x="449" y="701"/>
                    </a:lnTo>
                    <a:lnTo>
                      <a:pt x="439" y="700"/>
                    </a:lnTo>
                    <a:lnTo>
                      <a:pt x="426" y="702"/>
                    </a:lnTo>
                    <a:lnTo>
                      <a:pt x="410" y="709"/>
                    </a:lnTo>
                    <a:lnTo>
                      <a:pt x="415" y="698"/>
                    </a:lnTo>
                    <a:lnTo>
                      <a:pt x="425" y="690"/>
                    </a:lnTo>
                    <a:lnTo>
                      <a:pt x="435" y="685"/>
                    </a:lnTo>
                    <a:lnTo>
                      <a:pt x="447" y="678"/>
                    </a:lnTo>
                    <a:lnTo>
                      <a:pt x="456" y="674"/>
                    </a:lnTo>
                    <a:lnTo>
                      <a:pt x="461" y="668"/>
                    </a:lnTo>
                    <a:lnTo>
                      <a:pt x="464" y="660"/>
                    </a:lnTo>
                    <a:lnTo>
                      <a:pt x="458" y="653"/>
                    </a:lnTo>
                    <a:lnTo>
                      <a:pt x="454" y="648"/>
                    </a:lnTo>
                    <a:lnTo>
                      <a:pt x="447" y="645"/>
                    </a:lnTo>
                    <a:lnTo>
                      <a:pt x="439" y="644"/>
                    </a:lnTo>
                    <a:lnTo>
                      <a:pt x="431" y="643"/>
                    </a:lnTo>
                    <a:lnTo>
                      <a:pt x="421" y="643"/>
                    </a:lnTo>
                    <a:lnTo>
                      <a:pt x="411" y="644"/>
                    </a:lnTo>
                    <a:lnTo>
                      <a:pt x="400" y="646"/>
                    </a:lnTo>
                    <a:lnTo>
                      <a:pt x="389" y="648"/>
                    </a:lnTo>
                    <a:lnTo>
                      <a:pt x="379" y="653"/>
                    </a:lnTo>
                    <a:lnTo>
                      <a:pt x="368" y="657"/>
                    </a:lnTo>
                    <a:lnTo>
                      <a:pt x="358" y="663"/>
                    </a:lnTo>
                    <a:lnTo>
                      <a:pt x="348" y="668"/>
                    </a:lnTo>
                    <a:lnTo>
                      <a:pt x="340" y="675"/>
                    </a:lnTo>
                    <a:lnTo>
                      <a:pt x="333" y="682"/>
                    </a:lnTo>
                    <a:lnTo>
                      <a:pt x="327" y="690"/>
                    </a:lnTo>
                    <a:lnTo>
                      <a:pt x="324" y="699"/>
                    </a:lnTo>
                    <a:lnTo>
                      <a:pt x="335" y="668"/>
                    </a:lnTo>
                    <a:lnTo>
                      <a:pt x="346" y="646"/>
                    </a:lnTo>
                    <a:lnTo>
                      <a:pt x="359" y="632"/>
                    </a:lnTo>
                    <a:lnTo>
                      <a:pt x="371" y="622"/>
                    </a:lnTo>
                    <a:lnTo>
                      <a:pt x="382" y="616"/>
                    </a:lnTo>
                    <a:lnTo>
                      <a:pt x="393" y="612"/>
                    </a:lnTo>
                    <a:lnTo>
                      <a:pt x="402" y="610"/>
                    </a:lnTo>
                    <a:lnTo>
                      <a:pt x="409" y="606"/>
                    </a:lnTo>
                    <a:lnTo>
                      <a:pt x="410" y="598"/>
                    </a:lnTo>
                    <a:lnTo>
                      <a:pt x="405" y="590"/>
                    </a:lnTo>
                    <a:lnTo>
                      <a:pt x="397" y="583"/>
                    </a:lnTo>
                    <a:lnTo>
                      <a:pt x="382" y="577"/>
                    </a:lnTo>
                    <a:lnTo>
                      <a:pt x="365" y="572"/>
                    </a:lnTo>
                    <a:lnTo>
                      <a:pt x="345" y="569"/>
                    </a:lnTo>
                    <a:lnTo>
                      <a:pt x="319" y="565"/>
                    </a:lnTo>
                    <a:lnTo>
                      <a:pt x="292" y="562"/>
                    </a:lnTo>
                    <a:lnTo>
                      <a:pt x="261" y="560"/>
                    </a:lnTo>
                    <a:lnTo>
                      <a:pt x="228" y="559"/>
                    </a:lnTo>
                    <a:lnTo>
                      <a:pt x="194" y="557"/>
                    </a:lnTo>
                    <a:lnTo>
                      <a:pt x="159" y="557"/>
                    </a:lnTo>
                    <a:lnTo>
                      <a:pt x="120" y="557"/>
                    </a:lnTo>
                    <a:lnTo>
                      <a:pt x="80" y="556"/>
                    </a:lnTo>
                    <a:lnTo>
                      <a:pt x="41" y="556"/>
                    </a:lnTo>
                    <a:lnTo>
                      <a:pt x="0" y="556"/>
                    </a:lnTo>
                    <a:lnTo>
                      <a:pt x="31" y="550"/>
                    </a:lnTo>
                    <a:lnTo>
                      <a:pt x="62" y="547"/>
                    </a:lnTo>
                    <a:lnTo>
                      <a:pt x="94" y="543"/>
                    </a:lnTo>
                    <a:lnTo>
                      <a:pt x="126" y="540"/>
                    </a:lnTo>
                    <a:lnTo>
                      <a:pt x="156" y="538"/>
                    </a:lnTo>
                    <a:lnTo>
                      <a:pt x="187" y="537"/>
                    </a:lnTo>
                    <a:lnTo>
                      <a:pt x="216" y="535"/>
                    </a:lnTo>
                    <a:lnTo>
                      <a:pt x="246" y="534"/>
                    </a:lnTo>
                    <a:lnTo>
                      <a:pt x="272" y="533"/>
                    </a:lnTo>
                    <a:lnTo>
                      <a:pt x="299" y="533"/>
                    </a:lnTo>
                    <a:lnTo>
                      <a:pt x="323" y="530"/>
                    </a:lnTo>
                    <a:lnTo>
                      <a:pt x="345" y="529"/>
                    </a:lnTo>
                    <a:lnTo>
                      <a:pt x="365" y="527"/>
                    </a:lnTo>
                    <a:lnTo>
                      <a:pt x="381" y="525"/>
                    </a:lnTo>
                    <a:lnTo>
                      <a:pt x="395" y="523"/>
                    </a:lnTo>
                    <a:lnTo>
                      <a:pt x="406" y="519"/>
                    </a:lnTo>
                    <a:lnTo>
                      <a:pt x="400" y="513"/>
                    </a:lnTo>
                    <a:lnTo>
                      <a:pt x="390" y="506"/>
                    </a:lnTo>
                    <a:lnTo>
                      <a:pt x="378" y="499"/>
                    </a:lnTo>
                    <a:lnTo>
                      <a:pt x="363" y="491"/>
                    </a:lnTo>
                    <a:lnTo>
                      <a:pt x="348" y="485"/>
                    </a:lnTo>
                    <a:lnTo>
                      <a:pt x="330" y="479"/>
                    </a:lnTo>
                    <a:lnTo>
                      <a:pt x="311" y="472"/>
                    </a:lnTo>
                    <a:lnTo>
                      <a:pt x="292" y="467"/>
                    </a:lnTo>
                    <a:lnTo>
                      <a:pt x="271" y="462"/>
                    </a:lnTo>
                    <a:lnTo>
                      <a:pt x="251" y="459"/>
                    </a:lnTo>
                    <a:lnTo>
                      <a:pt x="232" y="456"/>
                    </a:lnTo>
                    <a:lnTo>
                      <a:pt x="214" y="455"/>
                    </a:lnTo>
                    <a:lnTo>
                      <a:pt x="198" y="452"/>
                    </a:lnTo>
                    <a:lnTo>
                      <a:pt x="182" y="453"/>
                    </a:lnTo>
                    <a:lnTo>
                      <a:pt x="168" y="455"/>
                    </a:lnTo>
                    <a:lnTo>
                      <a:pt x="157" y="458"/>
                    </a:lnTo>
                    <a:lnTo>
                      <a:pt x="150" y="447"/>
                    </a:lnTo>
                    <a:lnTo>
                      <a:pt x="151" y="438"/>
                    </a:lnTo>
                    <a:lnTo>
                      <a:pt x="159" y="434"/>
                    </a:lnTo>
                    <a:lnTo>
                      <a:pt x="171" y="430"/>
                    </a:lnTo>
                    <a:lnTo>
                      <a:pt x="189" y="428"/>
                    </a:lnTo>
                    <a:lnTo>
                      <a:pt x="210" y="429"/>
                    </a:lnTo>
                    <a:lnTo>
                      <a:pt x="234" y="430"/>
                    </a:lnTo>
                    <a:lnTo>
                      <a:pt x="260" y="434"/>
                    </a:lnTo>
                    <a:lnTo>
                      <a:pt x="286" y="437"/>
                    </a:lnTo>
                    <a:lnTo>
                      <a:pt x="314" y="440"/>
                    </a:lnTo>
                    <a:lnTo>
                      <a:pt x="339" y="444"/>
                    </a:lnTo>
                    <a:lnTo>
                      <a:pt x="362" y="447"/>
                    </a:lnTo>
                    <a:lnTo>
                      <a:pt x="383" y="449"/>
                    </a:lnTo>
                    <a:lnTo>
                      <a:pt x="400" y="450"/>
                    </a:lnTo>
                    <a:lnTo>
                      <a:pt x="411" y="450"/>
                    </a:lnTo>
                    <a:lnTo>
                      <a:pt x="415" y="448"/>
                    </a:lnTo>
                    <a:lnTo>
                      <a:pt x="421" y="438"/>
                    </a:lnTo>
                    <a:lnTo>
                      <a:pt x="421" y="428"/>
                    </a:lnTo>
                    <a:lnTo>
                      <a:pt x="416" y="422"/>
                    </a:lnTo>
                    <a:lnTo>
                      <a:pt x="409" y="416"/>
                    </a:lnTo>
                    <a:lnTo>
                      <a:pt x="400" y="412"/>
                    </a:lnTo>
                    <a:lnTo>
                      <a:pt x="389" y="407"/>
                    </a:lnTo>
                    <a:lnTo>
                      <a:pt x="376" y="405"/>
                    </a:lnTo>
                    <a:lnTo>
                      <a:pt x="361" y="403"/>
                    </a:lnTo>
                    <a:lnTo>
                      <a:pt x="348" y="402"/>
                    </a:lnTo>
                    <a:lnTo>
                      <a:pt x="333" y="400"/>
                    </a:lnTo>
                    <a:lnTo>
                      <a:pt x="321" y="397"/>
                    </a:lnTo>
                    <a:lnTo>
                      <a:pt x="310" y="395"/>
                    </a:lnTo>
                    <a:lnTo>
                      <a:pt x="301" y="392"/>
                    </a:lnTo>
                    <a:lnTo>
                      <a:pt x="294" y="387"/>
                    </a:lnTo>
                    <a:lnTo>
                      <a:pt x="291" y="383"/>
                    </a:lnTo>
                    <a:lnTo>
                      <a:pt x="292" y="376"/>
                    </a:lnTo>
                    <a:lnTo>
                      <a:pt x="296" y="369"/>
                    </a:lnTo>
                    <a:lnTo>
                      <a:pt x="302" y="364"/>
                    </a:lnTo>
                    <a:lnTo>
                      <a:pt x="310" y="362"/>
                    </a:lnTo>
                    <a:lnTo>
                      <a:pt x="318" y="361"/>
                    </a:lnTo>
                    <a:lnTo>
                      <a:pt x="327" y="363"/>
                    </a:lnTo>
                    <a:lnTo>
                      <a:pt x="336" y="365"/>
                    </a:lnTo>
                    <a:lnTo>
                      <a:pt x="347" y="368"/>
                    </a:lnTo>
                    <a:lnTo>
                      <a:pt x="357" y="372"/>
                    </a:lnTo>
                    <a:lnTo>
                      <a:pt x="368" y="375"/>
                    </a:lnTo>
                    <a:lnTo>
                      <a:pt x="378" y="379"/>
                    </a:lnTo>
                    <a:lnTo>
                      <a:pt x="388" y="382"/>
                    </a:lnTo>
                    <a:lnTo>
                      <a:pt x="397" y="383"/>
                    </a:lnTo>
                    <a:lnTo>
                      <a:pt x="405" y="383"/>
                    </a:lnTo>
                    <a:lnTo>
                      <a:pt x="412" y="382"/>
                    </a:lnTo>
                    <a:lnTo>
                      <a:pt x="419" y="378"/>
                    </a:lnTo>
                    <a:lnTo>
                      <a:pt x="424" y="372"/>
                    </a:lnTo>
                    <a:lnTo>
                      <a:pt x="424" y="369"/>
                    </a:lnTo>
                    <a:lnTo>
                      <a:pt x="421" y="361"/>
                    </a:lnTo>
                    <a:lnTo>
                      <a:pt x="416" y="349"/>
                    </a:lnTo>
                    <a:lnTo>
                      <a:pt x="408" y="336"/>
                    </a:lnTo>
                    <a:lnTo>
                      <a:pt x="394" y="323"/>
                    </a:lnTo>
                    <a:lnTo>
                      <a:pt x="373" y="313"/>
                    </a:lnTo>
                    <a:lnTo>
                      <a:pt x="345" y="306"/>
                    </a:lnTo>
                    <a:lnTo>
                      <a:pt x="307" y="305"/>
                    </a:lnTo>
                    <a:lnTo>
                      <a:pt x="322" y="301"/>
                    </a:lnTo>
                    <a:lnTo>
                      <a:pt x="335" y="298"/>
                    </a:lnTo>
                    <a:lnTo>
                      <a:pt x="348" y="295"/>
                    </a:lnTo>
                    <a:lnTo>
                      <a:pt x="359" y="293"/>
                    </a:lnTo>
                    <a:lnTo>
                      <a:pt x="371" y="292"/>
                    </a:lnTo>
                    <a:lnTo>
                      <a:pt x="381" y="292"/>
                    </a:lnTo>
                    <a:lnTo>
                      <a:pt x="391" y="292"/>
                    </a:lnTo>
                    <a:lnTo>
                      <a:pt x="400" y="292"/>
                    </a:lnTo>
                    <a:lnTo>
                      <a:pt x="409" y="293"/>
                    </a:lnTo>
                    <a:lnTo>
                      <a:pt x="415" y="295"/>
                    </a:lnTo>
                    <a:lnTo>
                      <a:pt x="423" y="297"/>
                    </a:lnTo>
                    <a:lnTo>
                      <a:pt x="430" y="299"/>
                    </a:lnTo>
                    <a:lnTo>
                      <a:pt x="435" y="303"/>
                    </a:lnTo>
                    <a:lnTo>
                      <a:pt x="439" y="305"/>
                    </a:lnTo>
                    <a:lnTo>
                      <a:pt x="444" y="309"/>
                    </a:lnTo>
                    <a:lnTo>
                      <a:pt x="447" y="313"/>
                    </a:lnTo>
                    <a:lnTo>
                      <a:pt x="444" y="301"/>
                    </a:lnTo>
                    <a:lnTo>
                      <a:pt x="442" y="292"/>
                    </a:lnTo>
                    <a:lnTo>
                      <a:pt x="438" y="284"/>
                    </a:lnTo>
                    <a:lnTo>
                      <a:pt x="435" y="279"/>
                    </a:lnTo>
                    <a:lnTo>
                      <a:pt x="430" y="273"/>
                    </a:lnTo>
                    <a:lnTo>
                      <a:pt x="424" y="269"/>
                    </a:lnTo>
                    <a:lnTo>
                      <a:pt x="417" y="264"/>
                    </a:lnTo>
                    <a:lnTo>
                      <a:pt x="410" y="260"/>
                    </a:lnTo>
                    <a:lnTo>
                      <a:pt x="426" y="263"/>
                    </a:lnTo>
                    <a:lnTo>
                      <a:pt x="439" y="269"/>
                    </a:lnTo>
                    <a:lnTo>
                      <a:pt x="449" y="274"/>
                    </a:lnTo>
                    <a:lnTo>
                      <a:pt x="458" y="279"/>
                    </a:lnTo>
                    <a:lnTo>
                      <a:pt x="465" y="284"/>
                    </a:lnTo>
                    <a:lnTo>
                      <a:pt x="470" y="286"/>
                    </a:lnTo>
                    <a:lnTo>
                      <a:pt x="475" y="287"/>
                    </a:lnTo>
                    <a:lnTo>
                      <a:pt x="480" y="285"/>
                    </a:lnTo>
                    <a:lnTo>
                      <a:pt x="486" y="281"/>
                    </a:lnTo>
                    <a:lnTo>
                      <a:pt x="491" y="274"/>
                    </a:lnTo>
                    <a:lnTo>
                      <a:pt x="495" y="266"/>
                    </a:lnTo>
                    <a:lnTo>
                      <a:pt x="498" y="258"/>
                    </a:lnTo>
                    <a:lnTo>
                      <a:pt x="500" y="250"/>
                    </a:lnTo>
                    <a:lnTo>
                      <a:pt x="499" y="241"/>
                    </a:lnTo>
                    <a:lnTo>
                      <a:pt x="497" y="233"/>
                    </a:lnTo>
                    <a:lnTo>
                      <a:pt x="491" y="224"/>
                    </a:lnTo>
                    <a:lnTo>
                      <a:pt x="520" y="230"/>
                    </a:lnTo>
                    <a:lnTo>
                      <a:pt x="541" y="229"/>
                    </a:lnTo>
                    <a:lnTo>
                      <a:pt x="551" y="223"/>
                    </a:lnTo>
                    <a:lnTo>
                      <a:pt x="555" y="212"/>
                    </a:lnTo>
                    <a:lnTo>
                      <a:pt x="552" y="198"/>
                    </a:lnTo>
                    <a:lnTo>
                      <a:pt x="546" y="180"/>
                    </a:lnTo>
                    <a:lnTo>
                      <a:pt x="535" y="161"/>
                    </a:lnTo>
                    <a:lnTo>
                      <a:pt x="523" y="138"/>
                    </a:lnTo>
                    <a:lnTo>
                      <a:pt x="547" y="152"/>
                    </a:lnTo>
                    <a:lnTo>
                      <a:pt x="568" y="162"/>
                    </a:lnTo>
                    <a:lnTo>
                      <a:pt x="586" y="166"/>
                    </a:lnTo>
                    <a:lnTo>
                      <a:pt x="599" y="167"/>
                    </a:lnTo>
                    <a:lnTo>
                      <a:pt x="611" y="166"/>
                    </a:lnTo>
                    <a:lnTo>
                      <a:pt x="620" y="162"/>
                    </a:lnTo>
                    <a:lnTo>
                      <a:pt x="627" y="156"/>
                    </a:lnTo>
                    <a:lnTo>
                      <a:pt x="631" y="151"/>
                    </a:lnTo>
                    <a:lnTo>
                      <a:pt x="634" y="143"/>
                    </a:lnTo>
                    <a:lnTo>
                      <a:pt x="634" y="132"/>
                    </a:lnTo>
                    <a:lnTo>
                      <a:pt x="630" y="118"/>
                    </a:lnTo>
                    <a:lnTo>
                      <a:pt x="623" y="101"/>
                    </a:lnTo>
                    <a:lnTo>
                      <a:pt x="613" y="83"/>
                    </a:lnTo>
                    <a:lnTo>
                      <a:pt x="599" y="62"/>
                    </a:lnTo>
                    <a:lnTo>
                      <a:pt x="581" y="39"/>
                    </a:lnTo>
                    <a:lnTo>
                      <a:pt x="561" y="15"/>
                    </a:lnTo>
                    <a:lnTo>
                      <a:pt x="585" y="31"/>
                    </a:lnTo>
                    <a:lnTo>
                      <a:pt x="602" y="45"/>
                    </a:lnTo>
                    <a:lnTo>
                      <a:pt x="617" y="58"/>
                    </a:lnTo>
                    <a:lnTo>
                      <a:pt x="628" y="72"/>
                    </a:lnTo>
                    <a:lnTo>
                      <a:pt x="637" y="85"/>
                    </a:lnTo>
                    <a:lnTo>
                      <a:pt x="644" y="98"/>
                    </a:lnTo>
                    <a:lnTo>
                      <a:pt x="651" y="112"/>
                    </a:lnTo>
                    <a:lnTo>
                      <a:pt x="659" y="128"/>
                    </a:lnTo>
                    <a:lnTo>
                      <a:pt x="666" y="136"/>
                    </a:lnTo>
                    <a:lnTo>
                      <a:pt x="675" y="138"/>
                    </a:lnTo>
                    <a:lnTo>
                      <a:pt x="681" y="132"/>
                    </a:lnTo>
                    <a:lnTo>
                      <a:pt x="686" y="122"/>
                    </a:lnTo>
                    <a:lnTo>
                      <a:pt x="688" y="108"/>
                    </a:lnTo>
                    <a:lnTo>
                      <a:pt x="687" y="89"/>
                    </a:lnTo>
                    <a:lnTo>
                      <a:pt x="681" y="69"/>
                    </a:lnTo>
                    <a:lnTo>
                      <a:pt x="670" y="46"/>
                    </a:lnTo>
                    <a:lnTo>
                      <a:pt x="683" y="48"/>
                    </a:lnTo>
                    <a:lnTo>
                      <a:pt x="691" y="53"/>
                    </a:lnTo>
                    <a:lnTo>
                      <a:pt x="694" y="58"/>
                    </a:lnTo>
                    <a:lnTo>
                      <a:pt x="696" y="65"/>
                    </a:lnTo>
                    <a:lnTo>
                      <a:pt x="696" y="74"/>
                    </a:lnTo>
                    <a:lnTo>
                      <a:pt x="698" y="81"/>
                    </a:lnTo>
                    <a:lnTo>
                      <a:pt x="703" y="89"/>
                    </a:lnTo>
                    <a:lnTo>
                      <a:pt x="713" y="97"/>
                    </a:lnTo>
                    <a:lnTo>
                      <a:pt x="724" y="98"/>
                    </a:lnTo>
                    <a:lnTo>
                      <a:pt x="731" y="90"/>
                    </a:lnTo>
                    <a:lnTo>
                      <a:pt x="737" y="74"/>
                    </a:lnTo>
                    <a:lnTo>
                      <a:pt x="741" y="55"/>
                    </a:lnTo>
                    <a:lnTo>
                      <a:pt x="744" y="35"/>
                    </a:lnTo>
                    <a:lnTo>
                      <a:pt x="747" y="19"/>
                    </a:lnTo>
                    <a:lnTo>
                      <a:pt x="751" y="6"/>
                    </a:lnTo>
                    <a:lnTo>
                      <a:pt x="755" y="0"/>
                    </a:lnTo>
                    <a:lnTo>
                      <a:pt x="760" y="4"/>
                    </a:lnTo>
                    <a:lnTo>
                      <a:pt x="763" y="18"/>
                    </a:lnTo>
                    <a:lnTo>
                      <a:pt x="765" y="35"/>
                    </a:lnTo>
                    <a:lnTo>
                      <a:pt x="768" y="57"/>
                    </a:lnTo>
                    <a:lnTo>
                      <a:pt x="769" y="78"/>
                    </a:lnTo>
                    <a:lnTo>
                      <a:pt x="772" y="96"/>
                    </a:lnTo>
                    <a:lnTo>
                      <a:pt x="776" y="109"/>
                    </a:lnTo>
                    <a:lnTo>
                      <a:pt x="783" y="113"/>
                    </a:lnTo>
                    <a:lnTo>
                      <a:pt x="787" y="113"/>
                    </a:lnTo>
                    <a:lnTo>
                      <a:pt x="794" y="114"/>
                    </a:lnTo>
                    <a:lnTo>
                      <a:pt x="803" y="116"/>
                    </a:lnTo>
                    <a:lnTo>
                      <a:pt x="812" y="116"/>
                    </a:lnTo>
                    <a:lnTo>
                      <a:pt x="822" y="117"/>
                    </a:lnTo>
                    <a:lnTo>
                      <a:pt x="833" y="116"/>
                    </a:lnTo>
                    <a:lnTo>
                      <a:pt x="845" y="116"/>
                    </a:lnTo>
                    <a:lnTo>
                      <a:pt x="856" y="112"/>
                    </a:lnTo>
                    <a:lnTo>
                      <a:pt x="867" y="108"/>
                    </a:lnTo>
                    <a:lnTo>
                      <a:pt x="879" y="102"/>
                    </a:lnTo>
                    <a:lnTo>
                      <a:pt x="889" y="95"/>
                    </a:lnTo>
                    <a:lnTo>
                      <a:pt x="900" y="85"/>
                    </a:lnTo>
                    <a:lnTo>
                      <a:pt x="909" y="72"/>
                    </a:lnTo>
                    <a:lnTo>
                      <a:pt x="917" y="56"/>
                    </a:lnTo>
                    <a:lnTo>
                      <a:pt x="924" y="37"/>
                    </a:lnTo>
                    <a:lnTo>
                      <a:pt x="928" y="15"/>
                    </a:lnTo>
                    <a:lnTo>
                      <a:pt x="935" y="39"/>
                    </a:lnTo>
                    <a:lnTo>
                      <a:pt x="937" y="70"/>
                    </a:lnTo>
                    <a:lnTo>
                      <a:pt x="934" y="103"/>
                    </a:lnTo>
                    <a:lnTo>
                      <a:pt x="926" y="128"/>
                    </a:lnTo>
                    <a:lnTo>
                      <a:pt x="962" y="144"/>
                    </a:lnTo>
                    <a:lnTo>
                      <a:pt x="986" y="144"/>
                    </a:lnTo>
                    <a:lnTo>
                      <a:pt x="1000" y="136"/>
                    </a:lnTo>
                    <a:lnTo>
                      <a:pt x="1007" y="123"/>
                    </a:lnTo>
                    <a:lnTo>
                      <a:pt x="1012" y="110"/>
                    </a:lnTo>
                    <a:lnTo>
                      <a:pt x="1018" y="101"/>
                    </a:lnTo>
                    <a:lnTo>
                      <a:pt x="1029" y="102"/>
                    </a:lnTo>
                    <a:lnTo>
                      <a:pt x="1047" y="118"/>
                    </a:lnTo>
                    <a:lnTo>
                      <a:pt x="1056" y="130"/>
                    </a:lnTo>
                    <a:lnTo>
                      <a:pt x="1055" y="138"/>
                    </a:lnTo>
                    <a:lnTo>
                      <a:pt x="1048" y="142"/>
                    </a:lnTo>
                    <a:lnTo>
                      <a:pt x="1037" y="144"/>
                    </a:lnTo>
                    <a:lnTo>
                      <a:pt x="1025" y="147"/>
                    </a:lnTo>
                    <a:lnTo>
                      <a:pt x="1018" y="152"/>
                    </a:lnTo>
                    <a:lnTo>
                      <a:pt x="1015" y="158"/>
                    </a:lnTo>
                    <a:lnTo>
                      <a:pt x="1023" y="168"/>
                    </a:lnTo>
                    <a:lnTo>
                      <a:pt x="1047" y="185"/>
                    </a:lnTo>
                    <a:lnTo>
                      <a:pt x="1064" y="186"/>
                    </a:lnTo>
                    <a:lnTo>
                      <a:pt x="1074" y="176"/>
                    </a:lnTo>
                    <a:lnTo>
                      <a:pt x="1081" y="162"/>
                    </a:lnTo>
                    <a:lnTo>
                      <a:pt x="1088" y="146"/>
                    </a:lnTo>
                    <a:lnTo>
                      <a:pt x="1098" y="138"/>
                    </a:lnTo>
                    <a:lnTo>
                      <a:pt x="1112" y="140"/>
                    </a:lnTo>
                    <a:lnTo>
                      <a:pt x="1133" y="158"/>
                    </a:lnTo>
                    <a:lnTo>
                      <a:pt x="1143" y="173"/>
                    </a:lnTo>
                    <a:lnTo>
                      <a:pt x="1142" y="182"/>
                    </a:lnTo>
                    <a:lnTo>
                      <a:pt x="1133" y="186"/>
                    </a:lnTo>
                    <a:lnTo>
                      <a:pt x="1121" y="188"/>
                    </a:lnTo>
                    <a:lnTo>
                      <a:pt x="1107" y="190"/>
                    </a:lnTo>
                    <a:lnTo>
                      <a:pt x="1094" y="193"/>
                    </a:lnTo>
                    <a:lnTo>
                      <a:pt x="1086" y="200"/>
                    </a:lnTo>
                    <a:lnTo>
                      <a:pt x="1087" y="212"/>
                    </a:lnTo>
                    <a:lnTo>
                      <a:pt x="1094" y="224"/>
                    </a:lnTo>
                    <a:lnTo>
                      <a:pt x="1101" y="232"/>
                    </a:lnTo>
                    <a:lnTo>
                      <a:pt x="1110" y="237"/>
                    </a:lnTo>
                    <a:lnTo>
                      <a:pt x="1119" y="238"/>
                    </a:lnTo>
                    <a:lnTo>
                      <a:pt x="1128" y="237"/>
                    </a:lnTo>
                    <a:lnTo>
                      <a:pt x="1137" y="234"/>
                    </a:lnTo>
                    <a:lnTo>
                      <a:pt x="1145" y="232"/>
                    </a:lnTo>
                    <a:lnTo>
                      <a:pt x="1154" y="230"/>
                    </a:lnTo>
                    <a:lnTo>
                      <a:pt x="1148" y="240"/>
                    </a:lnTo>
                    <a:lnTo>
                      <a:pt x="1143" y="250"/>
                    </a:lnTo>
                    <a:lnTo>
                      <a:pt x="1143" y="260"/>
                    </a:lnTo>
                    <a:lnTo>
                      <a:pt x="1145" y="271"/>
                    </a:lnTo>
                    <a:lnTo>
                      <a:pt x="1151" y="281"/>
                    </a:lnTo>
                    <a:lnTo>
                      <a:pt x="1157" y="290"/>
                    </a:lnTo>
                    <a:lnTo>
                      <a:pt x="1166" y="298"/>
                    </a:lnTo>
                    <a:lnTo>
                      <a:pt x="1177" y="303"/>
                    </a:lnTo>
                  </a:path>
                </a:pathLst>
              </a:custGeom>
              <a:gradFill rotWithShape="1">
                <a:gsLst>
                  <a:gs pos="0">
                    <a:srgbClr val="800000"/>
                  </a:gs>
                  <a:gs pos="100000">
                    <a:srgbClr val="550000"/>
                  </a:gs>
                </a:gsLst>
                <a:lin ang="5400000" scaled="1"/>
              </a:gradFill>
              <a:ln>
                <a:noFill/>
              </a:ln>
              <a:effectLst/>
              <a:extLst>
                <a:ext uri="{91240B29-F687-4F45-9708-019B960494DF}">
                  <a14:hiddenLine xmlns:a14="http://schemas.microsoft.com/office/drawing/2010/main" xmlns="" w="12700" cap="rnd"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984" name="Group 29">
              <a:extLst>
                <a:ext uri="{FF2B5EF4-FFF2-40B4-BE49-F238E27FC236}">
                  <a16:creationId xmlns:a16="http://schemas.microsoft.com/office/drawing/2014/main" xmlns="" id="{A505F57E-5CBA-46AC-97DE-4DCCDE1CF278}"/>
                </a:ext>
              </a:extLst>
            </p:cNvPr>
            <p:cNvGrpSpPr>
              <a:grpSpLocks/>
            </p:cNvGrpSpPr>
            <p:nvPr/>
          </p:nvGrpSpPr>
          <p:grpSpPr bwMode="auto">
            <a:xfrm>
              <a:off x="4362" y="2847"/>
              <a:ext cx="1286" cy="503"/>
              <a:chOff x="4362" y="2847"/>
              <a:chExt cx="1286" cy="503"/>
            </a:xfrm>
          </p:grpSpPr>
          <p:sp>
            <p:nvSpPr>
              <p:cNvPr id="83985" name="Oval 30">
                <a:extLst>
                  <a:ext uri="{FF2B5EF4-FFF2-40B4-BE49-F238E27FC236}">
                    <a16:creationId xmlns:a16="http://schemas.microsoft.com/office/drawing/2014/main" xmlns="" id="{565EB2D5-D06C-4074-8C15-2AD2A46A16C1}"/>
                  </a:ext>
                </a:extLst>
              </p:cNvPr>
              <p:cNvSpPr>
                <a:spLocks noChangeArrowheads="1"/>
              </p:cNvSpPr>
              <p:nvPr/>
            </p:nvSpPr>
            <p:spPr bwMode="auto">
              <a:xfrm>
                <a:off x="4485" y="2905"/>
                <a:ext cx="91" cy="86"/>
              </a:xfrm>
              <a:prstGeom prst="ellipse">
                <a:avLst/>
              </a:prstGeom>
              <a:solidFill>
                <a:srgbClr val="FF66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3986" name="Rectangle 31">
                <a:extLst>
                  <a:ext uri="{FF2B5EF4-FFF2-40B4-BE49-F238E27FC236}">
                    <a16:creationId xmlns:a16="http://schemas.microsoft.com/office/drawing/2014/main" xmlns="" id="{6ED914F5-62E0-49A5-8EA2-237F56A54D9B}"/>
                  </a:ext>
                </a:extLst>
              </p:cNvPr>
              <p:cNvSpPr>
                <a:spLocks noChangeArrowheads="1"/>
              </p:cNvSpPr>
              <p:nvPr/>
            </p:nvSpPr>
            <p:spPr bwMode="auto">
              <a:xfrm>
                <a:off x="4604" y="2847"/>
                <a:ext cx="104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nova </a:t>
                </a: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situação</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83987" name="Rectangle 32">
                <a:extLst>
                  <a:ext uri="{FF2B5EF4-FFF2-40B4-BE49-F238E27FC236}">
                    <a16:creationId xmlns:a16="http://schemas.microsoft.com/office/drawing/2014/main" xmlns="" id="{1E56A3EF-BFE4-4C68-ADDE-027CAB25B145}"/>
                  </a:ext>
                </a:extLst>
              </p:cNvPr>
              <p:cNvSpPr>
                <a:spLocks noChangeArrowheads="1"/>
              </p:cNvSpPr>
              <p:nvPr/>
            </p:nvSpPr>
            <p:spPr bwMode="auto">
              <a:xfrm>
                <a:off x="4647" y="3092"/>
                <a:ext cx="481"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Falha</a:t>
                </a:r>
                <a:endParaRPr kumimoji="0" lang="en-US" altLang="pt-BR"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83988" name="Freeform 33">
                <a:extLst>
                  <a:ext uri="{FF2B5EF4-FFF2-40B4-BE49-F238E27FC236}">
                    <a16:creationId xmlns:a16="http://schemas.microsoft.com/office/drawing/2014/main" xmlns="" id="{A91DC251-4853-4DA9-9C6C-143472DA3A69}"/>
                  </a:ext>
                </a:extLst>
              </p:cNvPr>
              <p:cNvSpPr>
                <a:spLocks noChangeAspect="1"/>
              </p:cNvSpPr>
              <p:nvPr/>
            </p:nvSpPr>
            <p:spPr bwMode="auto">
              <a:xfrm>
                <a:off x="4362" y="3105"/>
                <a:ext cx="300" cy="245"/>
              </a:xfrm>
              <a:custGeom>
                <a:avLst/>
                <a:gdLst>
                  <a:gd name="T0" fmla="*/ 279 w 1371"/>
                  <a:gd name="T1" fmla="*/ 64 h 1117"/>
                  <a:gd name="T2" fmla="*/ 287 w 1371"/>
                  <a:gd name="T3" fmla="*/ 64 h 1117"/>
                  <a:gd name="T4" fmla="*/ 258 w 1371"/>
                  <a:gd name="T5" fmla="*/ 80 h 1117"/>
                  <a:gd name="T6" fmla="*/ 275 w 1371"/>
                  <a:gd name="T7" fmla="*/ 85 h 1117"/>
                  <a:gd name="T8" fmla="*/ 261 w 1371"/>
                  <a:gd name="T9" fmla="*/ 97 h 1117"/>
                  <a:gd name="T10" fmla="*/ 270 w 1371"/>
                  <a:gd name="T11" fmla="*/ 108 h 1117"/>
                  <a:gd name="T12" fmla="*/ 271 w 1371"/>
                  <a:gd name="T13" fmla="*/ 125 h 1117"/>
                  <a:gd name="T14" fmla="*/ 259 w 1371"/>
                  <a:gd name="T15" fmla="*/ 140 h 1117"/>
                  <a:gd name="T16" fmla="*/ 285 w 1371"/>
                  <a:gd name="T17" fmla="*/ 174 h 1117"/>
                  <a:gd name="T18" fmla="*/ 261 w 1371"/>
                  <a:gd name="T19" fmla="*/ 158 h 1117"/>
                  <a:gd name="T20" fmla="*/ 254 w 1371"/>
                  <a:gd name="T21" fmla="*/ 163 h 1117"/>
                  <a:gd name="T22" fmla="*/ 268 w 1371"/>
                  <a:gd name="T23" fmla="*/ 179 h 1117"/>
                  <a:gd name="T24" fmla="*/ 242 w 1371"/>
                  <a:gd name="T25" fmla="*/ 170 h 1117"/>
                  <a:gd name="T26" fmla="*/ 240 w 1371"/>
                  <a:gd name="T27" fmla="*/ 186 h 1117"/>
                  <a:gd name="T28" fmla="*/ 225 w 1371"/>
                  <a:gd name="T29" fmla="*/ 234 h 1117"/>
                  <a:gd name="T30" fmla="*/ 212 w 1371"/>
                  <a:gd name="T31" fmla="*/ 188 h 1117"/>
                  <a:gd name="T32" fmla="*/ 198 w 1371"/>
                  <a:gd name="T33" fmla="*/ 197 h 1117"/>
                  <a:gd name="T34" fmla="*/ 191 w 1371"/>
                  <a:gd name="T35" fmla="*/ 212 h 1117"/>
                  <a:gd name="T36" fmla="*/ 170 w 1371"/>
                  <a:gd name="T37" fmla="*/ 210 h 1117"/>
                  <a:gd name="T38" fmla="*/ 164 w 1371"/>
                  <a:gd name="T39" fmla="*/ 196 h 1117"/>
                  <a:gd name="T40" fmla="*/ 149 w 1371"/>
                  <a:gd name="T41" fmla="*/ 190 h 1117"/>
                  <a:gd name="T42" fmla="*/ 135 w 1371"/>
                  <a:gd name="T43" fmla="*/ 199 h 1117"/>
                  <a:gd name="T44" fmla="*/ 123 w 1371"/>
                  <a:gd name="T45" fmla="*/ 187 h 1117"/>
                  <a:gd name="T46" fmla="*/ 121 w 1371"/>
                  <a:gd name="T47" fmla="*/ 181 h 1117"/>
                  <a:gd name="T48" fmla="*/ 86 w 1371"/>
                  <a:gd name="T49" fmla="*/ 195 h 1117"/>
                  <a:gd name="T50" fmla="*/ 57 w 1371"/>
                  <a:gd name="T51" fmla="*/ 214 h 1117"/>
                  <a:gd name="T52" fmla="*/ 104 w 1371"/>
                  <a:gd name="T53" fmla="*/ 173 h 1117"/>
                  <a:gd name="T54" fmla="*/ 98 w 1371"/>
                  <a:gd name="T55" fmla="*/ 163 h 1117"/>
                  <a:gd name="T56" fmla="*/ 91 w 1371"/>
                  <a:gd name="T57" fmla="*/ 153 h 1117"/>
                  <a:gd name="T58" fmla="*/ 96 w 1371"/>
                  <a:gd name="T59" fmla="*/ 141 h 1117"/>
                  <a:gd name="T60" fmla="*/ 74 w 1371"/>
                  <a:gd name="T61" fmla="*/ 148 h 1117"/>
                  <a:gd name="T62" fmla="*/ 88 w 1371"/>
                  <a:gd name="T63" fmla="*/ 134 h 1117"/>
                  <a:gd name="T64" fmla="*/ 57 w 1371"/>
                  <a:gd name="T65" fmla="*/ 123 h 1117"/>
                  <a:gd name="T66" fmla="*/ 21 w 1371"/>
                  <a:gd name="T67" fmla="*/ 119 h 1117"/>
                  <a:gd name="T68" fmla="*/ 80 w 1371"/>
                  <a:gd name="T69" fmla="*/ 116 h 1117"/>
                  <a:gd name="T70" fmla="*/ 68 w 1371"/>
                  <a:gd name="T71" fmla="*/ 104 h 1117"/>
                  <a:gd name="T72" fmla="*/ 33 w 1371"/>
                  <a:gd name="T73" fmla="*/ 98 h 1117"/>
                  <a:gd name="T74" fmla="*/ 74 w 1371"/>
                  <a:gd name="T75" fmla="*/ 97 h 1117"/>
                  <a:gd name="T76" fmla="*/ 88 w 1371"/>
                  <a:gd name="T77" fmla="*/ 90 h 1117"/>
                  <a:gd name="T78" fmla="*/ 64 w 1371"/>
                  <a:gd name="T79" fmla="*/ 84 h 1117"/>
                  <a:gd name="T80" fmla="*/ 81 w 1371"/>
                  <a:gd name="T81" fmla="*/ 82 h 1117"/>
                  <a:gd name="T82" fmla="*/ 91 w 1371"/>
                  <a:gd name="T83" fmla="*/ 77 h 1117"/>
                  <a:gd name="T84" fmla="*/ 81 w 1371"/>
                  <a:gd name="T85" fmla="*/ 64 h 1117"/>
                  <a:gd name="T86" fmla="*/ 97 w 1371"/>
                  <a:gd name="T87" fmla="*/ 68 h 1117"/>
                  <a:gd name="T88" fmla="*/ 93 w 1371"/>
                  <a:gd name="T89" fmla="*/ 58 h 1117"/>
                  <a:gd name="T90" fmla="*/ 108 w 1371"/>
                  <a:gd name="T91" fmla="*/ 58 h 1117"/>
                  <a:gd name="T92" fmla="*/ 121 w 1371"/>
                  <a:gd name="T93" fmla="*/ 43 h 1117"/>
                  <a:gd name="T94" fmla="*/ 137 w 1371"/>
                  <a:gd name="T95" fmla="*/ 34 h 1117"/>
                  <a:gd name="T96" fmla="*/ 128 w 1371"/>
                  <a:gd name="T97" fmla="*/ 7 h 1117"/>
                  <a:gd name="T98" fmla="*/ 149 w 1371"/>
                  <a:gd name="T99" fmla="*/ 29 h 1117"/>
                  <a:gd name="T100" fmla="*/ 152 w 1371"/>
                  <a:gd name="T101" fmla="*/ 16 h 1117"/>
                  <a:gd name="T102" fmla="*/ 164 w 1371"/>
                  <a:gd name="T103" fmla="*/ 1 h 1117"/>
                  <a:gd name="T104" fmla="*/ 172 w 1371"/>
                  <a:gd name="T105" fmla="*/ 25 h 1117"/>
                  <a:gd name="T106" fmla="*/ 195 w 1371"/>
                  <a:gd name="T107" fmla="*/ 21 h 1117"/>
                  <a:gd name="T108" fmla="*/ 211 w 1371"/>
                  <a:gd name="T109" fmla="*/ 32 h 1117"/>
                  <a:gd name="T110" fmla="*/ 229 w 1371"/>
                  <a:gd name="T111" fmla="*/ 31 h 1117"/>
                  <a:gd name="T112" fmla="*/ 238 w 1371"/>
                  <a:gd name="T113" fmla="*/ 32 h 1117"/>
                  <a:gd name="T114" fmla="*/ 238 w 1371"/>
                  <a:gd name="T115" fmla="*/ 44 h 1117"/>
                  <a:gd name="T116" fmla="*/ 251 w 1371"/>
                  <a:gd name="T117" fmla="*/ 53 h 11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71" h="1117">
                    <a:moveTo>
                      <a:pt x="1177" y="303"/>
                    </a:moveTo>
                    <a:lnTo>
                      <a:pt x="1187" y="307"/>
                    </a:lnTo>
                    <a:lnTo>
                      <a:pt x="1198" y="309"/>
                    </a:lnTo>
                    <a:lnTo>
                      <a:pt x="1209" y="310"/>
                    </a:lnTo>
                    <a:lnTo>
                      <a:pt x="1219" y="310"/>
                    </a:lnTo>
                    <a:lnTo>
                      <a:pt x="1230" y="309"/>
                    </a:lnTo>
                    <a:lnTo>
                      <a:pt x="1241" y="306"/>
                    </a:lnTo>
                    <a:lnTo>
                      <a:pt x="1253" y="303"/>
                    </a:lnTo>
                    <a:lnTo>
                      <a:pt x="1265" y="298"/>
                    </a:lnTo>
                    <a:lnTo>
                      <a:pt x="1276" y="293"/>
                    </a:lnTo>
                    <a:lnTo>
                      <a:pt x="1289" y="288"/>
                    </a:lnTo>
                    <a:lnTo>
                      <a:pt x="1302" y="281"/>
                    </a:lnTo>
                    <a:lnTo>
                      <a:pt x="1315" y="274"/>
                    </a:lnTo>
                    <a:lnTo>
                      <a:pt x="1328" y="266"/>
                    </a:lnTo>
                    <a:lnTo>
                      <a:pt x="1341" y="260"/>
                    </a:lnTo>
                    <a:lnTo>
                      <a:pt x="1356" y="252"/>
                    </a:lnTo>
                    <a:lnTo>
                      <a:pt x="1370" y="244"/>
                    </a:lnTo>
                    <a:lnTo>
                      <a:pt x="1351" y="262"/>
                    </a:lnTo>
                    <a:lnTo>
                      <a:pt x="1333" y="276"/>
                    </a:lnTo>
                    <a:lnTo>
                      <a:pt x="1313" y="291"/>
                    </a:lnTo>
                    <a:lnTo>
                      <a:pt x="1294" y="303"/>
                    </a:lnTo>
                    <a:lnTo>
                      <a:pt x="1276" y="314"/>
                    </a:lnTo>
                    <a:lnTo>
                      <a:pt x="1259" y="323"/>
                    </a:lnTo>
                    <a:lnTo>
                      <a:pt x="1243" y="331"/>
                    </a:lnTo>
                    <a:lnTo>
                      <a:pt x="1229" y="339"/>
                    </a:lnTo>
                    <a:lnTo>
                      <a:pt x="1215" y="345"/>
                    </a:lnTo>
                    <a:lnTo>
                      <a:pt x="1203" y="351"/>
                    </a:lnTo>
                    <a:lnTo>
                      <a:pt x="1192" y="356"/>
                    </a:lnTo>
                    <a:lnTo>
                      <a:pt x="1183" y="361"/>
                    </a:lnTo>
                    <a:lnTo>
                      <a:pt x="1177" y="367"/>
                    </a:lnTo>
                    <a:lnTo>
                      <a:pt x="1172" y="371"/>
                    </a:lnTo>
                    <a:lnTo>
                      <a:pt x="1170" y="376"/>
                    </a:lnTo>
                    <a:lnTo>
                      <a:pt x="1171" y="382"/>
                    </a:lnTo>
                    <a:lnTo>
                      <a:pt x="1176" y="387"/>
                    </a:lnTo>
                    <a:lnTo>
                      <a:pt x="1187" y="390"/>
                    </a:lnTo>
                    <a:lnTo>
                      <a:pt x="1203" y="390"/>
                    </a:lnTo>
                    <a:lnTo>
                      <a:pt x="1219" y="389"/>
                    </a:lnTo>
                    <a:lnTo>
                      <a:pt x="1236" y="387"/>
                    </a:lnTo>
                    <a:lnTo>
                      <a:pt x="1249" y="387"/>
                    </a:lnTo>
                    <a:lnTo>
                      <a:pt x="1259" y="387"/>
                    </a:lnTo>
                    <a:lnTo>
                      <a:pt x="1262" y="392"/>
                    </a:lnTo>
                    <a:lnTo>
                      <a:pt x="1260" y="397"/>
                    </a:lnTo>
                    <a:lnTo>
                      <a:pt x="1253" y="401"/>
                    </a:lnTo>
                    <a:lnTo>
                      <a:pt x="1243" y="404"/>
                    </a:lnTo>
                    <a:lnTo>
                      <a:pt x="1231" y="407"/>
                    </a:lnTo>
                    <a:lnTo>
                      <a:pt x="1219" y="411"/>
                    </a:lnTo>
                    <a:lnTo>
                      <a:pt x="1208" y="416"/>
                    </a:lnTo>
                    <a:lnTo>
                      <a:pt x="1198" y="424"/>
                    </a:lnTo>
                    <a:lnTo>
                      <a:pt x="1192" y="434"/>
                    </a:lnTo>
                    <a:lnTo>
                      <a:pt x="1192" y="442"/>
                    </a:lnTo>
                    <a:lnTo>
                      <a:pt x="1197" y="450"/>
                    </a:lnTo>
                    <a:lnTo>
                      <a:pt x="1207" y="455"/>
                    </a:lnTo>
                    <a:lnTo>
                      <a:pt x="1218" y="458"/>
                    </a:lnTo>
                    <a:lnTo>
                      <a:pt x="1230" y="461"/>
                    </a:lnTo>
                    <a:lnTo>
                      <a:pt x="1241" y="464"/>
                    </a:lnTo>
                    <a:lnTo>
                      <a:pt x="1248" y="471"/>
                    </a:lnTo>
                    <a:lnTo>
                      <a:pt x="1251" y="479"/>
                    </a:lnTo>
                    <a:lnTo>
                      <a:pt x="1250" y="486"/>
                    </a:lnTo>
                    <a:lnTo>
                      <a:pt x="1244" y="491"/>
                    </a:lnTo>
                    <a:lnTo>
                      <a:pt x="1236" y="494"/>
                    </a:lnTo>
                    <a:lnTo>
                      <a:pt x="1227" y="497"/>
                    </a:lnTo>
                    <a:lnTo>
                      <a:pt x="1216" y="500"/>
                    </a:lnTo>
                    <a:lnTo>
                      <a:pt x="1206" y="503"/>
                    </a:lnTo>
                    <a:lnTo>
                      <a:pt x="1195" y="511"/>
                    </a:lnTo>
                    <a:lnTo>
                      <a:pt x="1186" y="519"/>
                    </a:lnTo>
                    <a:lnTo>
                      <a:pt x="1184" y="530"/>
                    </a:lnTo>
                    <a:lnTo>
                      <a:pt x="1191" y="539"/>
                    </a:lnTo>
                    <a:lnTo>
                      <a:pt x="1204" y="548"/>
                    </a:lnTo>
                    <a:lnTo>
                      <a:pt x="1220" y="557"/>
                    </a:lnTo>
                    <a:lnTo>
                      <a:pt x="1238" y="569"/>
                    </a:lnTo>
                    <a:lnTo>
                      <a:pt x="1254" y="582"/>
                    </a:lnTo>
                    <a:lnTo>
                      <a:pt x="1268" y="600"/>
                    </a:lnTo>
                    <a:lnTo>
                      <a:pt x="1273" y="622"/>
                    </a:lnTo>
                    <a:lnTo>
                      <a:pt x="1255" y="612"/>
                    </a:lnTo>
                    <a:lnTo>
                      <a:pt x="1237" y="608"/>
                    </a:lnTo>
                    <a:lnTo>
                      <a:pt x="1219" y="605"/>
                    </a:lnTo>
                    <a:lnTo>
                      <a:pt x="1204" y="608"/>
                    </a:lnTo>
                    <a:lnTo>
                      <a:pt x="1193" y="614"/>
                    </a:lnTo>
                    <a:lnTo>
                      <a:pt x="1186" y="625"/>
                    </a:lnTo>
                    <a:lnTo>
                      <a:pt x="1185" y="639"/>
                    </a:lnTo>
                    <a:lnTo>
                      <a:pt x="1192" y="658"/>
                    </a:lnTo>
                    <a:lnTo>
                      <a:pt x="1198" y="668"/>
                    </a:lnTo>
                    <a:lnTo>
                      <a:pt x="1206" y="679"/>
                    </a:lnTo>
                    <a:lnTo>
                      <a:pt x="1215" y="693"/>
                    </a:lnTo>
                    <a:lnTo>
                      <a:pt x="1226" y="710"/>
                    </a:lnTo>
                    <a:lnTo>
                      <a:pt x="1241" y="730"/>
                    </a:lnTo>
                    <a:lnTo>
                      <a:pt x="1261" y="751"/>
                    </a:lnTo>
                    <a:lnTo>
                      <a:pt x="1285" y="775"/>
                    </a:lnTo>
                    <a:lnTo>
                      <a:pt x="1316" y="799"/>
                    </a:lnTo>
                    <a:lnTo>
                      <a:pt x="1304" y="792"/>
                    </a:lnTo>
                    <a:lnTo>
                      <a:pt x="1292" y="786"/>
                    </a:lnTo>
                    <a:lnTo>
                      <a:pt x="1280" y="778"/>
                    </a:lnTo>
                    <a:lnTo>
                      <a:pt x="1268" y="769"/>
                    </a:lnTo>
                    <a:lnTo>
                      <a:pt x="1257" y="762"/>
                    </a:lnTo>
                    <a:lnTo>
                      <a:pt x="1244" y="753"/>
                    </a:lnTo>
                    <a:lnTo>
                      <a:pt x="1232" y="745"/>
                    </a:lnTo>
                    <a:lnTo>
                      <a:pt x="1221" y="737"/>
                    </a:lnTo>
                    <a:lnTo>
                      <a:pt x="1211" y="731"/>
                    </a:lnTo>
                    <a:lnTo>
                      <a:pt x="1202" y="724"/>
                    </a:lnTo>
                    <a:lnTo>
                      <a:pt x="1192" y="719"/>
                    </a:lnTo>
                    <a:lnTo>
                      <a:pt x="1184" y="713"/>
                    </a:lnTo>
                    <a:lnTo>
                      <a:pt x="1177" y="711"/>
                    </a:lnTo>
                    <a:lnTo>
                      <a:pt x="1172" y="709"/>
                    </a:lnTo>
                    <a:lnTo>
                      <a:pt x="1167" y="708"/>
                    </a:lnTo>
                    <a:lnTo>
                      <a:pt x="1164" y="709"/>
                    </a:lnTo>
                    <a:lnTo>
                      <a:pt x="1155" y="716"/>
                    </a:lnTo>
                    <a:lnTo>
                      <a:pt x="1151" y="723"/>
                    </a:lnTo>
                    <a:lnTo>
                      <a:pt x="1151" y="731"/>
                    </a:lnTo>
                    <a:lnTo>
                      <a:pt x="1154" y="737"/>
                    </a:lnTo>
                    <a:lnTo>
                      <a:pt x="1160" y="745"/>
                    </a:lnTo>
                    <a:lnTo>
                      <a:pt x="1166" y="753"/>
                    </a:lnTo>
                    <a:lnTo>
                      <a:pt x="1174" y="759"/>
                    </a:lnTo>
                    <a:lnTo>
                      <a:pt x="1184" y="767"/>
                    </a:lnTo>
                    <a:lnTo>
                      <a:pt x="1194" y="774"/>
                    </a:lnTo>
                    <a:lnTo>
                      <a:pt x="1204" y="781"/>
                    </a:lnTo>
                    <a:lnTo>
                      <a:pt x="1211" y="788"/>
                    </a:lnTo>
                    <a:lnTo>
                      <a:pt x="1218" y="795"/>
                    </a:lnTo>
                    <a:lnTo>
                      <a:pt x="1224" y="802"/>
                    </a:lnTo>
                    <a:lnTo>
                      <a:pt x="1226" y="809"/>
                    </a:lnTo>
                    <a:lnTo>
                      <a:pt x="1225" y="817"/>
                    </a:lnTo>
                    <a:lnTo>
                      <a:pt x="1219" y="824"/>
                    </a:lnTo>
                    <a:lnTo>
                      <a:pt x="1207" y="832"/>
                    </a:lnTo>
                    <a:lnTo>
                      <a:pt x="1196" y="827"/>
                    </a:lnTo>
                    <a:lnTo>
                      <a:pt x="1186" y="812"/>
                    </a:lnTo>
                    <a:lnTo>
                      <a:pt x="1177" y="795"/>
                    </a:lnTo>
                    <a:lnTo>
                      <a:pt x="1167" y="777"/>
                    </a:lnTo>
                    <a:lnTo>
                      <a:pt x="1156" y="762"/>
                    </a:lnTo>
                    <a:lnTo>
                      <a:pt x="1142" y="755"/>
                    </a:lnTo>
                    <a:lnTo>
                      <a:pt x="1123" y="760"/>
                    </a:lnTo>
                    <a:lnTo>
                      <a:pt x="1108" y="774"/>
                    </a:lnTo>
                    <a:lnTo>
                      <a:pt x="1097" y="786"/>
                    </a:lnTo>
                    <a:lnTo>
                      <a:pt x="1092" y="797"/>
                    </a:lnTo>
                    <a:lnTo>
                      <a:pt x="1094" y="809"/>
                    </a:lnTo>
                    <a:lnTo>
                      <a:pt x="1097" y="820"/>
                    </a:lnTo>
                    <a:lnTo>
                      <a:pt x="1105" y="830"/>
                    </a:lnTo>
                    <a:lnTo>
                      <a:pt x="1114" y="840"/>
                    </a:lnTo>
                    <a:lnTo>
                      <a:pt x="1126" y="850"/>
                    </a:lnTo>
                    <a:lnTo>
                      <a:pt x="1117" y="853"/>
                    </a:lnTo>
                    <a:lnTo>
                      <a:pt x="1106" y="852"/>
                    </a:lnTo>
                    <a:lnTo>
                      <a:pt x="1097" y="849"/>
                    </a:lnTo>
                    <a:lnTo>
                      <a:pt x="1086" y="843"/>
                    </a:lnTo>
                    <a:lnTo>
                      <a:pt x="1076" y="839"/>
                    </a:lnTo>
                    <a:lnTo>
                      <a:pt x="1064" y="835"/>
                    </a:lnTo>
                    <a:lnTo>
                      <a:pt x="1054" y="835"/>
                    </a:lnTo>
                    <a:lnTo>
                      <a:pt x="1043" y="839"/>
                    </a:lnTo>
                    <a:lnTo>
                      <a:pt x="1036" y="903"/>
                    </a:lnTo>
                    <a:lnTo>
                      <a:pt x="1033" y="971"/>
                    </a:lnTo>
                    <a:lnTo>
                      <a:pt x="1035" y="1043"/>
                    </a:lnTo>
                    <a:lnTo>
                      <a:pt x="1042" y="1116"/>
                    </a:lnTo>
                    <a:lnTo>
                      <a:pt x="1029" y="1068"/>
                    </a:lnTo>
                    <a:lnTo>
                      <a:pt x="1020" y="1024"/>
                    </a:lnTo>
                    <a:lnTo>
                      <a:pt x="1014" y="985"/>
                    </a:lnTo>
                    <a:lnTo>
                      <a:pt x="1012" y="951"/>
                    </a:lnTo>
                    <a:lnTo>
                      <a:pt x="1010" y="922"/>
                    </a:lnTo>
                    <a:lnTo>
                      <a:pt x="1009" y="899"/>
                    </a:lnTo>
                    <a:lnTo>
                      <a:pt x="1005" y="882"/>
                    </a:lnTo>
                    <a:lnTo>
                      <a:pt x="999" y="871"/>
                    </a:lnTo>
                    <a:lnTo>
                      <a:pt x="990" y="864"/>
                    </a:lnTo>
                    <a:lnTo>
                      <a:pt x="979" y="860"/>
                    </a:lnTo>
                    <a:lnTo>
                      <a:pt x="967" y="857"/>
                    </a:lnTo>
                    <a:lnTo>
                      <a:pt x="956" y="861"/>
                    </a:lnTo>
                    <a:lnTo>
                      <a:pt x="946" y="868"/>
                    </a:lnTo>
                    <a:lnTo>
                      <a:pt x="940" y="883"/>
                    </a:lnTo>
                    <a:lnTo>
                      <a:pt x="938" y="904"/>
                    </a:lnTo>
                    <a:lnTo>
                      <a:pt x="943" y="932"/>
                    </a:lnTo>
                    <a:lnTo>
                      <a:pt x="936" y="928"/>
                    </a:lnTo>
                    <a:lnTo>
                      <a:pt x="928" y="922"/>
                    </a:lnTo>
                    <a:lnTo>
                      <a:pt x="921" y="916"/>
                    </a:lnTo>
                    <a:lnTo>
                      <a:pt x="912" y="908"/>
                    </a:lnTo>
                    <a:lnTo>
                      <a:pt x="905" y="900"/>
                    </a:lnTo>
                    <a:lnTo>
                      <a:pt x="900" y="895"/>
                    </a:lnTo>
                    <a:lnTo>
                      <a:pt x="896" y="890"/>
                    </a:lnTo>
                    <a:lnTo>
                      <a:pt x="894" y="889"/>
                    </a:lnTo>
                    <a:lnTo>
                      <a:pt x="892" y="919"/>
                    </a:lnTo>
                    <a:lnTo>
                      <a:pt x="889" y="960"/>
                    </a:lnTo>
                    <a:lnTo>
                      <a:pt x="885" y="1000"/>
                    </a:lnTo>
                    <a:lnTo>
                      <a:pt x="885" y="1029"/>
                    </a:lnTo>
                    <a:lnTo>
                      <a:pt x="877" y="1009"/>
                    </a:lnTo>
                    <a:lnTo>
                      <a:pt x="874" y="987"/>
                    </a:lnTo>
                    <a:lnTo>
                      <a:pt x="874" y="965"/>
                    </a:lnTo>
                    <a:lnTo>
                      <a:pt x="877" y="943"/>
                    </a:lnTo>
                    <a:lnTo>
                      <a:pt x="877" y="925"/>
                    </a:lnTo>
                    <a:lnTo>
                      <a:pt x="877" y="908"/>
                    </a:lnTo>
                    <a:lnTo>
                      <a:pt x="872" y="898"/>
                    </a:lnTo>
                    <a:lnTo>
                      <a:pt x="863" y="894"/>
                    </a:lnTo>
                    <a:lnTo>
                      <a:pt x="825" y="896"/>
                    </a:lnTo>
                    <a:lnTo>
                      <a:pt x="800" y="907"/>
                    </a:lnTo>
                    <a:lnTo>
                      <a:pt x="785" y="923"/>
                    </a:lnTo>
                    <a:lnTo>
                      <a:pt x="779" y="941"/>
                    </a:lnTo>
                    <a:lnTo>
                      <a:pt x="776" y="959"/>
                    </a:lnTo>
                    <a:lnTo>
                      <a:pt x="775" y="975"/>
                    </a:lnTo>
                    <a:lnTo>
                      <a:pt x="774" y="985"/>
                    </a:lnTo>
                    <a:lnTo>
                      <a:pt x="766" y="988"/>
                    </a:lnTo>
                    <a:lnTo>
                      <a:pt x="759" y="982"/>
                    </a:lnTo>
                    <a:lnTo>
                      <a:pt x="755" y="970"/>
                    </a:lnTo>
                    <a:lnTo>
                      <a:pt x="754" y="954"/>
                    </a:lnTo>
                    <a:lnTo>
                      <a:pt x="754" y="936"/>
                    </a:lnTo>
                    <a:lnTo>
                      <a:pt x="754" y="918"/>
                    </a:lnTo>
                    <a:lnTo>
                      <a:pt x="753" y="904"/>
                    </a:lnTo>
                    <a:lnTo>
                      <a:pt x="748" y="894"/>
                    </a:lnTo>
                    <a:lnTo>
                      <a:pt x="740" y="892"/>
                    </a:lnTo>
                    <a:lnTo>
                      <a:pt x="731" y="892"/>
                    </a:lnTo>
                    <a:lnTo>
                      <a:pt x="722" y="890"/>
                    </a:lnTo>
                    <a:lnTo>
                      <a:pt x="716" y="887"/>
                    </a:lnTo>
                    <a:lnTo>
                      <a:pt x="710" y="883"/>
                    </a:lnTo>
                    <a:lnTo>
                      <a:pt x="705" y="878"/>
                    </a:lnTo>
                    <a:lnTo>
                      <a:pt x="698" y="874"/>
                    </a:lnTo>
                    <a:lnTo>
                      <a:pt x="694" y="870"/>
                    </a:lnTo>
                    <a:lnTo>
                      <a:pt x="688" y="867"/>
                    </a:lnTo>
                    <a:lnTo>
                      <a:pt x="682" y="865"/>
                    </a:lnTo>
                    <a:lnTo>
                      <a:pt x="675" y="867"/>
                    </a:lnTo>
                    <a:lnTo>
                      <a:pt x="666" y="871"/>
                    </a:lnTo>
                    <a:lnTo>
                      <a:pt x="657" y="877"/>
                    </a:lnTo>
                    <a:lnTo>
                      <a:pt x="646" y="888"/>
                    </a:lnTo>
                    <a:lnTo>
                      <a:pt x="634" y="904"/>
                    </a:lnTo>
                    <a:lnTo>
                      <a:pt x="619" y="923"/>
                    </a:lnTo>
                    <a:lnTo>
                      <a:pt x="601" y="950"/>
                    </a:lnTo>
                    <a:lnTo>
                      <a:pt x="605" y="934"/>
                    </a:lnTo>
                    <a:lnTo>
                      <a:pt x="609" y="921"/>
                    </a:lnTo>
                    <a:lnTo>
                      <a:pt x="615" y="908"/>
                    </a:lnTo>
                    <a:lnTo>
                      <a:pt x="620" y="896"/>
                    </a:lnTo>
                    <a:lnTo>
                      <a:pt x="622" y="885"/>
                    </a:lnTo>
                    <a:lnTo>
                      <a:pt x="624" y="874"/>
                    </a:lnTo>
                    <a:lnTo>
                      <a:pt x="622" y="863"/>
                    </a:lnTo>
                    <a:lnTo>
                      <a:pt x="617" y="852"/>
                    </a:lnTo>
                    <a:lnTo>
                      <a:pt x="608" y="848"/>
                    </a:lnTo>
                    <a:lnTo>
                      <a:pt x="597" y="845"/>
                    </a:lnTo>
                    <a:lnTo>
                      <a:pt x="587" y="845"/>
                    </a:lnTo>
                    <a:lnTo>
                      <a:pt x="576" y="849"/>
                    </a:lnTo>
                    <a:lnTo>
                      <a:pt x="564" y="853"/>
                    </a:lnTo>
                    <a:lnTo>
                      <a:pt x="550" y="859"/>
                    </a:lnTo>
                    <a:lnTo>
                      <a:pt x="535" y="866"/>
                    </a:lnTo>
                    <a:lnTo>
                      <a:pt x="520" y="875"/>
                    </a:lnTo>
                    <a:lnTo>
                      <a:pt x="525" y="865"/>
                    </a:lnTo>
                    <a:lnTo>
                      <a:pt x="531" y="856"/>
                    </a:lnTo>
                    <a:lnTo>
                      <a:pt x="536" y="850"/>
                    </a:lnTo>
                    <a:lnTo>
                      <a:pt x="542" y="843"/>
                    </a:lnTo>
                    <a:lnTo>
                      <a:pt x="546" y="837"/>
                    </a:lnTo>
                    <a:lnTo>
                      <a:pt x="552" y="831"/>
                    </a:lnTo>
                    <a:lnTo>
                      <a:pt x="555" y="823"/>
                    </a:lnTo>
                    <a:lnTo>
                      <a:pt x="556" y="814"/>
                    </a:lnTo>
                    <a:lnTo>
                      <a:pt x="555" y="802"/>
                    </a:lnTo>
                    <a:lnTo>
                      <a:pt x="550" y="797"/>
                    </a:lnTo>
                    <a:lnTo>
                      <a:pt x="537" y="797"/>
                    </a:lnTo>
                    <a:lnTo>
                      <a:pt x="522" y="802"/>
                    </a:lnTo>
                    <a:lnTo>
                      <a:pt x="502" y="811"/>
                    </a:lnTo>
                    <a:lnTo>
                      <a:pt x="479" y="827"/>
                    </a:lnTo>
                    <a:lnTo>
                      <a:pt x="454" y="843"/>
                    </a:lnTo>
                    <a:lnTo>
                      <a:pt x="425" y="864"/>
                    </a:lnTo>
                    <a:lnTo>
                      <a:pt x="394" y="887"/>
                    </a:lnTo>
                    <a:lnTo>
                      <a:pt x="362" y="914"/>
                    </a:lnTo>
                    <a:lnTo>
                      <a:pt x="330" y="940"/>
                    </a:lnTo>
                    <a:lnTo>
                      <a:pt x="296" y="967"/>
                    </a:lnTo>
                    <a:lnTo>
                      <a:pt x="262" y="996"/>
                    </a:lnTo>
                    <a:lnTo>
                      <a:pt x="230" y="1025"/>
                    </a:lnTo>
                    <a:lnTo>
                      <a:pt x="199" y="1053"/>
                    </a:lnTo>
                    <a:lnTo>
                      <a:pt x="168" y="1080"/>
                    </a:lnTo>
                    <a:lnTo>
                      <a:pt x="202" y="1042"/>
                    </a:lnTo>
                    <a:lnTo>
                      <a:pt x="231" y="1007"/>
                    </a:lnTo>
                    <a:lnTo>
                      <a:pt x="262" y="976"/>
                    </a:lnTo>
                    <a:lnTo>
                      <a:pt x="292" y="948"/>
                    </a:lnTo>
                    <a:lnTo>
                      <a:pt x="321" y="922"/>
                    </a:lnTo>
                    <a:lnTo>
                      <a:pt x="348" y="899"/>
                    </a:lnTo>
                    <a:lnTo>
                      <a:pt x="372" y="877"/>
                    </a:lnTo>
                    <a:lnTo>
                      <a:pt x="395" y="859"/>
                    </a:lnTo>
                    <a:lnTo>
                      <a:pt x="417" y="841"/>
                    </a:lnTo>
                    <a:lnTo>
                      <a:pt x="435" y="827"/>
                    </a:lnTo>
                    <a:lnTo>
                      <a:pt x="453" y="812"/>
                    </a:lnTo>
                    <a:lnTo>
                      <a:pt x="466" y="799"/>
                    </a:lnTo>
                    <a:lnTo>
                      <a:pt x="477" y="788"/>
                    </a:lnTo>
                    <a:lnTo>
                      <a:pt x="486" y="778"/>
                    </a:lnTo>
                    <a:lnTo>
                      <a:pt x="491" y="768"/>
                    </a:lnTo>
                    <a:lnTo>
                      <a:pt x="492" y="758"/>
                    </a:lnTo>
                    <a:lnTo>
                      <a:pt x="491" y="747"/>
                    </a:lnTo>
                    <a:lnTo>
                      <a:pt x="487" y="740"/>
                    </a:lnTo>
                    <a:lnTo>
                      <a:pt x="480" y="735"/>
                    </a:lnTo>
                    <a:lnTo>
                      <a:pt x="474" y="734"/>
                    </a:lnTo>
                    <a:lnTo>
                      <a:pt x="465" y="735"/>
                    </a:lnTo>
                    <a:lnTo>
                      <a:pt x="455" y="740"/>
                    </a:lnTo>
                    <a:lnTo>
                      <a:pt x="446" y="744"/>
                    </a:lnTo>
                    <a:lnTo>
                      <a:pt x="437" y="749"/>
                    </a:lnTo>
                    <a:lnTo>
                      <a:pt x="448" y="735"/>
                    </a:lnTo>
                    <a:lnTo>
                      <a:pt x="455" y="723"/>
                    </a:lnTo>
                    <a:lnTo>
                      <a:pt x="456" y="713"/>
                    </a:lnTo>
                    <a:lnTo>
                      <a:pt x="455" y="707"/>
                    </a:lnTo>
                    <a:lnTo>
                      <a:pt x="449" y="701"/>
                    </a:lnTo>
                    <a:lnTo>
                      <a:pt x="439" y="700"/>
                    </a:lnTo>
                    <a:lnTo>
                      <a:pt x="426" y="702"/>
                    </a:lnTo>
                    <a:lnTo>
                      <a:pt x="410" y="709"/>
                    </a:lnTo>
                    <a:lnTo>
                      <a:pt x="415" y="698"/>
                    </a:lnTo>
                    <a:lnTo>
                      <a:pt x="425" y="690"/>
                    </a:lnTo>
                    <a:lnTo>
                      <a:pt x="435" y="685"/>
                    </a:lnTo>
                    <a:lnTo>
                      <a:pt x="447" y="678"/>
                    </a:lnTo>
                    <a:lnTo>
                      <a:pt x="456" y="674"/>
                    </a:lnTo>
                    <a:lnTo>
                      <a:pt x="461" y="668"/>
                    </a:lnTo>
                    <a:lnTo>
                      <a:pt x="464" y="660"/>
                    </a:lnTo>
                    <a:lnTo>
                      <a:pt x="458" y="653"/>
                    </a:lnTo>
                    <a:lnTo>
                      <a:pt x="454" y="648"/>
                    </a:lnTo>
                    <a:lnTo>
                      <a:pt x="447" y="645"/>
                    </a:lnTo>
                    <a:lnTo>
                      <a:pt x="439" y="644"/>
                    </a:lnTo>
                    <a:lnTo>
                      <a:pt x="431" y="643"/>
                    </a:lnTo>
                    <a:lnTo>
                      <a:pt x="421" y="643"/>
                    </a:lnTo>
                    <a:lnTo>
                      <a:pt x="411" y="644"/>
                    </a:lnTo>
                    <a:lnTo>
                      <a:pt x="400" y="646"/>
                    </a:lnTo>
                    <a:lnTo>
                      <a:pt x="389" y="648"/>
                    </a:lnTo>
                    <a:lnTo>
                      <a:pt x="379" y="653"/>
                    </a:lnTo>
                    <a:lnTo>
                      <a:pt x="368" y="657"/>
                    </a:lnTo>
                    <a:lnTo>
                      <a:pt x="358" y="663"/>
                    </a:lnTo>
                    <a:lnTo>
                      <a:pt x="348" y="668"/>
                    </a:lnTo>
                    <a:lnTo>
                      <a:pt x="340" y="675"/>
                    </a:lnTo>
                    <a:lnTo>
                      <a:pt x="333" y="682"/>
                    </a:lnTo>
                    <a:lnTo>
                      <a:pt x="327" y="690"/>
                    </a:lnTo>
                    <a:lnTo>
                      <a:pt x="324" y="699"/>
                    </a:lnTo>
                    <a:lnTo>
                      <a:pt x="335" y="668"/>
                    </a:lnTo>
                    <a:lnTo>
                      <a:pt x="346" y="646"/>
                    </a:lnTo>
                    <a:lnTo>
                      <a:pt x="359" y="632"/>
                    </a:lnTo>
                    <a:lnTo>
                      <a:pt x="371" y="622"/>
                    </a:lnTo>
                    <a:lnTo>
                      <a:pt x="382" y="616"/>
                    </a:lnTo>
                    <a:lnTo>
                      <a:pt x="393" y="612"/>
                    </a:lnTo>
                    <a:lnTo>
                      <a:pt x="402" y="610"/>
                    </a:lnTo>
                    <a:lnTo>
                      <a:pt x="409" y="606"/>
                    </a:lnTo>
                    <a:lnTo>
                      <a:pt x="410" y="598"/>
                    </a:lnTo>
                    <a:lnTo>
                      <a:pt x="405" y="590"/>
                    </a:lnTo>
                    <a:lnTo>
                      <a:pt x="397" y="583"/>
                    </a:lnTo>
                    <a:lnTo>
                      <a:pt x="382" y="577"/>
                    </a:lnTo>
                    <a:lnTo>
                      <a:pt x="365" y="572"/>
                    </a:lnTo>
                    <a:lnTo>
                      <a:pt x="345" y="569"/>
                    </a:lnTo>
                    <a:lnTo>
                      <a:pt x="319" y="565"/>
                    </a:lnTo>
                    <a:lnTo>
                      <a:pt x="292" y="562"/>
                    </a:lnTo>
                    <a:lnTo>
                      <a:pt x="261" y="560"/>
                    </a:lnTo>
                    <a:lnTo>
                      <a:pt x="228" y="559"/>
                    </a:lnTo>
                    <a:lnTo>
                      <a:pt x="194" y="557"/>
                    </a:lnTo>
                    <a:lnTo>
                      <a:pt x="159" y="557"/>
                    </a:lnTo>
                    <a:lnTo>
                      <a:pt x="120" y="557"/>
                    </a:lnTo>
                    <a:lnTo>
                      <a:pt x="80" y="556"/>
                    </a:lnTo>
                    <a:lnTo>
                      <a:pt x="41" y="556"/>
                    </a:lnTo>
                    <a:lnTo>
                      <a:pt x="0" y="556"/>
                    </a:lnTo>
                    <a:lnTo>
                      <a:pt x="31" y="550"/>
                    </a:lnTo>
                    <a:lnTo>
                      <a:pt x="62" y="547"/>
                    </a:lnTo>
                    <a:lnTo>
                      <a:pt x="94" y="543"/>
                    </a:lnTo>
                    <a:lnTo>
                      <a:pt x="126" y="540"/>
                    </a:lnTo>
                    <a:lnTo>
                      <a:pt x="156" y="538"/>
                    </a:lnTo>
                    <a:lnTo>
                      <a:pt x="187" y="537"/>
                    </a:lnTo>
                    <a:lnTo>
                      <a:pt x="216" y="535"/>
                    </a:lnTo>
                    <a:lnTo>
                      <a:pt x="246" y="534"/>
                    </a:lnTo>
                    <a:lnTo>
                      <a:pt x="272" y="533"/>
                    </a:lnTo>
                    <a:lnTo>
                      <a:pt x="299" y="533"/>
                    </a:lnTo>
                    <a:lnTo>
                      <a:pt x="323" y="530"/>
                    </a:lnTo>
                    <a:lnTo>
                      <a:pt x="345" y="529"/>
                    </a:lnTo>
                    <a:lnTo>
                      <a:pt x="365" y="527"/>
                    </a:lnTo>
                    <a:lnTo>
                      <a:pt x="381" y="525"/>
                    </a:lnTo>
                    <a:lnTo>
                      <a:pt x="395" y="523"/>
                    </a:lnTo>
                    <a:lnTo>
                      <a:pt x="406" y="519"/>
                    </a:lnTo>
                    <a:lnTo>
                      <a:pt x="400" y="513"/>
                    </a:lnTo>
                    <a:lnTo>
                      <a:pt x="390" y="506"/>
                    </a:lnTo>
                    <a:lnTo>
                      <a:pt x="378" y="499"/>
                    </a:lnTo>
                    <a:lnTo>
                      <a:pt x="363" y="491"/>
                    </a:lnTo>
                    <a:lnTo>
                      <a:pt x="348" y="485"/>
                    </a:lnTo>
                    <a:lnTo>
                      <a:pt x="330" y="479"/>
                    </a:lnTo>
                    <a:lnTo>
                      <a:pt x="311" y="472"/>
                    </a:lnTo>
                    <a:lnTo>
                      <a:pt x="292" y="467"/>
                    </a:lnTo>
                    <a:lnTo>
                      <a:pt x="271" y="462"/>
                    </a:lnTo>
                    <a:lnTo>
                      <a:pt x="251" y="459"/>
                    </a:lnTo>
                    <a:lnTo>
                      <a:pt x="232" y="456"/>
                    </a:lnTo>
                    <a:lnTo>
                      <a:pt x="214" y="455"/>
                    </a:lnTo>
                    <a:lnTo>
                      <a:pt x="198" y="452"/>
                    </a:lnTo>
                    <a:lnTo>
                      <a:pt x="182" y="453"/>
                    </a:lnTo>
                    <a:lnTo>
                      <a:pt x="168" y="455"/>
                    </a:lnTo>
                    <a:lnTo>
                      <a:pt x="157" y="458"/>
                    </a:lnTo>
                    <a:lnTo>
                      <a:pt x="150" y="447"/>
                    </a:lnTo>
                    <a:lnTo>
                      <a:pt x="151" y="438"/>
                    </a:lnTo>
                    <a:lnTo>
                      <a:pt x="159" y="434"/>
                    </a:lnTo>
                    <a:lnTo>
                      <a:pt x="171" y="430"/>
                    </a:lnTo>
                    <a:lnTo>
                      <a:pt x="189" y="428"/>
                    </a:lnTo>
                    <a:lnTo>
                      <a:pt x="210" y="429"/>
                    </a:lnTo>
                    <a:lnTo>
                      <a:pt x="234" y="430"/>
                    </a:lnTo>
                    <a:lnTo>
                      <a:pt x="260" y="434"/>
                    </a:lnTo>
                    <a:lnTo>
                      <a:pt x="286" y="437"/>
                    </a:lnTo>
                    <a:lnTo>
                      <a:pt x="314" y="440"/>
                    </a:lnTo>
                    <a:lnTo>
                      <a:pt x="339" y="444"/>
                    </a:lnTo>
                    <a:lnTo>
                      <a:pt x="362" y="447"/>
                    </a:lnTo>
                    <a:lnTo>
                      <a:pt x="383" y="449"/>
                    </a:lnTo>
                    <a:lnTo>
                      <a:pt x="400" y="450"/>
                    </a:lnTo>
                    <a:lnTo>
                      <a:pt x="411" y="450"/>
                    </a:lnTo>
                    <a:lnTo>
                      <a:pt x="415" y="448"/>
                    </a:lnTo>
                    <a:lnTo>
                      <a:pt x="421" y="438"/>
                    </a:lnTo>
                    <a:lnTo>
                      <a:pt x="421" y="428"/>
                    </a:lnTo>
                    <a:lnTo>
                      <a:pt x="416" y="422"/>
                    </a:lnTo>
                    <a:lnTo>
                      <a:pt x="409" y="416"/>
                    </a:lnTo>
                    <a:lnTo>
                      <a:pt x="400" y="412"/>
                    </a:lnTo>
                    <a:lnTo>
                      <a:pt x="389" y="407"/>
                    </a:lnTo>
                    <a:lnTo>
                      <a:pt x="376" y="405"/>
                    </a:lnTo>
                    <a:lnTo>
                      <a:pt x="361" y="403"/>
                    </a:lnTo>
                    <a:lnTo>
                      <a:pt x="348" y="402"/>
                    </a:lnTo>
                    <a:lnTo>
                      <a:pt x="333" y="400"/>
                    </a:lnTo>
                    <a:lnTo>
                      <a:pt x="321" y="397"/>
                    </a:lnTo>
                    <a:lnTo>
                      <a:pt x="310" y="395"/>
                    </a:lnTo>
                    <a:lnTo>
                      <a:pt x="301" y="392"/>
                    </a:lnTo>
                    <a:lnTo>
                      <a:pt x="294" y="387"/>
                    </a:lnTo>
                    <a:lnTo>
                      <a:pt x="291" y="383"/>
                    </a:lnTo>
                    <a:lnTo>
                      <a:pt x="292" y="376"/>
                    </a:lnTo>
                    <a:lnTo>
                      <a:pt x="296" y="369"/>
                    </a:lnTo>
                    <a:lnTo>
                      <a:pt x="302" y="364"/>
                    </a:lnTo>
                    <a:lnTo>
                      <a:pt x="310" y="362"/>
                    </a:lnTo>
                    <a:lnTo>
                      <a:pt x="318" y="361"/>
                    </a:lnTo>
                    <a:lnTo>
                      <a:pt x="327" y="363"/>
                    </a:lnTo>
                    <a:lnTo>
                      <a:pt x="336" y="365"/>
                    </a:lnTo>
                    <a:lnTo>
                      <a:pt x="347" y="368"/>
                    </a:lnTo>
                    <a:lnTo>
                      <a:pt x="357" y="372"/>
                    </a:lnTo>
                    <a:lnTo>
                      <a:pt x="368" y="375"/>
                    </a:lnTo>
                    <a:lnTo>
                      <a:pt x="378" y="379"/>
                    </a:lnTo>
                    <a:lnTo>
                      <a:pt x="388" y="382"/>
                    </a:lnTo>
                    <a:lnTo>
                      <a:pt x="397" y="383"/>
                    </a:lnTo>
                    <a:lnTo>
                      <a:pt x="405" y="383"/>
                    </a:lnTo>
                    <a:lnTo>
                      <a:pt x="412" y="382"/>
                    </a:lnTo>
                    <a:lnTo>
                      <a:pt x="419" y="378"/>
                    </a:lnTo>
                    <a:lnTo>
                      <a:pt x="424" y="372"/>
                    </a:lnTo>
                    <a:lnTo>
                      <a:pt x="424" y="369"/>
                    </a:lnTo>
                    <a:lnTo>
                      <a:pt x="421" y="361"/>
                    </a:lnTo>
                    <a:lnTo>
                      <a:pt x="416" y="349"/>
                    </a:lnTo>
                    <a:lnTo>
                      <a:pt x="408" y="336"/>
                    </a:lnTo>
                    <a:lnTo>
                      <a:pt x="394" y="323"/>
                    </a:lnTo>
                    <a:lnTo>
                      <a:pt x="373" y="313"/>
                    </a:lnTo>
                    <a:lnTo>
                      <a:pt x="345" y="306"/>
                    </a:lnTo>
                    <a:lnTo>
                      <a:pt x="307" y="305"/>
                    </a:lnTo>
                    <a:lnTo>
                      <a:pt x="322" y="301"/>
                    </a:lnTo>
                    <a:lnTo>
                      <a:pt x="335" y="298"/>
                    </a:lnTo>
                    <a:lnTo>
                      <a:pt x="348" y="295"/>
                    </a:lnTo>
                    <a:lnTo>
                      <a:pt x="359" y="293"/>
                    </a:lnTo>
                    <a:lnTo>
                      <a:pt x="371" y="292"/>
                    </a:lnTo>
                    <a:lnTo>
                      <a:pt x="381" y="292"/>
                    </a:lnTo>
                    <a:lnTo>
                      <a:pt x="391" y="292"/>
                    </a:lnTo>
                    <a:lnTo>
                      <a:pt x="400" y="292"/>
                    </a:lnTo>
                    <a:lnTo>
                      <a:pt x="409" y="293"/>
                    </a:lnTo>
                    <a:lnTo>
                      <a:pt x="415" y="295"/>
                    </a:lnTo>
                    <a:lnTo>
                      <a:pt x="423" y="297"/>
                    </a:lnTo>
                    <a:lnTo>
                      <a:pt x="430" y="299"/>
                    </a:lnTo>
                    <a:lnTo>
                      <a:pt x="435" y="303"/>
                    </a:lnTo>
                    <a:lnTo>
                      <a:pt x="439" y="305"/>
                    </a:lnTo>
                    <a:lnTo>
                      <a:pt x="444" y="309"/>
                    </a:lnTo>
                    <a:lnTo>
                      <a:pt x="447" y="313"/>
                    </a:lnTo>
                    <a:lnTo>
                      <a:pt x="444" y="301"/>
                    </a:lnTo>
                    <a:lnTo>
                      <a:pt x="442" y="292"/>
                    </a:lnTo>
                    <a:lnTo>
                      <a:pt x="438" y="284"/>
                    </a:lnTo>
                    <a:lnTo>
                      <a:pt x="435" y="279"/>
                    </a:lnTo>
                    <a:lnTo>
                      <a:pt x="430" y="273"/>
                    </a:lnTo>
                    <a:lnTo>
                      <a:pt x="424" y="269"/>
                    </a:lnTo>
                    <a:lnTo>
                      <a:pt x="417" y="264"/>
                    </a:lnTo>
                    <a:lnTo>
                      <a:pt x="410" y="260"/>
                    </a:lnTo>
                    <a:lnTo>
                      <a:pt x="426" y="263"/>
                    </a:lnTo>
                    <a:lnTo>
                      <a:pt x="439" y="269"/>
                    </a:lnTo>
                    <a:lnTo>
                      <a:pt x="449" y="274"/>
                    </a:lnTo>
                    <a:lnTo>
                      <a:pt x="458" y="279"/>
                    </a:lnTo>
                    <a:lnTo>
                      <a:pt x="465" y="284"/>
                    </a:lnTo>
                    <a:lnTo>
                      <a:pt x="470" y="286"/>
                    </a:lnTo>
                    <a:lnTo>
                      <a:pt x="475" y="287"/>
                    </a:lnTo>
                    <a:lnTo>
                      <a:pt x="480" y="285"/>
                    </a:lnTo>
                    <a:lnTo>
                      <a:pt x="486" y="281"/>
                    </a:lnTo>
                    <a:lnTo>
                      <a:pt x="491" y="274"/>
                    </a:lnTo>
                    <a:lnTo>
                      <a:pt x="495" y="266"/>
                    </a:lnTo>
                    <a:lnTo>
                      <a:pt x="498" y="258"/>
                    </a:lnTo>
                    <a:lnTo>
                      <a:pt x="500" y="250"/>
                    </a:lnTo>
                    <a:lnTo>
                      <a:pt x="499" y="241"/>
                    </a:lnTo>
                    <a:lnTo>
                      <a:pt x="497" y="233"/>
                    </a:lnTo>
                    <a:lnTo>
                      <a:pt x="491" y="224"/>
                    </a:lnTo>
                    <a:lnTo>
                      <a:pt x="520" y="230"/>
                    </a:lnTo>
                    <a:lnTo>
                      <a:pt x="541" y="229"/>
                    </a:lnTo>
                    <a:lnTo>
                      <a:pt x="551" y="223"/>
                    </a:lnTo>
                    <a:lnTo>
                      <a:pt x="555" y="212"/>
                    </a:lnTo>
                    <a:lnTo>
                      <a:pt x="552" y="198"/>
                    </a:lnTo>
                    <a:lnTo>
                      <a:pt x="546" y="180"/>
                    </a:lnTo>
                    <a:lnTo>
                      <a:pt x="535" y="161"/>
                    </a:lnTo>
                    <a:lnTo>
                      <a:pt x="523" y="138"/>
                    </a:lnTo>
                    <a:lnTo>
                      <a:pt x="547" y="152"/>
                    </a:lnTo>
                    <a:lnTo>
                      <a:pt x="568" y="162"/>
                    </a:lnTo>
                    <a:lnTo>
                      <a:pt x="586" y="166"/>
                    </a:lnTo>
                    <a:lnTo>
                      <a:pt x="599" y="167"/>
                    </a:lnTo>
                    <a:lnTo>
                      <a:pt x="611" y="166"/>
                    </a:lnTo>
                    <a:lnTo>
                      <a:pt x="620" y="162"/>
                    </a:lnTo>
                    <a:lnTo>
                      <a:pt x="627" y="156"/>
                    </a:lnTo>
                    <a:lnTo>
                      <a:pt x="631" y="151"/>
                    </a:lnTo>
                    <a:lnTo>
                      <a:pt x="634" y="143"/>
                    </a:lnTo>
                    <a:lnTo>
                      <a:pt x="634" y="132"/>
                    </a:lnTo>
                    <a:lnTo>
                      <a:pt x="630" y="118"/>
                    </a:lnTo>
                    <a:lnTo>
                      <a:pt x="623" y="101"/>
                    </a:lnTo>
                    <a:lnTo>
                      <a:pt x="613" y="83"/>
                    </a:lnTo>
                    <a:lnTo>
                      <a:pt x="599" y="62"/>
                    </a:lnTo>
                    <a:lnTo>
                      <a:pt x="581" y="39"/>
                    </a:lnTo>
                    <a:lnTo>
                      <a:pt x="561" y="15"/>
                    </a:lnTo>
                    <a:lnTo>
                      <a:pt x="585" y="31"/>
                    </a:lnTo>
                    <a:lnTo>
                      <a:pt x="602" y="45"/>
                    </a:lnTo>
                    <a:lnTo>
                      <a:pt x="617" y="58"/>
                    </a:lnTo>
                    <a:lnTo>
                      <a:pt x="628" y="72"/>
                    </a:lnTo>
                    <a:lnTo>
                      <a:pt x="637" y="85"/>
                    </a:lnTo>
                    <a:lnTo>
                      <a:pt x="644" y="98"/>
                    </a:lnTo>
                    <a:lnTo>
                      <a:pt x="651" y="112"/>
                    </a:lnTo>
                    <a:lnTo>
                      <a:pt x="659" y="128"/>
                    </a:lnTo>
                    <a:lnTo>
                      <a:pt x="666" y="136"/>
                    </a:lnTo>
                    <a:lnTo>
                      <a:pt x="675" y="138"/>
                    </a:lnTo>
                    <a:lnTo>
                      <a:pt x="681" y="132"/>
                    </a:lnTo>
                    <a:lnTo>
                      <a:pt x="686" y="122"/>
                    </a:lnTo>
                    <a:lnTo>
                      <a:pt x="688" y="108"/>
                    </a:lnTo>
                    <a:lnTo>
                      <a:pt x="687" y="89"/>
                    </a:lnTo>
                    <a:lnTo>
                      <a:pt x="681" y="69"/>
                    </a:lnTo>
                    <a:lnTo>
                      <a:pt x="670" y="46"/>
                    </a:lnTo>
                    <a:lnTo>
                      <a:pt x="683" y="48"/>
                    </a:lnTo>
                    <a:lnTo>
                      <a:pt x="691" y="53"/>
                    </a:lnTo>
                    <a:lnTo>
                      <a:pt x="694" y="58"/>
                    </a:lnTo>
                    <a:lnTo>
                      <a:pt x="696" y="65"/>
                    </a:lnTo>
                    <a:lnTo>
                      <a:pt x="696" y="74"/>
                    </a:lnTo>
                    <a:lnTo>
                      <a:pt x="698" y="81"/>
                    </a:lnTo>
                    <a:lnTo>
                      <a:pt x="703" y="89"/>
                    </a:lnTo>
                    <a:lnTo>
                      <a:pt x="713" y="97"/>
                    </a:lnTo>
                    <a:lnTo>
                      <a:pt x="724" y="98"/>
                    </a:lnTo>
                    <a:lnTo>
                      <a:pt x="731" y="90"/>
                    </a:lnTo>
                    <a:lnTo>
                      <a:pt x="737" y="74"/>
                    </a:lnTo>
                    <a:lnTo>
                      <a:pt x="741" y="55"/>
                    </a:lnTo>
                    <a:lnTo>
                      <a:pt x="744" y="35"/>
                    </a:lnTo>
                    <a:lnTo>
                      <a:pt x="747" y="19"/>
                    </a:lnTo>
                    <a:lnTo>
                      <a:pt x="751" y="6"/>
                    </a:lnTo>
                    <a:lnTo>
                      <a:pt x="755" y="0"/>
                    </a:lnTo>
                    <a:lnTo>
                      <a:pt x="760" y="4"/>
                    </a:lnTo>
                    <a:lnTo>
                      <a:pt x="763" y="18"/>
                    </a:lnTo>
                    <a:lnTo>
                      <a:pt x="765" y="35"/>
                    </a:lnTo>
                    <a:lnTo>
                      <a:pt x="768" y="57"/>
                    </a:lnTo>
                    <a:lnTo>
                      <a:pt x="769" y="78"/>
                    </a:lnTo>
                    <a:lnTo>
                      <a:pt x="772" y="96"/>
                    </a:lnTo>
                    <a:lnTo>
                      <a:pt x="776" y="109"/>
                    </a:lnTo>
                    <a:lnTo>
                      <a:pt x="783" y="113"/>
                    </a:lnTo>
                    <a:lnTo>
                      <a:pt x="787" y="113"/>
                    </a:lnTo>
                    <a:lnTo>
                      <a:pt x="794" y="114"/>
                    </a:lnTo>
                    <a:lnTo>
                      <a:pt x="803" y="116"/>
                    </a:lnTo>
                    <a:lnTo>
                      <a:pt x="812" y="116"/>
                    </a:lnTo>
                    <a:lnTo>
                      <a:pt x="822" y="117"/>
                    </a:lnTo>
                    <a:lnTo>
                      <a:pt x="833" y="116"/>
                    </a:lnTo>
                    <a:lnTo>
                      <a:pt x="845" y="116"/>
                    </a:lnTo>
                    <a:lnTo>
                      <a:pt x="856" y="112"/>
                    </a:lnTo>
                    <a:lnTo>
                      <a:pt x="867" y="108"/>
                    </a:lnTo>
                    <a:lnTo>
                      <a:pt x="879" y="102"/>
                    </a:lnTo>
                    <a:lnTo>
                      <a:pt x="889" y="95"/>
                    </a:lnTo>
                    <a:lnTo>
                      <a:pt x="900" y="85"/>
                    </a:lnTo>
                    <a:lnTo>
                      <a:pt x="909" y="72"/>
                    </a:lnTo>
                    <a:lnTo>
                      <a:pt x="917" y="56"/>
                    </a:lnTo>
                    <a:lnTo>
                      <a:pt x="924" y="37"/>
                    </a:lnTo>
                    <a:lnTo>
                      <a:pt x="928" y="15"/>
                    </a:lnTo>
                    <a:lnTo>
                      <a:pt x="935" y="39"/>
                    </a:lnTo>
                    <a:lnTo>
                      <a:pt x="937" y="70"/>
                    </a:lnTo>
                    <a:lnTo>
                      <a:pt x="934" y="103"/>
                    </a:lnTo>
                    <a:lnTo>
                      <a:pt x="926" y="128"/>
                    </a:lnTo>
                    <a:lnTo>
                      <a:pt x="962" y="144"/>
                    </a:lnTo>
                    <a:lnTo>
                      <a:pt x="986" y="144"/>
                    </a:lnTo>
                    <a:lnTo>
                      <a:pt x="1000" y="136"/>
                    </a:lnTo>
                    <a:lnTo>
                      <a:pt x="1007" y="123"/>
                    </a:lnTo>
                    <a:lnTo>
                      <a:pt x="1012" y="110"/>
                    </a:lnTo>
                    <a:lnTo>
                      <a:pt x="1018" y="101"/>
                    </a:lnTo>
                    <a:lnTo>
                      <a:pt x="1029" y="102"/>
                    </a:lnTo>
                    <a:lnTo>
                      <a:pt x="1047" y="118"/>
                    </a:lnTo>
                    <a:lnTo>
                      <a:pt x="1056" y="130"/>
                    </a:lnTo>
                    <a:lnTo>
                      <a:pt x="1055" y="138"/>
                    </a:lnTo>
                    <a:lnTo>
                      <a:pt x="1048" y="142"/>
                    </a:lnTo>
                    <a:lnTo>
                      <a:pt x="1037" y="144"/>
                    </a:lnTo>
                    <a:lnTo>
                      <a:pt x="1025" y="147"/>
                    </a:lnTo>
                    <a:lnTo>
                      <a:pt x="1018" y="152"/>
                    </a:lnTo>
                    <a:lnTo>
                      <a:pt x="1015" y="158"/>
                    </a:lnTo>
                    <a:lnTo>
                      <a:pt x="1023" y="168"/>
                    </a:lnTo>
                    <a:lnTo>
                      <a:pt x="1047" y="185"/>
                    </a:lnTo>
                    <a:lnTo>
                      <a:pt x="1064" y="186"/>
                    </a:lnTo>
                    <a:lnTo>
                      <a:pt x="1074" y="176"/>
                    </a:lnTo>
                    <a:lnTo>
                      <a:pt x="1081" y="162"/>
                    </a:lnTo>
                    <a:lnTo>
                      <a:pt x="1088" y="146"/>
                    </a:lnTo>
                    <a:lnTo>
                      <a:pt x="1098" y="138"/>
                    </a:lnTo>
                    <a:lnTo>
                      <a:pt x="1112" y="140"/>
                    </a:lnTo>
                    <a:lnTo>
                      <a:pt x="1133" y="158"/>
                    </a:lnTo>
                    <a:lnTo>
                      <a:pt x="1143" y="173"/>
                    </a:lnTo>
                    <a:lnTo>
                      <a:pt x="1142" y="182"/>
                    </a:lnTo>
                    <a:lnTo>
                      <a:pt x="1133" y="186"/>
                    </a:lnTo>
                    <a:lnTo>
                      <a:pt x="1121" y="188"/>
                    </a:lnTo>
                    <a:lnTo>
                      <a:pt x="1107" y="190"/>
                    </a:lnTo>
                    <a:lnTo>
                      <a:pt x="1094" y="193"/>
                    </a:lnTo>
                    <a:lnTo>
                      <a:pt x="1086" y="200"/>
                    </a:lnTo>
                    <a:lnTo>
                      <a:pt x="1087" y="212"/>
                    </a:lnTo>
                    <a:lnTo>
                      <a:pt x="1094" y="224"/>
                    </a:lnTo>
                    <a:lnTo>
                      <a:pt x="1101" y="232"/>
                    </a:lnTo>
                    <a:lnTo>
                      <a:pt x="1110" y="237"/>
                    </a:lnTo>
                    <a:lnTo>
                      <a:pt x="1119" y="238"/>
                    </a:lnTo>
                    <a:lnTo>
                      <a:pt x="1128" y="237"/>
                    </a:lnTo>
                    <a:lnTo>
                      <a:pt x="1137" y="234"/>
                    </a:lnTo>
                    <a:lnTo>
                      <a:pt x="1145" y="232"/>
                    </a:lnTo>
                    <a:lnTo>
                      <a:pt x="1154" y="230"/>
                    </a:lnTo>
                    <a:lnTo>
                      <a:pt x="1148" y="240"/>
                    </a:lnTo>
                    <a:lnTo>
                      <a:pt x="1143" y="250"/>
                    </a:lnTo>
                    <a:lnTo>
                      <a:pt x="1143" y="260"/>
                    </a:lnTo>
                    <a:lnTo>
                      <a:pt x="1145" y="271"/>
                    </a:lnTo>
                    <a:lnTo>
                      <a:pt x="1151" y="281"/>
                    </a:lnTo>
                    <a:lnTo>
                      <a:pt x="1157" y="290"/>
                    </a:lnTo>
                    <a:lnTo>
                      <a:pt x="1166" y="298"/>
                    </a:lnTo>
                    <a:lnTo>
                      <a:pt x="1177" y="303"/>
                    </a:lnTo>
                  </a:path>
                </a:pathLst>
              </a:custGeom>
              <a:gradFill rotWithShape="1">
                <a:gsLst>
                  <a:gs pos="0">
                    <a:srgbClr val="800000"/>
                  </a:gs>
                  <a:gs pos="100000">
                    <a:srgbClr val="550000"/>
                  </a:gs>
                </a:gsLst>
                <a:lin ang="5400000" scaled="1"/>
              </a:gradFill>
              <a:ln>
                <a:noFill/>
              </a:ln>
              <a:effectLst/>
              <a:extLst>
                <a:ext uri="{91240B29-F687-4F45-9708-019B960494DF}">
                  <a14:hiddenLine xmlns:a14="http://schemas.microsoft.com/office/drawing/2010/main" xmlns="" w="12700" cap="rnd"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a:extLst>
              <a:ext uri="{FF2B5EF4-FFF2-40B4-BE49-F238E27FC236}">
                <a16:creationId xmlns:a16="http://schemas.microsoft.com/office/drawing/2014/main" xmlns="" id="{85F8AEE1-17DD-4D2A-ACFF-4C4D27ECCEA8}"/>
              </a:ext>
            </a:extLst>
          </p:cNvPr>
          <p:cNvSpPr txBox="1">
            <a:spLocks noChangeArrowheads="1"/>
          </p:cNvSpPr>
          <p:nvPr/>
        </p:nvSpPr>
        <p:spPr bwMode="auto">
          <a:xfrm>
            <a:off x="1733551" y="5626101"/>
            <a:ext cx="2825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0" i="0" u="none" strike="noStrike" kern="1200" cap="none" spc="0" normalizeH="0" baseline="0" noProof="0">
                <a:ln>
                  <a:noFill/>
                </a:ln>
                <a:solidFill>
                  <a:srgbClr val="44546A"/>
                </a:solidFill>
                <a:effectLst/>
                <a:uLnTx/>
                <a:uFillTx/>
                <a:latin typeface="Comic Sans MS" panose="030F0702030302020204" pitchFamily="66" charset="0"/>
                <a:ea typeface="+mn-ea"/>
                <a:cs typeface="+mn-cs"/>
              </a:rPr>
              <a:t>1</a:t>
            </a:r>
          </a:p>
        </p:txBody>
      </p:sp>
      <p:sp>
        <p:nvSpPr>
          <p:cNvPr id="86019" name="Line 3">
            <a:extLst>
              <a:ext uri="{FF2B5EF4-FFF2-40B4-BE49-F238E27FC236}">
                <a16:creationId xmlns:a16="http://schemas.microsoft.com/office/drawing/2014/main" xmlns="" id="{ACBE9722-3C58-49AB-B1F6-950A3F861B34}"/>
              </a:ext>
            </a:extLst>
          </p:cNvPr>
          <p:cNvSpPr>
            <a:spLocks noChangeShapeType="1"/>
          </p:cNvSpPr>
          <p:nvPr/>
        </p:nvSpPr>
        <p:spPr bwMode="auto">
          <a:xfrm>
            <a:off x="2157413" y="5778500"/>
            <a:ext cx="76200" cy="0"/>
          </a:xfrm>
          <a:prstGeom prst="line">
            <a:avLst/>
          </a:prstGeom>
          <a:noFill/>
          <a:ln w="95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0" name="Text Box 4">
            <a:extLst>
              <a:ext uri="{FF2B5EF4-FFF2-40B4-BE49-F238E27FC236}">
                <a16:creationId xmlns:a16="http://schemas.microsoft.com/office/drawing/2014/main" xmlns="" id="{09CD5B9A-46F7-4AA0-83C9-CAEB103C47F5}"/>
              </a:ext>
            </a:extLst>
          </p:cNvPr>
          <p:cNvSpPr txBox="1">
            <a:spLocks noChangeArrowheads="1"/>
          </p:cNvSpPr>
          <p:nvPr/>
        </p:nvSpPr>
        <p:spPr bwMode="auto">
          <a:xfrm>
            <a:off x="2133601" y="5997576"/>
            <a:ext cx="2825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0" i="0" u="none" strike="noStrike" kern="1200" cap="none" spc="0" normalizeH="0" baseline="0" noProof="0">
                <a:ln>
                  <a:noFill/>
                </a:ln>
                <a:solidFill>
                  <a:srgbClr val="44546A"/>
                </a:solidFill>
                <a:effectLst/>
                <a:uLnTx/>
                <a:uFillTx/>
                <a:latin typeface="Comic Sans MS" panose="030F0702030302020204" pitchFamily="66" charset="0"/>
                <a:ea typeface="+mn-ea"/>
                <a:cs typeface="+mn-cs"/>
              </a:rPr>
              <a:t>1</a:t>
            </a:r>
          </a:p>
        </p:txBody>
      </p:sp>
      <p:sp>
        <p:nvSpPr>
          <p:cNvPr id="86021" name="Text Box 5">
            <a:extLst>
              <a:ext uri="{FF2B5EF4-FFF2-40B4-BE49-F238E27FC236}">
                <a16:creationId xmlns:a16="http://schemas.microsoft.com/office/drawing/2014/main" xmlns="" id="{1FCAFEA8-9F62-4A19-8089-D6DCE934983C}"/>
              </a:ext>
            </a:extLst>
          </p:cNvPr>
          <p:cNvSpPr txBox="1">
            <a:spLocks noChangeArrowheads="1"/>
          </p:cNvSpPr>
          <p:nvPr/>
        </p:nvSpPr>
        <p:spPr bwMode="auto">
          <a:xfrm>
            <a:off x="1685925" y="1130301"/>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0" i="0" u="none" strike="noStrike" kern="1200" cap="none" spc="0" normalizeH="0" baseline="0" noProof="0">
                <a:ln>
                  <a:noFill/>
                </a:ln>
                <a:solidFill>
                  <a:srgbClr val="44546A"/>
                </a:solidFill>
                <a:effectLst/>
                <a:uLnTx/>
                <a:uFillTx/>
                <a:latin typeface="Comic Sans MS" panose="030F0702030302020204" pitchFamily="66" charset="0"/>
                <a:ea typeface="+mn-ea"/>
                <a:cs typeface="+mn-cs"/>
              </a:rPr>
              <a:t>10</a:t>
            </a:r>
          </a:p>
        </p:txBody>
      </p:sp>
      <p:sp>
        <p:nvSpPr>
          <p:cNvPr id="86022" name="Line 6">
            <a:extLst>
              <a:ext uri="{FF2B5EF4-FFF2-40B4-BE49-F238E27FC236}">
                <a16:creationId xmlns:a16="http://schemas.microsoft.com/office/drawing/2014/main" xmlns="" id="{11DAE114-86D6-45F9-8A1F-9616EE2876CA}"/>
              </a:ext>
            </a:extLst>
          </p:cNvPr>
          <p:cNvSpPr>
            <a:spLocks noChangeShapeType="1"/>
          </p:cNvSpPr>
          <p:nvPr/>
        </p:nvSpPr>
        <p:spPr bwMode="auto">
          <a:xfrm>
            <a:off x="2133600" y="1128713"/>
            <a:ext cx="0" cy="4876800"/>
          </a:xfrm>
          <a:prstGeom prst="line">
            <a:avLst/>
          </a:prstGeom>
          <a:noFill/>
          <a:ln w="222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3" name="Line 7">
            <a:extLst>
              <a:ext uri="{FF2B5EF4-FFF2-40B4-BE49-F238E27FC236}">
                <a16:creationId xmlns:a16="http://schemas.microsoft.com/office/drawing/2014/main" xmlns="" id="{CDFAE3A6-3301-46F3-8838-521AC73FD0F8}"/>
              </a:ext>
            </a:extLst>
          </p:cNvPr>
          <p:cNvSpPr>
            <a:spLocks noChangeShapeType="1"/>
          </p:cNvSpPr>
          <p:nvPr/>
        </p:nvSpPr>
        <p:spPr bwMode="auto">
          <a:xfrm flipV="1">
            <a:off x="2133600" y="6005513"/>
            <a:ext cx="7924800" cy="0"/>
          </a:xfrm>
          <a:prstGeom prst="line">
            <a:avLst/>
          </a:prstGeom>
          <a:noFill/>
          <a:ln w="222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AutoShape 8">
            <a:extLst>
              <a:ext uri="{FF2B5EF4-FFF2-40B4-BE49-F238E27FC236}">
                <a16:creationId xmlns:a16="http://schemas.microsoft.com/office/drawing/2014/main" xmlns="" id="{AE719E65-1FD7-4209-BB2B-90ACA8A93022}"/>
              </a:ext>
            </a:extLst>
          </p:cNvPr>
          <p:cNvSpPr>
            <a:spLocks noChangeAspect="1" noChangeArrowheads="1"/>
          </p:cNvSpPr>
          <p:nvPr/>
        </p:nvSpPr>
        <p:spPr bwMode="auto">
          <a:xfrm>
            <a:off x="9448801" y="1344614"/>
            <a:ext cx="136525" cy="136525"/>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25" name="AutoShape 9">
            <a:extLst>
              <a:ext uri="{FF2B5EF4-FFF2-40B4-BE49-F238E27FC236}">
                <a16:creationId xmlns:a16="http://schemas.microsoft.com/office/drawing/2014/main" xmlns="" id="{6C179A9C-8E8E-4D0B-8B79-167A63C64159}"/>
              </a:ext>
            </a:extLst>
          </p:cNvPr>
          <p:cNvSpPr>
            <a:spLocks noChangeAspect="1" noChangeArrowheads="1"/>
          </p:cNvSpPr>
          <p:nvPr/>
        </p:nvSpPr>
        <p:spPr bwMode="auto">
          <a:xfrm>
            <a:off x="9448800" y="15732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26" name="AutoShape 10">
            <a:extLst>
              <a:ext uri="{FF2B5EF4-FFF2-40B4-BE49-F238E27FC236}">
                <a16:creationId xmlns:a16="http://schemas.microsoft.com/office/drawing/2014/main" xmlns="" id="{EFAAE0D2-4DC0-4A63-8E8C-929606C2BEDC}"/>
              </a:ext>
            </a:extLst>
          </p:cNvPr>
          <p:cNvSpPr>
            <a:spLocks noChangeAspect="1" noChangeArrowheads="1"/>
          </p:cNvSpPr>
          <p:nvPr/>
        </p:nvSpPr>
        <p:spPr bwMode="auto">
          <a:xfrm>
            <a:off x="9296400" y="14970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27" name="AutoShape 11">
            <a:extLst>
              <a:ext uri="{FF2B5EF4-FFF2-40B4-BE49-F238E27FC236}">
                <a16:creationId xmlns:a16="http://schemas.microsoft.com/office/drawing/2014/main" xmlns="" id="{141F88C6-E4D9-40ED-A326-EDD02DC416A2}"/>
              </a:ext>
            </a:extLst>
          </p:cNvPr>
          <p:cNvSpPr>
            <a:spLocks noChangeAspect="1" noChangeArrowheads="1"/>
          </p:cNvSpPr>
          <p:nvPr/>
        </p:nvSpPr>
        <p:spPr bwMode="auto">
          <a:xfrm>
            <a:off x="8229600" y="24114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28" name="AutoShape 12">
            <a:extLst>
              <a:ext uri="{FF2B5EF4-FFF2-40B4-BE49-F238E27FC236}">
                <a16:creationId xmlns:a16="http://schemas.microsoft.com/office/drawing/2014/main" xmlns="" id="{5F52219C-8900-476E-AF8E-3AA397A35FE9}"/>
              </a:ext>
            </a:extLst>
          </p:cNvPr>
          <p:cNvSpPr>
            <a:spLocks noChangeAspect="1" noChangeArrowheads="1"/>
          </p:cNvSpPr>
          <p:nvPr/>
        </p:nvSpPr>
        <p:spPr bwMode="auto">
          <a:xfrm>
            <a:off x="8001000" y="21828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29" name="AutoShape 13">
            <a:extLst>
              <a:ext uri="{FF2B5EF4-FFF2-40B4-BE49-F238E27FC236}">
                <a16:creationId xmlns:a16="http://schemas.microsoft.com/office/drawing/2014/main" xmlns="" id="{35FFA92D-1CD7-4E78-884D-AF67F4680251}"/>
              </a:ext>
            </a:extLst>
          </p:cNvPr>
          <p:cNvSpPr>
            <a:spLocks noChangeAspect="1" noChangeArrowheads="1"/>
          </p:cNvSpPr>
          <p:nvPr/>
        </p:nvSpPr>
        <p:spPr bwMode="auto">
          <a:xfrm>
            <a:off x="8153400" y="22590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0" name="AutoShape 14">
            <a:extLst>
              <a:ext uri="{FF2B5EF4-FFF2-40B4-BE49-F238E27FC236}">
                <a16:creationId xmlns:a16="http://schemas.microsoft.com/office/drawing/2014/main" xmlns="" id="{7CD7CF6D-CC08-4419-A9C0-1B15C39030EC}"/>
              </a:ext>
            </a:extLst>
          </p:cNvPr>
          <p:cNvSpPr>
            <a:spLocks noChangeAspect="1" noChangeArrowheads="1"/>
          </p:cNvSpPr>
          <p:nvPr/>
        </p:nvSpPr>
        <p:spPr bwMode="auto">
          <a:xfrm>
            <a:off x="5334000" y="36306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1" name="AutoShape 15">
            <a:extLst>
              <a:ext uri="{FF2B5EF4-FFF2-40B4-BE49-F238E27FC236}">
                <a16:creationId xmlns:a16="http://schemas.microsoft.com/office/drawing/2014/main" xmlns="" id="{93EAF33E-4EAC-4B6E-B628-17BF2570880F}"/>
              </a:ext>
            </a:extLst>
          </p:cNvPr>
          <p:cNvSpPr>
            <a:spLocks noChangeAspect="1" noChangeArrowheads="1"/>
          </p:cNvSpPr>
          <p:nvPr/>
        </p:nvSpPr>
        <p:spPr bwMode="auto">
          <a:xfrm>
            <a:off x="5257800" y="34782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2" name="AutoShape 16">
            <a:extLst>
              <a:ext uri="{FF2B5EF4-FFF2-40B4-BE49-F238E27FC236}">
                <a16:creationId xmlns:a16="http://schemas.microsoft.com/office/drawing/2014/main" xmlns="" id="{F1C111F5-5D70-47D2-851D-8DDA85B6CE8A}"/>
              </a:ext>
            </a:extLst>
          </p:cNvPr>
          <p:cNvSpPr>
            <a:spLocks noChangeAspect="1" noChangeArrowheads="1"/>
          </p:cNvSpPr>
          <p:nvPr/>
        </p:nvSpPr>
        <p:spPr bwMode="auto">
          <a:xfrm>
            <a:off x="5334000" y="33258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3" name="AutoShape 17">
            <a:extLst>
              <a:ext uri="{FF2B5EF4-FFF2-40B4-BE49-F238E27FC236}">
                <a16:creationId xmlns:a16="http://schemas.microsoft.com/office/drawing/2014/main" xmlns="" id="{78C5A581-35B2-4085-A89B-AD6FA6A8F0E7}"/>
              </a:ext>
            </a:extLst>
          </p:cNvPr>
          <p:cNvSpPr>
            <a:spLocks noChangeAspect="1" noChangeArrowheads="1"/>
          </p:cNvSpPr>
          <p:nvPr/>
        </p:nvSpPr>
        <p:spPr bwMode="auto">
          <a:xfrm>
            <a:off x="3124200" y="43926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4" name="AutoShape 18">
            <a:extLst>
              <a:ext uri="{FF2B5EF4-FFF2-40B4-BE49-F238E27FC236}">
                <a16:creationId xmlns:a16="http://schemas.microsoft.com/office/drawing/2014/main" xmlns="" id="{554549EF-DBD0-4783-9D7B-8F7C86C5645E}"/>
              </a:ext>
            </a:extLst>
          </p:cNvPr>
          <p:cNvSpPr>
            <a:spLocks noChangeAspect="1" noChangeArrowheads="1"/>
          </p:cNvSpPr>
          <p:nvPr/>
        </p:nvSpPr>
        <p:spPr bwMode="auto">
          <a:xfrm>
            <a:off x="3200400" y="42402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5" name="AutoShape 19">
            <a:extLst>
              <a:ext uri="{FF2B5EF4-FFF2-40B4-BE49-F238E27FC236}">
                <a16:creationId xmlns:a16="http://schemas.microsoft.com/office/drawing/2014/main" xmlns="" id="{C9A9E65E-DF15-4E10-B616-66D9E48B5B91}"/>
              </a:ext>
            </a:extLst>
          </p:cNvPr>
          <p:cNvSpPr>
            <a:spLocks noChangeAspect="1" noChangeArrowheads="1"/>
          </p:cNvSpPr>
          <p:nvPr/>
        </p:nvSpPr>
        <p:spPr bwMode="auto">
          <a:xfrm>
            <a:off x="2895600" y="43926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6" name="AutoShape 20">
            <a:extLst>
              <a:ext uri="{FF2B5EF4-FFF2-40B4-BE49-F238E27FC236}">
                <a16:creationId xmlns:a16="http://schemas.microsoft.com/office/drawing/2014/main" xmlns="" id="{D63B6B9E-8B11-49F9-87BC-22844C3B0354}"/>
              </a:ext>
            </a:extLst>
          </p:cNvPr>
          <p:cNvSpPr>
            <a:spLocks noChangeAspect="1" noChangeArrowheads="1"/>
          </p:cNvSpPr>
          <p:nvPr/>
        </p:nvSpPr>
        <p:spPr bwMode="auto">
          <a:xfrm>
            <a:off x="7924800" y="16494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7" name="AutoShape 21">
            <a:extLst>
              <a:ext uri="{FF2B5EF4-FFF2-40B4-BE49-F238E27FC236}">
                <a16:creationId xmlns:a16="http://schemas.microsoft.com/office/drawing/2014/main" xmlns="" id="{7B7A71BE-05EA-4EDA-AAEB-AE6F0BFBE691}"/>
              </a:ext>
            </a:extLst>
          </p:cNvPr>
          <p:cNvSpPr>
            <a:spLocks noChangeAspect="1" noChangeArrowheads="1"/>
          </p:cNvSpPr>
          <p:nvPr/>
        </p:nvSpPr>
        <p:spPr bwMode="auto">
          <a:xfrm>
            <a:off x="8077200" y="1649413"/>
            <a:ext cx="146050" cy="146050"/>
          </a:xfrm>
          <a:prstGeom prst="star4">
            <a:avLst>
              <a:gd name="adj" fmla="val 12579"/>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8" name="AutoShape 22">
            <a:extLst>
              <a:ext uri="{FF2B5EF4-FFF2-40B4-BE49-F238E27FC236}">
                <a16:creationId xmlns:a16="http://schemas.microsoft.com/office/drawing/2014/main" xmlns="" id="{2F4AF2D4-231D-44D3-B08D-DDC8C13F3465}"/>
              </a:ext>
            </a:extLst>
          </p:cNvPr>
          <p:cNvSpPr>
            <a:spLocks noChangeAspect="1" noChangeArrowheads="1"/>
          </p:cNvSpPr>
          <p:nvPr/>
        </p:nvSpPr>
        <p:spPr bwMode="auto">
          <a:xfrm>
            <a:off x="8001000" y="18018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39" name="AutoShape 23">
            <a:extLst>
              <a:ext uri="{FF2B5EF4-FFF2-40B4-BE49-F238E27FC236}">
                <a16:creationId xmlns:a16="http://schemas.microsoft.com/office/drawing/2014/main" xmlns="" id="{A7C8C405-F38E-489C-8B71-CE521841C9DC}"/>
              </a:ext>
            </a:extLst>
          </p:cNvPr>
          <p:cNvSpPr>
            <a:spLocks noChangeAspect="1" noChangeArrowheads="1"/>
          </p:cNvSpPr>
          <p:nvPr/>
        </p:nvSpPr>
        <p:spPr bwMode="auto">
          <a:xfrm>
            <a:off x="5334000" y="17256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0" name="AutoShape 24">
            <a:extLst>
              <a:ext uri="{FF2B5EF4-FFF2-40B4-BE49-F238E27FC236}">
                <a16:creationId xmlns:a16="http://schemas.microsoft.com/office/drawing/2014/main" xmlns="" id="{69A2CAE2-1A5E-4302-B538-0EF498A449BE}"/>
              </a:ext>
            </a:extLst>
          </p:cNvPr>
          <p:cNvSpPr>
            <a:spLocks noChangeAspect="1" noChangeArrowheads="1"/>
          </p:cNvSpPr>
          <p:nvPr/>
        </p:nvSpPr>
        <p:spPr bwMode="auto">
          <a:xfrm>
            <a:off x="5105400" y="17256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1" name="AutoShape 25">
            <a:extLst>
              <a:ext uri="{FF2B5EF4-FFF2-40B4-BE49-F238E27FC236}">
                <a16:creationId xmlns:a16="http://schemas.microsoft.com/office/drawing/2014/main" xmlns="" id="{2C5A51B2-E5AD-4B41-BD66-DC82738B5B49}"/>
              </a:ext>
            </a:extLst>
          </p:cNvPr>
          <p:cNvSpPr>
            <a:spLocks noChangeAspect="1" noChangeArrowheads="1"/>
          </p:cNvSpPr>
          <p:nvPr/>
        </p:nvSpPr>
        <p:spPr bwMode="auto">
          <a:xfrm>
            <a:off x="5181600" y="18780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2" name="AutoShape 26">
            <a:extLst>
              <a:ext uri="{FF2B5EF4-FFF2-40B4-BE49-F238E27FC236}">
                <a16:creationId xmlns:a16="http://schemas.microsoft.com/office/drawing/2014/main" xmlns="" id="{FC139A80-7864-4DDB-839D-F29A20208D90}"/>
              </a:ext>
            </a:extLst>
          </p:cNvPr>
          <p:cNvSpPr>
            <a:spLocks noChangeAspect="1" noChangeArrowheads="1"/>
          </p:cNvSpPr>
          <p:nvPr/>
        </p:nvSpPr>
        <p:spPr bwMode="auto">
          <a:xfrm>
            <a:off x="2971800" y="2106613"/>
            <a:ext cx="146050" cy="146050"/>
          </a:xfrm>
          <a:prstGeom prst="star4">
            <a:avLst>
              <a:gd name="adj" fmla="val 12579"/>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3" name="AutoShape 27">
            <a:extLst>
              <a:ext uri="{FF2B5EF4-FFF2-40B4-BE49-F238E27FC236}">
                <a16:creationId xmlns:a16="http://schemas.microsoft.com/office/drawing/2014/main" xmlns="" id="{78A12049-38E9-48B9-A006-70BF05F4EF2E}"/>
              </a:ext>
            </a:extLst>
          </p:cNvPr>
          <p:cNvSpPr>
            <a:spLocks noChangeAspect="1" noChangeArrowheads="1"/>
          </p:cNvSpPr>
          <p:nvPr/>
        </p:nvSpPr>
        <p:spPr bwMode="auto">
          <a:xfrm>
            <a:off x="2895600" y="18780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4" name="AutoShape 28">
            <a:extLst>
              <a:ext uri="{FF2B5EF4-FFF2-40B4-BE49-F238E27FC236}">
                <a16:creationId xmlns:a16="http://schemas.microsoft.com/office/drawing/2014/main" xmlns="" id="{90697B4B-C966-4EFA-B1F4-AFAF53CE8F9E}"/>
              </a:ext>
            </a:extLst>
          </p:cNvPr>
          <p:cNvSpPr>
            <a:spLocks noChangeAspect="1" noChangeArrowheads="1"/>
          </p:cNvSpPr>
          <p:nvPr/>
        </p:nvSpPr>
        <p:spPr bwMode="auto">
          <a:xfrm>
            <a:off x="3048000" y="1878013"/>
            <a:ext cx="146050" cy="146050"/>
          </a:xfrm>
          <a:prstGeom prst="star4">
            <a:avLst>
              <a:gd name="adj" fmla="val 12500"/>
            </a:avLst>
          </a:prstGeom>
          <a:solidFill>
            <a:schemeClr val="tx1"/>
          </a:solidFill>
          <a:ln w="9525">
            <a:solidFill>
              <a:srgbClr val="008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5" name="Oval 29">
            <a:extLst>
              <a:ext uri="{FF2B5EF4-FFF2-40B4-BE49-F238E27FC236}">
                <a16:creationId xmlns:a16="http://schemas.microsoft.com/office/drawing/2014/main" xmlns="" id="{5B5D3FAA-6C40-4076-B76D-A95C70CAE87C}"/>
              </a:ext>
            </a:extLst>
          </p:cNvPr>
          <p:cNvSpPr>
            <a:spLocks noChangeArrowheads="1"/>
          </p:cNvSpPr>
          <p:nvPr/>
        </p:nvSpPr>
        <p:spPr bwMode="auto">
          <a:xfrm rot="21336628">
            <a:off x="2343151" y="1431926"/>
            <a:ext cx="7718425" cy="758825"/>
          </a:xfrm>
          <a:prstGeom prst="ellipse">
            <a:avLst/>
          </a:prstGeom>
          <a:noFill/>
          <a:ln w="19050">
            <a:solidFill>
              <a:srgbClr val="0066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6" name="Oval 30">
            <a:extLst>
              <a:ext uri="{FF2B5EF4-FFF2-40B4-BE49-F238E27FC236}">
                <a16:creationId xmlns:a16="http://schemas.microsoft.com/office/drawing/2014/main" xmlns="" id="{55F57250-D6E3-462D-B02F-DA50D5DEB1AD}"/>
              </a:ext>
            </a:extLst>
          </p:cNvPr>
          <p:cNvSpPr>
            <a:spLocks noChangeArrowheads="1"/>
          </p:cNvSpPr>
          <p:nvPr/>
        </p:nvSpPr>
        <p:spPr bwMode="auto">
          <a:xfrm rot="20131424">
            <a:off x="2209800" y="2593975"/>
            <a:ext cx="8104188" cy="909638"/>
          </a:xfrm>
          <a:prstGeom prst="ellipse">
            <a:avLst/>
          </a:prstGeom>
          <a:noFill/>
          <a:ln w="19050">
            <a:solidFill>
              <a:srgbClr val="8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47" name="Text Box 31">
            <a:extLst>
              <a:ext uri="{FF2B5EF4-FFF2-40B4-BE49-F238E27FC236}">
                <a16:creationId xmlns:a16="http://schemas.microsoft.com/office/drawing/2014/main" xmlns="" id="{1B9D469C-B789-41F4-843B-CFC62727222F}"/>
              </a:ext>
            </a:extLst>
          </p:cNvPr>
          <p:cNvSpPr txBox="1">
            <a:spLocks noChangeArrowheads="1"/>
          </p:cNvSpPr>
          <p:nvPr/>
        </p:nvSpPr>
        <p:spPr bwMode="auto">
          <a:xfrm>
            <a:off x="4965700" y="5997576"/>
            <a:ext cx="2946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dirty="0" err="1">
                <a:ln>
                  <a:noFill/>
                </a:ln>
                <a:solidFill>
                  <a:srgbClr val="44546A"/>
                </a:solidFill>
                <a:effectLst/>
                <a:uLnTx/>
                <a:uFillTx/>
                <a:latin typeface="Comic Sans MS" panose="030F0702030302020204" pitchFamily="66" charset="0"/>
                <a:ea typeface="+mn-ea"/>
                <a:cs typeface="+mn-cs"/>
              </a:rPr>
              <a:t>Percepção</a:t>
            </a:r>
            <a:r>
              <a:rPr kumimoji="0" lang="en-US" altLang="pt-BR" sz="18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 da </a:t>
            </a:r>
            <a:r>
              <a:rPr kumimoji="0" lang="en-US" altLang="pt-BR" sz="1800" b="0" i="0" u="none" strike="noStrike" kern="1200" cap="none" spc="0" normalizeH="0" baseline="0" noProof="0" dirty="0" err="1">
                <a:ln>
                  <a:noFill/>
                </a:ln>
                <a:solidFill>
                  <a:srgbClr val="44546A"/>
                </a:solidFill>
                <a:effectLst/>
                <a:uLnTx/>
                <a:uFillTx/>
                <a:latin typeface="Comic Sans MS" panose="030F0702030302020204" pitchFamily="66" charset="0"/>
                <a:ea typeface="+mn-ea"/>
                <a:cs typeface="+mn-cs"/>
              </a:rPr>
              <a:t>Importância</a:t>
            </a:r>
            <a:endParaRPr kumimoji="0" lang="en-US" altLang="pt-BR" sz="18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endParaRPr>
          </a:p>
        </p:txBody>
      </p:sp>
      <p:sp>
        <p:nvSpPr>
          <p:cNvPr id="86048" name="Text Box 32">
            <a:extLst>
              <a:ext uri="{FF2B5EF4-FFF2-40B4-BE49-F238E27FC236}">
                <a16:creationId xmlns:a16="http://schemas.microsoft.com/office/drawing/2014/main" xmlns="" id="{5B8E2D5A-B13A-45B6-BE26-68D1EE45615F}"/>
              </a:ext>
            </a:extLst>
          </p:cNvPr>
          <p:cNvSpPr txBox="1">
            <a:spLocks noChangeArrowheads="1"/>
          </p:cNvSpPr>
          <p:nvPr/>
        </p:nvSpPr>
        <p:spPr bwMode="auto">
          <a:xfrm>
            <a:off x="5221289" y="5181600"/>
            <a:ext cx="42497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APLICAÇÃO DOS PADRÕES</a:t>
            </a:r>
          </a:p>
        </p:txBody>
      </p:sp>
      <p:sp>
        <p:nvSpPr>
          <p:cNvPr id="86049" name="Text Box 33">
            <a:extLst>
              <a:ext uri="{FF2B5EF4-FFF2-40B4-BE49-F238E27FC236}">
                <a16:creationId xmlns:a16="http://schemas.microsoft.com/office/drawing/2014/main" xmlns="" id="{465B47C9-8DC9-43E8-8C6A-A5ECD13A95B2}"/>
              </a:ext>
            </a:extLst>
          </p:cNvPr>
          <p:cNvSpPr txBox="1">
            <a:spLocks noChangeArrowheads="1"/>
          </p:cNvSpPr>
          <p:nvPr/>
        </p:nvSpPr>
        <p:spPr bwMode="auto">
          <a:xfrm rot="16200000">
            <a:off x="-71437" y="3265488"/>
            <a:ext cx="39258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800" b="0" i="0" u="none" strike="noStrike" kern="1200" cap="none" spc="0" normalizeH="0" baseline="0" noProof="0">
                <a:ln>
                  <a:noFill/>
                </a:ln>
                <a:solidFill>
                  <a:srgbClr val="44546A"/>
                </a:solidFill>
                <a:effectLst/>
                <a:uLnTx/>
                <a:uFillTx/>
                <a:latin typeface="Comic Sans MS" panose="030F0702030302020204" pitchFamily="66" charset="0"/>
                <a:ea typeface="+mn-ea"/>
                <a:cs typeface="+mn-cs"/>
              </a:rPr>
              <a:t>Desempenho, Qualidade, Adêrencia</a:t>
            </a:r>
          </a:p>
        </p:txBody>
      </p:sp>
      <p:sp>
        <p:nvSpPr>
          <p:cNvPr id="86050" name="AutoShape 34">
            <a:extLst>
              <a:ext uri="{FF2B5EF4-FFF2-40B4-BE49-F238E27FC236}">
                <a16:creationId xmlns:a16="http://schemas.microsoft.com/office/drawing/2014/main" xmlns="" id="{229F2491-B955-43C6-9BAC-2439755C1EF5}"/>
              </a:ext>
            </a:extLst>
          </p:cNvPr>
          <p:cNvSpPr>
            <a:spLocks noChangeArrowheads="1"/>
          </p:cNvSpPr>
          <p:nvPr/>
        </p:nvSpPr>
        <p:spPr bwMode="auto">
          <a:xfrm flipH="1">
            <a:off x="2311400" y="3071813"/>
            <a:ext cx="2205038" cy="381000"/>
          </a:xfrm>
          <a:prstGeom prst="wedgeEllipseCallout">
            <a:avLst>
              <a:gd name="adj1" fmla="val -38773"/>
              <a:gd name="adj2" fmla="val 99167"/>
            </a:avLst>
          </a:prstGeom>
          <a:solidFill>
            <a:schemeClr val="hlink">
              <a:alpha val="50195"/>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1" i="0" u="none" strike="noStrike" kern="1200" cap="none" spc="0" normalizeH="0" baseline="0" noProof="0">
                <a:ln>
                  <a:noFill/>
                </a:ln>
                <a:solidFill>
                  <a:srgbClr val="800000"/>
                </a:solidFill>
                <a:effectLst/>
                <a:uLnTx/>
                <a:uFillTx/>
                <a:latin typeface="Comic Sans MS" panose="030F0702030302020204" pitchFamily="66" charset="0"/>
                <a:ea typeface="+mn-ea"/>
                <a:cs typeface="+mn-cs"/>
              </a:rPr>
              <a:t>Prática Convencional</a:t>
            </a:r>
          </a:p>
        </p:txBody>
      </p:sp>
      <p:sp>
        <p:nvSpPr>
          <p:cNvPr id="86051" name="AutoShape 35">
            <a:extLst>
              <a:ext uri="{FF2B5EF4-FFF2-40B4-BE49-F238E27FC236}">
                <a16:creationId xmlns:a16="http://schemas.microsoft.com/office/drawing/2014/main" xmlns="" id="{F70E9308-8376-4094-BF5E-C19521187095}"/>
              </a:ext>
            </a:extLst>
          </p:cNvPr>
          <p:cNvSpPr>
            <a:spLocks noChangeArrowheads="1"/>
          </p:cNvSpPr>
          <p:nvPr/>
        </p:nvSpPr>
        <p:spPr bwMode="auto">
          <a:xfrm flipH="1">
            <a:off x="2322513" y="1020763"/>
            <a:ext cx="2819400" cy="457200"/>
          </a:xfrm>
          <a:prstGeom prst="wedgeEllipseCallout">
            <a:avLst>
              <a:gd name="adj1" fmla="val -22694"/>
              <a:gd name="adj2" fmla="val 104861"/>
            </a:avLst>
          </a:prstGeom>
          <a:solidFill>
            <a:schemeClr val="folHlink">
              <a:alpha val="50195"/>
            </a:schemeClr>
          </a:solidFill>
          <a:ln>
            <a:noFill/>
          </a:ln>
          <a:effectLst/>
          <a:extLst>
            <a:ext uri="{91240B29-F687-4F45-9708-019B960494DF}">
              <a14:hiddenLine xmlns:a14="http://schemas.microsoft.com/office/drawing/2010/main" xmlns="" w="9525">
                <a:solidFill>
                  <a:srgbClr val="0066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O </a:t>
            </a:r>
            <a:r>
              <a:rPr kumimoji="0" lang="en-US" altLang="pt-BR" sz="12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profissional</a:t>
            </a:r>
            <a:r>
              <a:rPr kumimoji="0" lang="en-US" altLang="pt-BR" sz="1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a:t>
            </a:r>
            <a:r>
              <a:rPr kumimoji="0" lang="en-US" altLang="pt-BR" sz="1200" b="1"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Excelente</a:t>
            </a:r>
            <a:endParaRPr kumimoji="0" lang="en-US" altLang="pt-BR" sz="1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
        <p:nvSpPr>
          <p:cNvPr id="86052" name="Line 36">
            <a:extLst>
              <a:ext uri="{FF2B5EF4-FFF2-40B4-BE49-F238E27FC236}">
                <a16:creationId xmlns:a16="http://schemas.microsoft.com/office/drawing/2014/main" xmlns="" id="{BF09D630-F96F-4D8A-A28F-3925244301F9}"/>
              </a:ext>
            </a:extLst>
          </p:cNvPr>
          <p:cNvSpPr>
            <a:spLocks noChangeShapeType="1"/>
          </p:cNvSpPr>
          <p:nvPr/>
        </p:nvSpPr>
        <p:spPr bwMode="auto">
          <a:xfrm flipV="1">
            <a:off x="2286000" y="5907088"/>
            <a:ext cx="0" cy="76200"/>
          </a:xfrm>
          <a:prstGeom prst="line">
            <a:avLst/>
          </a:prstGeom>
          <a:noFill/>
          <a:ln w="95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53" name="Text Box 37">
            <a:extLst>
              <a:ext uri="{FF2B5EF4-FFF2-40B4-BE49-F238E27FC236}">
                <a16:creationId xmlns:a16="http://schemas.microsoft.com/office/drawing/2014/main" xmlns="" id="{925A29BE-4025-4B45-B9F0-FABB71E12AE1}"/>
              </a:ext>
            </a:extLst>
          </p:cNvPr>
          <p:cNvSpPr txBox="1">
            <a:spLocks noChangeArrowheads="1"/>
          </p:cNvSpPr>
          <p:nvPr/>
        </p:nvSpPr>
        <p:spPr bwMode="auto">
          <a:xfrm>
            <a:off x="9601200" y="6046788"/>
            <a:ext cx="5334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800" b="0" i="0" u="none" strike="noStrike" kern="1200" cap="none" spc="0" normalizeH="0" baseline="0" noProof="0">
                <a:ln>
                  <a:noFill/>
                </a:ln>
                <a:solidFill>
                  <a:srgbClr val="44546A"/>
                </a:solidFill>
                <a:effectLst/>
                <a:uLnTx/>
                <a:uFillTx/>
                <a:latin typeface="Comic Sans MS" panose="030F0702030302020204" pitchFamily="66" charset="0"/>
                <a:ea typeface="+mn-ea"/>
                <a:cs typeface="+mn-cs"/>
              </a:rPr>
              <a:t>10</a:t>
            </a:r>
          </a:p>
        </p:txBody>
      </p:sp>
      <p:sp>
        <p:nvSpPr>
          <p:cNvPr id="86054" name="Line 38">
            <a:extLst>
              <a:ext uri="{FF2B5EF4-FFF2-40B4-BE49-F238E27FC236}">
                <a16:creationId xmlns:a16="http://schemas.microsoft.com/office/drawing/2014/main" xmlns="" id="{5662EE53-1CA4-461C-884F-F0C73FBE32BF}"/>
              </a:ext>
            </a:extLst>
          </p:cNvPr>
          <p:cNvSpPr>
            <a:spLocks noChangeShapeType="1"/>
          </p:cNvSpPr>
          <p:nvPr/>
        </p:nvSpPr>
        <p:spPr bwMode="auto">
          <a:xfrm flipV="1">
            <a:off x="9753600" y="5903913"/>
            <a:ext cx="0" cy="76200"/>
          </a:xfrm>
          <a:prstGeom prst="line">
            <a:avLst/>
          </a:prstGeom>
          <a:noFill/>
          <a:ln w="95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55" name="Line 39">
            <a:extLst>
              <a:ext uri="{FF2B5EF4-FFF2-40B4-BE49-F238E27FC236}">
                <a16:creationId xmlns:a16="http://schemas.microsoft.com/office/drawing/2014/main" xmlns="" id="{75C32B7F-D165-4E17-A473-742874F91677}"/>
              </a:ext>
            </a:extLst>
          </p:cNvPr>
          <p:cNvSpPr>
            <a:spLocks noChangeShapeType="1"/>
          </p:cNvSpPr>
          <p:nvPr/>
        </p:nvSpPr>
        <p:spPr bwMode="auto">
          <a:xfrm>
            <a:off x="2166938" y="1282700"/>
            <a:ext cx="76200" cy="0"/>
          </a:xfrm>
          <a:prstGeom prst="line">
            <a:avLst/>
          </a:prstGeom>
          <a:noFill/>
          <a:ln w="952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56" name="Text Box 40">
            <a:extLst>
              <a:ext uri="{FF2B5EF4-FFF2-40B4-BE49-F238E27FC236}">
                <a16:creationId xmlns:a16="http://schemas.microsoft.com/office/drawing/2014/main" xmlns="" id="{20A4EA3A-D5BB-4911-871D-3B9D8E247D4F}"/>
              </a:ext>
            </a:extLst>
          </p:cNvPr>
          <p:cNvSpPr txBox="1">
            <a:spLocks noChangeArrowheads="1"/>
          </p:cNvSpPr>
          <p:nvPr/>
        </p:nvSpPr>
        <p:spPr bwMode="auto">
          <a:xfrm>
            <a:off x="2205038" y="25400"/>
            <a:ext cx="713105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4400" b="0" i="0" u="none" strike="noStrike" kern="1200" cap="none" spc="0" normalizeH="0" baseline="0" noProof="0">
                <a:ln>
                  <a:noFill/>
                </a:ln>
                <a:solidFill>
                  <a:prstClr val="white"/>
                </a:solidFill>
                <a:effectLst/>
                <a:uLnTx/>
                <a:uFillTx/>
                <a:latin typeface="Arial" panose="020B0604020202020204" pitchFamily="34" charset="0"/>
                <a:ea typeface="+mn-ea"/>
                <a:cs typeface="+mn-cs"/>
              </a:rPr>
              <a:t>Escolhas e Ações</a:t>
            </a:r>
          </a:p>
        </p:txBody>
      </p:sp>
      <p:sp>
        <p:nvSpPr>
          <p:cNvPr id="86057" name="AutoShape 41">
            <a:extLst>
              <a:ext uri="{FF2B5EF4-FFF2-40B4-BE49-F238E27FC236}">
                <a16:creationId xmlns:a16="http://schemas.microsoft.com/office/drawing/2014/main" xmlns="" id="{D5239C97-C0A3-4925-8BF6-A25D4B81E800}"/>
              </a:ext>
            </a:extLst>
          </p:cNvPr>
          <p:cNvSpPr>
            <a:spLocks noChangeArrowheads="1"/>
          </p:cNvSpPr>
          <p:nvPr/>
        </p:nvSpPr>
        <p:spPr bwMode="auto">
          <a:xfrm rot="21023447">
            <a:off x="4279900" y="2382838"/>
            <a:ext cx="412750" cy="830262"/>
          </a:xfrm>
          <a:prstGeom prst="upArrow">
            <a:avLst>
              <a:gd name="adj1" fmla="val 50000"/>
              <a:gd name="adj2" fmla="val 50288"/>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xmlns="">
                <a:solidFill>
                  <a:srgbClr val="80808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86058" name="AutoShape 42">
            <a:extLst>
              <a:ext uri="{FF2B5EF4-FFF2-40B4-BE49-F238E27FC236}">
                <a16:creationId xmlns:a16="http://schemas.microsoft.com/office/drawing/2014/main" xmlns="" id="{B16581EE-8642-4660-8021-A7EC1F46339A}"/>
              </a:ext>
            </a:extLst>
          </p:cNvPr>
          <p:cNvSpPr>
            <a:spLocks noChangeArrowheads="1"/>
          </p:cNvSpPr>
          <p:nvPr/>
        </p:nvSpPr>
        <p:spPr bwMode="auto">
          <a:xfrm flipH="1">
            <a:off x="4565650" y="2271713"/>
            <a:ext cx="2057400" cy="381000"/>
          </a:xfrm>
          <a:prstGeom prst="wedgeEllipseCallout">
            <a:avLst>
              <a:gd name="adj1" fmla="val 53162"/>
              <a:gd name="adj2" fmla="val 106250"/>
            </a:avLst>
          </a:prstGeom>
          <a:solidFill>
            <a:srgbClr val="66CCFF">
              <a:alpha val="50195"/>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pt-BR" sz="1200" b="1" i="0" u="none" strike="noStrike" kern="1200" cap="none" spc="0" normalizeH="0" baseline="0" noProof="0">
                <a:ln>
                  <a:noFill/>
                </a:ln>
                <a:solidFill>
                  <a:srgbClr val="0000FF"/>
                </a:solidFill>
                <a:effectLst/>
                <a:uLnTx/>
                <a:uFillTx/>
                <a:latin typeface="Comic Sans MS" panose="030F0702030302020204" pitchFamily="66" charset="0"/>
                <a:ea typeface="+mn-ea"/>
                <a:cs typeface="+mn-cs"/>
              </a:rPr>
              <a:t>Liderança</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xmlns="" id="{8990123F-52C5-4872-B8BE-1EF0E1C22B8E}"/>
              </a:ext>
            </a:extLst>
          </p:cNvPr>
          <p:cNvSpPr>
            <a:spLocks noGrp="1" noChangeArrowheads="1"/>
          </p:cNvSpPr>
          <p:nvPr>
            <p:ph type="title"/>
          </p:nvPr>
        </p:nvSpPr>
        <p:spPr>
          <a:xfrm>
            <a:off x="2209800" y="87313"/>
            <a:ext cx="7372350" cy="666750"/>
          </a:xfrm>
          <a:noFill/>
        </p:spPr>
        <p:txBody>
          <a:bodyPr>
            <a:normAutofit fontScale="90000"/>
          </a:bodyPr>
          <a:lstStyle/>
          <a:p>
            <a:r>
              <a:rPr lang="en-US" altLang="pt-BR">
                <a:solidFill>
                  <a:schemeClr val="bg1"/>
                </a:solidFill>
              </a:rPr>
              <a:t>Reforço</a:t>
            </a:r>
          </a:p>
        </p:txBody>
      </p:sp>
      <p:grpSp>
        <p:nvGrpSpPr>
          <p:cNvPr id="88067" name="Group 43">
            <a:extLst>
              <a:ext uri="{FF2B5EF4-FFF2-40B4-BE49-F238E27FC236}">
                <a16:creationId xmlns:a16="http://schemas.microsoft.com/office/drawing/2014/main" xmlns="" id="{1828D60E-C078-43C6-B3F2-2ACB100EB058}"/>
              </a:ext>
            </a:extLst>
          </p:cNvPr>
          <p:cNvGrpSpPr>
            <a:grpSpLocks/>
          </p:cNvGrpSpPr>
          <p:nvPr/>
        </p:nvGrpSpPr>
        <p:grpSpPr bwMode="auto">
          <a:xfrm>
            <a:off x="2019300" y="1044576"/>
            <a:ext cx="8372374" cy="5451475"/>
            <a:chOff x="304" y="641"/>
            <a:chExt cx="4973" cy="3434"/>
          </a:xfrm>
        </p:grpSpPr>
        <p:sp>
          <p:nvSpPr>
            <p:cNvPr id="88071" name="AutoShape 4">
              <a:extLst>
                <a:ext uri="{FF2B5EF4-FFF2-40B4-BE49-F238E27FC236}">
                  <a16:creationId xmlns:a16="http://schemas.microsoft.com/office/drawing/2014/main" xmlns="" id="{BA58DF4F-35C0-47CC-B361-92C867341577}"/>
                </a:ext>
              </a:extLst>
            </p:cNvPr>
            <p:cNvSpPr>
              <a:spLocks noChangeArrowheads="1"/>
            </p:cNvSpPr>
            <p:nvPr/>
          </p:nvSpPr>
          <p:spPr bwMode="auto">
            <a:xfrm>
              <a:off x="304" y="1501"/>
              <a:ext cx="1384" cy="1096"/>
            </a:xfrm>
            <a:prstGeom prst="rightArrow">
              <a:avLst>
                <a:gd name="adj1" fmla="val 50000"/>
                <a:gd name="adj2" fmla="val 63156"/>
              </a:avLst>
            </a:prstGeom>
            <a:solidFill>
              <a:srgbClr val="9933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2000" b="1" i="1" u="none" strike="noStrike" kern="1200" cap="none" spc="0" normalizeH="0" baseline="0" noProof="0">
                  <a:ln>
                    <a:noFill/>
                  </a:ln>
                  <a:solidFill>
                    <a:prstClr val="black"/>
                  </a:solidFill>
                  <a:effectLst/>
                  <a:uLnTx/>
                  <a:uFillTx/>
                  <a:latin typeface="Arial" panose="020B0604020202020204" pitchFamily="34" charset="0"/>
                  <a:ea typeface="+mn-ea"/>
                  <a:cs typeface="+mn-cs"/>
                </a:rPr>
                <a:t>Comportamento</a:t>
              </a:r>
            </a:p>
          </p:txBody>
        </p:sp>
        <p:grpSp>
          <p:nvGrpSpPr>
            <p:cNvPr id="88072" name="Group 38">
              <a:extLst>
                <a:ext uri="{FF2B5EF4-FFF2-40B4-BE49-F238E27FC236}">
                  <a16:creationId xmlns:a16="http://schemas.microsoft.com/office/drawing/2014/main" xmlns="" id="{534DE186-0FBD-4F46-9F8A-670E9FFE0A8D}"/>
                </a:ext>
              </a:extLst>
            </p:cNvPr>
            <p:cNvGrpSpPr>
              <a:grpSpLocks/>
            </p:cNvGrpSpPr>
            <p:nvPr/>
          </p:nvGrpSpPr>
          <p:grpSpPr bwMode="auto">
            <a:xfrm>
              <a:off x="804" y="641"/>
              <a:ext cx="4440" cy="1515"/>
              <a:chOff x="804" y="641"/>
              <a:chExt cx="4440" cy="1515"/>
            </a:xfrm>
          </p:grpSpPr>
          <p:grpSp>
            <p:nvGrpSpPr>
              <p:cNvPr id="88088" name="Group 35">
                <a:extLst>
                  <a:ext uri="{FF2B5EF4-FFF2-40B4-BE49-F238E27FC236}">
                    <a16:creationId xmlns:a16="http://schemas.microsoft.com/office/drawing/2014/main" xmlns="" id="{8F0E2462-A014-4280-A799-88780EBEAFAA}"/>
                  </a:ext>
                </a:extLst>
              </p:cNvPr>
              <p:cNvGrpSpPr>
                <a:grpSpLocks/>
              </p:cNvGrpSpPr>
              <p:nvPr/>
            </p:nvGrpSpPr>
            <p:grpSpPr bwMode="auto">
              <a:xfrm>
                <a:off x="3334" y="730"/>
                <a:ext cx="1910" cy="1135"/>
                <a:chOff x="3334" y="730"/>
                <a:chExt cx="1910" cy="1135"/>
              </a:xfrm>
            </p:grpSpPr>
            <p:grpSp>
              <p:nvGrpSpPr>
                <p:cNvPr id="88093" name="Group 7">
                  <a:extLst>
                    <a:ext uri="{FF2B5EF4-FFF2-40B4-BE49-F238E27FC236}">
                      <a16:creationId xmlns:a16="http://schemas.microsoft.com/office/drawing/2014/main" xmlns="" id="{63A5907A-00F2-4DD0-AAAC-D9A6F9E3E663}"/>
                    </a:ext>
                  </a:extLst>
                </p:cNvPr>
                <p:cNvGrpSpPr>
                  <a:grpSpLocks/>
                </p:cNvGrpSpPr>
                <p:nvPr/>
              </p:nvGrpSpPr>
              <p:grpSpPr bwMode="auto">
                <a:xfrm>
                  <a:off x="3334" y="730"/>
                  <a:ext cx="1910" cy="1135"/>
                  <a:chOff x="3334" y="730"/>
                  <a:chExt cx="1910" cy="1135"/>
                </a:xfrm>
              </p:grpSpPr>
              <p:sp>
                <p:nvSpPr>
                  <p:cNvPr id="88095" name="Arc 8">
                    <a:extLst>
                      <a:ext uri="{FF2B5EF4-FFF2-40B4-BE49-F238E27FC236}">
                        <a16:creationId xmlns:a16="http://schemas.microsoft.com/office/drawing/2014/main" xmlns="" id="{96F9D5F6-FF42-462F-9DB9-D5AD8849442F}"/>
                      </a:ext>
                    </a:extLst>
                  </p:cNvPr>
                  <p:cNvSpPr>
                    <a:spLocks/>
                  </p:cNvSpPr>
                  <p:nvPr/>
                </p:nvSpPr>
                <p:spPr bwMode="auto">
                  <a:xfrm>
                    <a:off x="4491" y="1241"/>
                    <a:ext cx="624" cy="624"/>
                  </a:xfrm>
                  <a:custGeom>
                    <a:avLst/>
                    <a:gdLst>
                      <a:gd name="T0" fmla="*/ 624 w 21600"/>
                      <a:gd name="T1" fmla="*/ 0 h 21600"/>
                      <a:gd name="T2" fmla="*/ 0 w 21600"/>
                      <a:gd name="T3" fmla="*/ 62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lnTo>
                          <a:pt x="21600" y="0"/>
                        </a:lnTo>
                        <a:close/>
                      </a:path>
                    </a:pathLst>
                  </a:custGeom>
                  <a:noFill/>
                  <a:ln w="12700" cap="rnd">
                    <a:solidFill>
                      <a:schemeClr val="bg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96" name="Arc 9">
                    <a:extLst>
                      <a:ext uri="{FF2B5EF4-FFF2-40B4-BE49-F238E27FC236}">
                        <a16:creationId xmlns:a16="http://schemas.microsoft.com/office/drawing/2014/main" xmlns="" id="{526402FD-7CDB-4E33-A51A-E3A6FA265991}"/>
                      </a:ext>
                    </a:extLst>
                  </p:cNvPr>
                  <p:cNvSpPr>
                    <a:spLocks/>
                  </p:cNvSpPr>
                  <p:nvPr/>
                </p:nvSpPr>
                <p:spPr bwMode="auto">
                  <a:xfrm>
                    <a:off x="3334" y="892"/>
                    <a:ext cx="912" cy="384"/>
                  </a:xfrm>
                  <a:custGeom>
                    <a:avLst/>
                    <a:gdLst>
                      <a:gd name="T0" fmla="*/ 912 w 21600"/>
                      <a:gd name="T1" fmla="*/ 0 h 21600"/>
                      <a:gd name="T2" fmla="*/ 0 w 21600"/>
                      <a:gd name="T3" fmla="*/ 38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lnTo>
                          <a:pt x="21600" y="0"/>
                        </a:lnTo>
                        <a:close/>
                      </a:path>
                    </a:pathLst>
                  </a:custGeom>
                  <a:noFill/>
                  <a:ln w="12700" cap="rnd">
                    <a:solidFill>
                      <a:schemeClr val="bg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97" name="Line 10">
                    <a:extLst>
                      <a:ext uri="{FF2B5EF4-FFF2-40B4-BE49-F238E27FC236}">
                        <a16:creationId xmlns:a16="http://schemas.microsoft.com/office/drawing/2014/main" xmlns="" id="{9BFC728B-90D3-45D3-97FF-E187E047228A}"/>
                      </a:ext>
                    </a:extLst>
                  </p:cNvPr>
                  <p:cNvSpPr>
                    <a:spLocks noChangeShapeType="1"/>
                  </p:cNvSpPr>
                  <p:nvPr/>
                </p:nvSpPr>
                <p:spPr bwMode="auto">
                  <a:xfrm flipH="1" flipV="1">
                    <a:off x="3997" y="730"/>
                    <a:ext cx="239" cy="19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98" name="Line 11">
                    <a:extLst>
                      <a:ext uri="{FF2B5EF4-FFF2-40B4-BE49-F238E27FC236}">
                        <a16:creationId xmlns:a16="http://schemas.microsoft.com/office/drawing/2014/main" xmlns="" id="{07ECF49F-5F7F-471B-83D7-08B117641249}"/>
                      </a:ext>
                    </a:extLst>
                  </p:cNvPr>
                  <p:cNvSpPr>
                    <a:spLocks noChangeShapeType="1"/>
                  </p:cNvSpPr>
                  <p:nvPr/>
                </p:nvSpPr>
                <p:spPr bwMode="auto">
                  <a:xfrm>
                    <a:off x="5101" y="1306"/>
                    <a:ext cx="143" cy="143"/>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099" name="Group 12">
                    <a:extLst>
                      <a:ext uri="{FF2B5EF4-FFF2-40B4-BE49-F238E27FC236}">
                        <a16:creationId xmlns:a16="http://schemas.microsoft.com/office/drawing/2014/main" xmlns="" id="{481C9E88-F071-41F1-A927-C582412C8F47}"/>
                      </a:ext>
                    </a:extLst>
                  </p:cNvPr>
                  <p:cNvGrpSpPr>
                    <a:grpSpLocks/>
                  </p:cNvGrpSpPr>
                  <p:nvPr/>
                </p:nvGrpSpPr>
                <p:grpSpPr bwMode="auto">
                  <a:xfrm>
                    <a:off x="3980" y="743"/>
                    <a:ext cx="1247" cy="720"/>
                    <a:chOff x="3980" y="743"/>
                    <a:chExt cx="1247" cy="720"/>
                  </a:xfrm>
                </p:grpSpPr>
                <p:sp>
                  <p:nvSpPr>
                    <p:cNvPr id="88100" name="Line 13">
                      <a:extLst>
                        <a:ext uri="{FF2B5EF4-FFF2-40B4-BE49-F238E27FC236}">
                          <a16:creationId xmlns:a16="http://schemas.microsoft.com/office/drawing/2014/main" xmlns="" id="{CFE47EE5-7D72-49A2-BF97-8650CE7CDB77}"/>
                        </a:ext>
                      </a:extLst>
                    </p:cNvPr>
                    <p:cNvSpPr>
                      <a:spLocks noChangeShapeType="1"/>
                    </p:cNvSpPr>
                    <p:nvPr/>
                  </p:nvSpPr>
                  <p:spPr bwMode="auto">
                    <a:xfrm>
                      <a:off x="5227" y="744"/>
                      <a:ext cx="0" cy="71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01" name="Line 14">
                      <a:extLst>
                        <a:ext uri="{FF2B5EF4-FFF2-40B4-BE49-F238E27FC236}">
                          <a16:creationId xmlns:a16="http://schemas.microsoft.com/office/drawing/2014/main" xmlns="" id="{4388E5AE-544A-4D6B-9D44-F595EB4D501E}"/>
                        </a:ext>
                      </a:extLst>
                    </p:cNvPr>
                    <p:cNvSpPr>
                      <a:spLocks noChangeShapeType="1"/>
                    </p:cNvSpPr>
                    <p:nvPr/>
                  </p:nvSpPr>
                  <p:spPr bwMode="auto">
                    <a:xfrm>
                      <a:off x="3980" y="743"/>
                      <a:ext cx="1247"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88094" name="Rectangle 15">
                  <a:extLst>
                    <a:ext uri="{FF2B5EF4-FFF2-40B4-BE49-F238E27FC236}">
                      <a16:creationId xmlns:a16="http://schemas.microsoft.com/office/drawing/2014/main" xmlns="" id="{AF93B3BA-48AD-4CE8-83C4-4C3223B81A1E}"/>
                    </a:ext>
                  </a:extLst>
                </p:cNvPr>
                <p:cNvSpPr>
                  <a:spLocks noChangeArrowheads="1"/>
                </p:cNvSpPr>
                <p:nvPr/>
              </p:nvSpPr>
              <p:spPr bwMode="auto">
                <a:xfrm>
                  <a:off x="4128" y="1053"/>
                  <a:ext cx="1008" cy="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200" b="1" i="1" u="none" strike="noStrike" kern="1200" cap="none" spc="0" normalizeH="0" baseline="0" noProof="0">
                      <a:ln>
                        <a:noFill/>
                      </a:ln>
                      <a:solidFill>
                        <a:prstClr val="white"/>
                      </a:solidFill>
                      <a:effectLst/>
                      <a:uLnTx/>
                      <a:uFillTx/>
                      <a:latin typeface="Arial" panose="020B0604020202020204" pitchFamily="34" charset="0"/>
                      <a:ea typeface="+mn-ea"/>
                      <a:cs typeface="+mn-cs"/>
                    </a:rPr>
                    <a:t>MELHORIA DO</a:t>
                  </a:r>
                  <a:r>
                    <a:rPr kumimoji="0" lang="en-US" altLang="pt-BR" sz="1400" b="1" i="1"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en-US" altLang="pt-BR" sz="1200" b="1" i="1" u="none" strike="noStrike" kern="1200" cap="none" spc="0" normalizeH="0" baseline="0" noProof="0">
                      <a:ln>
                        <a:noFill/>
                      </a:ln>
                      <a:solidFill>
                        <a:prstClr val="white"/>
                      </a:solidFill>
                      <a:effectLst/>
                      <a:uLnTx/>
                      <a:uFillTx/>
                      <a:latin typeface="Arial" panose="020B0604020202020204" pitchFamily="34" charset="0"/>
                      <a:ea typeface="+mn-ea"/>
                      <a:cs typeface="+mn-cs"/>
                    </a:rPr>
                    <a:t>COMPORTAMENTO</a:t>
                  </a:r>
                </a:p>
              </p:txBody>
            </p:sp>
          </p:grpSp>
          <p:sp>
            <p:nvSpPr>
              <p:cNvPr id="88089" name="Rectangle 16">
                <a:extLst>
                  <a:ext uri="{FF2B5EF4-FFF2-40B4-BE49-F238E27FC236}">
                    <a16:creationId xmlns:a16="http://schemas.microsoft.com/office/drawing/2014/main" xmlns="" id="{5DDCFD4A-1C04-4C49-AB09-A038F6278E78}"/>
                  </a:ext>
                </a:extLst>
              </p:cNvPr>
              <p:cNvSpPr>
                <a:spLocks noChangeArrowheads="1"/>
              </p:cNvSpPr>
              <p:nvPr/>
            </p:nvSpPr>
            <p:spPr bwMode="auto">
              <a:xfrm>
                <a:off x="804" y="641"/>
                <a:ext cx="3456"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342900" indent="-342900">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742950" indent="-285750">
                  <a:spcBef>
                    <a:spcPct val="20000"/>
                  </a:spcBef>
                  <a:buSzPct val="60000"/>
                  <a:buFont typeface="Monotype Sorts" pitchFamily="2" charset="2"/>
                  <a:buChar char="u"/>
                  <a:defRPr sz="2800">
                    <a:solidFill>
                      <a:schemeClr val="bg1"/>
                    </a:solidFill>
                    <a:latin typeface="Arial" panose="020B0604020202020204" pitchFamily="34" charset="0"/>
                  </a:defRPr>
                </a:lvl2pPr>
                <a:lvl3pPr marL="1143000" indent="-228600">
                  <a:spcBef>
                    <a:spcPct val="20000"/>
                  </a:spcBef>
                  <a:buSzPct val="100000"/>
                  <a:buChar char="•"/>
                  <a:defRPr sz="2400">
                    <a:solidFill>
                      <a:schemeClr val="bg1"/>
                    </a:solidFill>
                    <a:latin typeface="Arial" panose="020B0604020202020204" pitchFamily="34" charset="0"/>
                  </a:defRPr>
                </a:lvl3pPr>
                <a:lvl4pPr marL="1600200" indent="-228600">
                  <a:spcBef>
                    <a:spcPct val="20000"/>
                  </a:spcBef>
                  <a:buSzPct val="100000"/>
                  <a:buChar char="–"/>
                  <a:defRPr sz="2000">
                    <a:solidFill>
                      <a:schemeClr val="bg1"/>
                    </a:solidFill>
                    <a:latin typeface="Arial" panose="020B0604020202020204" pitchFamily="34" charset="0"/>
                  </a:defRPr>
                </a:lvl4pPr>
                <a:lvl5pPr marL="2057400" indent="-228600">
                  <a:spcBef>
                    <a:spcPct val="20000"/>
                  </a:spcBef>
                  <a:buSzPct val="10000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altLang="pt-BR" sz="2400" b="1" i="1" u="none" strike="noStrike" kern="1200" cap="none" spc="0" normalizeH="0" baseline="0" noProof="0">
                    <a:ln>
                      <a:noFill/>
                    </a:ln>
                    <a:solidFill>
                      <a:srgbClr val="006600"/>
                    </a:solidFill>
                    <a:effectLst/>
                    <a:uLnTx/>
                    <a:uFillTx/>
                    <a:latin typeface="Arial" panose="020B0604020202020204" pitchFamily="34" charset="0"/>
                    <a:ea typeface="+mn-ea"/>
                    <a:cs typeface="+mn-cs"/>
                  </a:rPr>
                  <a:t>Consequências que </a:t>
                </a:r>
                <a:r>
                  <a:rPr kumimoji="0" lang="en-US" altLang="pt-BR" sz="2400" b="1" i="1" u="sng" strike="noStrike" kern="1200" cap="none" spc="0" normalizeH="0" baseline="0" noProof="0">
                    <a:ln>
                      <a:noFill/>
                    </a:ln>
                    <a:solidFill>
                      <a:srgbClr val="006600"/>
                    </a:solidFill>
                    <a:effectLst/>
                    <a:uLnTx/>
                    <a:uFillTx/>
                    <a:latin typeface="Arial" panose="020B0604020202020204" pitchFamily="34" charset="0"/>
                    <a:ea typeface="+mn-ea"/>
                    <a:cs typeface="+mn-cs"/>
                  </a:rPr>
                  <a:t>Melhoram</a:t>
                </a:r>
                <a:r>
                  <a:rPr kumimoji="0" lang="en-US" altLang="pt-BR" sz="2400" b="1" i="1" u="none" strike="noStrike" kern="1200" cap="none" spc="0" normalizeH="0" baseline="0" noProof="0">
                    <a:ln>
                      <a:noFill/>
                    </a:ln>
                    <a:solidFill>
                      <a:srgbClr val="006600"/>
                    </a:solidFill>
                    <a:effectLst/>
                    <a:uLnTx/>
                    <a:uFillTx/>
                    <a:latin typeface="Arial" panose="020B0604020202020204" pitchFamily="34" charset="0"/>
                    <a:ea typeface="+mn-ea"/>
                    <a:cs typeface="+mn-cs"/>
                  </a:rPr>
                  <a:t> o Comportamento</a:t>
                </a:r>
              </a:p>
            </p:txBody>
          </p:sp>
          <p:grpSp>
            <p:nvGrpSpPr>
              <p:cNvPr id="88090" name="Group 36">
                <a:extLst>
                  <a:ext uri="{FF2B5EF4-FFF2-40B4-BE49-F238E27FC236}">
                    <a16:creationId xmlns:a16="http://schemas.microsoft.com/office/drawing/2014/main" xmlns="" id="{2506E0F3-6038-4BD8-A50F-06E417B750AA}"/>
                  </a:ext>
                </a:extLst>
              </p:cNvPr>
              <p:cNvGrpSpPr>
                <a:grpSpLocks/>
              </p:cNvGrpSpPr>
              <p:nvPr/>
            </p:nvGrpSpPr>
            <p:grpSpPr bwMode="auto">
              <a:xfrm>
                <a:off x="841" y="987"/>
                <a:ext cx="4099" cy="1169"/>
                <a:chOff x="841" y="987"/>
                <a:chExt cx="4099" cy="1169"/>
              </a:xfrm>
            </p:grpSpPr>
            <p:sp>
              <p:nvSpPr>
                <p:cNvPr id="88091" name="AutoShape 18">
                  <a:extLst>
                    <a:ext uri="{FF2B5EF4-FFF2-40B4-BE49-F238E27FC236}">
                      <a16:creationId xmlns:a16="http://schemas.microsoft.com/office/drawing/2014/main" xmlns="" id="{120351B3-DC1D-4468-9DB2-5EC2F61FA6E2}"/>
                    </a:ext>
                  </a:extLst>
                </p:cNvPr>
                <p:cNvSpPr>
                  <a:spLocks noChangeArrowheads="1"/>
                </p:cNvSpPr>
                <p:nvPr/>
              </p:nvSpPr>
              <p:spPr bwMode="auto">
                <a:xfrm rot="1620000">
                  <a:off x="841" y="987"/>
                  <a:ext cx="3607" cy="1169"/>
                </a:xfrm>
                <a:prstGeom prst="parallelogram">
                  <a:avLst>
                    <a:gd name="adj" fmla="val 196875"/>
                  </a:avLst>
                </a:prstGeom>
                <a:solidFill>
                  <a:schemeClr val="accent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05555" name="Rectangle 19">
                  <a:extLst>
                    <a:ext uri="{FF2B5EF4-FFF2-40B4-BE49-F238E27FC236}">
                      <a16:creationId xmlns:a16="http://schemas.microsoft.com/office/drawing/2014/main" xmlns="" id="{4E16C6A3-A906-4467-AA95-83107D6613A7}"/>
                    </a:ext>
                  </a:extLst>
                </p:cNvPr>
                <p:cNvSpPr>
                  <a:spLocks noChangeArrowheads="1"/>
                </p:cNvSpPr>
                <p:nvPr/>
              </p:nvSpPr>
              <p:spPr bwMode="auto">
                <a:xfrm>
                  <a:off x="1320" y="1335"/>
                  <a:ext cx="3621" cy="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pt-BR" sz="1800" b="0" i="1" u="none" strike="noStrike" kern="1200" cap="none" spc="0" normalizeH="0" baseline="0" noProof="0">
                      <a:ln>
                        <a:noFill/>
                      </a:ln>
                      <a:solidFill>
                        <a:prstClr val="black"/>
                      </a:solidFill>
                      <a:effectLst>
                        <a:outerShdw blurRad="38100" dist="38100" dir="2700000" algn="tl">
                          <a:srgbClr val="C0C0C0"/>
                        </a:outerShdw>
                      </a:effectLst>
                      <a:uLnTx/>
                      <a:uFillTx/>
                      <a:latin typeface="Calibri" panose="020F0502020204030204"/>
                      <a:ea typeface="+mn-ea"/>
                      <a:cs typeface="+mn-cs"/>
                    </a:rPr>
                    <a:t>1. CONSIGA ALGO QUE VOCÊ QUEIRA</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pt-BR" sz="1800" b="0" i="1" u="none" strike="noStrike" kern="1200" cap="none" spc="0" normalizeH="0" baseline="0" noProof="0">
                      <a:ln>
                        <a:noFill/>
                      </a:ln>
                      <a:solidFill>
                        <a:prstClr val="black"/>
                      </a:solidFill>
                      <a:effectLst>
                        <a:outerShdw blurRad="38100" dist="38100" dir="2700000" algn="tl">
                          <a:srgbClr val="C0C0C0"/>
                        </a:outerShdw>
                      </a:effectLst>
                      <a:uLnTx/>
                      <a:uFillTx/>
                      <a:latin typeface="Calibri" panose="020F0502020204030204"/>
                      <a:ea typeface="+mn-ea"/>
                      <a:cs typeface="+mn-cs"/>
                    </a:rPr>
                    <a:t>        2. EVITE ALGO QUE VOCÊ NÃO  </a:t>
                  </a:r>
                  <a:r>
                    <a:rPr kumimoji="0" lang="en-US" altLang="pt-BR" sz="1800" b="0" i="1" u="none" strike="noStrike" kern="1200" cap="none" spc="0" normalizeH="0" baseline="0" noProof="0">
                      <a:ln>
                        <a:noFill/>
                      </a:ln>
                      <a:solidFill>
                        <a:prstClr val="white"/>
                      </a:solidFill>
                      <a:effectLst/>
                      <a:uLnTx/>
                      <a:uFillTx/>
                      <a:latin typeface="Calibri" panose="020F0502020204030204"/>
                      <a:ea typeface="+mn-ea"/>
                      <a:cs typeface="+mn-cs"/>
                    </a:rPr>
                    <a:t>QUEIRA</a:t>
                  </a:r>
                </a:p>
              </p:txBody>
            </p:sp>
          </p:grpSp>
        </p:grpSp>
        <p:grpSp>
          <p:nvGrpSpPr>
            <p:cNvPr id="88073" name="Group 42">
              <a:extLst>
                <a:ext uri="{FF2B5EF4-FFF2-40B4-BE49-F238E27FC236}">
                  <a16:creationId xmlns:a16="http://schemas.microsoft.com/office/drawing/2014/main" xmlns="" id="{F9905DC7-A00C-4FC3-85C3-C0C994A4A800}"/>
                </a:ext>
              </a:extLst>
            </p:cNvPr>
            <p:cNvGrpSpPr>
              <a:grpSpLocks/>
            </p:cNvGrpSpPr>
            <p:nvPr/>
          </p:nvGrpSpPr>
          <p:grpSpPr bwMode="auto">
            <a:xfrm>
              <a:off x="832" y="2123"/>
              <a:ext cx="4335" cy="1298"/>
              <a:chOff x="832" y="2123"/>
              <a:chExt cx="4335" cy="1298"/>
            </a:xfrm>
          </p:grpSpPr>
          <p:sp>
            <p:nvSpPr>
              <p:cNvPr id="88075" name="Rectangle 21">
                <a:extLst>
                  <a:ext uri="{FF2B5EF4-FFF2-40B4-BE49-F238E27FC236}">
                    <a16:creationId xmlns:a16="http://schemas.microsoft.com/office/drawing/2014/main" xmlns="" id="{DF72037B-F45D-44E8-ACCB-3DEC1532C998}"/>
                  </a:ext>
                </a:extLst>
              </p:cNvPr>
              <p:cNvSpPr>
                <a:spLocks noChangeArrowheads="1"/>
              </p:cNvSpPr>
              <p:nvPr/>
            </p:nvSpPr>
            <p:spPr bwMode="auto">
              <a:xfrm>
                <a:off x="908" y="2897"/>
                <a:ext cx="3216" cy="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pt-BR" sz="2400" b="1" i="1" u="none" strike="noStrike" kern="1200" cap="none" spc="0" normalizeH="0" baseline="0" noProof="0">
                    <a:ln>
                      <a:noFill/>
                    </a:ln>
                    <a:solidFill>
                      <a:srgbClr val="006699"/>
                    </a:solidFill>
                    <a:effectLst/>
                    <a:uLnTx/>
                    <a:uFillTx/>
                    <a:latin typeface="Arial" panose="020B0604020202020204" pitchFamily="34" charset="0"/>
                    <a:ea typeface="+mn-ea"/>
                    <a:cs typeface="+mn-cs"/>
                  </a:rPr>
                  <a:t>Consequências que </a:t>
                </a:r>
                <a:r>
                  <a:rPr kumimoji="0" lang="en-US" altLang="pt-BR" sz="2400" b="1" i="1" u="sng" strike="noStrike" kern="1200" cap="none" spc="0" normalizeH="0" baseline="0" noProof="0">
                    <a:ln>
                      <a:noFill/>
                    </a:ln>
                    <a:solidFill>
                      <a:srgbClr val="006699"/>
                    </a:solidFill>
                    <a:effectLst/>
                    <a:uLnTx/>
                    <a:uFillTx/>
                    <a:latin typeface="Arial" panose="020B0604020202020204" pitchFamily="34" charset="0"/>
                    <a:ea typeface="+mn-ea"/>
                    <a:cs typeface="+mn-cs"/>
                  </a:rPr>
                  <a:t>Pioram</a:t>
                </a:r>
                <a:r>
                  <a:rPr kumimoji="0" lang="en-US" altLang="pt-BR" sz="2400" b="1" i="1" u="none" strike="noStrike" kern="1200" cap="none" spc="0" normalizeH="0" baseline="0" noProof="0">
                    <a:ln>
                      <a:noFill/>
                    </a:ln>
                    <a:solidFill>
                      <a:srgbClr val="006699"/>
                    </a:solidFill>
                    <a:effectLst/>
                    <a:uLnTx/>
                    <a:uFillTx/>
                    <a:latin typeface="Arial" panose="020B0604020202020204" pitchFamily="34" charset="0"/>
                    <a:ea typeface="+mn-ea"/>
                    <a:cs typeface="+mn-cs"/>
                  </a:rPr>
                  <a:t> o Comportamento</a:t>
                </a:r>
              </a:p>
            </p:txBody>
          </p:sp>
          <p:grpSp>
            <p:nvGrpSpPr>
              <p:cNvPr id="88076" name="Group 41">
                <a:extLst>
                  <a:ext uri="{FF2B5EF4-FFF2-40B4-BE49-F238E27FC236}">
                    <a16:creationId xmlns:a16="http://schemas.microsoft.com/office/drawing/2014/main" xmlns="" id="{CF394BAF-0A7C-449C-81E8-4C591B7DCB12}"/>
                  </a:ext>
                </a:extLst>
              </p:cNvPr>
              <p:cNvGrpSpPr>
                <a:grpSpLocks/>
              </p:cNvGrpSpPr>
              <p:nvPr/>
            </p:nvGrpSpPr>
            <p:grpSpPr bwMode="auto">
              <a:xfrm>
                <a:off x="832" y="2123"/>
                <a:ext cx="4335" cy="1246"/>
                <a:chOff x="832" y="2123"/>
                <a:chExt cx="4335" cy="1246"/>
              </a:xfrm>
            </p:grpSpPr>
            <p:grpSp>
              <p:nvGrpSpPr>
                <p:cNvPr id="88077" name="Group 39">
                  <a:extLst>
                    <a:ext uri="{FF2B5EF4-FFF2-40B4-BE49-F238E27FC236}">
                      <a16:creationId xmlns:a16="http://schemas.microsoft.com/office/drawing/2014/main" xmlns="" id="{16F6A41B-12E8-4975-8793-80AADCE866A1}"/>
                    </a:ext>
                  </a:extLst>
                </p:cNvPr>
                <p:cNvGrpSpPr>
                  <a:grpSpLocks/>
                </p:cNvGrpSpPr>
                <p:nvPr/>
              </p:nvGrpSpPr>
              <p:grpSpPr bwMode="auto">
                <a:xfrm>
                  <a:off x="832" y="2125"/>
                  <a:ext cx="4335" cy="712"/>
                  <a:chOff x="832" y="2125"/>
                  <a:chExt cx="4335" cy="712"/>
                </a:xfrm>
              </p:grpSpPr>
              <p:sp>
                <p:nvSpPr>
                  <p:cNvPr id="88086" name="AutoShape 24">
                    <a:extLst>
                      <a:ext uri="{FF2B5EF4-FFF2-40B4-BE49-F238E27FC236}">
                        <a16:creationId xmlns:a16="http://schemas.microsoft.com/office/drawing/2014/main" xmlns="" id="{A6CB8F6C-6BDE-4AF8-81C1-B252FBC0D877}"/>
                      </a:ext>
                    </a:extLst>
                  </p:cNvPr>
                  <p:cNvSpPr>
                    <a:spLocks noChangeArrowheads="1"/>
                  </p:cNvSpPr>
                  <p:nvPr/>
                </p:nvSpPr>
                <p:spPr bwMode="auto">
                  <a:xfrm>
                    <a:off x="832" y="2125"/>
                    <a:ext cx="3640" cy="712"/>
                  </a:xfrm>
                  <a:prstGeom prst="parallelogram">
                    <a:avLst>
                      <a:gd name="adj" fmla="val 146649"/>
                    </a:avLst>
                  </a:prstGeom>
                  <a:solidFill>
                    <a:srgbClr val="006699"/>
                  </a:solidFill>
                  <a:ln>
                    <a:noFill/>
                  </a:ln>
                  <a:effectLst/>
                  <a:extLst>
                    <a:ext uri="{91240B29-F687-4F45-9708-019B960494DF}">
                      <a14:hiddenLine xmlns:a14="http://schemas.microsoft.com/office/drawing/2010/main" xmlns="" w="12700">
                        <a:solidFill>
                          <a:srgbClr val="00669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4800"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p:txBody>
              </p:sp>
              <p:sp>
                <p:nvSpPr>
                  <p:cNvPr id="705561" name="Rectangle 25">
                    <a:extLst>
                      <a:ext uri="{FF2B5EF4-FFF2-40B4-BE49-F238E27FC236}">
                        <a16:creationId xmlns:a16="http://schemas.microsoft.com/office/drawing/2014/main" xmlns="" id="{22ECF9B7-023A-424F-A8F1-4390949B2409}"/>
                      </a:ext>
                    </a:extLst>
                  </p:cNvPr>
                  <p:cNvSpPr>
                    <a:spLocks noChangeArrowheads="1"/>
                  </p:cNvSpPr>
                  <p:nvPr/>
                </p:nvSpPr>
                <p:spPr bwMode="auto">
                  <a:xfrm>
                    <a:off x="1449" y="2198"/>
                    <a:ext cx="3718" cy="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100000"/>
                      </a:lnSpc>
                      <a:spcBef>
                        <a:spcPct val="10000"/>
                      </a:spcBef>
                      <a:spcAft>
                        <a:spcPct val="55000"/>
                      </a:spcAft>
                      <a:buClrTx/>
                      <a:buSzTx/>
                      <a:buFontTx/>
                      <a:buNone/>
                      <a:tabLst/>
                      <a:defRPr/>
                    </a:pPr>
                    <a:r>
                      <a:rPr kumimoji="0" lang="en-US" altLang="pt-BR"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altLang="pt-BR" sz="1800" b="0" i="1"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t>3. CONSIGA ALGO QUE VOCÊ NÃO </a:t>
                    </a:r>
                    <a:r>
                      <a:rPr kumimoji="0" lang="en-US" altLang="pt-BR" sz="1800" b="0" i="1" u="none" strike="noStrike" kern="1200" cap="none" spc="0" normalizeH="0" baseline="0" noProof="0">
                        <a:ln>
                          <a:noFill/>
                        </a:ln>
                        <a:solidFill>
                          <a:srgbClr val="006699"/>
                        </a:solidFill>
                        <a:effectLst/>
                        <a:uLnTx/>
                        <a:uFillTx/>
                        <a:latin typeface="Arial" panose="020B0604020202020204" pitchFamily="34" charset="0"/>
                        <a:ea typeface="+mn-ea"/>
                        <a:cs typeface="+mn-cs"/>
                      </a:rPr>
                      <a:t>QUEIRA</a:t>
                    </a:r>
                  </a:p>
                  <a:p>
                    <a:pPr marL="228600" marR="0" lvl="0" indent="-228600" algn="l" defTabSz="914400" rtl="0" eaLnBrk="1" fontAlgn="auto" latinLnBrk="0" hangingPunct="1">
                      <a:lnSpc>
                        <a:spcPct val="100000"/>
                      </a:lnSpc>
                      <a:spcBef>
                        <a:spcPct val="10000"/>
                      </a:spcBef>
                      <a:spcAft>
                        <a:spcPts val="0"/>
                      </a:spcAft>
                      <a:buClrTx/>
                      <a:buSzTx/>
                      <a:buFontTx/>
                      <a:buNone/>
                      <a:tabLst/>
                      <a:defRPr/>
                    </a:pPr>
                    <a:r>
                      <a:rPr kumimoji="0" lang="en-US" altLang="pt-BR" sz="1800" b="0" i="1"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t>4 . PERCA ALGO QUE VOCÊ  TEM</a:t>
                    </a:r>
                    <a:endParaRPr kumimoji="0" lang="en-US" altLang="pt-BR" sz="1800" b="0" i="1" u="none" strike="noStrike" kern="1200" cap="none" spc="0" normalizeH="0" baseline="0" noProof="0">
                      <a:ln>
                        <a:noFill/>
                      </a:ln>
                      <a:solidFill>
                        <a:srgbClr val="006699"/>
                      </a:solidFill>
                      <a:effectLst/>
                      <a:uLnTx/>
                      <a:uFillTx/>
                      <a:latin typeface="Arial" panose="020B0604020202020204" pitchFamily="34" charset="0"/>
                      <a:ea typeface="+mn-ea"/>
                      <a:cs typeface="+mn-cs"/>
                    </a:endParaRPr>
                  </a:p>
                </p:txBody>
              </p:sp>
            </p:grpSp>
            <p:grpSp>
              <p:nvGrpSpPr>
                <p:cNvPr id="88078" name="Group 40">
                  <a:extLst>
                    <a:ext uri="{FF2B5EF4-FFF2-40B4-BE49-F238E27FC236}">
                      <a16:creationId xmlns:a16="http://schemas.microsoft.com/office/drawing/2014/main" xmlns="" id="{D9BAD4A1-EECD-44EE-93CE-F731335D546D}"/>
                    </a:ext>
                  </a:extLst>
                </p:cNvPr>
                <p:cNvGrpSpPr>
                  <a:grpSpLocks/>
                </p:cNvGrpSpPr>
                <p:nvPr/>
              </p:nvGrpSpPr>
              <p:grpSpPr bwMode="auto">
                <a:xfrm>
                  <a:off x="3378" y="2123"/>
                  <a:ext cx="1788" cy="1246"/>
                  <a:chOff x="3378" y="2123"/>
                  <a:chExt cx="1788" cy="1246"/>
                </a:xfrm>
              </p:grpSpPr>
              <p:grpSp>
                <p:nvGrpSpPr>
                  <p:cNvPr id="88079" name="Group 27">
                    <a:extLst>
                      <a:ext uri="{FF2B5EF4-FFF2-40B4-BE49-F238E27FC236}">
                        <a16:creationId xmlns:a16="http://schemas.microsoft.com/office/drawing/2014/main" xmlns="" id="{4152DC3C-A3A4-408E-B8AF-1BD3E730751E}"/>
                      </a:ext>
                    </a:extLst>
                  </p:cNvPr>
                  <p:cNvGrpSpPr>
                    <a:grpSpLocks/>
                  </p:cNvGrpSpPr>
                  <p:nvPr/>
                </p:nvGrpSpPr>
                <p:grpSpPr bwMode="auto">
                  <a:xfrm>
                    <a:off x="3378" y="2123"/>
                    <a:ext cx="1728" cy="1246"/>
                    <a:chOff x="3378" y="2123"/>
                    <a:chExt cx="1728" cy="1246"/>
                  </a:xfrm>
                </p:grpSpPr>
                <p:sp>
                  <p:nvSpPr>
                    <p:cNvPr id="88081" name="Arc 28">
                      <a:extLst>
                        <a:ext uri="{FF2B5EF4-FFF2-40B4-BE49-F238E27FC236}">
                          <a16:creationId xmlns:a16="http://schemas.microsoft.com/office/drawing/2014/main" xmlns="" id="{845D68CB-464C-483E-9058-29AFB5C9787B}"/>
                        </a:ext>
                      </a:extLst>
                    </p:cNvPr>
                    <p:cNvSpPr>
                      <a:spLocks/>
                    </p:cNvSpPr>
                    <p:nvPr/>
                  </p:nvSpPr>
                  <p:spPr bwMode="auto">
                    <a:xfrm>
                      <a:off x="4386" y="2123"/>
                      <a:ext cx="720" cy="576"/>
                    </a:xfrm>
                    <a:custGeom>
                      <a:avLst/>
                      <a:gdLst>
                        <a:gd name="T0" fmla="*/ 0 w 21600"/>
                        <a:gd name="T1" fmla="*/ 0 h 21600"/>
                        <a:gd name="T2" fmla="*/ 720 w 21600"/>
                        <a:gd name="T3" fmla="*/ 576 h 21600"/>
                        <a:gd name="T4" fmla="*/ 0 w 21600"/>
                        <a:gd name="T5" fmla="*/ 57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bg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82" name="Arc 29">
                      <a:extLst>
                        <a:ext uri="{FF2B5EF4-FFF2-40B4-BE49-F238E27FC236}">
                          <a16:creationId xmlns:a16="http://schemas.microsoft.com/office/drawing/2014/main" xmlns="" id="{36715706-9D6C-4616-A579-C65E0D9340F1}"/>
                        </a:ext>
                      </a:extLst>
                    </p:cNvPr>
                    <p:cNvSpPr>
                      <a:spLocks/>
                    </p:cNvSpPr>
                    <p:nvPr/>
                  </p:nvSpPr>
                  <p:spPr bwMode="auto">
                    <a:xfrm>
                      <a:off x="3378" y="2843"/>
                      <a:ext cx="960" cy="384"/>
                    </a:xfrm>
                    <a:custGeom>
                      <a:avLst/>
                      <a:gdLst>
                        <a:gd name="T0" fmla="*/ 1 w 21600"/>
                        <a:gd name="T1" fmla="*/ 0 h 21600"/>
                        <a:gd name="T2" fmla="*/ 960 w 21600"/>
                        <a:gd name="T3" fmla="*/ 384 h 21600"/>
                        <a:gd name="T4" fmla="*/ 0 w 21600"/>
                        <a:gd name="T5" fmla="*/ 3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 y="0"/>
                          </a:moveTo>
                          <a:cubicBezTo>
                            <a:pt x="11942" y="12"/>
                            <a:pt x="21600" y="9679"/>
                            <a:pt x="21600" y="21600"/>
                          </a:cubicBezTo>
                        </a:path>
                        <a:path w="21600" h="21600" stroke="0" extrusionOk="0">
                          <a:moveTo>
                            <a:pt x="21" y="0"/>
                          </a:moveTo>
                          <a:cubicBezTo>
                            <a:pt x="11942" y="12"/>
                            <a:pt x="21600" y="9679"/>
                            <a:pt x="21600" y="21600"/>
                          </a:cubicBezTo>
                          <a:lnTo>
                            <a:pt x="0" y="21600"/>
                          </a:lnTo>
                          <a:lnTo>
                            <a:pt x="21" y="0"/>
                          </a:lnTo>
                          <a:close/>
                        </a:path>
                      </a:pathLst>
                    </a:custGeom>
                    <a:noFill/>
                    <a:ln w="12700" cap="rnd">
                      <a:solidFill>
                        <a:schemeClr val="bg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83" name="Line 30">
                      <a:extLst>
                        <a:ext uri="{FF2B5EF4-FFF2-40B4-BE49-F238E27FC236}">
                          <a16:creationId xmlns:a16="http://schemas.microsoft.com/office/drawing/2014/main" xmlns="" id="{A764C969-5853-46B2-AC1E-B9902BE67915}"/>
                        </a:ext>
                      </a:extLst>
                    </p:cNvPr>
                    <p:cNvSpPr>
                      <a:spLocks noChangeShapeType="1"/>
                    </p:cNvSpPr>
                    <p:nvPr/>
                  </p:nvSpPr>
                  <p:spPr bwMode="auto">
                    <a:xfrm flipH="1">
                      <a:off x="3955" y="3130"/>
                      <a:ext cx="383" cy="23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84" name="Line 31">
                      <a:extLst>
                        <a:ext uri="{FF2B5EF4-FFF2-40B4-BE49-F238E27FC236}">
                          <a16:creationId xmlns:a16="http://schemas.microsoft.com/office/drawing/2014/main" xmlns="" id="{305B44FB-A4AD-4331-9D43-C8CDF975E93F}"/>
                        </a:ext>
                      </a:extLst>
                    </p:cNvPr>
                    <p:cNvSpPr>
                      <a:spLocks noChangeShapeType="1"/>
                    </p:cNvSpPr>
                    <p:nvPr/>
                  </p:nvSpPr>
                  <p:spPr bwMode="auto">
                    <a:xfrm flipV="1">
                      <a:off x="5106" y="2266"/>
                      <a:ext cx="0" cy="1055"/>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85" name="Line 32">
                      <a:extLst>
                        <a:ext uri="{FF2B5EF4-FFF2-40B4-BE49-F238E27FC236}">
                          <a16:creationId xmlns:a16="http://schemas.microsoft.com/office/drawing/2014/main" xmlns="" id="{D26A7D94-9629-4C91-A89C-B0696BF9CB33}"/>
                        </a:ext>
                      </a:extLst>
                    </p:cNvPr>
                    <p:cNvSpPr>
                      <a:spLocks noChangeShapeType="1"/>
                    </p:cNvSpPr>
                    <p:nvPr/>
                  </p:nvSpPr>
                  <p:spPr bwMode="auto">
                    <a:xfrm>
                      <a:off x="4003" y="3321"/>
                      <a:ext cx="1103"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080" name="Rectangle 33">
                    <a:extLst>
                      <a:ext uri="{FF2B5EF4-FFF2-40B4-BE49-F238E27FC236}">
                        <a16:creationId xmlns:a16="http://schemas.microsoft.com/office/drawing/2014/main" xmlns="" id="{F13D9D27-9370-4C5D-B151-F6507FAE4625}"/>
                      </a:ext>
                    </a:extLst>
                  </p:cNvPr>
                  <p:cNvSpPr>
                    <a:spLocks noChangeArrowheads="1"/>
                  </p:cNvSpPr>
                  <p:nvPr/>
                </p:nvSpPr>
                <p:spPr bwMode="auto">
                  <a:xfrm>
                    <a:off x="4110" y="2613"/>
                    <a:ext cx="1056"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pt-BR" sz="1200" b="1" i="1" u="none" strike="noStrike" kern="1200" cap="none" spc="0" normalizeH="0" baseline="0" noProof="0">
                        <a:ln>
                          <a:noFill/>
                        </a:ln>
                        <a:solidFill>
                          <a:prstClr val="white"/>
                        </a:solidFill>
                        <a:effectLst/>
                        <a:uLnTx/>
                        <a:uFillTx/>
                        <a:latin typeface="Arial" panose="020B0604020202020204" pitchFamily="34" charset="0"/>
                        <a:ea typeface="+mn-ea"/>
                        <a:cs typeface="+mn-cs"/>
                      </a:rPr>
                      <a:t>PIORA DO COMPORTAMENTO</a:t>
                    </a:r>
                  </a:p>
                </p:txBody>
              </p:sp>
            </p:grpSp>
          </p:grpSp>
        </p:grpSp>
        <p:sp>
          <p:nvSpPr>
            <p:cNvPr id="88074" name="Rectangle 34">
              <a:extLst>
                <a:ext uri="{FF2B5EF4-FFF2-40B4-BE49-F238E27FC236}">
                  <a16:creationId xmlns:a16="http://schemas.microsoft.com/office/drawing/2014/main" xmlns="" id="{2C8C226E-DEF6-498A-9011-C095633428D0}"/>
                </a:ext>
              </a:extLst>
            </p:cNvPr>
            <p:cNvSpPr>
              <a:spLocks noChangeArrowheads="1"/>
            </p:cNvSpPr>
            <p:nvPr/>
          </p:nvSpPr>
          <p:spPr bwMode="auto">
            <a:xfrm>
              <a:off x="2004" y="3900"/>
              <a:ext cx="3273"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Source: Used with permission, Daniels, </a:t>
              </a:r>
              <a:r>
                <a:rPr kumimoji="0" lang="en-US" altLang="pt-BR" sz="1200" b="0" i="1" u="none" strike="noStrike" kern="1200" cap="none" spc="0" normalizeH="0" baseline="0" noProof="0">
                  <a:ln>
                    <a:noFill/>
                  </a:ln>
                  <a:solidFill>
                    <a:prstClr val="white"/>
                  </a:solidFill>
                  <a:effectLst/>
                  <a:uLnTx/>
                  <a:uFillTx/>
                  <a:latin typeface="Arial" panose="020B0604020202020204" pitchFamily="34" charset="0"/>
                  <a:ea typeface="+mn-ea"/>
                  <a:cs typeface="+mn-cs"/>
                </a:rPr>
                <a:t>Bringing Out the Best in People</a:t>
              </a:r>
              <a:r>
                <a:rPr kumimoji="0" lang="en-US" altLang="pt-BR"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 1989.</a:t>
              </a:r>
            </a:p>
          </p:txBody>
        </p:sp>
      </p:grpSp>
      <p:grpSp>
        <p:nvGrpSpPr>
          <p:cNvPr id="88068" name="Group 47">
            <a:extLst>
              <a:ext uri="{FF2B5EF4-FFF2-40B4-BE49-F238E27FC236}">
                <a16:creationId xmlns:a16="http://schemas.microsoft.com/office/drawing/2014/main" xmlns="" id="{F75C4CCE-B640-479A-96C3-335636162025}"/>
              </a:ext>
            </a:extLst>
          </p:cNvPr>
          <p:cNvGrpSpPr>
            <a:grpSpLocks/>
          </p:cNvGrpSpPr>
          <p:nvPr/>
        </p:nvGrpSpPr>
        <p:grpSpPr bwMode="auto">
          <a:xfrm>
            <a:off x="1895475" y="5008564"/>
            <a:ext cx="865188" cy="1177925"/>
            <a:chOff x="5070" y="202"/>
            <a:chExt cx="545" cy="742"/>
          </a:xfrm>
        </p:grpSpPr>
        <p:pic>
          <p:nvPicPr>
            <p:cNvPr id="88069" name="Picture 45" descr="j0278680">
              <a:extLst>
                <a:ext uri="{FF2B5EF4-FFF2-40B4-BE49-F238E27FC236}">
                  <a16:creationId xmlns:a16="http://schemas.microsoft.com/office/drawing/2014/main" xmlns="" id="{CAF83319-F92B-47E1-89A4-E8C88A69F14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0" y="202"/>
              <a:ext cx="545" cy="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Text Box 46">
              <a:extLst>
                <a:ext uri="{FF2B5EF4-FFF2-40B4-BE49-F238E27FC236}">
                  <a16:creationId xmlns:a16="http://schemas.microsoft.com/office/drawing/2014/main" xmlns="" id="{1A8AE4BC-FAA0-42B6-B018-CA9C5FB8D063}"/>
                </a:ext>
              </a:extLst>
            </p:cNvPr>
            <p:cNvSpPr txBox="1">
              <a:spLocks noChangeArrowheads="1"/>
            </p:cNvSpPr>
            <p:nvPr/>
          </p:nvSpPr>
          <p:spPr bwMode="auto">
            <a:xfrm>
              <a:off x="5134" y="274"/>
              <a:ext cx="226" cy="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348" tIns="46674" rIns="93348" bIns="46674">
              <a:spAutoFit/>
            </a:bodyPr>
            <a:lstStyle>
              <a:lvl1pPr defTabSz="933450">
                <a:defRPr sz="4800">
                  <a:solidFill>
                    <a:srgbClr val="00279F"/>
                  </a:solidFill>
                  <a:latin typeface="Arial" panose="020B0604020202020204" pitchFamily="34" charset="0"/>
                </a:defRPr>
              </a:lvl1pPr>
              <a:lvl2pPr marL="742950" indent="-285750" defTabSz="933450">
                <a:defRPr sz="4800">
                  <a:solidFill>
                    <a:srgbClr val="00279F"/>
                  </a:solidFill>
                  <a:latin typeface="Arial" panose="020B0604020202020204" pitchFamily="34" charset="0"/>
                </a:defRPr>
              </a:lvl2pPr>
              <a:lvl3pPr marL="1143000" indent="-228600" defTabSz="933450">
                <a:defRPr sz="4800">
                  <a:solidFill>
                    <a:srgbClr val="00279F"/>
                  </a:solidFill>
                  <a:latin typeface="Arial" panose="020B0604020202020204" pitchFamily="34" charset="0"/>
                </a:defRPr>
              </a:lvl3pPr>
              <a:lvl4pPr marL="1600200" indent="-228600" defTabSz="933450">
                <a:defRPr sz="4800">
                  <a:solidFill>
                    <a:srgbClr val="00279F"/>
                  </a:solidFill>
                  <a:latin typeface="Arial" panose="020B0604020202020204" pitchFamily="34" charset="0"/>
                </a:defRPr>
              </a:lvl4pPr>
              <a:lvl5pPr marL="2057400" indent="-228600" defTabSz="933450">
                <a:defRPr sz="4800">
                  <a:solidFill>
                    <a:srgbClr val="00279F"/>
                  </a:solidFill>
                  <a:latin typeface="Arial" panose="020B0604020202020204" pitchFamily="34" charset="0"/>
                </a:defRPr>
              </a:lvl5pPr>
              <a:lvl6pPr marL="2514600" indent="-228600" defTabSz="933450" eaLnBrk="0" fontAlgn="base" hangingPunct="0">
                <a:spcBef>
                  <a:spcPct val="0"/>
                </a:spcBef>
                <a:spcAft>
                  <a:spcPct val="0"/>
                </a:spcAft>
                <a:defRPr sz="4800">
                  <a:solidFill>
                    <a:srgbClr val="00279F"/>
                  </a:solidFill>
                  <a:latin typeface="Arial" panose="020B0604020202020204" pitchFamily="34" charset="0"/>
                </a:defRPr>
              </a:lvl6pPr>
              <a:lvl7pPr marL="2971800" indent="-228600" defTabSz="933450" eaLnBrk="0" fontAlgn="base" hangingPunct="0">
                <a:spcBef>
                  <a:spcPct val="0"/>
                </a:spcBef>
                <a:spcAft>
                  <a:spcPct val="0"/>
                </a:spcAft>
                <a:defRPr sz="4800">
                  <a:solidFill>
                    <a:srgbClr val="00279F"/>
                  </a:solidFill>
                  <a:latin typeface="Arial" panose="020B0604020202020204" pitchFamily="34" charset="0"/>
                </a:defRPr>
              </a:lvl7pPr>
              <a:lvl8pPr marL="3429000" indent="-228600" defTabSz="933450" eaLnBrk="0" fontAlgn="base" hangingPunct="0">
                <a:spcBef>
                  <a:spcPct val="0"/>
                </a:spcBef>
                <a:spcAft>
                  <a:spcPct val="0"/>
                </a:spcAft>
                <a:defRPr sz="4800">
                  <a:solidFill>
                    <a:srgbClr val="00279F"/>
                  </a:solidFill>
                  <a:latin typeface="Arial" panose="020B0604020202020204" pitchFamily="34" charset="0"/>
                </a:defRPr>
              </a:lvl8pPr>
              <a:lvl9pPr marL="3886200" indent="-228600" defTabSz="93345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r>
                <a:rPr kumimoji="0" lang="en-US" altLang="pt-BR" sz="1200" b="1" i="0" u="none" strike="noStrike" kern="1200" cap="none" spc="0" normalizeH="0" baseline="0" noProof="0">
                  <a:ln>
                    <a:noFill/>
                  </a:ln>
                  <a:solidFill>
                    <a:srgbClr val="44546A"/>
                  </a:solidFill>
                  <a:effectLst/>
                  <a:uLnTx/>
                  <a:uFillTx/>
                  <a:latin typeface="Arial" panose="020B0604020202020204" pitchFamily="34" charset="0"/>
                  <a:ea typeface="+mn-ea"/>
                  <a:cs typeface="+mn-cs"/>
                </a:rPr>
                <a:t>R</a:t>
              </a:r>
              <a:r>
                <a:rPr kumimoji="0" lang="en-US" altLang="pt-BR" sz="1200" b="1" i="0" u="none" strike="noStrike" kern="1200" cap="none" spc="0" normalizeH="0" baseline="30000" noProof="0">
                  <a:ln>
                    <a:noFill/>
                  </a:ln>
                  <a:solidFill>
                    <a:srgbClr val="44546A"/>
                  </a:solidFill>
                  <a:effectLst/>
                  <a:uLnTx/>
                  <a:uFillTx/>
                  <a:latin typeface="Arial" panose="020B0604020202020204" pitchFamily="34" charset="0"/>
                  <a:ea typeface="+mn-ea"/>
                  <a:cs typeface="+mn-cs"/>
                </a:rPr>
                <a:t>+</a:t>
              </a:r>
            </a:p>
          </p:txBody>
        </p:sp>
      </p:gr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a:extLst>
              <a:ext uri="{FF2B5EF4-FFF2-40B4-BE49-F238E27FC236}">
                <a16:creationId xmlns:a16="http://schemas.microsoft.com/office/drawing/2014/main" xmlns="" id="{F9747470-C624-4900-AC1D-D20E7CBB0DC3}"/>
              </a:ext>
            </a:extLst>
          </p:cNvPr>
          <p:cNvGrpSpPr>
            <a:grpSpLocks/>
          </p:cNvGrpSpPr>
          <p:nvPr/>
        </p:nvGrpSpPr>
        <p:grpSpPr bwMode="auto">
          <a:xfrm>
            <a:off x="4276726" y="2058988"/>
            <a:ext cx="6208713" cy="4387850"/>
            <a:chOff x="1590" y="1185"/>
            <a:chExt cx="3911" cy="2764"/>
          </a:xfrm>
        </p:grpSpPr>
        <p:sp>
          <p:nvSpPr>
            <p:cNvPr id="90118" name="Line 3">
              <a:extLst>
                <a:ext uri="{FF2B5EF4-FFF2-40B4-BE49-F238E27FC236}">
                  <a16:creationId xmlns:a16="http://schemas.microsoft.com/office/drawing/2014/main" xmlns="" id="{B1F3E8B3-5690-440E-91FA-3C53AFE5B87E}"/>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19" name="Line 4">
              <a:extLst>
                <a:ext uri="{FF2B5EF4-FFF2-40B4-BE49-F238E27FC236}">
                  <a16:creationId xmlns:a16="http://schemas.microsoft.com/office/drawing/2014/main" xmlns="" id="{AD1C9620-9AA7-42E1-9A2F-B81A9F272797}"/>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0" name="Line 5">
              <a:extLst>
                <a:ext uri="{FF2B5EF4-FFF2-40B4-BE49-F238E27FC236}">
                  <a16:creationId xmlns:a16="http://schemas.microsoft.com/office/drawing/2014/main" xmlns="" id="{023D2E8B-6EDA-4A48-AE19-765250F5B8E7}"/>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1" name="Line 6">
              <a:extLst>
                <a:ext uri="{FF2B5EF4-FFF2-40B4-BE49-F238E27FC236}">
                  <a16:creationId xmlns:a16="http://schemas.microsoft.com/office/drawing/2014/main" xmlns="" id="{53796679-DE71-4B0B-916A-2F3E9EB3B116}"/>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2" name="Line 7">
              <a:extLst>
                <a:ext uri="{FF2B5EF4-FFF2-40B4-BE49-F238E27FC236}">
                  <a16:creationId xmlns:a16="http://schemas.microsoft.com/office/drawing/2014/main" xmlns="" id="{8572C119-9FFD-4BE9-BF6D-A45F257E176E}"/>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3" name="Line 8">
              <a:extLst>
                <a:ext uri="{FF2B5EF4-FFF2-40B4-BE49-F238E27FC236}">
                  <a16:creationId xmlns:a16="http://schemas.microsoft.com/office/drawing/2014/main" xmlns="" id="{D2A3D316-B48D-40B9-BD13-9C2815E235DB}"/>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4" name="Line 9">
              <a:extLst>
                <a:ext uri="{FF2B5EF4-FFF2-40B4-BE49-F238E27FC236}">
                  <a16:creationId xmlns:a16="http://schemas.microsoft.com/office/drawing/2014/main" xmlns="" id="{20F4219B-3492-419F-BF1C-8186A634F620}"/>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5" name="Line 10">
              <a:extLst>
                <a:ext uri="{FF2B5EF4-FFF2-40B4-BE49-F238E27FC236}">
                  <a16:creationId xmlns:a16="http://schemas.microsoft.com/office/drawing/2014/main" xmlns="" id="{6E41429A-7E15-4E26-94DC-F1A3E5C51E3F}"/>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6" name="Line 11">
              <a:extLst>
                <a:ext uri="{FF2B5EF4-FFF2-40B4-BE49-F238E27FC236}">
                  <a16:creationId xmlns:a16="http://schemas.microsoft.com/office/drawing/2014/main" xmlns="" id="{FAD73C9C-3B59-4DEC-AF84-E36E7C865D60}"/>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7" name="Line 12">
              <a:extLst>
                <a:ext uri="{FF2B5EF4-FFF2-40B4-BE49-F238E27FC236}">
                  <a16:creationId xmlns:a16="http://schemas.microsoft.com/office/drawing/2014/main" xmlns="" id="{1908E368-35A2-4C2D-90EA-155C9948C59D}"/>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8" name="Line 13">
              <a:extLst>
                <a:ext uri="{FF2B5EF4-FFF2-40B4-BE49-F238E27FC236}">
                  <a16:creationId xmlns:a16="http://schemas.microsoft.com/office/drawing/2014/main" xmlns="" id="{8507DA44-0A24-4455-8DAA-08B677422349}"/>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29" name="Line 14">
              <a:extLst>
                <a:ext uri="{FF2B5EF4-FFF2-40B4-BE49-F238E27FC236}">
                  <a16:creationId xmlns:a16="http://schemas.microsoft.com/office/drawing/2014/main" xmlns="" id="{4F4F34EB-CACE-447F-8657-D6B50971A34B}"/>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0" name="Line 15">
              <a:extLst>
                <a:ext uri="{FF2B5EF4-FFF2-40B4-BE49-F238E27FC236}">
                  <a16:creationId xmlns:a16="http://schemas.microsoft.com/office/drawing/2014/main" xmlns="" id="{85E64C3A-DAF1-42EB-9908-1DEBF928363A}"/>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1" name="Line 16">
              <a:extLst>
                <a:ext uri="{FF2B5EF4-FFF2-40B4-BE49-F238E27FC236}">
                  <a16:creationId xmlns:a16="http://schemas.microsoft.com/office/drawing/2014/main" xmlns="" id="{577CC951-A143-484B-80A4-4ECCF0B5DFFF}"/>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2" name="Line 17">
              <a:extLst>
                <a:ext uri="{FF2B5EF4-FFF2-40B4-BE49-F238E27FC236}">
                  <a16:creationId xmlns:a16="http://schemas.microsoft.com/office/drawing/2014/main" xmlns="" id="{7753B046-8846-4710-AB2C-393BB56C34F9}"/>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3" name="Line 18">
              <a:extLst>
                <a:ext uri="{FF2B5EF4-FFF2-40B4-BE49-F238E27FC236}">
                  <a16:creationId xmlns:a16="http://schemas.microsoft.com/office/drawing/2014/main" xmlns="" id="{FF045269-3DD8-48E1-BDA3-E053311ABAC5}"/>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4" name="Line 19">
              <a:extLst>
                <a:ext uri="{FF2B5EF4-FFF2-40B4-BE49-F238E27FC236}">
                  <a16:creationId xmlns:a16="http://schemas.microsoft.com/office/drawing/2014/main" xmlns="" id="{39B50B82-54B3-4956-9CA3-88BD0A53F981}"/>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5" name="Line 20">
              <a:extLst>
                <a:ext uri="{FF2B5EF4-FFF2-40B4-BE49-F238E27FC236}">
                  <a16:creationId xmlns:a16="http://schemas.microsoft.com/office/drawing/2014/main" xmlns="" id="{FFCF86BA-8D32-4760-ADCF-F351895C71DB}"/>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6" name="Line 21">
              <a:extLst>
                <a:ext uri="{FF2B5EF4-FFF2-40B4-BE49-F238E27FC236}">
                  <a16:creationId xmlns:a16="http://schemas.microsoft.com/office/drawing/2014/main" xmlns="" id="{2FDFF1B3-E046-4165-AA67-EF1DDAA71F36}"/>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7" name="Line 22">
              <a:extLst>
                <a:ext uri="{FF2B5EF4-FFF2-40B4-BE49-F238E27FC236}">
                  <a16:creationId xmlns:a16="http://schemas.microsoft.com/office/drawing/2014/main" xmlns="" id="{76CDCAE5-F622-4126-8EB4-B6FE246E48C9}"/>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8" name="Line 23">
              <a:extLst>
                <a:ext uri="{FF2B5EF4-FFF2-40B4-BE49-F238E27FC236}">
                  <a16:creationId xmlns:a16="http://schemas.microsoft.com/office/drawing/2014/main" xmlns="" id="{1B75B788-B5F4-4D14-9779-216CDD102F83}"/>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39" name="Line 24">
              <a:extLst>
                <a:ext uri="{FF2B5EF4-FFF2-40B4-BE49-F238E27FC236}">
                  <a16:creationId xmlns:a16="http://schemas.microsoft.com/office/drawing/2014/main" xmlns="" id="{EA407EA4-C952-4C12-B977-54DA8A5F0E06}"/>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0" name="Line 25">
              <a:extLst>
                <a:ext uri="{FF2B5EF4-FFF2-40B4-BE49-F238E27FC236}">
                  <a16:creationId xmlns:a16="http://schemas.microsoft.com/office/drawing/2014/main" xmlns="" id="{A51F0A61-BD45-4A97-81D4-8C3CA0C9CA1D}"/>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1" name="Line 26">
              <a:extLst>
                <a:ext uri="{FF2B5EF4-FFF2-40B4-BE49-F238E27FC236}">
                  <a16:creationId xmlns:a16="http://schemas.microsoft.com/office/drawing/2014/main" xmlns="" id="{651C5F2B-7922-4B87-9E6C-809231642679}"/>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2" name="Line 27">
              <a:extLst>
                <a:ext uri="{FF2B5EF4-FFF2-40B4-BE49-F238E27FC236}">
                  <a16:creationId xmlns:a16="http://schemas.microsoft.com/office/drawing/2014/main" xmlns="" id="{B10566FF-8F20-465A-BD44-1D04356A3C66}"/>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3" name="Line 28">
              <a:extLst>
                <a:ext uri="{FF2B5EF4-FFF2-40B4-BE49-F238E27FC236}">
                  <a16:creationId xmlns:a16="http://schemas.microsoft.com/office/drawing/2014/main" xmlns="" id="{217C7E96-8C22-43A5-BB43-E266EAB81879}"/>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4" name="Line 29">
              <a:extLst>
                <a:ext uri="{FF2B5EF4-FFF2-40B4-BE49-F238E27FC236}">
                  <a16:creationId xmlns:a16="http://schemas.microsoft.com/office/drawing/2014/main" xmlns="" id="{5A8D0719-5D5F-4344-BCC6-A5B34555275C}"/>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5" name="Line 30">
              <a:extLst>
                <a:ext uri="{FF2B5EF4-FFF2-40B4-BE49-F238E27FC236}">
                  <a16:creationId xmlns:a16="http://schemas.microsoft.com/office/drawing/2014/main" xmlns="" id="{CD20E4E0-CDE4-452A-8617-850C1C706428}"/>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6" name="Line 31">
              <a:extLst>
                <a:ext uri="{FF2B5EF4-FFF2-40B4-BE49-F238E27FC236}">
                  <a16:creationId xmlns:a16="http://schemas.microsoft.com/office/drawing/2014/main" xmlns="" id="{A66FD354-3BB1-4D41-B875-E23501AAC9D6}"/>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7" name="Line 32">
              <a:extLst>
                <a:ext uri="{FF2B5EF4-FFF2-40B4-BE49-F238E27FC236}">
                  <a16:creationId xmlns:a16="http://schemas.microsoft.com/office/drawing/2014/main" xmlns="" id="{8F1696FA-FDAD-4414-BA99-9C1A2C51B7B4}"/>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8" name="Line 33">
              <a:extLst>
                <a:ext uri="{FF2B5EF4-FFF2-40B4-BE49-F238E27FC236}">
                  <a16:creationId xmlns:a16="http://schemas.microsoft.com/office/drawing/2014/main" xmlns="" id="{473A2C68-02AB-417F-8C58-D4E865A990A4}"/>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49" name="Line 34">
              <a:extLst>
                <a:ext uri="{FF2B5EF4-FFF2-40B4-BE49-F238E27FC236}">
                  <a16:creationId xmlns:a16="http://schemas.microsoft.com/office/drawing/2014/main" xmlns="" id="{96067885-79C2-463C-BF10-951546FC6C90}"/>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0115" name="Rectangle 35">
            <a:extLst>
              <a:ext uri="{FF2B5EF4-FFF2-40B4-BE49-F238E27FC236}">
                <a16:creationId xmlns:a16="http://schemas.microsoft.com/office/drawing/2014/main" xmlns="" id="{41DCBACB-82E9-4D91-B27B-B402333D5D74}"/>
              </a:ext>
            </a:extLst>
          </p:cNvPr>
          <p:cNvSpPr>
            <a:spLocks noGrp="1" noChangeArrowheads="1"/>
          </p:cNvSpPr>
          <p:nvPr>
            <p:ph type="title"/>
          </p:nvPr>
        </p:nvSpPr>
        <p:spPr>
          <a:xfrm>
            <a:off x="284163" y="133349"/>
            <a:ext cx="10515600" cy="628651"/>
          </a:xfrm>
        </p:spPr>
        <p:txBody>
          <a:bodyPr>
            <a:normAutofit fontScale="90000"/>
          </a:bodyPr>
          <a:lstStyle/>
          <a:p>
            <a:r>
              <a:rPr lang="en-US" altLang="pt-BR" dirty="0"/>
              <a:t>Coaching</a:t>
            </a:r>
          </a:p>
        </p:txBody>
      </p:sp>
      <p:sp>
        <p:nvSpPr>
          <p:cNvPr id="90116" name="Rectangle 36">
            <a:extLst>
              <a:ext uri="{FF2B5EF4-FFF2-40B4-BE49-F238E27FC236}">
                <a16:creationId xmlns:a16="http://schemas.microsoft.com/office/drawing/2014/main" xmlns="" id="{E18C3CB6-442B-44E8-A5AE-67886383BD69}"/>
              </a:ext>
            </a:extLst>
          </p:cNvPr>
          <p:cNvSpPr>
            <a:spLocks noGrp="1" noChangeArrowheads="1"/>
          </p:cNvSpPr>
          <p:nvPr>
            <p:ph type="body" idx="1"/>
          </p:nvPr>
        </p:nvSpPr>
        <p:spPr>
          <a:xfrm>
            <a:off x="1226457" y="1309688"/>
            <a:ext cx="10515599" cy="3768724"/>
          </a:xfrm>
        </p:spPr>
        <p:txBody>
          <a:bodyPr/>
          <a:lstStyle/>
          <a:p>
            <a:pPr marL="628650" indent="-628650" defTabSz="955675">
              <a:buFontTx/>
              <a:buAutoNum type="arabicPeriod"/>
            </a:pPr>
            <a:r>
              <a:rPr lang="en-US" altLang="pt-BR" b="1" dirty="0"/>
              <a:t>Observe</a:t>
            </a:r>
            <a:r>
              <a:rPr lang="en-US" altLang="pt-BR" dirty="0"/>
              <a:t> – </a:t>
            </a:r>
            <a:r>
              <a:rPr lang="en-US" altLang="pt-BR" dirty="0" err="1"/>
              <a:t>Estabeleça</a:t>
            </a:r>
            <a:r>
              <a:rPr lang="en-US" altLang="pt-BR" dirty="0"/>
              <a:t> o que </a:t>
            </a:r>
            <a:r>
              <a:rPr lang="en-US" altLang="pt-BR" dirty="0" err="1"/>
              <a:t>você</a:t>
            </a:r>
            <a:r>
              <a:rPr lang="en-US" altLang="pt-BR" dirty="0"/>
              <a:t> </a:t>
            </a:r>
            <a:r>
              <a:rPr lang="en-US" altLang="pt-BR" dirty="0" err="1"/>
              <a:t>vê</a:t>
            </a:r>
            <a:r>
              <a:rPr lang="en-US" altLang="pt-BR" dirty="0"/>
              <a:t>.</a:t>
            </a:r>
          </a:p>
          <a:p>
            <a:pPr marL="628650" indent="-628650" defTabSz="955675">
              <a:buFontTx/>
              <a:buAutoNum type="arabicPeriod"/>
            </a:pPr>
            <a:r>
              <a:rPr lang="en-US" altLang="pt-BR" b="1" dirty="0" err="1"/>
              <a:t>Resposta</a:t>
            </a:r>
            <a:r>
              <a:rPr lang="en-US" altLang="pt-BR" dirty="0"/>
              <a:t> – </a:t>
            </a:r>
            <a:r>
              <a:rPr lang="en-US" altLang="pt-BR" dirty="0" err="1"/>
              <a:t>Espere</a:t>
            </a:r>
            <a:r>
              <a:rPr lang="en-US" altLang="pt-BR" dirty="0"/>
              <a:t> por </a:t>
            </a:r>
            <a:r>
              <a:rPr lang="en-US" altLang="pt-BR" dirty="0" err="1"/>
              <a:t>uma</a:t>
            </a:r>
            <a:r>
              <a:rPr lang="en-US" altLang="pt-BR" dirty="0"/>
              <a:t> </a:t>
            </a:r>
            <a:r>
              <a:rPr lang="en-US" altLang="pt-BR" dirty="0" err="1"/>
              <a:t>resposta</a:t>
            </a:r>
            <a:r>
              <a:rPr lang="en-US" altLang="pt-BR" dirty="0"/>
              <a:t> do </a:t>
            </a:r>
            <a:r>
              <a:rPr lang="en-US" altLang="pt-BR" dirty="0" err="1"/>
              <a:t>executante</a:t>
            </a:r>
            <a:r>
              <a:rPr lang="en-US" altLang="pt-BR" dirty="0"/>
              <a:t>.</a:t>
            </a:r>
          </a:p>
          <a:p>
            <a:pPr marL="628650" indent="-628650" defTabSz="955675">
              <a:buFontTx/>
              <a:buAutoNum type="arabicPeriod"/>
            </a:pPr>
            <a:r>
              <a:rPr lang="en-US" altLang="pt-BR" b="1" dirty="0" err="1"/>
              <a:t>Relembre</a:t>
            </a:r>
            <a:r>
              <a:rPr lang="en-US" altLang="pt-BR" dirty="0"/>
              <a:t> – </a:t>
            </a:r>
            <a:r>
              <a:rPr lang="en-US" altLang="pt-BR" dirty="0" err="1"/>
              <a:t>Estabeleça</a:t>
            </a:r>
            <a:r>
              <a:rPr lang="en-US" altLang="pt-BR" dirty="0"/>
              <a:t> o </a:t>
            </a:r>
            <a:r>
              <a:rPr lang="en-US" altLang="pt-BR" dirty="0" err="1"/>
              <a:t>comportamento</a:t>
            </a:r>
            <a:r>
              <a:rPr lang="en-US" altLang="pt-BR" dirty="0"/>
              <a:t> </a:t>
            </a:r>
            <a:r>
              <a:rPr lang="en-US" altLang="pt-BR" dirty="0" err="1"/>
              <a:t>esperado</a:t>
            </a:r>
            <a:r>
              <a:rPr lang="en-US" altLang="pt-BR" dirty="0"/>
              <a:t> </a:t>
            </a:r>
            <a:r>
              <a:rPr lang="en-US" altLang="pt-BR" dirty="0" err="1"/>
              <a:t>ou</a:t>
            </a:r>
            <a:r>
              <a:rPr lang="en-US" altLang="pt-BR" dirty="0"/>
              <a:t> </a:t>
            </a:r>
            <a:r>
              <a:rPr lang="en-US" altLang="pt-BR" dirty="0" err="1"/>
              <a:t>prática</a:t>
            </a:r>
            <a:r>
              <a:rPr lang="en-US" altLang="pt-BR" dirty="0"/>
              <a:t>.</a:t>
            </a:r>
          </a:p>
          <a:p>
            <a:pPr marL="628650" indent="-628650" defTabSz="955675">
              <a:buFontTx/>
              <a:buAutoNum type="arabicPeriod"/>
            </a:pPr>
            <a:r>
              <a:rPr lang="en-US" altLang="pt-BR" b="1" dirty="0" err="1"/>
              <a:t>Soluções</a:t>
            </a:r>
            <a:r>
              <a:rPr lang="en-US" altLang="pt-BR" dirty="0"/>
              <a:t> – </a:t>
            </a:r>
            <a:r>
              <a:rPr lang="en-US" altLang="pt-BR" dirty="0" err="1"/>
              <a:t>Pergunte</a:t>
            </a:r>
            <a:r>
              <a:rPr lang="en-US" altLang="pt-BR" dirty="0"/>
              <a:t> </a:t>
            </a:r>
            <a:r>
              <a:rPr lang="en-US" altLang="pt-BR" dirty="0" err="1"/>
              <a:t>ao</a:t>
            </a:r>
            <a:r>
              <a:rPr lang="en-US" altLang="pt-BR" dirty="0"/>
              <a:t> </a:t>
            </a:r>
            <a:r>
              <a:rPr lang="en-US" altLang="pt-BR" dirty="0" err="1"/>
              <a:t>executante</a:t>
            </a:r>
            <a:r>
              <a:rPr lang="en-US" altLang="pt-BR" dirty="0"/>
              <a:t> por </a:t>
            </a:r>
            <a:r>
              <a:rPr lang="en-US" altLang="pt-BR" dirty="0" err="1"/>
              <a:t>opções</a:t>
            </a:r>
            <a:r>
              <a:rPr lang="en-US" altLang="pt-BR" dirty="0"/>
              <a:t> para </a:t>
            </a:r>
            <a:r>
              <a:rPr lang="en-US" altLang="pt-BR" dirty="0" err="1"/>
              <a:t>eliminar</a:t>
            </a:r>
            <a:r>
              <a:rPr lang="en-US" altLang="pt-BR" dirty="0"/>
              <a:t> a </a:t>
            </a:r>
            <a:r>
              <a:rPr lang="en-US" altLang="pt-BR" dirty="0" err="1"/>
              <a:t>deficiência</a:t>
            </a:r>
            <a:r>
              <a:rPr lang="en-US" altLang="pt-BR" dirty="0"/>
              <a:t> no </a:t>
            </a:r>
            <a:r>
              <a:rPr lang="en-US" altLang="pt-BR" dirty="0" err="1"/>
              <a:t>desempenho</a:t>
            </a:r>
            <a:r>
              <a:rPr lang="en-US" altLang="pt-BR" dirty="0"/>
              <a:t>.</a:t>
            </a:r>
          </a:p>
          <a:p>
            <a:pPr marL="628650" indent="-628650" defTabSz="955675">
              <a:buFontTx/>
              <a:buAutoNum type="arabicPeriod"/>
            </a:pPr>
            <a:r>
              <a:rPr lang="en-US" altLang="pt-BR" b="1" dirty="0" err="1"/>
              <a:t>Concordância</a:t>
            </a:r>
            <a:r>
              <a:rPr lang="en-US" altLang="pt-BR" dirty="0"/>
              <a:t> – </a:t>
            </a:r>
            <a:r>
              <a:rPr lang="en-US" altLang="pt-BR" dirty="0" err="1"/>
              <a:t>Obtenha</a:t>
            </a:r>
            <a:r>
              <a:rPr lang="en-US" altLang="pt-BR" dirty="0"/>
              <a:t> </a:t>
            </a:r>
            <a:r>
              <a:rPr lang="en-US" altLang="pt-BR" dirty="0" err="1"/>
              <a:t>acordo</a:t>
            </a:r>
            <a:r>
              <a:rPr lang="en-US" altLang="pt-BR" dirty="0"/>
              <a:t> para as </a:t>
            </a:r>
            <a:r>
              <a:rPr lang="en-US" altLang="pt-BR" dirty="0" err="1"/>
              <a:t>ações</a:t>
            </a:r>
            <a:r>
              <a:rPr lang="en-US" altLang="pt-BR" dirty="0"/>
              <a:t> </a:t>
            </a:r>
            <a:r>
              <a:rPr lang="en-US" altLang="pt-BR" dirty="0" err="1"/>
              <a:t>específicas</a:t>
            </a:r>
            <a:r>
              <a:rPr lang="en-US" altLang="pt-BR" dirty="0"/>
              <a:t> a </a:t>
            </a:r>
            <a:r>
              <a:rPr lang="en-US" altLang="pt-BR" dirty="0" err="1"/>
              <a:t>serem</a:t>
            </a:r>
            <a:r>
              <a:rPr lang="en-US" altLang="pt-BR" dirty="0"/>
              <a:t> </a:t>
            </a:r>
            <a:r>
              <a:rPr lang="en-US" altLang="pt-BR" dirty="0" err="1"/>
              <a:t>tomadas</a:t>
            </a:r>
            <a:r>
              <a:rPr lang="en-US" altLang="pt-BR" dirty="0"/>
              <a:t>.</a:t>
            </a:r>
          </a:p>
        </p:txBody>
      </p:sp>
      <p:sp>
        <p:nvSpPr>
          <p:cNvPr id="90117" name="Rectangle 37">
            <a:extLst>
              <a:ext uri="{FF2B5EF4-FFF2-40B4-BE49-F238E27FC236}">
                <a16:creationId xmlns:a16="http://schemas.microsoft.com/office/drawing/2014/main" xmlns="" id="{036DA5A1-807B-47DC-A599-B506DA8A98CD}"/>
              </a:ext>
            </a:extLst>
          </p:cNvPr>
          <p:cNvSpPr>
            <a:spLocks noChangeArrowheads="1"/>
          </p:cNvSpPr>
          <p:nvPr/>
        </p:nvSpPr>
        <p:spPr bwMode="auto">
          <a:xfrm>
            <a:off x="7048500" y="6115051"/>
            <a:ext cx="3488134" cy="23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a:ln>
                  <a:noFill/>
                </a:ln>
                <a:solidFill>
                  <a:prstClr val="white"/>
                </a:solidFill>
                <a:effectLst/>
                <a:uLnTx/>
                <a:uFillTx/>
                <a:latin typeface="Arial" panose="020B0604020202020204" pitchFamily="34" charset="0"/>
                <a:ea typeface="+mn-ea"/>
                <a:cs typeface="+mn-cs"/>
              </a:rPr>
              <a:t>Source: Media Partners Corporation, </a:t>
            </a:r>
            <a:r>
              <a:rPr kumimoji="0" lang="en-US" altLang="pt-BR" sz="900" b="0" i="1" u="none" strike="noStrike" kern="1200" cap="none" spc="0" normalizeH="0" baseline="0" noProof="0">
                <a:ln>
                  <a:noFill/>
                </a:ln>
                <a:solidFill>
                  <a:prstClr val="white"/>
                </a:solidFill>
                <a:effectLst/>
                <a:uLnTx/>
                <a:uFillTx/>
                <a:latin typeface="Arial" panose="020B0604020202020204" pitchFamily="34" charset="0"/>
                <a:ea typeface="+mn-ea"/>
                <a:cs typeface="+mn-cs"/>
              </a:rPr>
              <a:t>The Practical Coach</a:t>
            </a:r>
            <a:r>
              <a:rPr kumimoji="0" lang="en-US" altLang="pt-BR" sz="900" b="0" i="0" u="none" strike="noStrike" kern="1200" cap="none" spc="0" normalizeH="0" baseline="0" noProof="0">
                <a:ln>
                  <a:noFill/>
                </a:ln>
                <a:solidFill>
                  <a:prstClr val="white"/>
                </a:solidFill>
                <a:effectLst/>
                <a:uLnTx/>
                <a:uFillTx/>
                <a:latin typeface="Arial" panose="020B0604020202020204" pitchFamily="34" charset="0"/>
                <a:ea typeface="+mn-ea"/>
                <a:cs typeface="+mn-cs"/>
              </a:rPr>
              <a:t>, 1997.</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37">
            <a:extLst>
              <a:ext uri="{FF2B5EF4-FFF2-40B4-BE49-F238E27FC236}">
                <a16:creationId xmlns:a16="http://schemas.microsoft.com/office/drawing/2014/main" xmlns="" id="{CBF84E29-FC12-41C1-B966-D92238CF63EB}"/>
              </a:ext>
            </a:extLst>
          </p:cNvPr>
          <p:cNvGrpSpPr>
            <a:grpSpLocks/>
          </p:cNvGrpSpPr>
          <p:nvPr/>
        </p:nvGrpSpPr>
        <p:grpSpPr bwMode="auto">
          <a:xfrm>
            <a:off x="4289426" y="2008188"/>
            <a:ext cx="6208713" cy="4387850"/>
            <a:chOff x="1590" y="1185"/>
            <a:chExt cx="3911" cy="2764"/>
          </a:xfrm>
        </p:grpSpPr>
        <p:sp>
          <p:nvSpPr>
            <p:cNvPr id="92165" name="Line 38">
              <a:extLst>
                <a:ext uri="{FF2B5EF4-FFF2-40B4-BE49-F238E27FC236}">
                  <a16:creationId xmlns:a16="http://schemas.microsoft.com/office/drawing/2014/main" xmlns="" id="{28E89A57-9A1F-4F4D-9C6C-B71B45D4F760}"/>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66" name="Line 39">
              <a:extLst>
                <a:ext uri="{FF2B5EF4-FFF2-40B4-BE49-F238E27FC236}">
                  <a16:creationId xmlns:a16="http://schemas.microsoft.com/office/drawing/2014/main" xmlns="" id="{42B3C6CC-BC8A-41D4-8F98-C456B49339F8}"/>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67" name="Line 40">
              <a:extLst>
                <a:ext uri="{FF2B5EF4-FFF2-40B4-BE49-F238E27FC236}">
                  <a16:creationId xmlns:a16="http://schemas.microsoft.com/office/drawing/2014/main" xmlns="" id="{6E985DF4-5DE6-4E8C-92CA-A6D28B7406A7}"/>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68" name="Line 41">
              <a:extLst>
                <a:ext uri="{FF2B5EF4-FFF2-40B4-BE49-F238E27FC236}">
                  <a16:creationId xmlns:a16="http://schemas.microsoft.com/office/drawing/2014/main" xmlns="" id="{43F21EA9-9CF8-4580-B604-F628A771D73D}"/>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69" name="Line 42">
              <a:extLst>
                <a:ext uri="{FF2B5EF4-FFF2-40B4-BE49-F238E27FC236}">
                  <a16:creationId xmlns:a16="http://schemas.microsoft.com/office/drawing/2014/main" xmlns="" id="{D031DE07-3042-41B1-862D-A0DD7CC14639}"/>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0" name="Line 43">
              <a:extLst>
                <a:ext uri="{FF2B5EF4-FFF2-40B4-BE49-F238E27FC236}">
                  <a16:creationId xmlns:a16="http://schemas.microsoft.com/office/drawing/2014/main" xmlns="" id="{6F6899C7-B8CF-4A0D-9EB8-CD292867714A}"/>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1" name="Line 44">
              <a:extLst>
                <a:ext uri="{FF2B5EF4-FFF2-40B4-BE49-F238E27FC236}">
                  <a16:creationId xmlns:a16="http://schemas.microsoft.com/office/drawing/2014/main" xmlns="" id="{FD6FB44B-883E-4DE4-926A-16CE22761AF9}"/>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2" name="Line 45">
              <a:extLst>
                <a:ext uri="{FF2B5EF4-FFF2-40B4-BE49-F238E27FC236}">
                  <a16:creationId xmlns:a16="http://schemas.microsoft.com/office/drawing/2014/main" xmlns="" id="{B1D48D22-1E3F-4CC5-A484-3D35902E39D7}"/>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3" name="Line 46">
              <a:extLst>
                <a:ext uri="{FF2B5EF4-FFF2-40B4-BE49-F238E27FC236}">
                  <a16:creationId xmlns:a16="http://schemas.microsoft.com/office/drawing/2014/main" xmlns="" id="{664685C8-0980-44CA-9A35-5969CED72EF8}"/>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4" name="Line 47">
              <a:extLst>
                <a:ext uri="{FF2B5EF4-FFF2-40B4-BE49-F238E27FC236}">
                  <a16:creationId xmlns:a16="http://schemas.microsoft.com/office/drawing/2014/main" xmlns="" id="{FD47C88F-46F8-4D0A-BB82-5152488B5EAD}"/>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5" name="Line 48">
              <a:extLst>
                <a:ext uri="{FF2B5EF4-FFF2-40B4-BE49-F238E27FC236}">
                  <a16:creationId xmlns:a16="http://schemas.microsoft.com/office/drawing/2014/main" xmlns="" id="{65928776-8653-43BE-8EDA-55939665A41D}"/>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6" name="Line 49">
              <a:extLst>
                <a:ext uri="{FF2B5EF4-FFF2-40B4-BE49-F238E27FC236}">
                  <a16:creationId xmlns:a16="http://schemas.microsoft.com/office/drawing/2014/main" xmlns="" id="{7BBCD2D2-5EA0-40DE-9FD4-1229D9682922}"/>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7" name="Line 50">
              <a:extLst>
                <a:ext uri="{FF2B5EF4-FFF2-40B4-BE49-F238E27FC236}">
                  <a16:creationId xmlns:a16="http://schemas.microsoft.com/office/drawing/2014/main" xmlns="" id="{40127FFE-7EC9-481A-A3F4-4BADA7011A7C}"/>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8" name="Line 51">
              <a:extLst>
                <a:ext uri="{FF2B5EF4-FFF2-40B4-BE49-F238E27FC236}">
                  <a16:creationId xmlns:a16="http://schemas.microsoft.com/office/drawing/2014/main" xmlns="" id="{EB86F778-0779-49FC-8741-6925D0E2567F}"/>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79" name="Line 52">
              <a:extLst>
                <a:ext uri="{FF2B5EF4-FFF2-40B4-BE49-F238E27FC236}">
                  <a16:creationId xmlns:a16="http://schemas.microsoft.com/office/drawing/2014/main" xmlns="" id="{793DF6C2-FBCB-4782-BA44-7059A1F026E2}"/>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0" name="Line 53">
              <a:extLst>
                <a:ext uri="{FF2B5EF4-FFF2-40B4-BE49-F238E27FC236}">
                  <a16:creationId xmlns:a16="http://schemas.microsoft.com/office/drawing/2014/main" xmlns="" id="{1184B5D4-38DC-4B2C-852B-D8DA6E71EAE0}"/>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1" name="Line 54">
              <a:extLst>
                <a:ext uri="{FF2B5EF4-FFF2-40B4-BE49-F238E27FC236}">
                  <a16:creationId xmlns:a16="http://schemas.microsoft.com/office/drawing/2014/main" xmlns="" id="{AD9CA3F3-073F-4F5C-8D82-6E411EF251EF}"/>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2" name="Line 55">
              <a:extLst>
                <a:ext uri="{FF2B5EF4-FFF2-40B4-BE49-F238E27FC236}">
                  <a16:creationId xmlns:a16="http://schemas.microsoft.com/office/drawing/2014/main" xmlns="" id="{6D1A0425-7430-4B19-A76B-217AC00855A9}"/>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3" name="Line 56">
              <a:extLst>
                <a:ext uri="{FF2B5EF4-FFF2-40B4-BE49-F238E27FC236}">
                  <a16:creationId xmlns:a16="http://schemas.microsoft.com/office/drawing/2014/main" xmlns="" id="{D8E6E9C5-FE1B-4782-8AC6-B68D4B3EC768}"/>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4" name="Line 57">
              <a:extLst>
                <a:ext uri="{FF2B5EF4-FFF2-40B4-BE49-F238E27FC236}">
                  <a16:creationId xmlns:a16="http://schemas.microsoft.com/office/drawing/2014/main" xmlns="" id="{8860B9B3-61CC-4308-A0BD-FF472B69F156}"/>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5" name="Line 58">
              <a:extLst>
                <a:ext uri="{FF2B5EF4-FFF2-40B4-BE49-F238E27FC236}">
                  <a16:creationId xmlns:a16="http://schemas.microsoft.com/office/drawing/2014/main" xmlns="" id="{B7C324FF-A186-420B-BB27-47B6AAFFA9C9}"/>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6" name="Line 59">
              <a:extLst>
                <a:ext uri="{FF2B5EF4-FFF2-40B4-BE49-F238E27FC236}">
                  <a16:creationId xmlns:a16="http://schemas.microsoft.com/office/drawing/2014/main" xmlns="" id="{71CA4CA5-D90E-4B07-A5B3-4ABF4FCF0398}"/>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7" name="Line 60">
              <a:extLst>
                <a:ext uri="{FF2B5EF4-FFF2-40B4-BE49-F238E27FC236}">
                  <a16:creationId xmlns:a16="http://schemas.microsoft.com/office/drawing/2014/main" xmlns="" id="{0F7AC090-EB29-4449-80EF-03D31A9B7C0C}"/>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8" name="Line 61">
              <a:extLst>
                <a:ext uri="{FF2B5EF4-FFF2-40B4-BE49-F238E27FC236}">
                  <a16:creationId xmlns:a16="http://schemas.microsoft.com/office/drawing/2014/main" xmlns="" id="{7BFF2393-5E61-4829-9245-71A8A3854E29}"/>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89" name="Line 62">
              <a:extLst>
                <a:ext uri="{FF2B5EF4-FFF2-40B4-BE49-F238E27FC236}">
                  <a16:creationId xmlns:a16="http://schemas.microsoft.com/office/drawing/2014/main" xmlns="" id="{99D68349-2519-4C8C-8C84-890E0F22DE70}"/>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0" name="Line 63">
              <a:extLst>
                <a:ext uri="{FF2B5EF4-FFF2-40B4-BE49-F238E27FC236}">
                  <a16:creationId xmlns:a16="http://schemas.microsoft.com/office/drawing/2014/main" xmlns="" id="{4205A467-DB75-4602-8B1A-D39368D4A3DB}"/>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1" name="Line 64">
              <a:extLst>
                <a:ext uri="{FF2B5EF4-FFF2-40B4-BE49-F238E27FC236}">
                  <a16:creationId xmlns:a16="http://schemas.microsoft.com/office/drawing/2014/main" xmlns="" id="{64A93BAA-59E8-4CF7-AA29-8A9321DB6109}"/>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2" name="Line 65">
              <a:extLst>
                <a:ext uri="{FF2B5EF4-FFF2-40B4-BE49-F238E27FC236}">
                  <a16:creationId xmlns:a16="http://schemas.microsoft.com/office/drawing/2014/main" xmlns="" id="{F5F9AAAE-5D5A-4990-86CA-F3EFB59C11C3}"/>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3" name="Line 66">
              <a:extLst>
                <a:ext uri="{FF2B5EF4-FFF2-40B4-BE49-F238E27FC236}">
                  <a16:creationId xmlns:a16="http://schemas.microsoft.com/office/drawing/2014/main" xmlns="" id="{6B37DF2B-1014-4305-B5F6-ABF74CCD2F91}"/>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4" name="Line 67">
              <a:extLst>
                <a:ext uri="{FF2B5EF4-FFF2-40B4-BE49-F238E27FC236}">
                  <a16:creationId xmlns:a16="http://schemas.microsoft.com/office/drawing/2014/main" xmlns="" id="{1549ACD3-F6C0-4496-9F5C-8D2DC52836B2}"/>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5" name="Line 68">
              <a:extLst>
                <a:ext uri="{FF2B5EF4-FFF2-40B4-BE49-F238E27FC236}">
                  <a16:creationId xmlns:a16="http://schemas.microsoft.com/office/drawing/2014/main" xmlns="" id="{CA14A385-D874-4A20-9169-B18D9C81C196}"/>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96" name="Line 69">
              <a:extLst>
                <a:ext uri="{FF2B5EF4-FFF2-40B4-BE49-F238E27FC236}">
                  <a16:creationId xmlns:a16="http://schemas.microsoft.com/office/drawing/2014/main" xmlns="" id="{9FCF836E-CC08-4366-B3FE-3181104A19D7}"/>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163" name="Rectangle 35">
            <a:extLst>
              <a:ext uri="{FF2B5EF4-FFF2-40B4-BE49-F238E27FC236}">
                <a16:creationId xmlns:a16="http://schemas.microsoft.com/office/drawing/2014/main" xmlns="" id="{9118FDA5-DD32-4541-AE61-FB1B3A1A5D65}"/>
              </a:ext>
            </a:extLst>
          </p:cNvPr>
          <p:cNvSpPr>
            <a:spLocks noGrp="1" noChangeArrowheads="1"/>
          </p:cNvSpPr>
          <p:nvPr>
            <p:ph type="title"/>
          </p:nvPr>
        </p:nvSpPr>
        <p:spPr>
          <a:xfrm>
            <a:off x="208757" y="159544"/>
            <a:ext cx="7185025" cy="549275"/>
          </a:xfrm>
          <a:noFill/>
          <a:extLs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normAutofit fontScale="90000"/>
          </a:bodyPr>
          <a:lstStyle/>
          <a:p>
            <a:r>
              <a:rPr lang="en-US" altLang="pt-BR" dirty="0" err="1">
                <a:solidFill>
                  <a:srgbClr val="002060"/>
                </a:solidFill>
              </a:rPr>
              <a:t>Atitudes</a:t>
            </a:r>
            <a:r>
              <a:rPr lang="en-US" altLang="pt-BR" dirty="0">
                <a:solidFill>
                  <a:srgbClr val="002060"/>
                </a:solidFill>
              </a:rPr>
              <a:t> </a:t>
            </a:r>
            <a:r>
              <a:rPr lang="en-US" altLang="pt-BR" dirty="0" err="1">
                <a:solidFill>
                  <a:srgbClr val="002060"/>
                </a:solidFill>
              </a:rPr>
              <a:t>Inseguras</a:t>
            </a:r>
            <a:endParaRPr lang="en-US" altLang="pt-BR" dirty="0">
              <a:solidFill>
                <a:srgbClr val="002060"/>
              </a:solidFill>
            </a:endParaRPr>
          </a:p>
        </p:txBody>
      </p:sp>
      <p:sp>
        <p:nvSpPr>
          <p:cNvPr id="92164" name="Rectangle 36">
            <a:extLst>
              <a:ext uri="{FF2B5EF4-FFF2-40B4-BE49-F238E27FC236}">
                <a16:creationId xmlns:a16="http://schemas.microsoft.com/office/drawing/2014/main" xmlns="" id="{03E3E0CF-70BD-4568-BDB7-3DFF3F37A890}"/>
              </a:ext>
            </a:extLst>
          </p:cNvPr>
          <p:cNvSpPr>
            <a:spLocks noChangeArrowheads="1"/>
          </p:cNvSpPr>
          <p:nvPr/>
        </p:nvSpPr>
        <p:spPr bwMode="auto">
          <a:xfrm>
            <a:off x="779464" y="1238695"/>
            <a:ext cx="11093222" cy="38540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lvl1pPr marL="574675" indent="-574675">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Arrogância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Não</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insulte</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minha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inteligência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Heróica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“Eu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vou</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fazer</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isto</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qualquer</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maneira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Fatalística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“Qual a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serventia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Exceder</a:t>
            </a:r>
            <a:r>
              <a:rPr kumimoji="0" lang="en-US" altLang="pt-BR" sz="26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limites</a:t>
            </a:r>
            <a:r>
              <a:rPr kumimoji="0" lang="en-US" altLang="pt-BR" sz="26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“Estamos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quase</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acabando</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Invulnerabilidade</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Isto</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não</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pode</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acontecer</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comigo</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Ingenuidade</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 “Nada de mal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vai</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acontecer</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574675" marR="0" lvl="0" indent="-574675" algn="l" defTabSz="914400" rtl="0" eaLnBrk="1" fontAlgn="auto" latinLnBrk="0" hangingPunct="1">
              <a:lnSpc>
                <a:spcPct val="100000"/>
              </a:lnSpc>
              <a:spcBef>
                <a:spcPts val="0"/>
              </a:spcBef>
              <a:spcAft>
                <a:spcPct val="40000"/>
              </a:spcAft>
              <a:buClrTx/>
              <a:buSzPct val="90000"/>
              <a:buFont typeface="Wingdings" panose="05000000000000000000" pitchFamily="2" charset="2"/>
              <a:buChar char="q"/>
              <a:tabLst/>
              <a:defRPr/>
            </a:pPr>
            <a:r>
              <a:rPr kumimoji="0" lang="en-US" altLang="pt-BR"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Indestrutibilidade</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Mais</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50 mil km e o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pneu</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está</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bom</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ainda</a:t>
            </a:r>
            <a:r>
              <a:rPr kumimoji="0" lang="en-US" altLang="pt-BR"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4">
            <a:extLst>
              <a:ext uri="{FF2B5EF4-FFF2-40B4-BE49-F238E27FC236}">
                <a16:creationId xmlns:a16="http://schemas.microsoft.com/office/drawing/2014/main" xmlns="" id="{FEB70E6C-D52F-48A8-9B2C-47613117886C}"/>
              </a:ext>
            </a:extLst>
          </p:cNvPr>
          <p:cNvGrpSpPr>
            <a:grpSpLocks/>
          </p:cNvGrpSpPr>
          <p:nvPr/>
        </p:nvGrpSpPr>
        <p:grpSpPr bwMode="auto">
          <a:xfrm>
            <a:off x="4276726" y="2058988"/>
            <a:ext cx="6208713" cy="4387850"/>
            <a:chOff x="1590" y="1185"/>
            <a:chExt cx="3911" cy="2764"/>
          </a:xfrm>
        </p:grpSpPr>
        <p:sp>
          <p:nvSpPr>
            <p:cNvPr id="94214" name="Line 5">
              <a:extLst>
                <a:ext uri="{FF2B5EF4-FFF2-40B4-BE49-F238E27FC236}">
                  <a16:creationId xmlns:a16="http://schemas.microsoft.com/office/drawing/2014/main" xmlns="" id="{C45BC997-4DEB-4F70-A0E2-674031463F60}"/>
                </a:ext>
              </a:extLst>
            </p:cNvPr>
            <p:cNvSpPr>
              <a:spLocks noChangeShapeType="1"/>
            </p:cNvSpPr>
            <p:nvPr/>
          </p:nvSpPr>
          <p:spPr bwMode="auto">
            <a:xfrm flipH="1" flipV="1">
              <a:off x="4208" y="2103"/>
              <a:ext cx="1293" cy="184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5" name="Line 6">
              <a:extLst>
                <a:ext uri="{FF2B5EF4-FFF2-40B4-BE49-F238E27FC236}">
                  <a16:creationId xmlns:a16="http://schemas.microsoft.com/office/drawing/2014/main" xmlns="" id="{E9CBA146-41D2-4FD2-9224-637654DB39B3}"/>
                </a:ext>
              </a:extLst>
            </p:cNvPr>
            <p:cNvSpPr>
              <a:spLocks noChangeShapeType="1"/>
            </p:cNvSpPr>
            <p:nvPr/>
          </p:nvSpPr>
          <p:spPr bwMode="auto">
            <a:xfrm>
              <a:off x="4289" y="2047"/>
              <a:ext cx="1212" cy="138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6" name="Line 7">
              <a:extLst>
                <a:ext uri="{FF2B5EF4-FFF2-40B4-BE49-F238E27FC236}">
                  <a16:creationId xmlns:a16="http://schemas.microsoft.com/office/drawing/2014/main" xmlns="" id="{29B45AC8-24C1-483F-83DC-340953A95178}"/>
                </a:ext>
              </a:extLst>
            </p:cNvPr>
            <p:cNvSpPr>
              <a:spLocks noChangeShapeType="1"/>
            </p:cNvSpPr>
            <p:nvPr/>
          </p:nvSpPr>
          <p:spPr bwMode="auto">
            <a:xfrm>
              <a:off x="4131" y="2156"/>
              <a:ext cx="997" cy="179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7" name="Line 8">
              <a:extLst>
                <a:ext uri="{FF2B5EF4-FFF2-40B4-BE49-F238E27FC236}">
                  <a16:creationId xmlns:a16="http://schemas.microsoft.com/office/drawing/2014/main" xmlns="" id="{4B65C3AF-FC3D-4CF8-96F1-2D4EBA2444B1}"/>
                </a:ext>
              </a:extLst>
            </p:cNvPr>
            <p:cNvSpPr>
              <a:spLocks noChangeShapeType="1"/>
            </p:cNvSpPr>
            <p:nvPr/>
          </p:nvSpPr>
          <p:spPr bwMode="auto">
            <a:xfrm>
              <a:off x="4363" y="1991"/>
              <a:ext cx="1138" cy="99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8" name="Line 9">
              <a:extLst>
                <a:ext uri="{FF2B5EF4-FFF2-40B4-BE49-F238E27FC236}">
                  <a16:creationId xmlns:a16="http://schemas.microsoft.com/office/drawing/2014/main" xmlns="" id="{0AE2983A-2656-4131-8FD3-C33FD9EF9ABB}"/>
                </a:ext>
              </a:extLst>
            </p:cNvPr>
            <p:cNvSpPr>
              <a:spLocks noChangeShapeType="1"/>
            </p:cNvSpPr>
            <p:nvPr/>
          </p:nvSpPr>
          <p:spPr bwMode="auto">
            <a:xfrm>
              <a:off x="4058" y="2211"/>
              <a:ext cx="724" cy="173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19" name="Line 10">
              <a:extLst>
                <a:ext uri="{FF2B5EF4-FFF2-40B4-BE49-F238E27FC236}">
                  <a16:creationId xmlns:a16="http://schemas.microsoft.com/office/drawing/2014/main" xmlns="" id="{E557B0D3-93C3-48A5-A35F-54EFDFEB43B1}"/>
                </a:ext>
              </a:extLst>
            </p:cNvPr>
            <p:cNvSpPr>
              <a:spLocks noChangeShapeType="1"/>
            </p:cNvSpPr>
            <p:nvPr/>
          </p:nvSpPr>
          <p:spPr bwMode="auto">
            <a:xfrm>
              <a:off x="4438" y="1937"/>
              <a:ext cx="1063" cy="68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0" name="Line 11">
              <a:extLst>
                <a:ext uri="{FF2B5EF4-FFF2-40B4-BE49-F238E27FC236}">
                  <a16:creationId xmlns:a16="http://schemas.microsoft.com/office/drawing/2014/main" xmlns="" id="{A097C8E3-3A71-4360-A94D-C936F63F1477}"/>
                </a:ext>
              </a:extLst>
            </p:cNvPr>
            <p:cNvSpPr>
              <a:spLocks noChangeShapeType="1"/>
            </p:cNvSpPr>
            <p:nvPr/>
          </p:nvSpPr>
          <p:spPr bwMode="auto">
            <a:xfrm>
              <a:off x="3990" y="2252"/>
              <a:ext cx="470" cy="169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1" name="Line 12">
              <a:extLst>
                <a:ext uri="{FF2B5EF4-FFF2-40B4-BE49-F238E27FC236}">
                  <a16:creationId xmlns:a16="http://schemas.microsoft.com/office/drawing/2014/main" xmlns="" id="{3FCC42A5-BF95-4E84-9C7F-D5E1ED62943E}"/>
                </a:ext>
              </a:extLst>
            </p:cNvPr>
            <p:cNvSpPr>
              <a:spLocks noChangeShapeType="1"/>
            </p:cNvSpPr>
            <p:nvPr/>
          </p:nvSpPr>
          <p:spPr bwMode="auto">
            <a:xfrm>
              <a:off x="4521" y="1882"/>
              <a:ext cx="980" cy="425"/>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2" name="Line 13">
              <a:extLst>
                <a:ext uri="{FF2B5EF4-FFF2-40B4-BE49-F238E27FC236}">
                  <a16:creationId xmlns:a16="http://schemas.microsoft.com/office/drawing/2014/main" xmlns="" id="{14454410-BF37-482B-A1B8-112A51CB4D57}"/>
                </a:ext>
              </a:extLst>
            </p:cNvPr>
            <p:cNvSpPr>
              <a:spLocks noChangeShapeType="1"/>
            </p:cNvSpPr>
            <p:nvPr/>
          </p:nvSpPr>
          <p:spPr bwMode="auto">
            <a:xfrm>
              <a:off x="3922" y="2307"/>
              <a:ext cx="232" cy="164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3" name="Line 14">
              <a:extLst>
                <a:ext uri="{FF2B5EF4-FFF2-40B4-BE49-F238E27FC236}">
                  <a16:creationId xmlns:a16="http://schemas.microsoft.com/office/drawing/2014/main" xmlns="" id="{E5C9C596-A13E-4217-B1AF-7F381D550004}"/>
                </a:ext>
              </a:extLst>
            </p:cNvPr>
            <p:cNvSpPr>
              <a:spLocks noChangeShapeType="1"/>
            </p:cNvSpPr>
            <p:nvPr/>
          </p:nvSpPr>
          <p:spPr bwMode="auto">
            <a:xfrm>
              <a:off x="4597" y="1828"/>
              <a:ext cx="904" cy="206"/>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4" name="Line 15">
              <a:extLst>
                <a:ext uri="{FF2B5EF4-FFF2-40B4-BE49-F238E27FC236}">
                  <a16:creationId xmlns:a16="http://schemas.microsoft.com/office/drawing/2014/main" xmlns="" id="{F691C627-72EE-4325-8D13-3974821772EC}"/>
                </a:ext>
              </a:extLst>
            </p:cNvPr>
            <p:cNvSpPr>
              <a:spLocks noChangeShapeType="1"/>
            </p:cNvSpPr>
            <p:nvPr/>
          </p:nvSpPr>
          <p:spPr bwMode="auto">
            <a:xfrm>
              <a:off x="3848" y="2361"/>
              <a:ext cx="22" cy="15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5" name="Line 16">
              <a:extLst>
                <a:ext uri="{FF2B5EF4-FFF2-40B4-BE49-F238E27FC236}">
                  <a16:creationId xmlns:a16="http://schemas.microsoft.com/office/drawing/2014/main" xmlns="" id="{E89D710C-3C81-46B6-B02A-44268BF78DF6}"/>
                </a:ext>
              </a:extLst>
            </p:cNvPr>
            <p:cNvSpPr>
              <a:spLocks noChangeShapeType="1"/>
            </p:cNvSpPr>
            <p:nvPr/>
          </p:nvSpPr>
          <p:spPr bwMode="auto">
            <a:xfrm>
              <a:off x="4670" y="1773"/>
              <a:ext cx="831" cy="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6" name="Line 17">
              <a:extLst>
                <a:ext uri="{FF2B5EF4-FFF2-40B4-BE49-F238E27FC236}">
                  <a16:creationId xmlns:a16="http://schemas.microsoft.com/office/drawing/2014/main" xmlns="" id="{B0DDC83B-335F-47FA-AFCE-A9FEEC946F5A}"/>
                </a:ext>
              </a:extLst>
            </p:cNvPr>
            <p:cNvSpPr>
              <a:spLocks noChangeShapeType="1"/>
            </p:cNvSpPr>
            <p:nvPr/>
          </p:nvSpPr>
          <p:spPr bwMode="auto">
            <a:xfrm flipH="1">
              <a:off x="3570" y="2416"/>
              <a:ext cx="202" cy="1533"/>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7" name="Line 18">
              <a:extLst>
                <a:ext uri="{FF2B5EF4-FFF2-40B4-BE49-F238E27FC236}">
                  <a16:creationId xmlns:a16="http://schemas.microsoft.com/office/drawing/2014/main" xmlns="" id="{7E1B9BE6-38A6-4F65-9F09-BC9FAEB5B5E3}"/>
                </a:ext>
              </a:extLst>
            </p:cNvPr>
            <p:cNvSpPr>
              <a:spLocks noChangeShapeType="1"/>
            </p:cNvSpPr>
            <p:nvPr/>
          </p:nvSpPr>
          <p:spPr bwMode="auto">
            <a:xfrm flipV="1">
              <a:off x="4768" y="1596"/>
              <a:ext cx="733" cy="10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8" name="Line 19">
              <a:extLst>
                <a:ext uri="{FF2B5EF4-FFF2-40B4-BE49-F238E27FC236}">
                  <a16:creationId xmlns:a16="http://schemas.microsoft.com/office/drawing/2014/main" xmlns="" id="{7DB1229D-7076-4F6A-A91F-D3401946341A}"/>
                </a:ext>
              </a:extLst>
            </p:cNvPr>
            <p:cNvSpPr>
              <a:spLocks noChangeShapeType="1"/>
            </p:cNvSpPr>
            <p:nvPr/>
          </p:nvSpPr>
          <p:spPr bwMode="auto">
            <a:xfrm flipH="1">
              <a:off x="3256" y="2457"/>
              <a:ext cx="449" cy="149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29" name="Line 20">
              <a:extLst>
                <a:ext uri="{FF2B5EF4-FFF2-40B4-BE49-F238E27FC236}">
                  <a16:creationId xmlns:a16="http://schemas.microsoft.com/office/drawing/2014/main" xmlns="" id="{9FF3E97D-535E-436F-A777-5F499C6CBDA9}"/>
                </a:ext>
              </a:extLst>
            </p:cNvPr>
            <p:cNvSpPr>
              <a:spLocks noChangeShapeType="1"/>
            </p:cNvSpPr>
            <p:nvPr/>
          </p:nvSpPr>
          <p:spPr bwMode="auto">
            <a:xfrm flipH="1">
              <a:off x="2912" y="2512"/>
              <a:ext cx="710" cy="143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0" name="Line 21">
              <a:extLst>
                <a:ext uri="{FF2B5EF4-FFF2-40B4-BE49-F238E27FC236}">
                  <a16:creationId xmlns:a16="http://schemas.microsoft.com/office/drawing/2014/main" xmlns="" id="{86841411-C151-4350-9CA6-4FFA9B9054E8}"/>
                </a:ext>
              </a:extLst>
            </p:cNvPr>
            <p:cNvSpPr>
              <a:spLocks noChangeShapeType="1"/>
            </p:cNvSpPr>
            <p:nvPr/>
          </p:nvSpPr>
          <p:spPr bwMode="auto">
            <a:xfrm flipV="1">
              <a:off x="4866" y="1418"/>
              <a:ext cx="635" cy="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1" name="Line 22">
              <a:extLst>
                <a:ext uri="{FF2B5EF4-FFF2-40B4-BE49-F238E27FC236}">
                  <a16:creationId xmlns:a16="http://schemas.microsoft.com/office/drawing/2014/main" xmlns="" id="{2BE1E36D-E68A-448A-BA14-27A23A627FFD}"/>
                </a:ext>
              </a:extLst>
            </p:cNvPr>
            <p:cNvSpPr>
              <a:spLocks noChangeShapeType="1"/>
            </p:cNvSpPr>
            <p:nvPr/>
          </p:nvSpPr>
          <p:spPr bwMode="auto">
            <a:xfrm flipH="1">
              <a:off x="2531" y="2568"/>
              <a:ext cx="1018" cy="138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2" name="Line 23">
              <a:extLst>
                <a:ext uri="{FF2B5EF4-FFF2-40B4-BE49-F238E27FC236}">
                  <a16:creationId xmlns:a16="http://schemas.microsoft.com/office/drawing/2014/main" xmlns="" id="{9D8779E1-7655-4859-A82B-EF69F3453D44}"/>
                </a:ext>
              </a:extLst>
            </p:cNvPr>
            <p:cNvSpPr>
              <a:spLocks noChangeShapeType="1"/>
            </p:cNvSpPr>
            <p:nvPr/>
          </p:nvSpPr>
          <p:spPr bwMode="auto">
            <a:xfrm flipV="1">
              <a:off x="4962" y="1280"/>
              <a:ext cx="539" cy="28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3" name="Line 24">
              <a:extLst>
                <a:ext uri="{FF2B5EF4-FFF2-40B4-BE49-F238E27FC236}">
                  <a16:creationId xmlns:a16="http://schemas.microsoft.com/office/drawing/2014/main" xmlns="" id="{046F0B8E-8476-4B0E-860A-3ADEB124C8D9}"/>
                </a:ext>
              </a:extLst>
            </p:cNvPr>
            <p:cNvSpPr>
              <a:spLocks noChangeShapeType="1"/>
            </p:cNvSpPr>
            <p:nvPr/>
          </p:nvSpPr>
          <p:spPr bwMode="auto">
            <a:xfrm flipH="1">
              <a:off x="2111" y="2622"/>
              <a:ext cx="1362" cy="1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4" name="Line 25">
              <a:extLst>
                <a:ext uri="{FF2B5EF4-FFF2-40B4-BE49-F238E27FC236}">
                  <a16:creationId xmlns:a16="http://schemas.microsoft.com/office/drawing/2014/main" xmlns="" id="{7B12CBC3-9634-4099-9390-5D68655A3682}"/>
                </a:ext>
              </a:extLst>
            </p:cNvPr>
            <p:cNvSpPr>
              <a:spLocks noChangeShapeType="1"/>
            </p:cNvSpPr>
            <p:nvPr/>
          </p:nvSpPr>
          <p:spPr bwMode="auto">
            <a:xfrm flipH="1">
              <a:off x="1766" y="2678"/>
              <a:ext cx="1625" cy="127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5" name="Line 26">
              <a:extLst>
                <a:ext uri="{FF2B5EF4-FFF2-40B4-BE49-F238E27FC236}">
                  <a16:creationId xmlns:a16="http://schemas.microsoft.com/office/drawing/2014/main" xmlns="" id="{A564AC48-ACE1-409A-B91C-BEB74BB2F92C}"/>
                </a:ext>
              </a:extLst>
            </p:cNvPr>
            <p:cNvSpPr>
              <a:spLocks noChangeShapeType="1"/>
            </p:cNvSpPr>
            <p:nvPr/>
          </p:nvSpPr>
          <p:spPr bwMode="auto">
            <a:xfrm flipH="1">
              <a:off x="1590" y="1185"/>
              <a:ext cx="3911" cy="2764"/>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6" name="Line 27">
              <a:extLst>
                <a:ext uri="{FF2B5EF4-FFF2-40B4-BE49-F238E27FC236}">
                  <a16:creationId xmlns:a16="http://schemas.microsoft.com/office/drawing/2014/main" xmlns="" id="{6CB7E4E4-E8B0-415C-A380-81710FABD9E2}"/>
                </a:ext>
              </a:extLst>
            </p:cNvPr>
            <p:cNvSpPr>
              <a:spLocks noChangeShapeType="1"/>
            </p:cNvSpPr>
            <p:nvPr/>
          </p:nvSpPr>
          <p:spPr bwMode="auto">
            <a:xfrm flipV="1">
              <a:off x="1648" y="1239"/>
              <a:ext cx="3853" cy="271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7" name="Line 28">
              <a:extLst>
                <a:ext uri="{FF2B5EF4-FFF2-40B4-BE49-F238E27FC236}">
                  <a16:creationId xmlns:a16="http://schemas.microsoft.com/office/drawing/2014/main" xmlns="" id="{8E6B4C22-4774-474A-AF8A-E2F00BDDB938}"/>
                </a:ext>
              </a:extLst>
            </p:cNvPr>
            <p:cNvSpPr>
              <a:spLocks noChangeShapeType="1"/>
            </p:cNvSpPr>
            <p:nvPr/>
          </p:nvSpPr>
          <p:spPr bwMode="auto">
            <a:xfrm flipV="1">
              <a:off x="1811" y="1321"/>
              <a:ext cx="3690" cy="2628"/>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8" name="Line 29">
              <a:extLst>
                <a:ext uri="{FF2B5EF4-FFF2-40B4-BE49-F238E27FC236}">
                  <a16:creationId xmlns:a16="http://schemas.microsoft.com/office/drawing/2014/main" xmlns="" id="{B7D8D459-E4CC-4E33-9E23-BD6C49F2D104}"/>
                </a:ext>
              </a:extLst>
            </p:cNvPr>
            <p:cNvSpPr>
              <a:spLocks noChangeShapeType="1"/>
            </p:cNvSpPr>
            <p:nvPr/>
          </p:nvSpPr>
          <p:spPr bwMode="auto">
            <a:xfrm flipH="1">
              <a:off x="2006" y="1459"/>
              <a:ext cx="3495" cy="2490"/>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39" name="Line 30">
              <a:extLst>
                <a:ext uri="{FF2B5EF4-FFF2-40B4-BE49-F238E27FC236}">
                  <a16:creationId xmlns:a16="http://schemas.microsoft.com/office/drawing/2014/main" xmlns="" id="{0AEFD0E7-5DF6-45C7-AB50-8FEF6CC00735}"/>
                </a:ext>
              </a:extLst>
            </p:cNvPr>
            <p:cNvSpPr>
              <a:spLocks noChangeShapeType="1"/>
            </p:cNvSpPr>
            <p:nvPr/>
          </p:nvSpPr>
          <p:spPr bwMode="auto">
            <a:xfrm flipH="1">
              <a:off x="2237" y="1622"/>
              <a:ext cx="3264" cy="2327"/>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40" name="Line 31">
              <a:extLst>
                <a:ext uri="{FF2B5EF4-FFF2-40B4-BE49-F238E27FC236}">
                  <a16:creationId xmlns:a16="http://schemas.microsoft.com/office/drawing/2014/main" xmlns="" id="{5E7E7E58-976D-4742-91EE-6AE0EC97530C}"/>
                </a:ext>
              </a:extLst>
            </p:cNvPr>
            <p:cNvSpPr>
              <a:spLocks noChangeShapeType="1"/>
            </p:cNvSpPr>
            <p:nvPr/>
          </p:nvSpPr>
          <p:spPr bwMode="auto">
            <a:xfrm flipH="1">
              <a:off x="2538" y="1828"/>
              <a:ext cx="2963" cy="212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41" name="Line 32">
              <a:extLst>
                <a:ext uri="{FF2B5EF4-FFF2-40B4-BE49-F238E27FC236}">
                  <a16:creationId xmlns:a16="http://schemas.microsoft.com/office/drawing/2014/main" xmlns="" id="{BE99E348-E26E-47BC-98B1-15AEC66919DE}"/>
                </a:ext>
              </a:extLst>
            </p:cNvPr>
            <p:cNvSpPr>
              <a:spLocks noChangeShapeType="1"/>
            </p:cNvSpPr>
            <p:nvPr/>
          </p:nvSpPr>
          <p:spPr bwMode="auto">
            <a:xfrm flipH="1">
              <a:off x="2890" y="2088"/>
              <a:ext cx="2611" cy="18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42" name="Line 33">
              <a:extLst>
                <a:ext uri="{FF2B5EF4-FFF2-40B4-BE49-F238E27FC236}">
                  <a16:creationId xmlns:a16="http://schemas.microsoft.com/office/drawing/2014/main" xmlns="" id="{99F337B9-052B-4527-8C66-FC91B94D0892}"/>
                </a:ext>
              </a:extLst>
            </p:cNvPr>
            <p:cNvSpPr>
              <a:spLocks noChangeShapeType="1"/>
            </p:cNvSpPr>
            <p:nvPr/>
          </p:nvSpPr>
          <p:spPr bwMode="auto">
            <a:xfrm flipH="1">
              <a:off x="3315" y="2388"/>
              <a:ext cx="2186" cy="1561"/>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43" name="Line 34">
              <a:extLst>
                <a:ext uri="{FF2B5EF4-FFF2-40B4-BE49-F238E27FC236}">
                  <a16:creationId xmlns:a16="http://schemas.microsoft.com/office/drawing/2014/main" xmlns="" id="{F3B04D2E-B437-42CE-8DB9-97936668466B}"/>
                </a:ext>
              </a:extLst>
            </p:cNvPr>
            <p:cNvSpPr>
              <a:spLocks noChangeShapeType="1"/>
            </p:cNvSpPr>
            <p:nvPr/>
          </p:nvSpPr>
          <p:spPr bwMode="auto">
            <a:xfrm flipH="1">
              <a:off x="3794" y="2730"/>
              <a:ext cx="1707" cy="1219"/>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44" name="Line 35">
              <a:extLst>
                <a:ext uri="{FF2B5EF4-FFF2-40B4-BE49-F238E27FC236}">
                  <a16:creationId xmlns:a16="http://schemas.microsoft.com/office/drawing/2014/main" xmlns="" id="{54D91353-F3EB-43E2-AD8A-FBB78522E09C}"/>
                </a:ext>
              </a:extLst>
            </p:cNvPr>
            <p:cNvSpPr>
              <a:spLocks noChangeShapeType="1"/>
            </p:cNvSpPr>
            <p:nvPr/>
          </p:nvSpPr>
          <p:spPr bwMode="auto">
            <a:xfrm flipH="1">
              <a:off x="4295" y="3087"/>
              <a:ext cx="1206" cy="86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45" name="Line 36">
              <a:extLst>
                <a:ext uri="{FF2B5EF4-FFF2-40B4-BE49-F238E27FC236}">
                  <a16:creationId xmlns:a16="http://schemas.microsoft.com/office/drawing/2014/main" xmlns="" id="{D95E9056-7829-4E65-B277-160D3051B8F6}"/>
                </a:ext>
              </a:extLst>
            </p:cNvPr>
            <p:cNvSpPr>
              <a:spLocks noChangeShapeType="1"/>
            </p:cNvSpPr>
            <p:nvPr/>
          </p:nvSpPr>
          <p:spPr bwMode="auto">
            <a:xfrm flipH="1">
              <a:off x="4879" y="3497"/>
              <a:ext cx="622" cy="452"/>
            </a:xfrm>
            <a:prstGeom prst="line">
              <a:avLst/>
            </a:prstGeom>
            <a:noFill/>
            <a:ln w="12700">
              <a:solidFill>
                <a:srgbClr val="B2B2B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4211" name="Rectangle 2">
            <a:extLst>
              <a:ext uri="{FF2B5EF4-FFF2-40B4-BE49-F238E27FC236}">
                <a16:creationId xmlns:a16="http://schemas.microsoft.com/office/drawing/2014/main" xmlns="" id="{E48DA0F4-1F02-43F0-A964-A1FCB110C54E}"/>
              </a:ext>
            </a:extLst>
          </p:cNvPr>
          <p:cNvSpPr>
            <a:spLocks noChangeArrowheads="1"/>
          </p:cNvSpPr>
          <p:nvPr/>
        </p:nvSpPr>
        <p:spPr bwMode="auto">
          <a:xfrm>
            <a:off x="1225097" y="1309461"/>
            <a:ext cx="10707007" cy="3582990"/>
          </a:xfrm>
          <a:prstGeom prst="rect">
            <a:avLst/>
          </a:prstGeom>
          <a:noFill/>
          <a:ln>
            <a:noFill/>
          </a:ln>
          <a:effectLst/>
          <a:extLst>
            <a:ext uri="{909E8E84-426E-40DD-AFC4-6F175D3DCCD1}">
              <a14:hiddenFill xmlns:a14="http://schemas.microsoft.com/office/drawing/2010/main" xmlns="">
                <a:gradFill rotWithShape="0">
                  <a:gsLst>
                    <a:gs pos="0">
                      <a:srgbClr val="580076"/>
                    </a:gs>
                    <a:gs pos="100000">
                      <a:srgbClr val="9900CC"/>
                    </a:gs>
                  </a:gsLst>
                  <a:lin ang="0" scaled="1"/>
                </a:gradFill>
              </a14:hiddenFill>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463550" indent="-463550">
              <a:spcBef>
                <a:spcPct val="20000"/>
              </a:spcBef>
              <a:buSzPct val="85000"/>
              <a:buFont typeface="Wingdings" panose="05000000000000000000" pitchFamily="2" charset="2"/>
              <a:buChar char="q"/>
              <a:defRPr sz="3200">
                <a:solidFill>
                  <a:schemeClr val="bg1"/>
                </a:solidFill>
                <a:latin typeface="Arial" panose="020B0604020202020204" pitchFamily="34" charset="0"/>
              </a:defRPr>
            </a:lvl1pPr>
            <a:lvl2pPr marL="1279525" indent="-533400">
              <a:spcBef>
                <a:spcPct val="20000"/>
              </a:spcBef>
              <a:buSzPct val="60000"/>
              <a:buFont typeface="Monotype Sorts" pitchFamily="2" charset="2"/>
              <a:buChar char="u"/>
              <a:defRPr sz="2800">
                <a:solidFill>
                  <a:schemeClr val="bg1"/>
                </a:solidFill>
                <a:latin typeface="Arial" panose="020B0604020202020204" pitchFamily="34" charset="0"/>
              </a:defRPr>
            </a:lvl2pPr>
            <a:lvl3pPr marL="1851025" indent="-457200">
              <a:spcBef>
                <a:spcPct val="20000"/>
              </a:spcBef>
              <a:buSzPct val="100000"/>
              <a:buChar char="•"/>
              <a:defRPr sz="2400">
                <a:solidFill>
                  <a:schemeClr val="bg1"/>
                </a:solidFill>
                <a:latin typeface="Arial" panose="020B0604020202020204" pitchFamily="34" charset="0"/>
              </a:defRPr>
            </a:lvl3pPr>
            <a:lvl4pPr marL="2346325" indent="-381000">
              <a:spcBef>
                <a:spcPct val="20000"/>
              </a:spcBef>
              <a:buSzPct val="100000"/>
              <a:buChar char="–"/>
              <a:defRPr sz="2000">
                <a:solidFill>
                  <a:schemeClr val="bg1"/>
                </a:solidFill>
                <a:latin typeface="Arial" panose="020B0604020202020204" pitchFamily="34" charset="0"/>
              </a:defRPr>
            </a:lvl4pPr>
            <a:lvl5pPr marL="2841625" indent="-381000">
              <a:spcBef>
                <a:spcPct val="20000"/>
              </a:spcBef>
              <a:buSzPct val="100000"/>
              <a:buChar char="•"/>
              <a:defRPr sz="2000">
                <a:solidFill>
                  <a:schemeClr val="bg1"/>
                </a:solidFill>
                <a:latin typeface="Arial" panose="020B0604020202020204" pitchFamily="34" charset="0"/>
              </a:defRPr>
            </a:lvl5pPr>
            <a:lvl6pPr marL="3298825" indent="-381000" eaLnBrk="0" fontAlgn="base" hangingPunct="0">
              <a:spcBef>
                <a:spcPct val="20000"/>
              </a:spcBef>
              <a:spcAft>
                <a:spcPct val="0"/>
              </a:spcAft>
              <a:buSzPct val="100000"/>
              <a:buChar char="•"/>
              <a:defRPr sz="2000">
                <a:solidFill>
                  <a:schemeClr val="bg1"/>
                </a:solidFill>
                <a:latin typeface="Arial" panose="020B0604020202020204" pitchFamily="34" charset="0"/>
              </a:defRPr>
            </a:lvl6pPr>
            <a:lvl7pPr marL="3756025" indent="-381000" eaLnBrk="0" fontAlgn="base" hangingPunct="0">
              <a:spcBef>
                <a:spcPct val="20000"/>
              </a:spcBef>
              <a:spcAft>
                <a:spcPct val="0"/>
              </a:spcAft>
              <a:buSzPct val="100000"/>
              <a:buChar char="•"/>
              <a:defRPr sz="2000">
                <a:solidFill>
                  <a:schemeClr val="bg1"/>
                </a:solidFill>
                <a:latin typeface="Arial" panose="020B0604020202020204" pitchFamily="34" charset="0"/>
              </a:defRPr>
            </a:lvl7pPr>
            <a:lvl8pPr marL="4213225" indent="-381000" eaLnBrk="0" fontAlgn="base" hangingPunct="0">
              <a:spcBef>
                <a:spcPct val="20000"/>
              </a:spcBef>
              <a:spcAft>
                <a:spcPct val="0"/>
              </a:spcAft>
              <a:buSzPct val="100000"/>
              <a:buChar char="•"/>
              <a:defRPr sz="2000">
                <a:solidFill>
                  <a:schemeClr val="bg1"/>
                </a:solidFill>
                <a:latin typeface="Arial" panose="020B0604020202020204" pitchFamily="34" charset="0"/>
              </a:defRPr>
            </a:lvl8pPr>
            <a:lvl9pPr marL="4670425" indent="-381000" eaLnBrk="0" fontAlgn="base" hangingPunct="0">
              <a:spcBef>
                <a:spcPct val="20000"/>
              </a:spcBef>
              <a:spcAft>
                <a:spcPct val="0"/>
              </a:spcAft>
              <a:buSzPct val="100000"/>
              <a:buChar char="•"/>
              <a:defRPr sz="2000">
                <a:solidFill>
                  <a:schemeClr val="bg1"/>
                </a:solidFill>
                <a:latin typeface="Arial" panose="020B0604020202020204" pitchFamily="34" charset="0"/>
              </a:defRPr>
            </a:lvl9pPr>
          </a:lstStyle>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Todos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são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pessoalmente</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responsáveis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pela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segurança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líderes</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demonstram</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comprometimento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com 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segurança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confiança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permeia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organização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tomada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decisão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reflete</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segurança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em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primeiro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lugar</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Uma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atitude</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questionadora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é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cultivada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Aprender</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é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prática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organização</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a:p>
            <a:pPr marL="463550" marR="0" lvl="0" indent="-463550" algn="l" defTabSz="914400" rtl="0" eaLnBrk="1" fontAlgn="auto" latinLnBrk="0" hangingPunct="1">
              <a:lnSpc>
                <a:spcPct val="95000"/>
              </a:lnSpc>
              <a:spcBef>
                <a:spcPct val="20000"/>
              </a:spcBef>
              <a:spcAft>
                <a:spcPts val="0"/>
              </a:spcAft>
              <a:buClr>
                <a:prstClr val="white"/>
              </a:buClr>
              <a:buSzPct val="95000"/>
              <a:buFont typeface="Wingdings" panose="05000000000000000000" pitchFamily="2" charset="2"/>
              <a:buChar char="q"/>
              <a:tabLst/>
              <a:defRPr/>
            </a:pP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segurança</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está</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sob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constante</a:t>
            </a:r>
            <a:r>
              <a:rPr kumimoji="0" lang="en-US" altLang="pt-BR"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observação</a:t>
            </a:r>
            <a:r>
              <a:rPr kumimoji="0" lang="en-US" altLang="pt-BR"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sp>
        <p:nvSpPr>
          <p:cNvPr id="94212" name="Rectangle 3">
            <a:extLst>
              <a:ext uri="{FF2B5EF4-FFF2-40B4-BE49-F238E27FC236}">
                <a16:creationId xmlns:a16="http://schemas.microsoft.com/office/drawing/2014/main" xmlns="" id="{EF2D8CAF-7B62-4DFA-AA5B-342886F0D24B}"/>
              </a:ext>
            </a:extLst>
          </p:cNvPr>
          <p:cNvSpPr>
            <a:spLocks noChangeArrowheads="1"/>
          </p:cNvSpPr>
          <p:nvPr/>
        </p:nvSpPr>
        <p:spPr bwMode="auto">
          <a:xfrm>
            <a:off x="275771" y="50801"/>
            <a:ext cx="9696906" cy="758825"/>
          </a:xfrm>
          <a:prstGeom prst="rect">
            <a:avLst/>
          </a:prstGeom>
          <a:noFill/>
          <a:ln>
            <a:noFill/>
          </a:ln>
          <a:effectLst/>
          <a:extLst>
            <a:ext uri="{909E8E84-426E-40DD-AFC4-6F175D3DCCD1}">
              <a14:hiddenFill xmlns:a14="http://schemas.microsoft.com/office/drawing/2010/main" xmlns="">
                <a:gradFill rotWithShape="0">
                  <a:gsLst>
                    <a:gs pos="0">
                      <a:srgbClr val="580076"/>
                    </a:gs>
                    <a:gs pos="100000">
                      <a:srgbClr val="9900CC"/>
                    </a:gs>
                  </a:gsLst>
                  <a:lin ang="0" scaled="1"/>
                </a:gradFill>
              </a14:hiddenFill>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dist="35921" dir="2700000" algn="ctr" rotWithShape="0">
                    <a:schemeClr val="tx2"/>
                  </a:outerShdw>
                </a:effectLst>
              </a14:hiddenEffects>
            </a:ext>
          </a:extLst>
        </p:spPr>
        <p:txBody>
          <a:bodyPr anchor="ct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36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Alguns</a:t>
            </a:r>
            <a:r>
              <a:rPr kumimoji="0" lang="en-US" altLang="pt-BR" sz="36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pt-BR" sz="36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Princípios</a:t>
            </a:r>
            <a:r>
              <a:rPr kumimoji="0" lang="en-US" altLang="pt-BR" sz="36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da </a:t>
            </a:r>
            <a:r>
              <a:rPr kumimoji="0" lang="en-US" altLang="pt-BR" sz="36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Cultura</a:t>
            </a:r>
            <a:r>
              <a:rPr kumimoji="0" lang="en-US" altLang="pt-BR" sz="36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de Segurança</a:t>
            </a:r>
          </a:p>
        </p:txBody>
      </p:sp>
      <p:sp>
        <p:nvSpPr>
          <p:cNvPr id="94213" name="Rectangle 37">
            <a:extLst>
              <a:ext uri="{FF2B5EF4-FFF2-40B4-BE49-F238E27FC236}">
                <a16:creationId xmlns:a16="http://schemas.microsoft.com/office/drawing/2014/main" xmlns="" id="{FBFEE327-416B-4852-8DBC-90E29D0F3B85}"/>
              </a:ext>
            </a:extLst>
          </p:cNvPr>
          <p:cNvSpPr>
            <a:spLocks noChangeArrowheads="1"/>
          </p:cNvSpPr>
          <p:nvPr/>
        </p:nvSpPr>
        <p:spPr bwMode="auto">
          <a:xfrm>
            <a:off x="7810501" y="6115050"/>
            <a:ext cx="2455800"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lvl1pPr>
              <a:defRPr sz="4800">
                <a:solidFill>
                  <a:srgbClr val="00279F"/>
                </a:solidFill>
                <a:latin typeface="Arial" panose="020B0604020202020204" pitchFamily="34" charset="0"/>
              </a:defRPr>
            </a:lvl1pPr>
            <a:lvl2pPr marL="742950" indent="-285750">
              <a:defRPr sz="4800">
                <a:solidFill>
                  <a:srgbClr val="00279F"/>
                </a:solidFill>
                <a:latin typeface="Arial" panose="020B0604020202020204" pitchFamily="34" charset="0"/>
              </a:defRPr>
            </a:lvl2pPr>
            <a:lvl3pPr marL="1143000" indent="-228600">
              <a:defRPr sz="4800">
                <a:solidFill>
                  <a:srgbClr val="00279F"/>
                </a:solidFill>
                <a:latin typeface="Arial" panose="020B0604020202020204" pitchFamily="34" charset="0"/>
              </a:defRPr>
            </a:lvl3pPr>
            <a:lvl4pPr marL="1600200" indent="-228600">
              <a:defRPr sz="4800">
                <a:solidFill>
                  <a:srgbClr val="00279F"/>
                </a:solidFill>
                <a:latin typeface="Arial" panose="020B0604020202020204" pitchFamily="34" charset="0"/>
              </a:defRPr>
            </a:lvl4pPr>
            <a:lvl5pPr marL="2057400" indent="-228600">
              <a:defRPr sz="4800">
                <a:solidFill>
                  <a:srgbClr val="00279F"/>
                </a:solidFill>
                <a:latin typeface="Arial" panose="020B0604020202020204" pitchFamily="34" charset="0"/>
              </a:defRPr>
            </a:lvl5pPr>
            <a:lvl6pPr marL="2514600" indent="-228600" eaLnBrk="0" fontAlgn="base" hangingPunct="0">
              <a:spcBef>
                <a:spcPct val="0"/>
              </a:spcBef>
              <a:spcAft>
                <a:spcPct val="0"/>
              </a:spcAft>
              <a:defRPr sz="4800">
                <a:solidFill>
                  <a:srgbClr val="00279F"/>
                </a:solidFill>
                <a:latin typeface="Arial" panose="020B0604020202020204" pitchFamily="34" charset="0"/>
              </a:defRPr>
            </a:lvl6pPr>
            <a:lvl7pPr marL="2971800" indent="-228600" eaLnBrk="0" fontAlgn="base" hangingPunct="0">
              <a:spcBef>
                <a:spcPct val="0"/>
              </a:spcBef>
              <a:spcAft>
                <a:spcPct val="0"/>
              </a:spcAft>
              <a:defRPr sz="4800">
                <a:solidFill>
                  <a:srgbClr val="00279F"/>
                </a:solidFill>
                <a:latin typeface="Arial" panose="020B0604020202020204" pitchFamily="34" charset="0"/>
              </a:defRPr>
            </a:lvl7pPr>
            <a:lvl8pPr marL="3429000" indent="-228600" eaLnBrk="0" fontAlgn="base" hangingPunct="0">
              <a:spcBef>
                <a:spcPct val="0"/>
              </a:spcBef>
              <a:spcAft>
                <a:spcPct val="0"/>
              </a:spcAft>
              <a:defRPr sz="4800">
                <a:solidFill>
                  <a:srgbClr val="00279F"/>
                </a:solidFill>
                <a:latin typeface="Arial" panose="020B0604020202020204" pitchFamily="34" charset="0"/>
              </a:defRPr>
            </a:lvl8pPr>
            <a:lvl9pPr marL="3886200" indent="-228600" eaLnBrk="0" fontAlgn="base" hangingPunct="0">
              <a:spcBef>
                <a:spcPct val="0"/>
              </a:spcBef>
              <a:spcAft>
                <a:spcPct val="0"/>
              </a:spcAft>
              <a:defRPr sz="4800">
                <a:solidFill>
                  <a:srgbClr val="00279F"/>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BR"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Fonte: INPO, </a:t>
            </a:r>
            <a:r>
              <a:rPr kumimoji="0" lang="en-US" altLang="pt-BR" sz="9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Principles for a Strong Nuclear</a:t>
            </a:r>
            <a:br>
              <a:rPr kumimoji="0" lang="en-US" altLang="pt-BR" sz="9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br>
            <a:r>
              <a:rPr kumimoji="0" lang="en-US" altLang="pt-BR" sz="9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Safety Culture</a:t>
            </a:r>
            <a:r>
              <a:rPr kumimoji="0" lang="en-US" altLang="pt-BR"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November 2004.</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272C15-D76F-4BF2-A346-95CD9453112F}"/>
              </a:ext>
            </a:extLst>
          </p:cNvPr>
          <p:cNvSpPr>
            <a:spLocks noGrp="1"/>
          </p:cNvSpPr>
          <p:nvPr>
            <p:ph type="title"/>
          </p:nvPr>
        </p:nvSpPr>
        <p:spPr/>
        <p:txBody>
          <a:bodyPr/>
          <a:lstStyle/>
          <a:p>
            <a:r>
              <a:rPr lang="pt-BR" b="1" dirty="0">
                <a:solidFill>
                  <a:srgbClr val="002060"/>
                </a:solidFill>
                <a:highlight>
                  <a:srgbClr val="FFFF00"/>
                </a:highlight>
              </a:rPr>
              <a:t>Muito Obrigado!</a:t>
            </a:r>
          </a:p>
        </p:txBody>
      </p:sp>
      <p:pic>
        <p:nvPicPr>
          <p:cNvPr id="5" name="Espaço Reservado para Conteúdo 4">
            <a:extLst>
              <a:ext uri="{FF2B5EF4-FFF2-40B4-BE49-F238E27FC236}">
                <a16:creationId xmlns:a16="http://schemas.microsoft.com/office/drawing/2014/main" xmlns="" id="{0986B17B-F940-4A96-A869-E8EA0B57627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711679" y="853168"/>
            <a:ext cx="6642121" cy="4351338"/>
          </a:xfrm>
        </p:spPr>
      </p:pic>
    </p:spTree>
    <p:extLst>
      <p:ext uri="{BB962C8B-B14F-4D97-AF65-F5344CB8AC3E}">
        <p14:creationId xmlns:p14="http://schemas.microsoft.com/office/powerpoint/2010/main" xmlns="" val="25349441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lstStyle/>
          <a:p>
            <a:r>
              <a:rPr lang="pt-BR" dirty="0"/>
              <a:t>Dúvidas: tudo aquilo que se quer perguntar mas não se sabe a quem! 😊</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xmlns="" val="3519407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306" name="Picture 2" descr="Graphic3">
            <a:extLst>
              <a:ext uri="{FF2B5EF4-FFF2-40B4-BE49-F238E27FC236}">
                <a16:creationId xmlns:a16="http://schemas.microsoft.com/office/drawing/2014/main" xmlns="" id="{1EE6EA6B-6BE3-4E1B-BA7D-B177771E0BC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6214" y="1"/>
            <a:ext cx="5411787" cy="6308725"/>
          </a:xfrm>
          <a:prstGeom prst="rect">
            <a:avLst/>
          </a:prstGeom>
          <a:noFill/>
          <a:extLst>
            <a:ext uri="{909E8E84-426E-40DD-AFC4-6F175D3DCCD1}">
              <a14:hiddenFill xmlns:a14="http://schemas.microsoft.com/office/drawing/2010/main" xmlns="">
                <a:solidFill>
                  <a:srgbClr val="FFFFFF"/>
                </a:solidFill>
              </a14:hiddenFill>
            </a:ext>
          </a:extLst>
        </p:spPr>
      </p:pic>
      <p:sp>
        <p:nvSpPr>
          <p:cNvPr id="1122307" name="Rectangle 3">
            <a:extLst>
              <a:ext uri="{FF2B5EF4-FFF2-40B4-BE49-F238E27FC236}">
                <a16:creationId xmlns:a16="http://schemas.microsoft.com/office/drawing/2014/main" xmlns="" id="{FD190415-0EBF-4521-8891-86671F95C310}"/>
              </a:ext>
            </a:extLst>
          </p:cNvPr>
          <p:cNvSpPr>
            <a:spLocks noChangeArrowheads="1"/>
          </p:cNvSpPr>
          <p:nvPr/>
        </p:nvSpPr>
        <p:spPr bwMode="auto">
          <a:xfrm>
            <a:off x="5907088" y="6096000"/>
            <a:ext cx="844550" cy="185738"/>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2308" name="Rectangle 4">
            <a:extLst>
              <a:ext uri="{FF2B5EF4-FFF2-40B4-BE49-F238E27FC236}">
                <a16:creationId xmlns:a16="http://schemas.microsoft.com/office/drawing/2014/main" xmlns="" id="{DACE72AE-7D55-49E9-BBEB-62CDE91F271C}"/>
              </a:ext>
            </a:extLst>
          </p:cNvPr>
          <p:cNvSpPr>
            <a:spLocks noChangeArrowheads="1"/>
          </p:cNvSpPr>
          <p:nvPr/>
        </p:nvSpPr>
        <p:spPr bwMode="auto">
          <a:xfrm>
            <a:off x="4979988" y="6858000"/>
            <a:ext cx="5688012" cy="223838"/>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2309" name="Text Box 5">
            <a:extLst>
              <a:ext uri="{FF2B5EF4-FFF2-40B4-BE49-F238E27FC236}">
                <a16:creationId xmlns:a16="http://schemas.microsoft.com/office/drawing/2014/main" xmlns="" id="{09BFA801-E20F-4969-A11B-8C43D3C9F4A3}"/>
              </a:ext>
            </a:extLst>
          </p:cNvPr>
          <p:cNvSpPr txBox="1">
            <a:spLocks noChangeArrowheads="1"/>
          </p:cNvSpPr>
          <p:nvPr/>
        </p:nvSpPr>
        <p:spPr bwMode="auto">
          <a:xfrm>
            <a:off x="1524000" y="1"/>
            <a:ext cx="3563938" cy="32559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spAutoFit/>
          </a:bodyPr>
          <a:lstStyle/>
          <a:p>
            <a:pPr eaLnBrk="0" hangingPunct="0">
              <a:lnSpc>
                <a:spcPct val="110000"/>
              </a:lnSpc>
              <a:spcBef>
                <a:spcPct val="20000"/>
              </a:spcBef>
              <a:buClr>
                <a:srgbClr val="FFFF00"/>
              </a:buClr>
              <a:buSzPct val="75000"/>
              <a:buFont typeface="Monotype Sorts" charset="2"/>
              <a:buNone/>
            </a:pPr>
            <a:r>
              <a:rPr lang="en-US" altLang="en-US" sz="4000" b="1" u="sng"/>
              <a:t>RELOCAÇÃO</a:t>
            </a:r>
          </a:p>
          <a:p>
            <a:pPr eaLnBrk="0" hangingPunct="0">
              <a:lnSpc>
                <a:spcPct val="110000"/>
              </a:lnSpc>
              <a:spcBef>
                <a:spcPct val="20000"/>
              </a:spcBef>
              <a:buClr>
                <a:srgbClr val="FFFF00"/>
              </a:buClr>
              <a:buSzPct val="75000"/>
              <a:buFont typeface="Monotype Sorts" charset="2"/>
              <a:buNone/>
            </a:pPr>
            <a:endParaRPr lang="en-US" altLang="en-US" sz="2000" b="1" u="sng"/>
          </a:p>
          <a:p>
            <a:pPr eaLnBrk="0" hangingPunct="0">
              <a:lnSpc>
                <a:spcPct val="110000"/>
              </a:lnSpc>
              <a:spcBef>
                <a:spcPct val="20000"/>
              </a:spcBef>
              <a:buClr>
                <a:srgbClr val="FFFF00"/>
              </a:buClr>
              <a:buSzPct val="75000"/>
              <a:buFont typeface="Monotype Sorts" charset="2"/>
              <a:buNone/>
            </a:pPr>
            <a:r>
              <a:rPr lang="en-US" altLang="en-US" sz="2000" b="1"/>
              <a:t>Ucrania	         91,406</a:t>
            </a:r>
          </a:p>
          <a:p>
            <a:pPr eaLnBrk="0" hangingPunct="0">
              <a:lnSpc>
                <a:spcPct val="110000"/>
              </a:lnSpc>
              <a:spcBef>
                <a:spcPct val="20000"/>
              </a:spcBef>
              <a:buClr>
                <a:srgbClr val="FFFF00"/>
              </a:buClr>
              <a:buSzPct val="75000"/>
              <a:buFont typeface="Monotype Sorts" charset="2"/>
              <a:buNone/>
            </a:pPr>
            <a:r>
              <a:rPr lang="en-US" altLang="en-US" sz="2000" b="1"/>
              <a:t>Belarus	         24,725</a:t>
            </a:r>
          </a:p>
          <a:p>
            <a:pPr eaLnBrk="0" hangingPunct="0">
              <a:lnSpc>
                <a:spcPct val="110000"/>
              </a:lnSpc>
              <a:spcBef>
                <a:spcPct val="20000"/>
              </a:spcBef>
              <a:buClr>
                <a:srgbClr val="FFFF00"/>
              </a:buClr>
              <a:buSzPct val="75000"/>
              <a:buFont typeface="Monotype Sorts" charset="2"/>
              <a:buNone/>
            </a:pPr>
            <a:r>
              <a:rPr lang="en-US" altLang="en-US" sz="2000" b="1"/>
              <a:t>Russian Federation  186</a:t>
            </a:r>
          </a:p>
          <a:p>
            <a:pPr eaLnBrk="0" hangingPunct="0">
              <a:lnSpc>
                <a:spcPct val="110000"/>
              </a:lnSpc>
              <a:spcBef>
                <a:spcPct val="20000"/>
              </a:spcBef>
              <a:buClr>
                <a:srgbClr val="FFFF00"/>
              </a:buClr>
              <a:buSzPct val="75000"/>
              <a:buFont typeface="Monotype Sorts" charset="2"/>
              <a:buNone/>
            </a:pPr>
            <a:r>
              <a:rPr lang="en-US" altLang="en-US" sz="2800" b="1"/>
              <a:t>Total	  116,317</a:t>
            </a:r>
          </a:p>
          <a:p>
            <a:pPr eaLnBrk="0" hangingPunct="0">
              <a:lnSpc>
                <a:spcPct val="110000"/>
              </a:lnSpc>
              <a:spcBef>
                <a:spcPct val="20000"/>
              </a:spcBef>
              <a:buClr>
                <a:srgbClr val="FFFF00"/>
              </a:buClr>
              <a:buSzPct val="75000"/>
              <a:buFont typeface="Monotype Sorts" charset="2"/>
              <a:buNone/>
            </a:pPr>
            <a:r>
              <a:rPr lang="en-US" altLang="en-US" b="1"/>
              <a:t>    </a:t>
            </a:r>
            <a:endParaRPr lang="es-ES_tradnl" altLang="en-US" sz="1600">
              <a:latin typeface="Times New Roman" panose="02020603050405020304" pitchFamily="18" charset="0"/>
            </a:endParaRPr>
          </a:p>
        </p:txBody>
      </p:sp>
      <p:pic>
        <p:nvPicPr>
          <p:cNvPr id="1122310" name="Picture 6" descr="42a_150x98">
            <a:extLst>
              <a:ext uri="{FF2B5EF4-FFF2-40B4-BE49-F238E27FC236}">
                <a16:creationId xmlns:a16="http://schemas.microsoft.com/office/drawing/2014/main" xmlns="" id="{971FB4F6-8E66-4316-95DE-3B20C1F1C0D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4429126"/>
            <a:ext cx="3708400" cy="242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122306"/>
                                        </p:tgtEl>
                                        <p:attrNameLst>
                                          <p:attrName>style.visibility</p:attrName>
                                        </p:attrNameLst>
                                      </p:cBhvr>
                                      <p:to>
                                        <p:strVal val="visible"/>
                                      </p:to>
                                    </p:set>
                                    <p:animEffect transition="in" filter="box(out)">
                                      <p:cBhvr>
                                        <p:cTn id="7" dur="500"/>
                                        <p:tgtEl>
                                          <p:spTgt spid="112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a:extLst>
              <a:ext uri="{FF2B5EF4-FFF2-40B4-BE49-F238E27FC236}">
                <a16:creationId xmlns:a16="http://schemas.microsoft.com/office/drawing/2014/main" xmlns="" id="{1B3FBA4D-B5B4-4FEF-9622-5226F8A399B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26" name="Picture 2">
            <a:extLst>
              <a:ext uri="{FF2B5EF4-FFF2-40B4-BE49-F238E27FC236}">
                <a16:creationId xmlns:a16="http://schemas.microsoft.com/office/drawing/2014/main" xmlns="" id="{A58F5F11-486B-4AA1-838F-5F55D6D491A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50800"/>
            <a:ext cx="9144000" cy="680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0" name="Picture 2">
            <a:extLst>
              <a:ext uri="{FF2B5EF4-FFF2-40B4-BE49-F238E27FC236}">
                <a16:creationId xmlns:a16="http://schemas.microsoft.com/office/drawing/2014/main" xmlns="" id="{4166A827-EAAD-495F-A1F5-FD1961943C5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a:extLst>
              <a:ext uri="{FF2B5EF4-FFF2-40B4-BE49-F238E27FC236}">
                <a16:creationId xmlns:a16="http://schemas.microsoft.com/office/drawing/2014/main" xmlns="" id="{53E8EC5D-08A8-4165-94F8-2E44BB543649}"/>
              </a:ext>
            </a:extLst>
          </p:cNvPr>
          <p:cNvSpPr>
            <a:spLocks noGrp="1" noChangeArrowheads="1"/>
          </p:cNvSpPr>
          <p:nvPr>
            <p:ph type="subTitle" idx="4294967295"/>
          </p:nvPr>
        </p:nvSpPr>
        <p:spPr>
          <a:xfrm>
            <a:off x="0" y="476250"/>
            <a:ext cx="10009188" cy="449263"/>
          </a:xfrm>
          <a:effectLst>
            <a:outerShdw dist="35921" dir="2700000" algn="ctr" rotWithShape="0">
              <a:schemeClr val="bg2"/>
            </a:outerShdw>
          </a:effectLst>
        </p:spPr>
        <p:txBody>
          <a:bodyPr>
            <a:normAutofit fontScale="92500" lnSpcReduction="10000"/>
          </a:bodyPr>
          <a:lstStyle/>
          <a:p>
            <a:pPr marL="0" indent="0" algn="ctr">
              <a:lnSpc>
                <a:spcPct val="150000"/>
              </a:lnSpc>
              <a:buNone/>
            </a:pPr>
            <a:r>
              <a:rPr lang="en-US" altLang="en-US"/>
              <a:t>RESIDENTES NAS ÁREAS "CONTAMINADAS"</a:t>
            </a:r>
          </a:p>
        </p:txBody>
      </p:sp>
      <p:pic>
        <p:nvPicPr>
          <p:cNvPr id="1129475" name="Picture 3">
            <a:extLst>
              <a:ext uri="{FF2B5EF4-FFF2-40B4-BE49-F238E27FC236}">
                <a16:creationId xmlns:a16="http://schemas.microsoft.com/office/drawing/2014/main" xmlns="" id="{D8F8B55E-AD4C-4EE2-B2C3-DFC3D674918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3389" y="1617664"/>
            <a:ext cx="8713787" cy="524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lstStyle/>
          <a:p>
            <a:r>
              <a:rPr lang="pt-BR" dirty="0"/>
              <a:t>Riscos e percepção de riscos relativos a uma central nuclear</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r>
              <a:rPr lang="pt-BR" dirty="0"/>
              <a:t>Créditos: Dr. Abel González – IAEA / UNSCEAR  / ARN</a:t>
            </a:r>
          </a:p>
          <a:p>
            <a:endParaRPr lang="en-US" dirty="0"/>
          </a:p>
        </p:txBody>
      </p:sp>
    </p:spTree>
    <p:extLst>
      <p:ext uri="{BB962C8B-B14F-4D97-AF65-F5344CB8AC3E}">
        <p14:creationId xmlns:p14="http://schemas.microsoft.com/office/powerpoint/2010/main" xmlns="" val="4034752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a:extLst>
              <a:ext uri="{FF2B5EF4-FFF2-40B4-BE49-F238E27FC236}">
                <a16:creationId xmlns:a16="http://schemas.microsoft.com/office/drawing/2014/main" xmlns="" id="{CDA507B9-D0B1-47F1-AFCF-E807C8905A45}"/>
              </a:ext>
            </a:extLst>
          </p:cNvPr>
          <p:cNvSpPr>
            <a:spLocks noGrp="1" noChangeArrowheads="1"/>
          </p:cNvSpPr>
          <p:nvPr>
            <p:ph type="title"/>
          </p:nvPr>
        </p:nvSpPr>
        <p:spPr/>
        <p:txBody>
          <a:bodyPr/>
          <a:lstStyle/>
          <a:p>
            <a:r>
              <a:rPr lang="es-ES_tradnl" altLang="en-US"/>
              <a:t>DOSE DOS RESIDENTES</a:t>
            </a:r>
          </a:p>
        </p:txBody>
      </p:sp>
      <p:sp>
        <p:nvSpPr>
          <p:cNvPr id="1133571" name="Rectangle 3">
            <a:extLst>
              <a:ext uri="{FF2B5EF4-FFF2-40B4-BE49-F238E27FC236}">
                <a16:creationId xmlns:a16="http://schemas.microsoft.com/office/drawing/2014/main" xmlns="" id="{92B8617E-2FAE-4583-AA54-A8A035878295}"/>
              </a:ext>
            </a:extLst>
          </p:cNvPr>
          <p:cNvSpPr>
            <a:spLocks noGrp="1" noChangeArrowheads="1"/>
          </p:cNvSpPr>
          <p:nvPr>
            <p:ph idx="1"/>
          </p:nvPr>
        </p:nvSpPr>
        <p:spPr>
          <a:xfrm>
            <a:off x="1673225" y="1654176"/>
            <a:ext cx="9253538" cy="4900613"/>
          </a:xfrm>
          <a:effectLst>
            <a:outerShdw dist="35921" dir="2700000" algn="ctr" rotWithShape="0">
              <a:schemeClr val="bg2"/>
            </a:outerShdw>
          </a:effectLst>
        </p:spPr>
        <p:txBody>
          <a:bodyPr/>
          <a:lstStyle/>
          <a:p>
            <a:pPr>
              <a:buFont typeface="Wingdings" panose="05000000000000000000" pitchFamily="2" charset="2"/>
              <a:buNone/>
            </a:pPr>
            <a:r>
              <a:rPr lang="en-US" altLang="en-US"/>
              <a:t>Média (10 anos)   </a:t>
            </a:r>
            <a:r>
              <a:rPr lang="en-US" altLang="en-US">
                <a:sym typeface="Symbol" panose="05050102010706020507" pitchFamily="18" charset="2"/>
              </a:rPr>
              <a:t>   </a:t>
            </a:r>
            <a:r>
              <a:rPr lang="en-US" altLang="en-US">
                <a:solidFill>
                  <a:srgbClr val="FFFF00"/>
                </a:solidFill>
              </a:rPr>
              <a:t>8 mSv</a:t>
            </a:r>
          </a:p>
          <a:p>
            <a:pPr>
              <a:buFont typeface="Wingdings" panose="05000000000000000000" pitchFamily="2" charset="2"/>
              <a:buNone/>
            </a:pPr>
            <a:r>
              <a:rPr lang="en-US" altLang="en-US"/>
              <a:t>	     </a:t>
            </a:r>
          </a:p>
          <a:p>
            <a:pPr>
              <a:buFont typeface="Wingdings" panose="05000000000000000000" pitchFamily="2" charset="2"/>
              <a:buNone/>
            </a:pPr>
            <a:r>
              <a:rPr lang="en-US" altLang="en-US"/>
              <a:t> </a:t>
            </a:r>
            <a:endParaRPr lang="en-US" altLang="en-US">
              <a:solidFill>
                <a:srgbClr val="FFFF00"/>
              </a:solidFill>
            </a:endParaRPr>
          </a:p>
          <a:p>
            <a:pPr>
              <a:buFont typeface="Wingdings" panose="05000000000000000000" pitchFamily="2" charset="2"/>
              <a:buNone/>
            </a:pPr>
            <a:r>
              <a:rPr lang="en-US" altLang="en-US"/>
              <a:t> Para sempre	      </a:t>
            </a:r>
            <a:r>
              <a:rPr lang="en-US" altLang="en-US">
                <a:sym typeface="Symbol" panose="05050102010706020507" pitchFamily="18" charset="2"/>
              </a:rPr>
              <a:t>  </a:t>
            </a:r>
            <a:r>
              <a:rPr lang="en-US" altLang="en-US"/>
              <a:t> </a:t>
            </a:r>
            <a:r>
              <a:rPr lang="en-US" altLang="en-US">
                <a:solidFill>
                  <a:srgbClr val="FFFF00"/>
                </a:solidFill>
              </a:rPr>
              <a:t>13 mSv</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762" name="Picture 2" descr="milk">
            <a:extLst>
              <a:ext uri="{FF2B5EF4-FFF2-40B4-BE49-F238E27FC236}">
                <a16:creationId xmlns:a16="http://schemas.microsoft.com/office/drawing/2014/main" xmlns="" id="{EA0631ED-A48E-42A5-8A66-30628B9D8BF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91088" y="3121026"/>
            <a:ext cx="4114800" cy="2593975"/>
          </a:xfrm>
          <a:prstGeom prst="rect">
            <a:avLst/>
          </a:prstGeom>
          <a:noFill/>
          <a:extLst>
            <a:ext uri="{909E8E84-426E-40DD-AFC4-6F175D3DCCD1}">
              <a14:hiddenFill xmlns:a14="http://schemas.microsoft.com/office/drawing/2010/main" xmlns="">
                <a:solidFill>
                  <a:srgbClr val="FFFFFF"/>
                </a:solidFill>
              </a14:hiddenFill>
            </a:ext>
          </a:extLst>
        </p:spPr>
      </p:pic>
      <p:pic>
        <p:nvPicPr>
          <p:cNvPr id="1141763" name="Picture 3" descr="pe02043_">
            <a:extLst>
              <a:ext uri="{FF2B5EF4-FFF2-40B4-BE49-F238E27FC236}">
                <a16:creationId xmlns:a16="http://schemas.microsoft.com/office/drawing/2014/main" xmlns="" id="{9751A77B-6E82-45FD-8EDC-81897345A25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48675" y="3206751"/>
            <a:ext cx="2406650" cy="3344863"/>
          </a:xfrm>
          <a:prstGeom prst="rect">
            <a:avLst/>
          </a:prstGeom>
          <a:noFill/>
          <a:effectLst>
            <a:outerShdw dist="107763" dir="18900000" algn="ctr" rotWithShape="0">
              <a:srgbClr val="808080"/>
            </a:outerShdw>
          </a:effectLst>
          <a:extLst>
            <a:ext uri="{909E8E84-426E-40DD-AFC4-6F175D3DCCD1}">
              <a14:hiddenFill xmlns:a14="http://schemas.microsoft.com/office/drawing/2010/main" xmlns="">
                <a:solidFill>
                  <a:srgbClr val="FFFFFF"/>
                </a:solidFill>
              </a14:hiddenFill>
            </a:ext>
          </a:extLst>
        </p:spPr>
      </p:pic>
      <p:pic>
        <p:nvPicPr>
          <p:cNvPr id="1141764" name="Picture 4" descr="cow-and-calf">
            <a:extLst>
              <a:ext uri="{FF2B5EF4-FFF2-40B4-BE49-F238E27FC236}">
                <a16:creationId xmlns:a16="http://schemas.microsoft.com/office/drawing/2014/main" xmlns="" id="{7497B671-A666-4EEF-B295-632A5C008DE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1" y="2041525"/>
            <a:ext cx="3421063" cy="2565400"/>
          </a:xfrm>
          <a:prstGeom prst="rect">
            <a:avLst/>
          </a:prstGeom>
          <a:noFill/>
          <a:extLst>
            <a:ext uri="{909E8E84-426E-40DD-AFC4-6F175D3DCCD1}">
              <a14:hiddenFill xmlns:a14="http://schemas.microsoft.com/office/drawing/2010/main" xmlns="">
                <a:solidFill>
                  <a:srgbClr val="FFFFFF"/>
                </a:solidFill>
              </a14:hiddenFill>
            </a:ext>
          </a:extLst>
        </p:spPr>
      </p:pic>
      <p:pic>
        <p:nvPicPr>
          <p:cNvPr id="1141765" name="Picture 5" descr="fallout_coming">
            <a:extLst>
              <a:ext uri="{FF2B5EF4-FFF2-40B4-BE49-F238E27FC236}">
                <a16:creationId xmlns:a16="http://schemas.microsoft.com/office/drawing/2014/main" xmlns="" id="{61DE93DE-3664-4E5F-95E4-81EB1370A06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0" y="1"/>
            <a:ext cx="3430588" cy="2430463"/>
          </a:xfrm>
          <a:prstGeom prst="rect">
            <a:avLst/>
          </a:prstGeom>
          <a:noFill/>
          <a:extLst>
            <a:ext uri="{909E8E84-426E-40DD-AFC4-6F175D3DCCD1}">
              <a14:hiddenFill xmlns:a14="http://schemas.microsoft.com/office/drawing/2010/main" xmlns="">
                <a:solidFill>
                  <a:srgbClr val="FFFFFF"/>
                </a:solidFill>
              </a14:hiddenFill>
            </a:ext>
          </a:extLst>
        </p:spPr>
      </p:pic>
      <p:sp>
        <p:nvSpPr>
          <p:cNvPr id="1141766" name="Line 6">
            <a:extLst>
              <a:ext uri="{FF2B5EF4-FFF2-40B4-BE49-F238E27FC236}">
                <a16:creationId xmlns:a16="http://schemas.microsoft.com/office/drawing/2014/main" xmlns="" id="{AD304D50-0994-4C6F-ADBB-8C7F54058202}"/>
              </a:ext>
            </a:extLst>
          </p:cNvPr>
          <p:cNvSpPr>
            <a:spLocks noChangeShapeType="1"/>
          </p:cNvSpPr>
          <p:nvPr/>
        </p:nvSpPr>
        <p:spPr bwMode="auto">
          <a:xfrm>
            <a:off x="3089276" y="3570288"/>
            <a:ext cx="6200775" cy="463550"/>
          </a:xfrm>
          <a:prstGeom prst="line">
            <a:avLst/>
          </a:prstGeom>
          <a:noFill/>
          <a:ln w="76200" cap="sq">
            <a:solidFill>
              <a:srgbClr val="FF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1765"/>
                                        </p:tgtEl>
                                        <p:attrNameLst>
                                          <p:attrName>style.visibility</p:attrName>
                                        </p:attrNameLst>
                                      </p:cBhvr>
                                      <p:to>
                                        <p:strVal val="visible"/>
                                      </p:to>
                                    </p:set>
                                    <p:animEffect transition="in" filter="dissolve">
                                      <p:cBhvr>
                                        <p:cTn id="7" dur="500"/>
                                        <p:tgtEl>
                                          <p:spTgt spid="1141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41764"/>
                                        </p:tgtEl>
                                        <p:attrNameLst>
                                          <p:attrName>style.visibility</p:attrName>
                                        </p:attrNameLst>
                                      </p:cBhvr>
                                      <p:to>
                                        <p:strVal val="visible"/>
                                      </p:to>
                                    </p:set>
                                    <p:animEffect transition="in" filter="dissolve">
                                      <p:cBhvr>
                                        <p:cTn id="12" dur="500"/>
                                        <p:tgtEl>
                                          <p:spTgt spid="11417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41762"/>
                                        </p:tgtEl>
                                        <p:attrNameLst>
                                          <p:attrName>style.visibility</p:attrName>
                                        </p:attrNameLst>
                                      </p:cBhvr>
                                      <p:to>
                                        <p:strVal val="visible"/>
                                      </p:to>
                                    </p:set>
                                    <p:animEffect transition="in" filter="dissolve">
                                      <p:cBhvr>
                                        <p:cTn id="17" dur="500"/>
                                        <p:tgtEl>
                                          <p:spTgt spid="11417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41763"/>
                                        </p:tgtEl>
                                        <p:attrNameLst>
                                          <p:attrName>style.visibility</p:attrName>
                                        </p:attrNameLst>
                                      </p:cBhvr>
                                      <p:to>
                                        <p:strVal val="visible"/>
                                      </p:to>
                                    </p:set>
                                    <p:animEffect transition="in" filter="dissolve">
                                      <p:cBhvr>
                                        <p:cTn id="22" dur="500"/>
                                        <p:tgtEl>
                                          <p:spTgt spid="11417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1141766"/>
                                        </p:tgtEl>
                                        <p:attrNameLst>
                                          <p:attrName>style.visibility</p:attrName>
                                        </p:attrNameLst>
                                      </p:cBhvr>
                                      <p:to>
                                        <p:strVal val="visible"/>
                                      </p:to>
                                    </p:set>
                                    <p:anim calcmode="lin" valueType="num">
                                      <p:cBhvr>
                                        <p:cTn id="27" dur="500" fill="hold"/>
                                        <p:tgtEl>
                                          <p:spTgt spid="1141766"/>
                                        </p:tgtEl>
                                        <p:attrNameLst>
                                          <p:attrName>ppt_x</p:attrName>
                                        </p:attrNameLst>
                                      </p:cBhvr>
                                      <p:tavLst>
                                        <p:tav tm="0">
                                          <p:val>
                                            <p:strVal val="#ppt_x-#ppt_w/2"/>
                                          </p:val>
                                        </p:tav>
                                        <p:tav tm="100000">
                                          <p:val>
                                            <p:strVal val="#ppt_x"/>
                                          </p:val>
                                        </p:tav>
                                      </p:tavLst>
                                    </p:anim>
                                    <p:anim calcmode="lin" valueType="num">
                                      <p:cBhvr>
                                        <p:cTn id="28" dur="500" fill="hold"/>
                                        <p:tgtEl>
                                          <p:spTgt spid="1141766"/>
                                        </p:tgtEl>
                                        <p:attrNameLst>
                                          <p:attrName>ppt_y</p:attrName>
                                        </p:attrNameLst>
                                      </p:cBhvr>
                                      <p:tavLst>
                                        <p:tav tm="0">
                                          <p:val>
                                            <p:strVal val="#ppt_y"/>
                                          </p:val>
                                        </p:tav>
                                        <p:tav tm="100000">
                                          <p:val>
                                            <p:strVal val="#ppt_y"/>
                                          </p:val>
                                        </p:tav>
                                      </p:tavLst>
                                    </p:anim>
                                    <p:anim calcmode="lin" valueType="num">
                                      <p:cBhvr>
                                        <p:cTn id="29" dur="500" fill="hold"/>
                                        <p:tgtEl>
                                          <p:spTgt spid="1141766"/>
                                        </p:tgtEl>
                                        <p:attrNameLst>
                                          <p:attrName>ppt_w</p:attrName>
                                        </p:attrNameLst>
                                      </p:cBhvr>
                                      <p:tavLst>
                                        <p:tav tm="0">
                                          <p:val>
                                            <p:fltVal val="0"/>
                                          </p:val>
                                        </p:tav>
                                        <p:tav tm="100000">
                                          <p:val>
                                            <p:strVal val="#ppt_w"/>
                                          </p:val>
                                        </p:tav>
                                      </p:tavLst>
                                    </p:anim>
                                    <p:anim calcmode="lin" valueType="num">
                                      <p:cBhvr>
                                        <p:cTn id="30" dur="500" fill="hold"/>
                                        <p:tgtEl>
                                          <p:spTgt spid="11417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3810" name="Rectangle 2">
            <a:extLst>
              <a:ext uri="{FF2B5EF4-FFF2-40B4-BE49-F238E27FC236}">
                <a16:creationId xmlns:a16="http://schemas.microsoft.com/office/drawing/2014/main" xmlns="" id="{038156DB-B2CA-400D-8772-BD943BA9D3E5}"/>
              </a:ext>
            </a:extLst>
          </p:cNvPr>
          <p:cNvSpPr>
            <a:spLocks noGrp="1" noChangeArrowheads="1"/>
          </p:cNvSpPr>
          <p:nvPr>
            <p:ph type="title"/>
          </p:nvPr>
        </p:nvSpPr>
        <p:spPr/>
        <p:txBody>
          <a:bodyPr/>
          <a:lstStyle/>
          <a:p>
            <a:r>
              <a:rPr lang="en-US" altLang="en-US"/>
              <a:t>Dosagem na tireoide</a:t>
            </a:r>
          </a:p>
        </p:txBody>
      </p:sp>
      <p:sp>
        <p:nvSpPr>
          <p:cNvPr id="1143811" name="Rectangle 3">
            <a:extLst>
              <a:ext uri="{FF2B5EF4-FFF2-40B4-BE49-F238E27FC236}">
                <a16:creationId xmlns:a16="http://schemas.microsoft.com/office/drawing/2014/main" xmlns="" id="{9B258638-9E0F-4E2B-9729-EA99E25FA6FC}"/>
              </a:ext>
            </a:extLst>
          </p:cNvPr>
          <p:cNvSpPr>
            <a:spLocks noGrp="1" noChangeArrowheads="1"/>
          </p:cNvSpPr>
          <p:nvPr>
            <p:ph idx="1"/>
          </p:nvPr>
        </p:nvSpPr>
        <p:spPr>
          <a:xfrm>
            <a:off x="1822450" y="2600326"/>
            <a:ext cx="8845550" cy="3406775"/>
          </a:xfrm>
          <a:effectLst>
            <a:outerShdw dist="35921" dir="2700000" algn="ctr" rotWithShape="0">
              <a:schemeClr val="bg2"/>
            </a:outerShdw>
          </a:effectLst>
        </p:spPr>
        <p:txBody>
          <a:bodyPr/>
          <a:lstStyle/>
          <a:p>
            <a:pPr>
              <a:lnSpc>
                <a:spcPct val="120000"/>
              </a:lnSpc>
            </a:pPr>
            <a:r>
              <a:rPr lang="en-US" altLang="en-US"/>
              <a:t>Dose média na tireoideia </a:t>
            </a:r>
            <a:r>
              <a:rPr lang="en-US" altLang="en-US">
                <a:sym typeface="Symbol" panose="05050102010706020507" pitchFamily="18" charset="2"/>
              </a:rPr>
              <a:t> </a:t>
            </a:r>
            <a:r>
              <a:rPr lang="ru-RU" altLang="en-US">
                <a:solidFill>
                  <a:srgbClr val="FFFF00"/>
                </a:solidFill>
              </a:rPr>
              <a:t>300 </a:t>
            </a:r>
            <a:r>
              <a:rPr lang="en-US" altLang="en-US">
                <a:solidFill>
                  <a:srgbClr val="FFFF00"/>
                </a:solidFill>
              </a:rPr>
              <a:t>mSv</a:t>
            </a:r>
            <a:r>
              <a:rPr lang="ru-RU" altLang="en-US">
                <a:solidFill>
                  <a:srgbClr val="FFFF00"/>
                </a:solidFill>
              </a:rPr>
              <a:t> ?</a:t>
            </a:r>
          </a:p>
          <a:p>
            <a:pPr>
              <a:lnSpc>
                <a:spcPct val="120000"/>
              </a:lnSpc>
            </a:pPr>
            <a:r>
              <a:rPr lang="en-US" altLang="en-US"/>
              <a:t>Meninos mais expostos </a:t>
            </a:r>
            <a:r>
              <a:rPr lang="en-US" altLang="en-US">
                <a:sym typeface="Symbol" panose="05050102010706020507" pitchFamily="18" charset="2"/>
              </a:rPr>
              <a:t></a:t>
            </a:r>
            <a:r>
              <a:rPr lang="en-US" altLang="en-US"/>
              <a:t> </a:t>
            </a:r>
            <a:r>
              <a:rPr lang="ru-RU" altLang="en-US">
                <a:solidFill>
                  <a:srgbClr val="FFFF00"/>
                </a:solidFill>
              </a:rPr>
              <a:t>10000</a:t>
            </a:r>
            <a:r>
              <a:rPr lang="ru-RU" altLang="en-US"/>
              <a:t> </a:t>
            </a:r>
            <a:r>
              <a:rPr lang="en-US" altLang="en-US"/>
              <a:t>mSv</a:t>
            </a:r>
            <a:r>
              <a:rPr lang="ru-RU" altLang="en-US">
                <a:solidFill>
                  <a:srgbClr val="FFFF00"/>
                </a:solidFill>
              </a:rPr>
              <a:t> ?,</a:t>
            </a:r>
            <a:r>
              <a:rPr lang="en-US" altLang="en-US"/>
              <a:t>      </a:t>
            </a:r>
          </a:p>
          <a:p>
            <a:pPr>
              <a:lnSpc>
                <a:spcPct val="120000"/>
              </a:lnSpc>
              <a:buFont typeface="Wingdings" panose="05000000000000000000" pitchFamily="2" charset="2"/>
              <a:buNone/>
            </a:pPr>
            <a:endParaRPr lang="es-AR" altLang="en-US">
              <a:solidFill>
                <a:srgbClr val="FFFF00"/>
              </a:solidFill>
            </a:endParaRPr>
          </a:p>
          <a:p>
            <a:pPr>
              <a:lnSpc>
                <a:spcPct val="120000"/>
              </a:lnSpc>
              <a:buFont typeface="Wingdings" panose="05000000000000000000" pitchFamily="2" charset="2"/>
              <a:buNone/>
            </a:pPr>
            <a:r>
              <a:rPr lang="en-US" altLang="en-US"/>
              <a:t>o mais?</a:t>
            </a:r>
          </a:p>
          <a:p>
            <a:pPr>
              <a:lnSpc>
                <a:spcPct val="120000"/>
              </a:lnSpc>
              <a:buFont typeface="Wingdings" panose="05000000000000000000" pitchFamily="2" charset="2"/>
              <a:buNone/>
            </a:pPr>
            <a:endParaRPr lang="en-US" altLang="en-US"/>
          </a:p>
        </p:txBody>
      </p:sp>
      <p:sp>
        <p:nvSpPr>
          <p:cNvPr id="1143812" name="Text Box 4">
            <a:extLst>
              <a:ext uri="{FF2B5EF4-FFF2-40B4-BE49-F238E27FC236}">
                <a16:creationId xmlns:a16="http://schemas.microsoft.com/office/drawing/2014/main" xmlns="" id="{E198F45C-8FB7-4711-BB2C-FE7E155C71C9}"/>
              </a:ext>
            </a:extLst>
          </p:cNvPr>
          <p:cNvSpPr txBox="1">
            <a:spLocks noChangeArrowheads="1"/>
          </p:cNvSpPr>
          <p:nvPr/>
        </p:nvSpPr>
        <p:spPr bwMode="auto">
          <a:xfrm>
            <a:off x="5562601" y="1257300"/>
            <a:ext cx="1006475" cy="170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20000"/>
              </a:spcBef>
              <a:buClr>
                <a:srgbClr val="FFFF00"/>
              </a:buClr>
              <a:buSzPct val="75000"/>
              <a:buFont typeface="Monotype Sorts" charset="2"/>
              <a:buNone/>
            </a:pPr>
            <a:r>
              <a:rPr lang="en-US" altLang="en-US" sz="10600" b="1">
                <a:solidFill>
                  <a:srgbClr val="FFFF00"/>
                </a:solidFill>
              </a:rPr>
              <a:t>?</a:t>
            </a:r>
            <a:endParaRPr lang="es-ES_tradnl" altLang="en-US" sz="420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43812">
                                            <p:txEl>
                                              <p:pRg st="0" end="0"/>
                                            </p:txEl>
                                          </p:spTgt>
                                        </p:tgtEl>
                                        <p:attrNameLst>
                                          <p:attrName>style.visibility</p:attrName>
                                        </p:attrNameLst>
                                      </p:cBhvr>
                                      <p:to>
                                        <p:strVal val="visible"/>
                                      </p:to>
                                    </p:set>
                                    <p:animEffect transition="in" filter="box(out)">
                                      <p:cBhvr>
                                        <p:cTn id="7" dur="500"/>
                                        <p:tgtEl>
                                          <p:spTgt spid="11438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43811">
                                            <p:txEl>
                                              <p:pRg st="0" end="0"/>
                                            </p:txEl>
                                          </p:spTgt>
                                        </p:tgtEl>
                                        <p:attrNameLst>
                                          <p:attrName>style.visibility</p:attrName>
                                        </p:attrNameLst>
                                      </p:cBhvr>
                                      <p:to>
                                        <p:strVal val="visible"/>
                                      </p:to>
                                    </p:set>
                                    <p:animEffect transition="in" filter="box(out)">
                                      <p:cBhvr>
                                        <p:cTn id="12" dur="500"/>
                                        <p:tgtEl>
                                          <p:spTgt spid="11438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43811">
                                            <p:txEl>
                                              <p:pRg st="1" end="1"/>
                                            </p:txEl>
                                          </p:spTgt>
                                        </p:tgtEl>
                                        <p:attrNameLst>
                                          <p:attrName>style.visibility</p:attrName>
                                        </p:attrNameLst>
                                      </p:cBhvr>
                                      <p:to>
                                        <p:strVal val="visible"/>
                                      </p:to>
                                    </p:set>
                                    <p:animEffect transition="in" filter="box(out)">
                                      <p:cBhvr>
                                        <p:cTn id="17" dur="500"/>
                                        <p:tgtEl>
                                          <p:spTgt spid="11438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43811">
                                            <p:txEl>
                                              <p:pRg st="3" end="3"/>
                                            </p:txEl>
                                          </p:spTgt>
                                        </p:tgtEl>
                                        <p:attrNameLst>
                                          <p:attrName>style.visibility</p:attrName>
                                        </p:attrNameLst>
                                      </p:cBhvr>
                                      <p:to>
                                        <p:strVal val="visible"/>
                                      </p:to>
                                    </p:set>
                                    <p:animEffect transition="in" filter="box(out)">
                                      <p:cBhvr>
                                        <p:cTn id="22" dur="500"/>
                                        <p:tgtEl>
                                          <p:spTgt spid="11438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811" grpId="0" build="p" autoUpdateAnimBg="0"/>
      <p:bldP spid="114381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Text Box 2">
            <a:extLst>
              <a:ext uri="{FF2B5EF4-FFF2-40B4-BE49-F238E27FC236}">
                <a16:creationId xmlns:a16="http://schemas.microsoft.com/office/drawing/2014/main" xmlns="" id="{4CDF9748-E97F-4741-BF7F-4C8C684B2CD3}"/>
              </a:ext>
            </a:extLst>
          </p:cNvPr>
          <p:cNvSpPr txBox="1">
            <a:spLocks noChangeArrowheads="1"/>
          </p:cNvSpPr>
          <p:nvPr/>
        </p:nvSpPr>
        <p:spPr bwMode="auto">
          <a:xfrm>
            <a:off x="1524000" y="5692776"/>
            <a:ext cx="8985250" cy="396875"/>
          </a:xfrm>
          <a:prstGeom prst="rect">
            <a:avLst/>
          </a:prstGeom>
          <a:solidFill>
            <a:schemeClr val="bg2"/>
          </a:solidFill>
          <a:ln>
            <a:noFill/>
          </a:ln>
          <a:effectLst>
            <a:outerShdw dist="35921" dir="2700000" algn="ctr" rotWithShape="0">
              <a:schemeClr val="bg2"/>
            </a:outerShdw>
          </a:effectLst>
          <a:extLst>
            <a:ext uri="{91240B29-F687-4F45-9708-019B960494DF}">
              <a14:hiddenLine xmlns:a14="http://schemas.microsoft.com/office/drawing/2010/main" xmlns="" w="9525" cap="sq">
                <a:solidFill>
                  <a:srgbClr val="FFFF00"/>
                </a:solidFill>
                <a:miter lim="800000"/>
                <a:headEnd/>
                <a:tailEnd/>
              </a14:hiddenLine>
            </a:ext>
          </a:extLst>
        </p:spPr>
        <p:txBody>
          <a:bodyPr>
            <a:spAutoFit/>
          </a:bodyPr>
          <a:lstStyle/>
          <a:p>
            <a:pPr algn="ctr" eaLnBrk="0" hangingPunct="0"/>
            <a:r>
              <a:rPr lang="es-ES_tradnl" altLang="en-US" sz="1000">
                <a:solidFill>
                  <a:srgbClr val="FFFF00"/>
                </a:solidFill>
                <a:latin typeface="Times New Roman" panose="02020603050405020304" pitchFamily="18" charset="0"/>
                <a:sym typeface="Symbol" panose="05050102010706020507" pitchFamily="18" charset="2"/>
              </a:rPr>
              <a:t>Jacob P, Bogdanova TI, Buglova E, Chepurniy M, Demidchik Y, Gavrilin Y, Kenigsberg J,</a:t>
            </a:r>
            <a:r>
              <a:rPr lang="en-US" altLang="en-US" sz="1000">
                <a:solidFill>
                  <a:srgbClr val="FFFF00"/>
                </a:solidFill>
                <a:latin typeface="Times New Roman" panose="02020603050405020304" pitchFamily="18" charset="0"/>
                <a:sym typeface="Symbol" panose="05050102010706020507" pitchFamily="18" charset="2"/>
              </a:rPr>
              <a:t> </a:t>
            </a:r>
            <a:r>
              <a:rPr lang="es-ES_tradnl" altLang="en-US" sz="1000">
                <a:solidFill>
                  <a:srgbClr val="FFFF00"/>
                </a:solidFill>
                <a:latin typeface="Times New Roman" panose="02020603050405020304" pitchFamily="18" charset="0"/>
                <a:sym typeface="Symbol" panose="05050102010706020507" pitchFamily="18" charset="2"/>
              </a:rPr>
              <a:t>Meckbach R, Schotola C, Shinkarev S,</a:t>
            </a:r>
            <a:r>
              <a:rPr lang="en-US" altLang="en-US" sz="1000">
                <a:solidFill>
                  <a:srgbClr val="FFFF00"/>
                </a:solidFill>
                <a:latin typeface="Times New Roman" panose="02020603050405020304" pitchFamily="18" charset="0"/>
                <a:sym typeface="Symbol" panose="05050102010706020507" pitchFamily="18" charset="2"/>
              </a:rPr>
              <a:t> </a:t>
            </a:r>
            <a:r>
              <a:rPr lang="es-ES_tradnl" altLang="en-US" sz="1000">
                <a:solidFill>
                  <a:srgbClr val="FFFF00"/>
                </a:solidFill>
                <a:latin typeface="Times New Roman" panose="02020603050405020304" pitchFamily="18" charset="0"/>
                <a:sym typeface="Symbol" panose="05050102010706020507" pitchFamily="18" charset="2"/>
              </a:rPr>
              <a:t>Tronko MD, Ulanovsky A, Vavilov S, Walsh L</a:t>
            </a:r>
            <a:r>
              <a:rPr lang="en-US" altLang="en-US" sz="1000">
                <a:solidFill>
                  <a:srgbClr val="FFFF00"/>
                </a:solidFill>
                <a:latin typeface="Times New Roman" panose="02020603050405020304" pitchFamily="18" charset="0"/>
                <a:sym typeface="Symbol" panose="05050102010706020507" pitchFamily="18" charset="2"/>
              </a:rPr>
              <a:t> </a:t>
            </a:r>
            <a:r>
              <a:rPr lang="es-ES_tradnl" altLang="en-US" sz="1000">
                <a:solidFill>
                  <a:srgbClr val="FFFF00"/>
                </a:solidFill>
                <a:latin typeface="Times New Roman" panose="02020603050405020304" pitchFamily="18" charset="0"/>
                <a:sym typeface="Symbol" panose="05050102010706020507" pitchFamily="18" charset="2"/>
              </a:rPr>
              <a:t>(2006) Thyroid cancer risk in areas of  and Belarus affected by the Chernobyl</a:t>
            </a:r>
            <a:r>
              <a:rPr lang="en-US" altLang="en-US" sz="1000">
                <a:solidFill>
                  <a:srgbClr val="FFFF00"/>
                </a:solidFill>
                <a:latin typeface="Times New Roman" panose="02020603050405020304" pitchFamily="18" charset="0"/>
                <a:sym typeface="Symbol" panose="05050102010706020507" pitchFamily="18" charset="2"/>
              </a:rPr>
              <a:t> </a:t>
            </a:r>
            <a:r>
              <a:rPr lang="es-ES_tradnl" altLang="en-US" sz="1000">
                <a:solidFill>
                  <a:srgbClr val="FFFF00"/>
                </a:solidFill>
                <a:latin typeface="Times New Roman" panose="02020603050405020304" pitchFamily="18" charset="0"/>
                <a:sym typeface="Symbol" panose="05050102010706020507" pitchFamily="18" charset="2"/>
              </a:rPr>
              <a:t>accident. Radiat Res. 165(1) 1-8</a:t>
            </a:r>
            <a:endParaRPr lang="es-ES_tradnl" altLang="en-US" sz="1000" b="1">
              <a:solidFill>
                <a:srgbClr val="FFFF00"/>
              </a:solidFill>
              <a:latin typeface="Times New Roman" panose="02020603050405020304" pitchFamily="18" charset="0"/>
              <a:sym typeface="Symbol" panose="05050102010706020507" pitchFamily="18" charset="2"/>
            </a:endParaRPr>
          </a:p>
        </p:txBody>
      </p:sp>
      <p:pic>
        <p:nvPicPr>
          <p:cNvPr id="1159171" name="Picture 3">
            <a:extLst>
              <a:ext uri="{FF2B5EF4-FFF2-40B4-BE49-F238E27FC236}">
                <a16:creationId xmlns:a16="http://schemas.microsoft.com/office/drawing/2014/main" xmlns="" id="{DFADF1B6-B560-4621-A488-B773FCA1EB3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1" y="317500"/>
            <a:ext cx="9153525" cy="535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4290" name="Rectangle 2">
            <a:extLst>
              <a:ext uri="{FF2B5EF4-FFF2-40B4-BE49-F238E27FC236}">
                <a16:creationId xmlns:a16="http://schemas.microsoft.com/office/drawing/2014/main" xmlns="" id="{640D1BE5-EA13-4C14-A2E7-EFE42CEA7116}"/>
              </a:ext>
            </a:extLst>
          </p:cNvPr>
          <p:cNvSpPr>
            <a:spLocks noGrp="1" noChangeArrowheads="1"/>
          </p:cNvSpPr>
          <p:nvPr>
            <p:ph type="subTitle" idx="1"/>
          </p:nvPr>
        </p:nvSpPr>
        <p:spPr>
          <a:xfrm>
            <a:off x="1524001" y="1806575"/>
            <a:ext cx="8748713" cy="1182688"/>
          </a:xfrm>
          <a:effectLst>
            <a:outerShdw dist="35921" dir="2700000" algn="ctr" rotWithShape="0">
              <a:schemeClr val="bg2"/>
            </a:outerShdw>
          </a:effectLst>
        </p:spPr>
        <p:txBody>
          <a:bodyPr/>
          <a:lstStyle/>
          <a:p>
            <a:r>
              <a:rPr lang="pt-BR" altLang="en-US"/>
              <a:t>En suma, pode ser atribuído a Chernobyl</a:t>
            </a:r>
            <a:r>
              <a:rPr lang="en-US" altLang="en-US" sz="4400"/>
              <a:t>:</a:t>
            </a:r>
            <a:endParaRPr lang="es-ES_tradnl" altLang="en-US" sz="4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64290">
                                            <p:txEl>
                                              <p:pRg st="0" end="0"/>
                                            </p:txEl>
                                          </p:spTgt>
                                        </p:tgtEl>
                                        <p:attrNameLst>
                                          <p:attrName>style.visibility</p:attrName>
                                        </p:attrNameLst>
                                      </p:cBhvr>
                                      <p:to>
                                        <p:strVal val="visible"/>
                                      </p:to>
                                    </p:set>
                                    <p:animEffect transition="in" filter="wipe(left)">
                                      <p:cBhvr>
                                        <p:cTn id="7" dur="500"/>
                                        <p:tgtEl>
                                          <p:spTgt spid="11642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0"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5314" name="Rectangle 2">
            <a:extLst>
              <a:ext uri="{FF2B5EF4-FFF2-40B4-BE49-F238E27FC236}">
                <a16:creationId xmlns:a16="http://schemas.microsoft.com/office/drawing/2014/main" xmlns="" id="{EE879C3B-60AB-471E-9EBC-2E8902CE147C}"/>
              </a:ext>
            </a:extLst>
          </p:cNvPr>
          <p:cNvSpPr>
            <a:spLocks noGrp="1" noChangeArrowheads="1"/>
          </p:cNvSpPr>
          <p:nvPr>
            <p:ph type="subTitle" idx="1"/>
          </p:nvPr>
        </p:nvSpPr>
        <p:spPr>
          <a:xfrm>
            <a:off x="1524000" y="1092200"/>
            <a:ext cx="9144000" cy="1809750"/>
          </a:xfrm>
          <a:effectLst>
            <a:outerShdw dist="35921" dir="2700000" algn="ctr" rotWithShape="0">
              <a:schemeClr val="bg2"/>
            </a:outerShdw>
          </a:effectLst>
        </p:spPr>
        <p:txBody>
          <a:bodyPr>
            <a:normAutofit fontScale="85000" lnSpcReduction="10000"/>
          </a:bodyPr>
          <a:lstStyle/>
          <a:p>
            <a:pPr algn="l">
              <a:lnSpc>
                <a:spcPct val="170000"/>
              </a:lnSpc>
              <a:buFont typeface="Wingdings" panose="05000000000000000000" pitchFamily="2" charset="2"/>
              <a:buChar char="l"/>
            </a:pPr>
            <a:r>
              <a:rPr lang="en-US" altLang="en-US"/>
              <a:t> </a:t>
            </a:r>
            <a:r>
              <a:rPr lang="pt-BR" altLang="en-US"/>
              <a:t>~ 30 mortes (~ instantâneas) e</a:t>
            </a:r>
          </a:p>
          <a:p>
            <a:pPr algn="l">
              <a:lnSpc>
                <a:spcPct val="170000"/>
              </a:lnSpc>
            </a:pPr>
            <a:endParaRPr lang="pt-BR" altLang="en-US"/>
          </a:p>
          <a:p>
            <a:pPr algn="l">
              <a:lnSpc>
                <a:spcPct val="170000"/>
              </a:lnSpc>
              <a:buFont typeface="Wingdings" panose="05000000000000000000" pitchFamily="2" charset="2"/>
              <a:buChar char="l"/>
            </a:pPr>
            <a:r>
              <a:rPr lang="pt-BR" altLang="en-US"/>
              <a:t>  ~ 200 lesões deterministas severas clinicamente atribuíveis a Chernobyl</a:t>
            </a:r>
            <a:endParaRPr lang="es-ES_tradnl"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65314">
                                            <p:txEl>
                                              <p:pRg st="0" end="0"/>
                                            </p:txEl>
                                          </p:spTgt>
                                        </p:tgtEl>
                                        <p:attrNameLst>
                                          <p:attrName>style.visibility</p:attrName>
                                        </p:attrNameLst>
                                      </p:cBhvr>
                                      <p:to>
                                        <p:strVal val="visible"/>
                                      </p:to>
                                    </p:set>
                                    <p:animEffect transition="in" filter="wipe(left)">
                                      <p:cBhvr>
                                        <p:cTn id="7" dur="500"/>
                                        <p:tgtEl>
                                          <p:spTgt spid="116531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65314">
                                            <p:txEl>
                                              <p:pRg st="2" end="2"/>
                                            </p:txEl>
                                          </p:spTgt>
                                        </p:tgtEl>
                                        <p:attrNameLst>
                                          <p:attrName>style.visibility</p:attrName>
                                        </p:attrNameLst>
                                      </p:cBhvr>
                                      <p:to>
                                        <p:strVal val="visible"/>
                                      </p:to>
                                    </p:set>
                                    <p:animEffect transition="in" filter="wipe(left)">
                                      <p:cBhvr>
                                        <p:cTn id="11" dur="500"/>
                                        <p:tgtEl>
                                          <p:spTgt spid="11653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314"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6338" name="Rectangle 2">
            <a:extLst>
              <a:ext uri="{FF2B5EF4-FFF2-40B4-BE49-F238E27FC236}">
                <a16:creationId xmlns:a16="http://schemas.microsoft.com/office/drawing/2014/main" xmlns="" id="{C6CB543D-4F8E-4554-BB39-0A726040C0AE}"/>
              </a:ext>
            </a:extLst>
          </p:cNvPr>
          <p:cNvSpPr>
            <a:spLocks noGrp="1" noChangeArrowheads="1"/>
          </p:cNvSpPr>
          <p:nvPr>
            <p:ph type="subTitle" idx="1"/>
          </p:nvPr>
        </p:nvSpPr>
        <p:spPr>
          <a:xfrm>
            <a:off x="1524000" y="1636714"/>
            <a:ext cx="9144000" cy="1038225"/>
          </a:xfrm>
          <a:effectLst>
            <a:outerShdw dist="35921" dir="2700000" algn="ctr" rotWithShape="0">
              <a:schemeClr val="bg2"/>
            </a:outerShdw>
          </a:effectLst>
        </p:spPr>
        <p:txBody>
          <a:bodyPr>
            <a:normAutofit fontScale="47500" lnSpcReduction="20000"/>
          </a:bodyPr>
          <a:lstStyle/>
          <a:p>
            <a:r>
              <a:rPr lang="pt-BR" altLang="en-US" sz="3600"/>
              <a:t>~ 7000 câncer de tireóide em meninos,</a:t>
            </a:r>
          </a:p>
          <a:p>
            <a:endParaRPr lang="pt-BR" altLang="en-US" sz="3600"/>
          </a:p>
          <a:p>
            <a:r>
              <a:rPr lang="pt-BR" altLang="en-US" sz="3600"/>
              <a:t>todos eles facilmente evitáveis</a:t>
            </a:r>
            <a:endParaRPr lang="es-ES_tradnl" alt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66338">
                                            <p:txEl>
                                              <p:pRg st="0" end="0"/>
                                            </p:txEl>
                                          </p:spTgt>
                                        </p:tgtEl>
                                        <p:attrNameLst>
                                          <p:attrName>style.visibility</p:attrName>
                                        </p:attrNameLst>
                                      </p:cBhvr>
                                      <p:to>
                                        <p:strVal val="visible"/>
                                      </p:to>
                                    </p:set>
                                    <p:animEffect transition="in" filter="wipe(left)">
                                      <p:cBhvr>
                                        <p:cTn id="7" dur="500"/>
                                        <p:tgtEl>
                                          <p:spTgt spid="116633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66338">
                                            <p:txEl>
                                              <p:pRg st="2" end="2"/>
                                            </p:txEl>
                                          </p:spTgt>
                                        </p:tgtEl>
                                        <p:attrNameLst>
                                          <p:attrName>style.visibility</p:attrName>
                                        </p:attrNameLst>
                                      </p:cBhvr>
                                      <p:to>
                                        <p:strVal val="visible"/>
                                      </p:to>
                                    </p:set>
                                    <p:animEffect transition="in" filter="wipe(left)">
                                      <p:cBhvr>
                                        <p:cTn id="11" dur="500"/>
                                        <p:tgtEl>
                                          <p:spTgt spid="11663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38" grpId="0" build="p"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1698" name="Rectangle 2">
            <a:extLst>
              <a:ext uri="{FF2B5EF4-FFF2-40B4-BE49-F238E27FC236}">
                <a16:creationId xmlns:a16="http://schemas.microsoft.com/office/drawing/2014/main" xmlns="" id="{6BF08FA1-E8E9-4EE2-993E-18826927B5FB}"/>
              </a:ext>
            </a:extLst>
          </p:cNvPr>
          <p:cNvSpPr>
            <a:spLocks noGrp="1" noChangeArrowheads="1"/>
          </p:cNvSpPr>
          <p:nvPr>
            <p:ph type="subTitle" idx="1"/>
          </p:nvPr>
        </p:nvSpPr>
        <p:spPr>
          <a:xfrm>
            <a:off x="1612900" y="1289051"/>
            <a:ext cx="9144000" cy="3579813"/>
          </a:xfrm>
          <a:effectLst>
            <a:outerShdw dist="35921" dir="2700000" algn="ctr" rotWithShape="0">
              <a:schemeClr val="bg2"/>
            </a:outerShdw>
          </a:effectLst>
        </p:spPr>
        <p:txBody>
          <a:bodyPr>
            <a:normAutofit fontScale="92500"/>
          </a:bodyPr>
          <a:lstStyle/>
          <a:p>
            <a:pPr>
              <a:lnSpc>
                <a:spcPct val="210000"/>
              </a:lnSpc>
            </a:pPr>
            <a:r>
              <a:rPr lang="pt-BR" altLang="en-US" sz="4000"/>
              <a:t>....mas também deve ser enfatizado que Chernobyl causou:</a:t>
            </a:r>
            <a:endParaRPr lang="es-ES_tradnl" altLang="en-US" sz="4000"/>
          </a:p>
          <a:p>
            <a:pPr>
              <a:lnSpc>
                <a:spcPct val="210000"/>
              </a:lnSpc>
            </a:pPr>
            <a:endParaRPr lang="es-ES_tradnl"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81698">
                                            <p:txEl>
                                              <p:pRg st="0" end="0"/>
                                            </p:txEl>
                                          </p:spTgt>
                                        </p:tgtEl>
                                        <p:attrNameLst>
                                          <p:attrName>style.visibility</p:attrName>
                                        </p:attrNameLst>
                                      </p:cBhvr>
                                      <p:to>
                                        <p:strVal val="visible"/>
                                      </p:to>
                                    </p:set>
                                    <p:animEffect transition="in" filter="dissolve">
                                      <p:cBhvr>
                                        <p:cTn id="7" dur="500"/>
                                        <p:tgtEl>
                                          <p:spTgt spid="11816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698"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5794" name="Rectangle 2">
            <a:extLst>
              <a:ext uri="{FF2B5EF4-FFF2-40B4-BE49-F238E27FC236}">
                <a16:creationId xmlns:a16="http://schemas.microsoft.com/office/drawing/2014/main" xmlns="" id="{D9523991-50FB-4645-8B36-3D1A78BE92B4}"/>
              </a:ext>
            </a:extLst>
          </p:cNvPr>
          <p:cNvSpPr>
            <a:spLocks noGrp="1" noChangeArrowheads="1"/>
          </p:cNvSpPr>
          <p:nvPr>
            <p:ph idx="1"/>
          </p:nvPr>
        </p:nvSpPr>
        <p:spPr>
          <a:xfrm>
            <a:off x="1524000" y="1"/>
            <a:ext cx="9144000" cy="1412875"/>
          </a:xfrm>
          <a:effectLst>
            <a:outerShdw dist="35921" dir="2700000" algn="ctr" rotWithShape="0">
              <a:schemeClr val="bg2"/>
            </a:outerShdw>
          </a:effectLst>
        </p:spPr>
        <p:txBody>
          <a:bodyPr/>
          <a:lstStyle/>
          <a:p>
            <a:pPr algn="ctr">
              <a:lnSpc>
                <a:spcPct val="170000"/>
              </a:lnSpc>
              <a:buFont typeface="Wingdings" panose="05000000000000000000" pitchFamily="2" charset="2"/>
              <a:buNone/>
            </a:pPr>
            <a:r>
              <a:rPr lang="es-ES_tradnl" altLang="en-US" sz="4800">
                <a:solidFill>
                  <a:srgbClr val="FFFF00"/>
                </a:solidFill>
              </a:rPr>
              <a:t>Cataclismo político</a:t>
            </a:r>
            <a:endParaRPr lang="en-US" altLang="en-US" sz="4800">
              <a:solidFill>
                <a:srgbClr val="FFFF00"/>
              </a:solidFill>
            </a:endParaRPr>
          </a:p>
        </p:txBody>
      </p:sp>
      <p:pic>
        <p:nvPicPr>
          <p:cNvPr id="1185795" name="Picture 3">
            <a:extLst>
              <a:ext uri="{FF2B5EF4-FFF2-40B4-BE49-F238E27FC236}">
                <a16:creationId xmlns:a16="http://schemas.microsoft.com/office/drawing/2014/main" xmlns="" id="{AEC97DAC-1AD7-479B-A028-B147809CF46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86650" y="1628776"/>
            <a:ext cx="3181350"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85796" name="Picture 4">
            <a:extLst>
              <a:ext uri="{FF2B5EF4-FFF2-40B4-BE49-F238E27FC236}">
                <a16:creationId xmlns:a16="http://schemas.microsoft.com/office/drawing/2014/main" xmlns="" id="{E45CE6B3-DDCE-4ED1-BD47-D7E848B1DDB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1628776"/>
            <a:ext cx="6002338"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85794">
                                            <p:txEl>
                                              <p:pRg st="0" end="0"/>
                                            </p:txEl>
                                          </p:spTgt>
                                        </p:tgtEl>
                                        <p:attrNameLst>
                                          <p:attrName>style.visibility</p:attrName>
                                        </p:attrNameLst>
                                      </p:cBhvr>
                                      <p:to>
                                        <p:strVal val="visible"/>
                                      </p:to>
                                    </p:set>
                                    <p:anim calcmode="lin" valueType="num">
                                      <p:cBhvr>
                                        <p:cTn id="7" dur="500" fill="hold"/>
                                        <p:tgtEl>
                                          <p:spTgt spid="11857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5794">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185795"/>
                                        </p:tgtEl>
                                        <p:attrNameLst>
                                          <p:attrName>style.visibility</p:attrName>
                                        </p:attrNameLst>
                                      </p:cBhvr>
                                      <p:to>
                                        <p:strVal val="visible"/>
                                      </p:to>
                                    </p:set>
                                    <p:animEffect transition="in" filter="checkerboard(across)">
                                      <p:cBhvr>
                                        <p:cTn id="12" dur="500"/>
                                        <p:tgtEl>
                                          <p:spTgt spid="1185795"/>
                                        </p:tgtEl>
                                      </p:cBhvr>
                                    </p:animEffect>
                                  </p:childTnLst>
                                </p:cTn>
                              </p:par>
                            </p:childTnLst>
                          </p:cTn>
                        </p:par>
                        <p:par>
                          <p:cTn id="13" fill="hold" nodeType="afterGroup">
                            <p:stCondLst>
                              <p:cond delay="1000"/>
                            </p:stCondLst>
                            <p:childTnLst>
                              <p:par>
                                <p:cTn id="14" presetID="5" presetClass="entr" presetSubtype="10" fill="hold" nodeType="afterEffect">
                                  <p:stCondLst>
                                    <p:cond delay="0"/>
                                  </p:stCondLst>
                                  <p:childTnLst>
                                    <p:set>
                                      <p:cBhvr>
                                        <p:cTn id="15" dur="1" fill="hold">
                                          <p:stCondLst>
                                            <p:cond delay="0"/>
                                          </p:stCondLst>
                                        </p:cTn>
                                        <p:tgtEl>
                                          <p:spTgt spid="1185796"/>
                                        </p:tgtEl>
                                        <p:attrNameLst>
                                          <p:attrName>style.visibility</p:attrName>
                                        </p:attrNameLst>
                                      </p:cBhvr>
                                      <p:to>
                                        <p:strVal val="visible"/>
                                      </p:to>
                                    </p:set>
                                    <p:animEffect transition="in" filter="checkerboard(across)">
                                      <p:cBhvr>
                                        <p:cTn id="16" dur="500"/>
                                        <p:tgtEl>
                                          <p:spTgt spid="118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4"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42" name="Rectangle 2">
            <a:extLst>
              <a:ext uri="{FF2B5EF4-FFF2-40B4-BE49-F238E27FC236}">
                <a16:creationId xmlns:a16="http://schemas.microsoft.com/office/drawing/2014/main" xmlns="" id="{2AD18B43-535C-442B-B984-FB513C7DDA1A}"/>
              </a:ext>
            </a:extLst>
          </p:cNvPr>
          <p:cNvSpPr>
            <a:spLocks noGrp="1" noChangeArrowheads="1"/>
          </p:cNvSpPr>
          <p:nvPr>
            <p:ph idx="1"/>
          </p:nvPr>
        </p:nvSpPr>
        <p:spPr>
          <a:xfrm>
            <a:off x="1524000" y="1"/>
            <a:ext cx="9144000" cy="1484313"/>
          </a:xfrm>
          <a:effectLst>
            <a:outerShdw dist="35921" dir="2700000" algn="ctr" rotWithShape="0">
              <a:schemeClr val="bg2"/>
            </a:outerShdw>
          </a:effectLst>
        </p:spPr>
        <p:txBody>
          <a:bodyPr/>
          <a:lstStyle/>
          <a:p>
            <a:pPr algn="ctr">
              <a:lnSpc>
                <a:spcPct val="170000"/>
              </a:lnSpc>
              <a:buFont typeface="Wingdings" panose="05000000000000000000" pitchFamily="2" charset="2"/>
              <a:buNone/>
            </a:pPr>
            <a:r>
              <a:rPr lang="en-US" altLang="en-US" sz="4800">
                <a:solidFill>
                  <a:srgbClr val="FFFF00"/>
                </a:solidFill>
              </a:rPr>
              <a:t>Tragédia social</a:t>
            </a:r>
          </a:p>
        </p:txBody>
      </p:sp>
      <p:pic>
        <p:nvPicPr>
          <p:cNvPr id="1187843" name="Picture 3" descr="Exclusi1">
            <a:extLst>
              <a:ext uri="{FF2B5EF4-FFF2-40B4-BE49-F238E27FC236}">
                <a16:creationId xmlns:a16="http://schemas.microsoft.com/office/drawing/2014/main" xmlns="" id="{2BCB4D0D-64DD-4E36-A9D5-241C72E3CA2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3388" y="1628775"/>
            <a:ext cx="8820150" cy="51752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87842">
                                            <p:txEl>
                                              <p:pRg st="0" end="0"/>
                                            </p:txEl>
                                          </p:spTgt>
                                        </p:tgtEl>
                                        <p:attrNameLst>
                                          <p:attrName>style.visibility</p:attrName>
                                        </p:attrNameLst>
                                      </p:cBhvr>
                                      <p:to>
                                        <p:strVal val="visible"/>
                                      </p:to>
                                    </p:set>
                                    <p:anim calcmode="lin" valueType="num">
                                      <p:cBhvr>
                                        <p:cTn id="7" dur="500" fill="hold"/>
                                        <p:tgtEl>
                                          <p:spTgt spid="11878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7842">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187843"/>
                                        </p:tgtEl>
                                        <p:attrNameLst>
                                          <p:attrName>style.visibility</p:attrName>
                                        </p:attrNameLst>
                                      </p:cBhvr>
                                      <p:to>
                                        <p:strVal val="visible"/>
                                      </p:to>
                                    </p:set>
                                    <p:animEffect transition="in" filter="checkerboard(across)">
                                      <p:cBhvr>
                                        <p:cTn id="12" dur="500"/>
                                        <p:tgtEl>
                                          <p:spTgt spid="118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42"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1730" name="Picture 2">
            <a:extLst>
              <a:ext uri="{FF2B5EF4-FFF2-40B4-BE49-F238E27FC236}">
                <a16:creationId xmlns:a16="http://schemas.microsoft.com/office/drawing/2014/main" xmlns="" id="{F3C825C3-C27F-4C3B-92FA-B7DB4985560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25400"/>
            <a:ext cx="9144000" cy="62690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9890" name="Rectangle 2">
            <a:extLst>
              <a:ext uri="{FF2B5EF4-FFF2-40B4-BE49-F238E27FC236}">
                <a16:creationId xmlns:a16="http://schemas.microsoft.com/office/drawing/2014/main" xmlns="" id="{083F6BD2-42C4-4E85-9121-7E16880C5DDF}"/>
              </a:ext>
            </a:extLst>
          </p:cNvPr>
          <p:cNvSpPr>
            <a:spLocks noGrp="1" noChangeArrowheads="1"/>
          </p:cNvSpPr>
          <p:nvPr>
            <p:ph idx="1"/>
          </p:nvPr>
        </p:nvSpPr>
        <p:spPr>
          <a:xfrm>
            <a:off x="1524000" y="1"/>
            <a:ext cx="9144000" cy="1412875"/>
          </a:xfrm>
          <a:effectLst>
            <a:outerShdw dist="35921" dir="2700000" algn="ctr" rotWithShape="0">
              <a:schemeClr val="bg2"/>
            </a:outerShdw>
          </a:effectLst>
        </p:spPr>
        <p:txBody>
          <a:bodyPr/>
          <a:lstStyle/>
          <a:p>
            <a:pPr algn="ctr">
              <a:lnSpc>
                <a:spcPct val="170000"/>
              </a:lnSpc>
              <a:buFont typeface="Wingdings" panose="05000000000000000000" pitchFamily="2" charset="2"/>
              <a:buNone/>
            </a:pPr>
            <a:r>
              <a:rPr lang="en-US" altLang="en-US" sz="4800">
                <a:solidFill>
                  <a:srgbClr val="FFFF00"/>
                </a:solidFill>
              </a:rPr>
              <a:t>Ruína econômica</a:t>
            </a:r>
            <a:endParaRPr lang="es-ES_tradnl" altLang="en-US" sz="4800">
              <a:solidFill>
                <a:srgbClr val="FFFF00"/>
              </a:solidFill>
            </a:endParaRPr>
          </a:p>
        </p:txBody>
      </p:sp>
      <p:pic>
        <p:nvPicPr>
          <p:cNvPr id="1189891" name="Picture 3">
            <a:extLst>
              <a:ext uri="{FF2B5EF4-FFF2-40B4-BE49-F238E27FC236}">
                <a16:creationId xmlns:a16="http://schemas.microsoft.com/office/drawing/2014/main" xmlns="" id="{3C9430FA-993D-4E03-B8C1-FC57D702FCD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1628776"/>
            <a:ext cx="9144000"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89892" name="Picture 4" descr="image6">
            <a:extLst>
              <a:ext uri="{FF2B5EF4-FFF2-40B4-BE49-F238E27FC236}">
                <a16:creationId xmlns:a16="http://schemas.microsoft.com/office/drawing/2014/main" xmlns="" id="{BD1BBFF1-C29F-42CB-B1E8-765E4A2C234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3325" y="4795838"/>
            <a:ext cx="3379788" cy="206216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89890">
                                            <p:txEl>
                                              <p:pRg st="0" end="0"/>
                                            </p:txEl>
                                          </p:spTgt>
                                        </p:tgtEl>
                                        <p:attrNameLst>
                                          <p:attrName>style.visibility</p:attrName>
                                        </p:attrNameLst>
                                      </p:cBhvr>
                                      <p:to>
                                        <p:strVal val="visible"/>
                                      </p:to>
                                    </p:set>
                                    <p:anim calcmode="lin" valueType="num">
                                      <p:cBhvr>
                                        <p:cTn id="7" dur="500" fill="hold"/>
                                        <p:tgtEl>
                                          <p:spTgt spid="11898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9890">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189891"/>
                                        </p:tgtEl>
                                        <p:attrNameLst>
                                          <p:attrName>style.visibility</p:attrName>
                                        </p:attrNameLst>
                                      </p:cBhvr>
                                      <p:to>
                                        <p:strVal val="visible"/>
                                      </p:to>
                                    </p:set>
                                    <p:animEffect transition="in" filter="checkerboard(across)">
                                      <p:cBhvr>
                                        <p:cTn id="12" dur="500"/>
                                        <p:tgtEl>
                                          <p:spTgt spid="1189891"/>
                                        </p:tgtEl>
                                      </p:cBhvr>
                                    </p:animEffect>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499"/>
                                          </p:stCondLst>
                                        </p:cTn>
                                        <p:tgtEl>
                                          <p:spTgt spid="1189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890"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4306" name="Picture 2">
            <a:extLst>
              <a:ext uri="{FF2B5EF4-FFF2-40B4-BE49-F238E27FC236}">
                <a16:creationId xmlns:a16="http://schemas.microsoft.com/office/drawing/2014/main" xmlns="" id="{436F9120-AA97-43D1-A961-4A3E95895BE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20639"/>
            <a:ext cx="9144000" cy="694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850" name="3 Marcador de número de diapositiva">
            <a:extLst>
              <a:ext uri="{FF2B5EF4-FFF2-40B4-BE49-F238E27FC236}">
                <a16:creationId xmlns:a16="http://schemas.microsoft.com/office/drawing/2014/main" xmlns="" id="{C3B43DFB-29E6-42F7-B051-84D99E4F35BE}"/>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buClr>
                <a:srgbClr val="85DFD0"/>
              </a:buClr>
              <a:buSzPct val="60000"/>
              <a:buFont typeface="Wingdings" panose="05000000000000000000" pitchFamily="2" charset="2"/>
              <a:buNone/>
            </a:pPr>
            <a:fld id="{97151C90-D899-4AD8-9C1B-7C7EF596BAE4}" type="slidenum">
              <a:rPr lang="es-ES" altLang="en-US" sz="1200">
                <a:solidFill>
                  <a:srgbClr val="045C75"/>
                </a:solidFill>
                <a:latin typeface="Tahoma" panose="020B0604030504040204" pitchFamily="34" charset="0"/>
                <a:sym typeface="Symbol" panose="05050102010706020507" pitchFamily="18" charset="2"/>
              </a:rPr>
              <a:pPr algn="r">
                <a:lnSpc>
                  <a:spcPct val="90000"/>
                </a:lnSpc>
                <a:spcBef>
                  <a:spcPct val="20000"/>
                </a:spcBef>
                <a:buClr>
                  <a:srgbClr val="85DFD0"/>
                </a:buClr>
                <a:buSzPct val="60000"/>
                <a:buFont typeface="Wingdings" panose="05000000000000000000" pitchFamily="2" charset="2"/>
                <a:buNone/>
              </a:pPr>
              <a:t>32</a:t>
            </a:fld>
            <a:endParaRPr lang="es-ES" altLang="en-US" sz="1200">
              <a:solidFill>
                <a:srgbClr val="045C75"/>
              </a:solidFill>
              <a:latin typeface="Tahoma" panose="020B0604030504040204" pitchFamily="34" charset="0"/>
              <a:sym typeface="Symbol" panose="05050102010706020507" pitchFamily="18" charset="2"/>
            </a:endParaRPr>
          </a:p>
        </p:txBody>
      </p:sp>
      <p:pic>
        <p:nvPicPr>
          <p:cNvPr id="1870851" name="Picture 8">
            <a:extLst>
              <a:ext uri="{FF2B5EF4-FFF2-40B4-BE49-F238E27FC236}">
                <a16:creationId xmlns:a16="http://schemas.microsoft.com/office/drawing/2014/main" xmlns="" id="{262D7FE5-2CD0-451C-863E-DDC2C9D78C6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5914" y="1268414"/>
            <a:ext cx="6264275" cy="518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70852" name="Group 4">
            <a:extLst>
              <a:ext uri="{FF2B5EF4-FFF2-40B4-BE49-F238E27FC236}">
                <a16:creationId xmlns:a16="http://schemas.microsoft.com/office/drawing/2014/main" xmlns="" id="{6362CB84-2DB4-42C3-93CB-B40C732EAB7B}"/>
              </a:ext>
            </a:extLst>
          </p:cNvPr>
          <p:cNvGrpSpPr>
            <a:grpSpLocks/>
          </p:cNvGrpSpPr>
          <p:nvPr/>
        </p:nvGrpSpPr>
        <p:grpSpPr bwMode="auto">
          <a:xfrm>
            <a:off x="1524000" y="0"/>
            <a:ext cx="9144000" cy="6858000"/>
            <a:chOff x="0" y="0"/>
            <a:chExt cx="5760" cy="4320"/>
          </a:xfrm>
        </p:grpSpPr>
        <p:pic>
          <p:nvPicPr>
            <p:cNvPr id="1870853" name="Picture 9">
              <a:extLst>
                <a:ext uri="{FF2B5EF4-FFF2-40B4-BE49-F238E27FC236}">
                  <a16:creationId xmlns:a16="http://schemas.microsoft.com/office/drawing/2014/main" xmlns="" id="{F56C6DF6-F2BA-4EC3-BC88-23CD7B80C1A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10 CuadroTexto">
              <a:extLst>
                <a:ext uri="{FF2B5EF4-FFF2-40B4-BE49-F238E27FC236}">
                  <a16:creationId xmlns:a16="http://schemas.microsoft.com/office/drawing/2014/main" xmlns="" id="{73BC4B42-E8FF-4974-B908-2821B9AB0CBC}"/>
                </a:ext>
              </a:extLst>
            </p:cNvPr>
            <p:cNvSpPr txBox="1"/>
            <p:nvPr/>
          </p:nvSpPr>
          <p:spPr>
            <a:xfrm>
              <a:off x="143" y="3213"/>
              <a:ext cx="4002" cy="617"/>
            </a:xfrm>
            <a:prstGeom prst="rect">
              <a:avLst/>
            </a:prstGeom>
            <a:solidFill>
              <a:schemeClr val="tx1">
                <a:lumMod val="65000"/>
                <a:lumOff val="35000"/>
              </a:schemeClr>
            </a:solid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rgbClr val="85DFD0"/>
                </a:buClr>
                <a:buSzPct val="60000"/>
                <a:buFont typeface="Wingdings" panose="05000000000000000000" pitchFamily="2" charset="2"/>
                <a:buNone/>
              </a:pPr>
              <a:r>
                <a:rPr lang="pt-BR" altLang="en-US" sz="3200" b="1">
                  <a:solidFill>
                    <a:srgbClr val="FFFFFF"/>
                  </a:solidFill>
                  <a:latin typeface="Arial Narrow" panose="020B0606020202030204" pitchFamily="34" charset="0"/>
                  <a:sym typeface="Symbol" panose="05050102010706020507" pitchFamily="18" charset="2"/>
                </a:rPr>
                <a:t>Nos prédios do reator e da turbina, a inundação foi maior do que 4meters</a:t>
              </a:r>
              <a:endParaRPr lang="en-US" altLang="en-US" sz="3200" b="1">
                <a:solidFill>
                  <a:srgbClr val="FFFFFF"/>
                </a:solidFill>
                <a:latin typeface="Arial Narrow" panose="020B0606020202030204" pitchFamily="34" charset="0"/>
                <a:sym typeface="Symbol" panose="05050102010706020507" pitchFamily="18" charset="2"/>
              </a:endParaRPr>
            </a:p>
          </p:txBody>
        </p:sp>
      </p:grpSp>
      <p:sp>
        <p:nvSpPr>
          <p:cNvPr id="1870856" name="Rectangle 8">
            <a:extLst>
              <a:ext uri="{FF2B5EF4-FFF2-40B4-BE49-F238E27FC236}">
                <a16:creationId xmlns:a16="http://schemas.microsoft.com/office/drawing/2014/main" xmlns="" id="{9F92787C-14FB-41C4-A010-B29DF9D6A8C6}"/>
              </a:ext>
            </a:extLst>
          </p:cNvPr>
          <p:cNvSpPr>
            <a:spLocks noChangeArrowheads="1"/>
          </p:cNvSpPr>
          <p:nvPr/>
        </p:nvSpPr>
        <p:spPr bwMode="auto">
          <a:xfrm>
            <a:off x="1524000" y="0"/>
            <a:ext cx="9144000" cy="2173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190000"/>
              </a:lnSpc>
              <a:spcBef>
                <a:spcPct val="20000"/>
              </a:spcBef>
              <a:buClr>
                <a:srgbClr val="FFFF00"/>
              </a:buClr>
              <a:buSzPct val="75000"/>
              <a:buFont typeface="Wingdings" panose="05000000000000000000" pitchFamily="2" charset="2"/>
              <a:buNone/>
            </a:pPr>
            <a:r>
              <a:rPr lang="pt-PT" altLang="es-AR" sz="2400" b="1"/>
              <a:t>Um grande tsunami, com 14 metros de altura, inundou toda a área, matou mais de 30 mil pessoas e cancelou o resfriamento de emergência.</a:t>
            </a:r>
            <a:endParaRPr lang="en-US" altLang="es-AR" sz="24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2708" name="Rectangle 4">
            <a:extLst>
              <a:ext uri="{FF2B5EF4-FFF2-40B4-BE49-F238E27FC236}">
                <a16:creationId xmlns:a16="http://schemas.microsoft.com/office/drawing/2014/main" xmlns="" id="{C16EDC33-F1D2-4412-A63B-D92A910C7248}"/>
              </a:ext>
            </a:extLst>
          </p:cNvPr>
          <p:cNvSpPr>
            <a:spLocks noGrp="1" noChangeArrowheads="1"/>
          </p:cNvSpPr>
          <p:nvPr>
            <p:ph type="ctrTitle"/>
          </p:nvPr>
        </p:nvSpPr>
        <p:spPr>
          <a:xfrm>
            <a:off x="2209800" y="1125538"/>
            <a:ext cx="7989888" cy="4032250"/>
          </a:xfrm>
          <a:noFill/>
          <a:effectLst>
            <a:outerShdw blurRad="63500" dist="38099" dir="2700000" algn="ctr" rotWithShape="0">
              <a:schemeClr val="bg2">
                <a:alpha val="74997"/>
              </a:schemeClr>
            </a:outerShdw>
          </a:effectLst>
        </p:spPr>
        <p:txBody>
          <a:bodyPr anchor="ctr"/>
          <a:lstStyle/>
          <a:p>
            <a:pPr>
              <a:lnSpc>
                <a:spcPct val="170000"/>
              </a:lnSpc>
            </a:pPr>
            <a:r>
              <a:rPr lang="pt-BR" altLang="zh-CN" sz="4400">
                <a:ea typeface="SimSun" panose="02010600030101010101" pitchFamily="2" charset="-122"/>
              </a:rPr>
              <a:t>Apesar de todo esse cenário incrível, ninguém recebeu uma dose letal de radiação!</a:t>
            </a:r>
            <a:endParaRPr lang="en-US" altLang="en-US" sz="4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a:extLst>
              <a:ext uri="{FF2B5EF4-FFF2-40B4-BE49-F238E27FC236}">
                <a16:creationId xmlns:a16="http://schemas.microsoft.com/office/drawing/2014/main" xmlns="" id="{87D489C6-9D71-479B-BA85-C6CBAB3FFF70}"/>
              </a:ext>
            </a:extLst>
          </p:cNvPr>
          <p:cNvSpPr>
            <a:spLocks noGrp="1"/>
          </p:cNvSpPr>
          <p:nvPr>
            <p:ph type="dt" sz="half" idx="10"/>
          </p:nvPr>
        </p:nvSpPr>
        <p:spPr/>
        <p:txBody>
          <a:bodyPr/>
          <a:lstStyle/>
          <a:p>
            <a:pPr>
              <a:defRPr/>
            </a:pPr>
            <a:r>
              <a:rPr lang="en-GB" altLang="es-AR"/>
              <a:t>August 25th, 2015</a:t>
            </a:r>
          </a:p>
        </p:txBody>
      </p:sp>
      <p:sp>
        <p:nvSpPr>
          <p:cNvPr id="1677314" name="Rectangle 2">
            <a:extLst>
              <a:ext uri="{FF2B5EF4-FFF2-40B4-BE49-F238E27FC236}">
                <a16:creationId xmlns:a16="http://schemas.microsoft.com/office/drawing/2014/main" xmlns="" id="{93BF2E40-6C83-42C7-A3C0-3BD352D02D92}"/>
              </a:ext>
            </a:extLst>
          </p:cNvPr>
          <p:cNvSpPr>
            <a:spLocks noGrp="1" noChangeArrowheads="1"/>
          </p:cNvSpPr>
          <p:nvPr>
            <p:ph type="title" idx="4294967295"/>
          </p:nvPr>
        </p:nvSpPr>
        <p:spPr>
          <a:xfrm>
            <a:off x="0" y="365125"/>
            <a:ext cx="10515600" cy="1325563"/>
          </a:xfrm>
        </p:spPr>
        <p:txBody>
          <a:bodyPr/>
          <a:lstStyle/>
          <a:p>
            <a:r>
              <a:rPr lang="es-AR" altLang="es-AR"/>
              <a:t>"Consequências radiológicas"</a:t>
            </a:r>
          </a:p>
        </p:txBody>
      </p:sp>
      <p:sp>
        <p:nvSpPr>
          <p:cNvPr id="1114117" name="Rectangle 5">
            <a:extLst>
              <a:ext uri="{FF2B5EF4-FFF2-40B4-BE49-F238E27FC236}">
                <a16:creationId xmlns:a16="http://schemas.microsoft.com/office/drawing/2014/main" xmlns="" id="{B09ED9BD-337A-47CA-8606-650368C05D5D}"/>
              </a:ext>
            </a:extLst>
          </p:cNvPr>
          <p:cNvSpPr>
            <a:spLocks noChangeArrowheads="1"/>
          </p:cNvSpPr>
          <p:nvPr/>
        </p:nvSpPr>
        <p:spPr bwMode="auto">
          <a:xfrm>
            <a:off x="1820241" y="1711325"/>
            <a:ext cx="8467383" cy="966418"/>
          </a:xfrm>
          <a:prstGeom prst="rect">
            <a:avLst/>
          </a:prstGeom>
          <a:solidFill>
            <a:srgbClr val="FFFF00"/>
          </a:solidFill>
          <a:ln w="76200" cap="sq">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457200" indent="-457200"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914400" indent="-45720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371600" indent="-4572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828800" indent="-4572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286000" indent="-4572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7432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32004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6576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41148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pt-BR" altLang="es-AR" sz="2800">
                <a:solidFill>
                  <a:srgbClr val="0000FF"/>
                </a:solidFill>
                <a:sym typeface="Symbol" panose="05050102010706020507" pitchFamily="18" charset="2"/>
              </a:rPr>
              <a:t>Presença de radioatividade no meio ambiente</a:t>
            </a:r>
          </a:p>
          <a:p>
            <a:pPr algn="ctr">
              <a:buFont typeface="Wingdings" panose="05000000000000000000" pitchFamily="2" charset="2"/>
              <a:buNone/>
            </a:pPr>
            <a:r>
              <a:rPr lang="pt-BR" altLang="es-AR" sz="2400">
                <a:solidFill>
                  <a:srgbClr val="0000FF"/>
                </a:solidFill>
                <a:sym typeface="Symbol" panose="05050102010706020507" pitchFamily="18" charset="2"/>
              </a:rPr>
              <a:t>(downloads, dispersão, depósito, produtos de consumo)</a:t>
            </a:r>
            <a:endParaRPr lang="es-AR" altLang="es-AR" sz="2400">
              <a:solidFill>
                <a:srgbClr val="0000FF"/>
              </a:solidFill>
              <a:sym typeface="Symbol" panose="05050102010706020507" pitchFamily="18" charset="2"/>
            </a:endParaRPr>
          </a:p>
        </p:txBody>
      </p:sp>
      <p:sp>
        <p:nvSpPr>
          <p:cNvPr id="1114118" name="Text Box 6">
            <a:extLst>
              <a:ext uri="{FF2B5EF4-FFF2-40B4-BE49-F238E27FC236}">
                <a16:creationId xmlns:a16="http://schemas.microsoft.com/office/drawing/2014/main" xmlns="" id="{7F045001-0BA9-4BB6-AE25-DBE0843AE78E}"/>
              </a:ext>
            </a:extLst>
          </p:cNvPr>
          <p:cNvSpPr txBox="1">
            <a:spLocks noChangeArrowheads="1"/>
          </p:cNvSpPr>
          <p:nvPr/>
        </p:nvSpPr>
        <p:spPr bwMode="auto">
          <a:xfrm>
            <a:off x="4141691" y="3081338"/>
            <a:ext cx="3762568" cy="523220"/>
          </a:xfrm>
          <a:prstGeom prst="rect">
            <a:avLst/>
          </a:prstGeom>
          <a:solidFill>
            <a:srgbClr val="FFFF00"/>
          </a:solidFill>
          <a:ln w="76200" cap="sq">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s-AR" altLang="es-AR" sz="2800">
                <a:solidFill>
                  <a:srgbClr val="0000FF"/>
                </a:solidFill>
                <a:sym typeface="Symbol" panose="05050102010706020507" pitchFamily="18" charset="2"/>
              </a:rPr>
              <a:t>Medidas de proteção</a:t>
            </a:r>
          </a:p>
        </p:txBody>
      </p:sp>
      <p:sp>
        <p:nvSpPr>
          <p:cNvPr id="1114119" name="Rectangle 7">
            <a:extLst>
              <a:ext uri="{FF2B5EF4-FFF2-40B4-BE49-F238E27FC236}">
                <a16:creationId xmlns:a16="http://schemas.microsoft.com/office/drawing/2014/main" xmlns="" id="{89768687-5852-4FDC-A48B-D07AADC8A473}"/>
              </a:ext>
            </a:extLst>
          </p:cNvPr>
          <p:cNvSpPr>
            <a:spLocks noChangeArrowheads="1"/>
          </p:cNvSpPr>
          <p:nvPr/>
        </p:nvSpPr>
        <p:spPr bwMode="auto">
          <a:xfrm>
            <a:off x="4093586" y="4068763"/>
            <a:ext cx="3861955" cy="523220"/>
          </a:xfrm>
          <a:prstGeom prst="rect">
            <a:avLst/>
          </a:prstGeom>
          <a:solidFill>
            <a:srgbClr val="FFFF00"/>
          </a:solidFill>
          <a:ln w="76200" cap="sq">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s-AR" altLang="es-AR" sz="2800">
                <a:solidFill>
                  <a:srgbClr val="0000FF"/>
                </a:solidFill>
                <a:sym typeface="Symbol" panose="05050102010706020507" pitchFamily="18" charset="2"/>
              </a:rPr>
              <a:t>Exposição à radiação</a:t>
            </a:r>
          </a:p>
        </p:txBody>
      </p:sp>
      <p:sp>
        <p:nvSpPr>
          <p:cNvPr id="1114120" name="Text Box 8">
            <a:extLst>
              <a:ext uri="{FF2B5EF4-FFF2-40B4-BE49-F238E27FC236}">
                <a16:creationId xmlns:a16="http://schemas.microsoft.com/office/drawing/2014/main" xmlns="" id="{C616E3E7-F3AA-40A9-8201-66EFE21DAD83}"/>
              </a:ext>
            </a:extLst>
          </p:cNvPr>
          <p:cNvSpPr txBox="1">
            <a:spLocks noChangeArrowheads="1"/>
          </p:cNvSpPr>
          <p:nvPr/>
        </p:nvSpPr>
        <p:spPr bwMode="auto">
          <a:xfrm>
            <a:off x="5340644" y="5080000"/>
            <a:ext cx="1383712" cy="523220"/>
          </a:xfrm>
          <a:prstGeom prst="rect">
            <a:avLst/>
          </a:prstGeom>
          <a:solidFill>
            <a:srgbClr val="FFFF00"/>
          </a:solidFill>
          <a:ln w="76200" cap="sq">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s-AR" altLang="es-AR" sz="2800">
                <a:solidFill>
                  <a:srgbClr val="0000FF"/>
                </a:solidFill>
                <a:sym typeface="Symbol" panose="05050102010706020507" pitchFamily="18" charset="2"/>
              </a:rPr>
              <a:t>Efeitos</a:t>
            </a:r>
          </a:p>
        </p:txBody>
      </p:sp>
      <p:sp>
        <p:nvSpPr>
          <p:cNvPr id="1114121" name="Text Box 9">
            <a:extLst>
              <a:ext uri="{FF2B5EF4-FFF2-40B4-BE49-F238E27FC236}">
                <a16:creationId xmlns:a16="http://schemas.microsoft.com/office/drawing/2014/main" xmlns="" id="{BA5B1A58-4A68-4BAE-90E9-6263AB532C03}"/>
              </a:ext>
            </a:extLst>
          </p:cNvPr>
          <p:cNvSpPr txBox="1">
            <a:spLocks noChangeArrowheads="1"/>
          </p:cNvSpPr>
          <p:nvPr/>
        </p:nvSpPr>
        <p:spPr bwMode="auto">
          <a:xfrm>
            <a:off x="4364393" y="6075364"/>
            <a:ext cx="3340979" cy="529569"/>
          </a:xfrm>
          <a:prstGeom prst="rect">
            <a:avLst/>
          </a:prstGeom>
          <a:solidFill>
            <a:srgbClr val="FFFF00"/>
          </a:solidFill>
          <a:ln w="76200" cap="sq">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457200" indent="-457200"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914400" indent="-45720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371600" indent="-4572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828800" indent="-4572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286000" indent="-4572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7432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32004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6576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4114800" indent="-4572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a:lnSpc>
                <a:spcPct val="110000"/>
              </a:lnSpc>
              <a:buFont typeface="Wingdings" panose="05000000000000000000" pitchFamily="2" charset="2"/>
              <a:buNone/>
            </a:pPr>
            <a:r>
              <a:rPr lang="es-AR" altLang="es-AR" sz="2800">
                <a:solidFill>
                  <a:srgbClr val="0000FF"/>
                </a:solidFill>
                <a:sym typeface="Symbol" panose="05050102010706020507" pitchFamily="18" charset="2"/>
              </a:rPr>
              <a:t>Impacto ambiental</a:t>
            </a:r>
          </a:p>
        </p:txBody>
      </p:sp>
      <p:cxnSp>
        <p:nvCxnSpPr>
          <p:cNvPr id="1114122" name="AutoShape 10">
            <a:extLst>
              <a:ext uri="{FF2B5EF4-FFF2-40B4-BE49-F238E27FC236}">
                <a16:creationId xmlns:a16="http://schemas.microsoft.com/office/drawing/2014/main" xmlns="" id="{33EF422F-200B-4221-B623-C1347CB16D02}"/>
              </a:ext>
            </a:extLst>
          </p:cNvPr>
          <p:cNvCxnSpPr>
            <a:cxnSpLocks noChangeShapeType="1"/>
            <a:stCxn id="1114117" idx="2"/>
            <a:endCxn id="1114118" idx="0"/>
          </p:cNvCxnSpPr>
          <p:nvPr/>
        </p:nvCxnSpPr>
        <p:spPr bwMode="auto">
          <a:xfrm flipH="1">
            <a:off x="6022976" y="2677744"/>
            <a:ext cx="30957" cy="403595"/>
          </a:xfrm>
          <a:prstGeom prst="straightConnector1">
            <a:avLst/>
          </a:prstGeom>
          <a:noFill/>
          <a:ln w="76200" cap="sq">
            <a:solidFill>
              <a:srgbClr val="FF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cxnSp>
      <p:cxnSp>
        <p:nvCxnSpPr>
          <p:cNvPr id="1114123" name="AutoShape 11">
            <a:extLst>
              <a:ext uri="{FF2B5EF4-FFF2-40B4-BE49-F238E27FC236}">
                <a16:creationId xmlns:a16="http://schemas.microsoft.com/office/drawing/2014/main" xmlns="" id="{5DFB08D6-A374-42A1-AEDC-626DD11CC855}"/>
              </a:ext>
            </a:extLst>
          </p:cNvPr>
          <p:cNvCxnSpPr>
            <a:cxnSpLocks noChangeShapeType="1"/>
            <a:stCxn id="1114118" idx="2"/>
            <a:endCxn id="1114119" idx="0"/>
          </p:cNvCxnSpPr>
          <p:nvPr/>
        </p:nvCxnSpPr>
        <p:spPr bwMode="auto">
          <a:xfrm>
            <a:off x="6022975" y="3604559"/>
            <a:ext cx="1588" cy="464205"/>
          </a:xfrm>
          <a:prstGeom prst="straightConnector1">
            <a:avLst/>
          </a:prstGeom>
          <a:noFill/>
          <a:ln w="76200" cap="sq">
            <a:solidFill>
              <a:srgbClr val="FF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cxnSp>
      <p:cxnSp>
        <p:nvCxnSpPr>
          <p:cNvPr id="1114124" name="AutoShape 12">
            <a:extLst>
              <a:ext uri="{FF2B5EF4-FFF2-40B4-BE49-F238E27FC236}">
                <a16:creationId xmlns:a16="http://schemas.microsoft.com/office/drawing/2014/main" xmlns="" id="{1F191562-1EE1-4E61-AB79-3C7CB0083F6B}"/>
              </a:ext>
            </a:extLst>
          </p:cNvPr>
          <p:cNvCxnSpPr>
            <a:cxnSpLocks noChangeShapeType="1"/>
            <a:stCxn id="1114119" idx="2"/>
            <a:endCxn id="1114120" idx="0"/>
          </p:cNvCxnSpPr>
          <p:nvPr/>
        </p:nvCxnSpPr>
        <p:spPr bwMode="auto">
          <a:xfrm>
            <a:off x="6024564" y="4591984"/>
            <a:ext cx="7937" cy="488017"/>
          </a:xfrm>
          <a:prstGeom prst="straightConnector1">
            <a:avLst/>
          </a:prstGeom>
          <a:noFill/>
          <a:ln w="76200" cap="sq">
            <a:solidFill>
              <a:srgbClr val="FF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cxnSp>
      <p:cxnSp>
        <p:nvCxnSpPr>
          <p:cNvPr id="1114125" name="AutoShape 13">
            <a:extLst>
              <a:ext uri="{FF2B5EF4-FFF2-40B4-BE49-F238E27FC236}">
                <a16:creationId xmlns:a16="http://schemas.microsoft.com/office/drawing/2014/main" xmlns="" id="{62FD0910-E2CD-4035-B15B-18EDE4C83247}"/>
              </a:ext>
            </a:extLst>
          </p:cNvPr>
          <p:cNvCxnSpPr>
            <a:cxnSpLocks noChangeShapeType="1"/>
            <a:stCxn id="1114120" idx="2"/>
            <a:endCxn id="1114121" idx="0"/>
          </p:cNvCxnSpPr>
          <p:nvPr/>
        </p:nvCxnSpPr>
        <p:spPr bwMode="auto">
          <a:xfrm>
            <a:off x="6032500" y="5603221"/>
            <a:ext cx="2382" cy="472143"/>
          </a:xfrm>
          <a:prstGeom prst="straightConnector1">
            <a:avLst/>
          </a:prstGeom>
          <a:noFill/>
          <a:ln w="76200" cap="sq">
            <a:solidFill>
              <a:srgbClr val="FF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114117"/>
                                        </p:tgtEl>
                                        <p:attrNameLst>
                                          <p:attrName>style.visibility</p:attrName>
                                        </p:attrNameLst>
                                      </p:cBhvr>
                                      <p:to>
                                        <p:strVal val="visible"/>
                                      </p:to>
                                    </p:set>
                                    <p:anim calcmode="lin" valueType="num">
                                      <p:cBhvr>
                                        <p:cTn id="7" dur="500" fill="hold"/>
                                        <p:tgtEl>
                                          <p:spTgt spid="1114117"/>
                                        </p:tgtEl>
                                        <p:attrNameLst>
                                          <p:attrName>ppt_x</p:attrName>
                                        </p:attrNameLst>
                                      </p:cBhvr>
                                      <p:tavLst>
                                        <p:tav tm="0">
                                          <p:val>
                                            <p:strVal val="#ppt_x"/>
                                          </p:val>
                                        </p:tav>
                                        <p:tav tm="100000">
                                          <p:val>
                                            <p:strVal val="#ppt_x"/>
                                          </p:val>
                                        </p:tav>
                                      </p:tavLst>
                                    </p:anim>
                                    <p:anim calcmode="lin" valueType="num">
                                      <p:cBhvr>
                                        <p:cTn id="8" dur="500" fill="hold"/>
                                        <p:tgtEl>
                                          <p:spTgt spid="1114117"/>
                                        </p:tgtEl>
                                        <p:attrNameLst>
                                          <p:attrName>ppt_y</p:attrName>
                                        </p:attrNameLst>
                                      </p:cBhvr>
                                      <p:tavLst>
                                        <p:tav tm="0">
                                          <p:val>
                                            <p:strVal val="#ppt_y-#ppt_h/2"/>
                                          </p:val>
                                        </p:tav>
                                        <p:tav tm="100000">
                                          <p:val>
                                            <p:strVal val="#ppt_y"/>
                                          </p:val>
                                        </p:tav>
                                      </p:tavLst>
                                    </p:anim>
                                    <p:anim calcmode="lin" valueType="num">
                                      <p:cBhvr>
                                        <p:cTn id="9" dur="500" fill="hold"/>
                                        <p:tgtEl>
                                          <p:spTgt spid="1114117"/>
                                        </p:tgtEl>
                                        <p:attrNameLst>
                                          <p:attrName>ppt_w</p:attrName>
                                        </p:attrNameLst>
                                      </p:cBhvr>
                                      <p:tavLst>
                                        <p:tav tm="0">
                                          <p:val>
                                            <p:strVal val="#ppt_w"/>
                                          </p:val>
                                        </p:tav>
                                        <p:tav tm="100000">
                                          <p:val>
                                            <p:strVal val="#ppt_w"/>
                                          </p:val>
                                        </p:tav>
                                      </p:tavLst>
                                    </p:anim>
                                    <p:anim calcmode="lin" valueType="num">
                                      <p:cBhvr>
                                        <p:cTn id="10" dur="500" fill="hold"/>
                                        <p:tgtEl>
                                          <p:spTgt spid="1114117"/>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1114122"/>
                                        </p:tgtEl>
                                        <p:attrNameLst>
                                          <p:attrName>style.visibility</p:attrName>
                                        </p:attrNameLst>
                                      </p:cBhvr>
                                      <p:to>
                                        <p:strVal val="visible"/>
                                      </p:to>
                                    </p:set>
                                    <p:anim calcmode="lin" valueType="num">
                                      <p:cBhvr>
                                        <p:cTn id="15" dur="500" fill="hold"/>
                                        <p:tgtEl>
                                          <p:spTgt spid="1114122"/>
                                        </p:tgtEl>
                                        <p:attrNameLst>
                                          <p:attrName>ppt_x</p:attrName>
                                        </p:attrNameLst>
                                      </p:cBhvr>
                                      <p:tavLst>
                                        <p:tav tm="0">
                                          <p:val>
                                            <p:strVal val="#ppt_x"/>
                                          </p:val>
                                        </p:tav>
                                        <p:tav tm="100000">
                                          <p:val>
                                            <p:strVal val="#ppt_x"/>
                                          </p:val>
                                        </p:tav>
                                      </p:tavLst>
                                    </p:anim>
                                    <p:anim calcmode="lin" valueType="num">
                                      <p:cBhvr>
                                        <p:cTn id="16" dur="500" fill="hold"/>
                                        <p:tgtEl>
                                          <p:spTgt spid="1114122"/>
                                        </p:tgtEl>
                                        <p:attrNameLst>
                                          <p:attrName>ppt_y</p:attrName>
                                        </p:attrNameLst>
                                      </p:cBhvr>
                                      <p:tavLst>
                                        <p:tav tm="0">
                                          <p:val>
                                            <p:strVal val="#ppt_y-#ppt_h/2"/>
                                          </p:val>
                                        </p:tav>
                                        <p:tav tm="100000">
                                          <p:val>
                                            <p:strVal val="#ppt_y"/>
                                          </p:val>
                                        </p:tav>
                                      </p:tavLst>
                                    </p:anim>
                                    <p:anim calcmode="lin" valueType="num">
                                      <p:cBhvr>
                                        <p:cTn id="17" dur="500" fill="hold"/>
                                        <p:tgtEl>
                                          <p:spTgt spid="1114122"/>
                                        </p:tgtEl>
                                        <p:attrNameLst>
                                          <p:attrName>ppt_w</p:attrName>
                                        </p:attrNameLst>
                                      </p:cBhvr>
                                      <p:tavLst>
                                        <p:tav tm="0">
                                          <p:val>
                                            <p:strVal val="#ppt_w"/>
                                          </p:val>
                                        </p:tav>
                                        <p:tav tm="100000">
                                          <p:val>
                                            <p:strVal val="#ppt_w"/>
                                          </p:val>
                                        </p:tav>
                                      </p:tavLst>
                                    </p:anim>
                                    <p:anim calcmode="lin" valueType="num">
                                      <p:cBhvr>
                                        <p:cTn id="18" dur="500" fill="hold"/>
                                        <p:tgtEl>
                                          <p:spTgt spid="1114122"/>
                                        </p:tgtEl>
                                        <p:attrNameLst>
                                          <p:attrName>ppt_h</p:attrName>
                                        </p:attrNameLst>
                                      </p:cBhvr>
                                      <p:tavLst>
                                        <p:tav tm="0">
                                          <p:val>
                                            <p:fltVal val="0"/>
                                          </p:val>
                                        </p:tav>
                                        <p:tav tm="100000">
                                          <p:val>
                                            <p:strVal val="#ppt_h"/>
                                          </p:val>
                                        </p:tav>
                                      </p:tavLst>
                                    </p:anim>
                                  </p:childTnLst>
                                </p:cTn>
                              </p:par>
                              <p:par>
                                <p:cTn id="19" presetID="17" presetClass="entr" presetSubtype="1" fill="hold" grpId="0" nodeType="withEffect">
                                  <p:stCondLst>
                                    <p:cond delay="0"/>
                                  </p:stCondLst>
                                  <p:childTnLst>
                                    <p:set>
                                      <p:cBhvr>
                                        <p:cTn id="20" dur="1" fill="hold">
                                          <p:stCondLst>
                                            <p:cond delay="0"/>
                                          </p:stCondLst>
                                        </p:cTn>
                                        <p:tgtEl>
                                          <p:spTgt spid="1114118"/>
                                        </p:tgtEl>
                                        <p:attrNameLst>
                                          <p:attrName>style.visibility</p:attrName>
                                        </p:attrNameLst>
                                      </p:cBhvr>
                                      <p:to>
                                        <p:strVal val="visible"/>
                                      </p:to>
                                    </p:set>
                                    <p:anim calcmode="lin" valueType="num">
                                      <p:cBhvr>
                                        <p:cTn id="21" dur="500" fill="hold"/>
                                        <p:tgtEl>
                                          <p:spTgt spid="1114118"/>
                                        </p:tgtEl>
                                        <p:attrNameLst>
                                          <p:attrName>ppt_x</p:attrName>
                                        </p:attrNameLst>
                                      </p:cBhvr>
                                      <p:tavLst>
                                        <p:tav tm="0">
                                          <p:val>
                                            <p:strVal val="#ppt_x"/>
                                          </p:val>
                                        </p:tav>
                                        <p:tav tm="100000">
                                          <p:val>
                                            <p:strVal val="#ppt_x"/>
                                          </p:val>
                                        </p:tav>
                                      </p:tavLst>
                                    </p:anim>
                                    <p:anim calcmode="lin" valueType="num">
                                      <p:cBhvr>
                                        <p:cTn id="22" dur="500" fill="hold"/>
                                        <p:tgtEl>
                                          <p:spTgt spid="1114118"/>
                                        </p:tgtEl>
                                        <p:attrNameLst>
                                          <p:attrName>ppt_y</p:attrName>
                                        </p:attrNameLst>
                                      </p:cBhvr>
                                      <p:tavLst>
                                        <p:tav tm="0">
                                          <p:val>
                                            <p:strVal val="#ppt_y-#ppt_h/2"/>
                                          </p:val>
                                        </p:tav>
                                        <p:tav tm="100000">
                                          <p:val>
                                            <p:strVal val="#ppt_y"/>
                                          </p:val>
                                        </p:tav>
                                      </p:tavLst>
                                    </p:anim>
                                    <p:anim calcmode="lin" valueType="num">
                                      <p:cBhvr>
                                        <p:cTn id="23" dur="500" fill="hold"/>
                                        <p:tgtEl>
                                          <p:spTgt spid="1114118"/>
                                        </p:tgtEl>
                                        <p:attrNameLst>
                                          <p:attrName>ppt_w</p:attrName>
                                        </p:attrNameLst>
                                      </p:cBhvr>
                                      <p:tavLst>
                                        <p:tav tm="0">
                                          <p:val>
                                            <p:strVal val="#ppt_w"/>
                                          </p:val>
                                        </p:tav>
                                        <p:tav tm="100000">
                                          <p:val>
                                            <p:strVal val="#ppt_w"/>
                                          </p:val>
                                        </p:tav>
                                      </p:tavLst>
                                    </p:anim>
                                    <p:anim calcmode="lin" valueType="num">
                                      <p:cBhvr>
                                        <p:cTn id="24" dur="500" fill="hold"/>
                                        <p:tgtEl>
                                          <p:spTgt spid="1114118"/>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 fill="hold" nodeType="clickEffect">
                                  <p:stCondLst>
                                    <p:cond delay="0"/>
                                  </p:stCondLst>
                                  <p:childTnLst>
                                    <p:set>
                                      <p:cBhvr>
                                        <p:cTn id="28" dur="1" fill="hold">
                                          <p:stCondLst>
                                            <p:cond delay="0"/>
                                          </p:stCondLst>
                                        </p:cTn>
                                        <p:tgtEl>
                                          <p:spTgt spid="1114123"/>
                                        </p:tgtEl>
                                        <p:attrNameLst>
                                          <p:attrName>style.visibility</p:attrName>
                                        </p:attrNameLst>
                                      </p:cBhvr>
                                      <p:to>
                                        <p:strVal val="visible"/>
                                      </p:to>
                                    </p:set>
                                    <p:anim calcmode="lin" valueType="num">
                                      <p:cBhvr>
                                        <p:cTn id="29" dur="500" fill="hold"/>
                                        <p:tgtEl>
                                          <p:spTgt spid="1114123"/>
                                        </p:tgtEl>
                                        <p:attrNameLst>
                                          <p:attrName>ppt_x</p:attrName>
                                        </p:attrNameLst>
                                      </p:cBhvr>
                                      <p:tavLst>
                                        <p:tav tm="0">
                                          <p:val>
                                            <p:strVal val="#ppt_x"/>
                                          </p:val>
                                        </p:tav>
                                        <p:tav tm="100000">
                                          <p:val>
                                            <p:strVal val="#ppt_x"/>
                                          </p:val>
                                        </p:tav>
                                      </p:tavLst>
                                    </p:anim>
                                    <p:anim calcmode="lin" valueType="num">
                                      <p:cBhvr>
                                        <p:cTn id="30" dur="500" fill="hold"/>
                                        <p:tgtEl>
                                          <p:spTgt spid="1114123"/>
                                        </p:tgtEl>
                                        <p:attrNameLst>
                                          <p:attrName>ppt_y</p:attrName>
                                        </p:attrNameLst>
                                      </p:cBhvr>
                                      <p:tavLst>
                                        <p:tav tm="0">
                                          <p:val>
                                            <p:strVal val="#ppt_y-#ppt_h/2"/>
                                          </p:val>
                                        </p:tav>
                                        <p:tav tm="100000">
                                          <p:val>
                                            <p:strVal val="#ppt_y"/>
                                          </p:val>
                                        </p:tav>
                                      </p:tavLst>
                                    </p:anim>
                                    <p:anim calcmode="lin" valueType="num">
                                      <p:cBhvr>
                                        <p:cTn id="31" dur="500" fill="hold"/>
                                        <p:tgtEl>
                                          <p:spTgt spid="1114123"/>
                                        </p:tgtEl>
                                        <p:attrNameLst>
                                          <p:attrName>ppt_w</p:attrName>
                                        </p:attrNameLst>
                                      </p:cBhvr>
                                      <p:tavLst>
                                        <p:tav tm="0">
                                          <p:val>
                                            <p:strVal val="#ppt_w"/>
                                          </p:val>
                                        </p:tav>
                                        <p:tav tm="100000">
                                          <p:val>
                                            <p:strVal val="#ppt_w"/>
                                          </p:val>
                                        </p:tav>
                                      </p:tavLst>
                                    </p:anim>
                                    <p:anim calcmode="lin" valueType="num">
                                      <p:cBhvr>
                                        <p:cTn id="32" dur="500" fill="hold"/>
                                        <p:tgtEl>
                                          <p:spTgt spid="1114123"/>
                                        </p:tgtEl>
                                        <p:attrNameLst>
                                          <p:attrName>ppt_h</p:attrName>
                                        </p:attrNameLst>
                                      </p:cBhvr>
                                      <p:tavLst>
                                        <p:tav tm="0">
                                          <p:val>
                                            <p:fltVal val="0"/>
                                          </p:val>
                                        </p:tav>
                                        <p:tav tm="100000">
                                          <p:val>
                                            <p:strVal val="#ppt_h"/>
                                          </p:val>
                                        </p:tav>
                                      </p:tavLst>
                                    </p:anim>
                                  </p:childTnLst>
                                </p:cTn>
                              </p:par>
                              <p:par>
                                <p:cTn id="33" presetID="17" presetClass="entr" presetSubtype="1" fill="hold" grpId="0" nodeType="withEffect">
                                  <p:stCondLst>
                                    <p:cond delay="0"/>
                                  </p:stCondLst>
                                  <p:childTnLst>
                                    <p:set>
                                      <p:cBhvr>
                                        <p:cTn id="34" dur="1" fill="hold">
                                          <p:stCondLst>
                                            <p:cond delay="0"/>
                                          </p:stCondLst>
                                        </p:cTn>
                                        <p:tgtEl>
                                          <p:spTgt spid="1114119"/>
                                        </p:tgtEl>
                                        <p:attrNameLst>
                                          <p:attrName>style.visibility</p:attrName>
                                        </p:attrNameLst>
                                      </p:cBhvr>
                                      <p:to>
                                        <p:strVal val="visible"/>
                                      </p:to>
                                    </p:set>
                                    <p:anim calcmode="lin" valueType="num">
                                      <p:cBhvr>
                                        <p:cTn id="35" dur="500" fill="hold"/>
                                        <p:tgtEl>
                                          <p:spTgt spid="1114119"/>
                                        </p:tgtEl>
                                        <p:attrNameLst>
                                          <p:attrName>ppt_x</p:attrName>
                                        </p:attrNameLst>
                                      </p:cBhvr>
                                      <p:tavLst>
                                        <p:tav tm="0">
                                          <p:val>
                                            <p:strVal val="#ppt_x"/>
                                          </p:val>
                                        </p:tav>
                                        <p:tav tm="100000">
                                          <p:val>
                                            <p:strVal val="#ppt_x"/>
                                          </p:val>
                                        </p:tav>
                                      </p:tavLst>
                                    </p:anim>
                                    <p:anim calcmode="lin" valueType="num">
                                      <p:cBhvr>
                                        <p:cTn id="36" dur="500" fill="hold"/>
                                        <p:tgtEl>
                                          <p:spTgt spid="1114119"/>
                                        </p:tgtEl>
                                        <p:attrNameLst>
                                          <p:attrName>ppt_y</p:attrName>
                                        </p:attrNameLst>
                                      </p:cBhvr>
                                      <p:tavLst>
                                        <p:tav tm="0">
                                          <p:val>
                                            <p:strVal val="#ppt_y-#ppt_h/2"/>
                                          </p:val>
                                        </p:tav>
                                        <p:tav tm="100000">
                                          <p:val>
                                            <p:strVal val="#ppt_y"/>
                                          </p:val>
                                        </p:tav>
                                      </p:tavLst>
                                    </p:anim>
                                    <p:anim calcmode="lin" valueType="num">
                                      <p:cBhvr>
                                        <p:cTn id="37" dur="500" fill="hold"/>
                                        <p:tgtEl>
                                          <p:spTgt spid="1114119"/>
                                        </p:tgtEl>
                                        <p:attrNameLst>
                                          <p:attrName>ppt_w</p:attrName>
                                        </p:attrNameLst>
                                      </p:cBhvr>
                                      <p:tavLst>
                                        <p:tav tm="0">
                                          <p:val>
                                            <p:strVal val="#ppt_w"/>
                                          </p:val>
                                        </p:tav>
                                        <p:tav tm="100000">
                                          <p:val>
                                            <p:strVal val="#ppt_w"/>
                                          </p:val>
                                        </p:tav>
                                      </p:tavLst>
                                    </p:anim>
                                    <p:anim calcmode="lin" valueType="num">
                                      <p:cBhvr>
                                        <p:cTn id="38" dur="500" fill="hold"/>
                                        <p:tgtEl>
                                          <p:spTgt spid="11141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 fill="hold" nodeType="clickEffect">
                                  <p:stCondLst>
                                    <p:cond delay="0"/>
                                  </p:stCondLst>
                                  <p:childTnLst>
                                    <p:set>
                                      <p:cBhvr>
                                        <p:cTn id="42" dur="1" fill="hold">
                                          <p:stCondLst>
                                            <p:cond delay="0"/>
                                          </p:stCondLst>
                                        </p:cTn>
                                        <p:tgtEl>
                                          <p:spTgt spid="1114124"/>
                                        </p:tgtEl>
                                        <p:attrNameLst>
                                          <p:attrName>style.visibility</p:attrName>
                                        </p:attrNameLst>
                                      </p:cBhvr>
                                      <p:to>
                                        <p:strVal val="visible"/>
                                      </p:to>
                                    </p:set>
                                    <p:anim calcmode="lin" valueType="num">
                                      <p:cBhvr>
                                        <p:cTn id="43" dur="500" fill="hold"/>
                                        <p:tgtEl>
                                          <p:spTgt spid="1114124"/>
                                        </p:tgtEl>
                                        <p:attrNameLst>
                                          <p:attrName>ppt_x</p:attrName>
                                        </p:attrNameLst>
                                      </p:cBhvr>
                                      <p:tavLst>
                                        <p:tav tm="0">
                                          <p:val>
                                            <p:strVal val="#ppt_x"/>
                                          </p:val>
                                        </p:tav>
                                        <p:tav tm="100000">
                                          <p:val>
                                            <p:strVal val="#ppt_x"/>
                                          </p:val>
                                        </p:tav>
                                      </p:tavLst>
                                    </p:anim>
                                    <p:anim calcmode="lin" valueType="num">
                                      <p:cBhvr>
                                        <p:cTn id="44" dur="500" fill="hold"/>
                                        <p:tgtEl>
                                          <p:spTgt spid="1114124"/>
                                        </p:tgtEl>
                                        <p:attrNameLst>
                                          <p:attrName>ppt_y</p:attrName>
                                        </p:attrNameLst>
                                      </p:cBhvr>
                                      <p:tavLst>
                                        <p:tav tm="0">
                                          <p:val>
                                            <p:strVal val="#ppt_y-#ppt_h/2"/>
                                          </p:val>
                                        </p:tav>
                                        <p:tav tm="100000">
                                          <p:val>
                                            <p:strVal val="#ppt_y"/>
                                          </p:val>
                                        </p:tav>
                                      </p:tavLst>
                                    </p:anim>
                                    <p:anim calcmode="lin" valueType="num">
                                      <p:cBhvr>
                                        <p:cTn id="45" dur="500" fill="hold"/>
                                        <p:tgtEl>
                                          <p:spTgt spid="1114124"/>
                                        </p:tgtEl>
                                        <p:attrNameLst>
                                          <p:attrName>ppt_w</p:attrName>
                                        </p:attrNameLst>
                                      </p:cBhvr>
                                      <p:tavLst>
                                        <p:tav tm="0">
                                          <p:val>
                                            <p:strVal val="#ppt_w"/>
                                          </p:val>
                                        </p:tav>
                                        <p:tav tm="100000">
                                          <p:val>
                                            <p:strVal val="#ppt_w"/>
                                          </p:val>
                                        </p:tav>
                                      </p:tavLst>
                                    </p:anim>
                                    <p:anim calcmode="lin" valueType="num">
                                      <p:cBhvr>
                                        <p:cTn id="46" dur="500" fill="hold"/>
                                        <p:tgtEl>
                                          <p:spTgt spid="1114124"/>
                                        </p:tgtEl>
                                        <p:attrNameLst>
                                          <p:attrName>ppt_h</p:attrName>
                                        </p:attrNameLst>
                                      </p:cBhvr>
                                      <p:tavLst>
                                        <p:tav tm="0">
                                          <p:val>
                                            <p:fltVal val="0"/>
                                          </p:val>
                                        </p:tav>
                                        <p:tav tm="100000">
                                          <p:val>
                                            <p:strVal val="#ppt_h"/>
                                          </p:val>
                                        </p:tav>
                                      </p:tavLst>
                                    </p:anim>
                                  </p:childTnLst>
                                </p:cTn>
                              </p:par>
                              <p:par>
                                <p:cTn id="47" presetID="17" presetClass="entr" presetSubtype="1" fill="hold" grpId="0" nodeType="withEffect">
                                  <p:stCondLst>
                                    <p:cond delay="0"/>
                                  </p:stCondLst>
                                  <p:childTnLst>
                                    <p:set>
                                      <p:cBhvr>
                                        <p:cTn id="48" dur="1" fill="hold">
                                          <p:stCondLst>
                                            <p:cond delay="0"/>
                                          </p:stCondLst>
                                        </p:cTn>
                                        <p:tgtEl>
                                          <p:spTgt spid="1114120"/>
                                        </p:tgtEl>
                                        <p:attrNameLst>
                                          <p:attrName>style.visibility</p:attrName>
                                        </p:attrNameLst>
                                      </p:cBhvr>
                                      <p:to>
                                        <p:strVal val="visible"/>
                                      </p:to>
                                    </p:set>
                                    <p:anim calcmode="lin" valueType="num">
                                      <p:cBhvr>
                                        <p:cTn id="49" dur="500" fill="hold"/>
                                        <p:tgtEl>
                                          <p:spTgt spid="1114120"/>
                                        </p:tgtEl>
                                        <p:attrNameLst>
                                          <p:attrName>ppt_x</p:attrName>
                                        </p:attrNameLst>
                                      </p:cBhvr>
                                      <p:tavLst>
                                        <p:tav tm="0">
                                          <p:val>
                                            <p:strVal val="#ppt_x"/>
                                          </p:val>
                                        </p:tav>
                                        <p:tav tm="100000">
                                          <p:val>
                                            <p:strVal val="#ppt_x"/>
                                          </p:val>
                                        </p:tav>
                                      </p:tavLst>
                                    </p:anim>
                                    <p:anim calcmode="lin" valueType="num">
                                      <p:cBhvr>
                                        <p:cTn id="50" dur="500" fill="hold"/>
                                        <p:tgtEl>
                                          <p:spTgt spid="1114120"/>
                                        </p:tgtEl>
                                        <p:attrNameLst>
                                          <p:attrName>ppt_y</p:attrName>
                                        </p:attrNameLst>
                                      </p:cBhvr>
                                      <p:tavLst>
                                        <p:tav tm="0">
                                          <p:val>
                                            <p:strVal val="#ppt_y-#ppt_h/2"/>
                                          </p:val>
                                        </p:tav>
                                        <p:tav tm="100000">
                                          <p:val>
                                            <p:strVal val="#ppt_y"/>
                                          </p:val>
                                        </p:tav>
                                      </p:tavLst>
                                    </p:anim>
                                    <p:anim calcmode="lin" valueType="num">
                                      <p:cBhvr>
                                        <p:cTn id="51" dur="500" fill="hold"/>
                                        <p:tgtEl>
                                          <p:spTgt spid="1114120"/>
                                        </p:tgtEl>
                                        <p:attrNameLst>
                                          <p:attrName>ppt_w</p:attrName>
                                        </p:attrNameLst>
                                      </p:cBhvr>
                                      <p:tavLst>
                                        <p:tav tm="0">
                                          <p:val>
                                            <p:strVal val="#ppt_w"/>
                                          </p:val>
                                        </p:tav>
                                        <p:tav tm="100000">
                                          <p:val>
                                            <p:strVal val="#ppt_w"/>
                                          </p:val>
                                        </p:tav>
                                      </p:tavLst>
                                    </p:anim>
                                    <p:anim calcmode="lin" valueType="num">
                                      <p:cBhvr>
                                        <p:cTn id="52" dur="500" fill="hold"/>
                                        <p:tgtEl>
                                          <p:spTgt spid="1114120"/>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 fill="hold" nodeType="clickEffect">
                                  <p:stCondLst>
                                    <p:cond delay="0"/>
                                  </p:stCondLst>
                                  <p:childTnLst>
                                    <p:set>
                                      <p:cBhvr>
                                        <p:cTn id="56" dur="1" fill="hold">
                                          <p:stCondLst>
                                            <p:cond delay="0"/>
                                          </p:stCondLst>
                                        </p:cTn>
                                        <p:tgtEl>
                                          <p:spTgt spid="1114125"/>
                                        </p:tgtEl>
                                        <p:attrNameLst>
                                          <p:attrName>style.visibility</p:attrName>
                                        </p:attrNameLst>
                                      </p:cBhvr>
                                      <p:to>
                                        <p:strVal val="visible"/>
                                      </p:to>
                                    </p:set>
                                    <p:anim calcmode="lin" valueType="num">
                                      <p:cBhvr>
                                        <p:cTn id="57" dur="500" fill="hold"/>
                                        <p:tgtEl>
                                          <p:spTgt spid="1114125"/>
                                        </p:tgtEl>
                                        <p:attrNameLst>
                                          <p:attrName>ppt_x</p:attrName>
                                        </p:attrNameLst>
                                      </p:cBhvr>
                                      <p:tavLst>
                                        <p:tav tm="0">
                                          <p:val>
                                            <p:strVal val="#ppt_x"/>
                                          </p:val>
                                        </p:tav>
                                        <p:tav tm="100000">
                                          <p:val>
                                            <p:strVal val="#ppt_x"/>
                                          </p:val>
                                        </p:tav>
                                      </p:tavLst>
                                    </p:anim>
                                    <p:anim calcmode="lin" valueType="num">
                                      <p:cBhvr>
                                        <p:cTn id="58" dur="500" fill="hold"/>
                                        <p:tgtEl>
                                          <p:spTgt spid="1114125"/>
                                        </p:tgtEl>
                                        <p:attrNameLst>
                                          <p:attrName>ppt_y</p:attrName>
                                        </p:attrNameLst>
                                      </p:cBhvr>
                                      <p:tavLst>
                                        <p:tav tm="0">
                                          <p:val>
                                            <p:strVal val="#ppt_y-#ppt_h/2"/>
                                          </p:val>
                                        </p:tav>
                                        <p:tav tm="100000">
                                          <p:val>
                                            <p:strVal val="#ppt_y"/>
                                          </p:val>
                                        </p:tav>
                                      </p:tavLst>
                                    </p:anim>
                                    <p:anim calcmode="lin" valueType="num">
                                      <p:cBhvr>
                                        <p:cTn id="59" dur="500" fill="hold"/>
                                        <p:tgtEl>
                                          <p:spTgt spid="1114125"/>
                                        </p:tgtEl>
                                        <p:attrNameLst>
                                          <p:attrName>ppt_w</p:attrName>
                                        </p:attrNameLst>
                                      </p:cBhvr>
                                      <p:tavLst>
                                        <p:tav tm="0">
                                          <p:val>
                                            <p:strVal val="#ppt_w"/>
                                          </p:val>
                                        </p:tav>
                                        <p:tav tm="100000">
                                          <p:val>
                                            <p:strVal val="#ppt_w"/>
                                          </p:val>
                                        </p:tav>
                                      </p:tavLst>
                                    </p:anim>
                                    <p:anim calcmode="lin" valueType="num">
                                      <p:cBhvr>
                                        <p:cTn id="60" dur="500" fill="hold"/>
                                        <p:tgtEl>
                                          <p:spTgt spid="1114125"/>
                                        </p:tgtEl>
                                        <p:attrNameLst>
                                          <p:attrName>ppt_h</p:attrName>
                                        </p:attrNameLst>
                                      </p:cBhvr>
                                      <p:tavLst>
                                        <p:tav tm="0">
                                          <p:val>
                                            <p:fltVal val="0"/>
                                          </p:val>
                                        </p:tav>
                                        <p:tav tm="100000">
                                          <p:val>
                                            <p:strVal val="#ppt_h"/>
                                          </p:val>
                                        </p:tav>
                                      </p:tavLst>
                                    </p:anim>
                                  </p:childTnLst>
                                </p:cTn>
                              </p:par>
                              <p:par>
                                <p:cTn id="61" presetID="17" presetClass="entr" presetSubtype="1" fill="hold" grpId="0" nodeType="withEffect">
                                  <p:stCondLst>
                                    <p:cond delay="0"/>
                                  </p:stCondLst>
                                  <p:childTnLst>
                                    <p:set>
                                      <p:cBhvr>
                                        <p:cTn id="62" dur="1" fill="hold">
                                          <p:stCondLst>
                                            <p:cond delay="0"/>
                                          </p:stCondLst>
                                        </p:cTn>
                                        <p:tgtEl>
                                          <p:spTgt spid="1114121"/>
                                        </p:tgtEl>
                                        <p:attrNameLst>
                                          <p:attrName>style.visibility</p:attrName>
                                        </p:attrNameLst>
                                      </p:cBhvr>
                                      <p:to>
                                        <p:strVal val="visible"/>
                                      </p:to>
                                    </p:set>
                                    <p:anim calcmode="lin" valueType="num">
                                      <p:cBhvr>
                                        <p:cTn id="63" dur="500" fill="hold"/>
                                        <p:tgtEl>
                                          <p:spTgt spid="1114121"/>
                                        </p:tgtEl>
                                        <p:attrNameLst>
                                          <p:attrName>ppt_x</p:attrName>
                                        </p:attrNameLst>
                                      </p:cBhvr>
                                      <p:tavLst>
                                        <p:tav tm="0">
                                          <p:val>
                                            <p:strVal val="#ppt_x"/>
                                          </p:val>
                                        </p:tav>
                                        <p:tav tm="100000">
                                          <p:val>
                                            <p:strVal val="#ppt_x"/>
                                          </p:val>
                                        </p:tav>
                                      </p:tavLst>
                                    </p:anim>
                                    <p:anim calcmode="lin" valueType="num">
                                      <p:cBhvr>
                                        <p:cTn id="64" dur="500" fill="hold"/>
                                        <p:tgtEl>
                                          <p:spTgt spid="1114121"/>
                                        </p:tgtEl>
                                        <p:attrNameLst>
                                          <p:attrName>ppt_y</p:attrName>
                                        </p:attrNameLst>
                                      </p:cBhvr>
                                      <p:tavLst>
                                        <p:tav tm="0">
                                          <p:val>
                                            <p:strVal val="#ppt_y-#ppt_h/2"/>
                                          </p:val>
                                        </p:tav>
                                        <p:tav tm="100000">
                                          <p:val>
                                            <p:strVal val="#ppt_y"/>
                                          </p:val>
                                        </p:tav>
                                      </p:tavLst>
                                    </p:anim>
                                    <p:anim calcmode="lin" valueType="num">
                                      <p:cBhvr>
                                        <p:cTn id="65" dur="500" fill="hold"/>
                                        <p:tgtEl>
                                          <p:spTgt spid="1114121"/>
                                        </p:tgtEl>
                                        <p:attrNameLst>
                                          <p:attrName>ppt_w</p:attrName>
                                        </p:attrNameLst>
                                      </p:cBhvr>
                                      <p:tavLst>
                                        <p:tav tm="0">
                                          <p:val>
                                            <p:strVal val="#ppt_w"/>
                                          </p:val>
                                        </p:tav>
                                        <p:tav tm="100000">
                                          <p:val>
                                            <p:strVal val="#ppt_w"/>
                                          </p:val>
                                        </p:tav>
                                      </p:tavLst>
                                    </p:anim>
                                    <p:anim calcmode="lin" valueType="num">
                                      <p:cBhvr>
                                        <p:cTn id="66" dur="500" fill="hold"/>
                                        <p:tgtEl>
                                          <p:spTgt spid="11141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7" grpId="0" animBg="1"/>
      <p:bldP spid="1114118" grpId="0" animBg="1"/>
      <p:bldP spid="1114119" grpId="0" animBg="1"/>
      <p:bldP spid="1114120" grpId="0" animBg="1"/>
      <p:bldP spid="11141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874" name="Text Box 3">
            <a:extLst>
              <a:ext uri="{FF2B5EF4-FFF2-40B4-BE49-F238E27FC236}">
                <a16:creationId xmlns:a16="http://schemas.microsoft.com/office/drawing/2014/main" xmlns="" id="{0995B6DD-176C-4280-940B-7A67038FB415}"/>
              </a:ext>
            </a:extLst>
          </p:cNvPr>
          <p:cNvSpPr txBox="1">
            <a:spLocks noChangeArrowheads="1"/>
          </p:cNvSpPr>
          <p:nvPr/>
        </p:nvSpPr>
        <p:spPr bwMode="auto">
          <a:xfrm>
            <a:off x="1524000" y="5818188"/>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pt-BR" altLang="es-AR" sz="2800">
                <a:sym typeface="Symbol" panose="05050102010706020507" pitchFamily="18" charset="2"/>
              </a:rPr>
              <a:t>Refúgio</a:t>
            </a:r>
          </a:p>
          <a:p>
            <a:pPr algn="ctr" eaLnBrk="1" hangingPunct="1">
              <a:spcBef>
                <a:spcPct val="0"/>
              </a:spcBef>
              <a:buClrTx/>
              <a:buSzTx/>
              <a:buFontTx/>
              <a:buNone/>
            </a:pPr>
            <a:r>
              <a:rPr lang="pt-BR" altLang="es-AR" sz="2800">
                <a:sym typeface="Symbol" panose="05050102010706020507" pitchFamily="18" charset="2"/>
              </a:rPr>
              <a:t>A evacuação inicial levou a condições superlotadas</a:t>
            </a:r>
            <a:endParaRPr lang="es-ES" altLang="zh-CN" sz="2800">
              <a:ea typeface="SimSun" panose="02010600030101010101" pitchFamily="2" charset="-122"/>
              <a:sym typeface="Symbol" panose="05050102010706020507" pitchFamily="18" charset="2"/>
            </a:endParaRPr>
          </a:p>
        </p:txBody>
      </p:sp>
      <p:pic>
        <p:nvPicPr>
          <p:cNvPr id="1743875" name="Picture 4">
            <a:extLst>
              <a:ext uri="{FF2B5EF4-FFF2-40B4-BE49-F238E27FC236}">
                <a16:creationId xmlns:a16="http://schemas.microsoft.com/office/drawing/2014/main" xmlns="" id="{51DC87CD-54C8-4202-907B-E6A7F9215AC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6700" y="12700"/>
            <a:ext cx="9144000" cy="551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4898" name="Picture 4">
            <a:extLst>
              <a:ext uri="{FF2B5EF4-FFF2-40B4-BE49-F238E27FC236}">
                <a16:creationId xmlns:a16="http://schemas.microsoft.com/office/drawing/2014/main" xmlns="" id="{7CFE3464-7A9B-4418-A6F5-CB25869DDF1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175"/>
            <a:ext cx="9144000" cy="686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44899" name="Text Box 3">
            <a:extLst>
              <a:ext uri="{FF2B5EF4-FFF2-40B4-BE49-F238E27FC236}">
                <a16:creationId xmlns:a16="http://schemas.microsoft.com/office/drawing/2014/main" xmlns="" id="{78A25C5A-1B14-47AC-ABF8-04A0CA263754}"/>
              </a:ext>
            </a:extLst>
          </p:cNvPr>
          <p:cNvSpPr txBox="1">
            <a:spLocks noChangeArrowheads="1"/>
          </p:cNvSpPr>
          <p:nvPr/>
        </p:nvSpPr>
        <p:spPr bwMode="auto">
          <a:xfrm>
            <a:off x="1524000" y="5795963"/>
            <a:ext cx="91440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pt-BR" altLang="es-AR">
                <a:solidFill>
                  <a:srgbClr val="FFFF00"/>
                </a:solidFill>
                <a:sym typeface="Symbol" panose="05050102010706020507" pitchFamily="18" charset="2"/>
              </a:rPr>
              <a:t>Deslocalização:</a:t>
            </a:r>
            <a:r>
              <a:rPr lang="pt-BR" altLang="es-AR">
                <a:solidFill>
                  <a:srgbClr val="FFFFFF"/>
                </a:solidFill>
                <a:sym typeface="Symbol" panose="05050102010706020507" pitchFamily="18" charset="2"/>
              </a:rPr>
              <a:t> as condições normais do habitat pessoal foram muito afetadas.</a:t>
            </a:r>
            <a:endParaRPr lang="en-US" altLang="es-AR">
              <a:solidFill>
                <a:srgbClr val="FFFFFF"/>
              </a:solidFill>
              <a:sym typeface="Symbol" panose="05050102010706020507" pitchFamily="18" charset="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xmlns="" id="{FD0BA9F9-16E9-404B-B39D-6301788B6D10}"/>
              </a:ext>
            </a:extLst>
          </p:cNvPr>
          <p:cNvSpPr>
            <a:spLocks noGrp="1"/>
          </p:cNvSpPr>
          <p:nvPr>
            <p:ph type="dt" sz="half" idx="10"/>
          </p:nvPr>
        </p:nvSpPr>
        <p:spPr/>
        <p:txBody>
          <a:bodyPr/>
          <a:lstStyle/>
          <a:p>
            <a:pPr>
              <a:defRPr/>
            </a:pPr>
            <a:r>
              <a:rPr lang="en-GB" altLang="es-AR"/>
              <a:t>August 25th, 2015</a:t>
            </a:r>
            <a:endParaRPr lang="es-ES_tradnl" altLang="es-AR"/>
          </a:p>
        </p:txBody>
      </p:sp>
      <p:sp>
        <p:nvSpPr>
          <p:cNvPr id="1746946" name="Rectangle 2">
            <a:extLst>
              <a:ext uri="{FF2B5EF4-FFF2-40B4-BE49-F238E27FC236}">
                <a16:creationId xmlns:a16="http://schemas.microsoft.com/office/drawing/2014/main" xmlns="" id="{6445984A-F894-49F1-8B93-92DCB0EB8C8C}"/>
              </a:ext>
            </a:extLst>
          </p:cNvPr>
          <p:cNvSpPr>
            <a:spLocks noGrp="1" noChangeArrowheads="1"/>
          </p:cNvSpPr>
          <p:nvPr>
            <p:ph type="ctrTitle" idx="4294967295"/>
          </p:nvPr>
        </p:nvSpPr>
        <p:spPr>
          <a:xfrm>
            <a:off x="3444875" y="1641475"/>
            <a:ext cx="8747125" cy="2547938"/>
          </a:xfrm>
          <a:effectLst>
            <a:outerShdw dist="35921" dir="2700000" algn="ctr" rotWithShape="0">
              <a:schemeClr val="bg2"/>
            </a:outerShdw>
          </a:effectLst>
        </p:spPr>
        <p:txBody>
          <a:bodyPr>
            <a:normAutofit fontScale="90000"/>
          </a:bodyPr>
          <a:lstStyle/>
          <a:p>
            <a:pPr eaLnBrk="1" hangingPunct="1">
              <a:lnSpc>
                <a:spcPct val="160000"/>
              </a:lnSpc>
            </a:pPr>
            <a:r>
              <a:rPr lang="pt-BR" altLang="es-AR" sz="4000"/>
              <a:t>Uma questão relevante: </a:t>
            </a:r>
            <a:r>
              <a:rPr lang="es-AR" altLang="es-AR" sz="4000"/>
              <a:t/>
            </a:r>
            <a:br>
              <a:rPr lang="es-AR" altLang="es-AR" sz="4000"/>
            </a:br>
            <a:r>
              <a:rPr lang="pt-BR" altLang="es-AR" sz="4000"/>
              <a:t>A justificativa de medidas de proteção disruptiva</a:t>
            </a:r>
            <a:endParaRPr lang="es-ES" altLang="es-AR" sz="4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3618" name="Picture 2">
            <a:extLst>
              <a:ext uri="{FF2B5EF4-FFF2-40B4-BE49-F238E27FC236}">
                <a16:creationId xmlns:a16="http://schemas.microsoft.com/office/drawing/2014/main" xmlns="" id="{9A081252-3D28-465C-B062-8D400E011EE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19237" y="0"/>
            <a:ext cx="915352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9234" name="Picture 3">
            <a:extLst>
              <a:ext uri="{FF2B5EF4-FFF2-40B4-BE49-F238E27FC236}">
                <a16:creationId xmlns:a16="http://schemas.microsoft.com/office/drawing/2014/main" xmlns="" id="{61646BAA-9FF0-4790-B08C-2269B9B9610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338" name="Picture 2" descr="ag00566_">
            <a:extLst>
              <a:ext uri="{FF2B5EF4-FFF2-40B4-BE49-F238E27FC236}">
                <a16:creationId xmlns:a16="http://schemas.microsoft.com/office/drawing/2014/main" xmlns="" id="{32655DFB-BD56-424D-8F9B-1B48B4DB8F92}"/>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1262063"/>
            <a:ext cx="1905000" cy="2984500"/>
          </a:xfrm>
          <a:prstGeom prst="rect">
            <a:avLst/>
          </a:prstGeom>
          <a:noFill/>
          <a:extLst>
            <a:ext uri="{909E8E84-426E-40DD-AFC4-6F175D3DCCD1}">
              <a14:hiddenFill xmlns:a14="http://schemas.microsoft.com/office/drawing/2010/main" xmlns="">
                <a:solidFill>
                  <a:srgbClr val="FFFFFF"/>
                </a:solidFill>
              </a14:hiddenFill>
            </a:ext>
          </a:extLst>
        </p:spPr>
      </p:pic>
      <p:pic>
        <p:nvPicPr>
          <p:cNvPr id="2429955" name="Picture 3">
            <a:extLst>
              <a:ext uri="{FF2B5EF4-FFF2-40B4-BE49-F238E27FC236}">
                <a16:creationId xmlns:a16="http://schemas.microsoft.com/office/drawing/2014/main" xmlns="" id="{A0DD7E14-3683-4150-9987-E27CB6156D4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1" y="3489326"/>
            <a:ext cx="3736975" cy="239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062340" name="Text Box 4">
            <a:extLst>
              <a:ext uri="{FF2B5EF4-FFF2-40B4-BE49-F238E27FC236}">
                <a16:creationId xmlns:a16="http://schemas.microsoft.com/office/drawing/2014/main" xmlns="" id="{CF23E4CC-C054-4B82-A771-731F5F713D0D}"/>
              </a:ext>
            </a:extLst>
          </p:cNvPr>
          <p:cNvSpPr txBox="1">
            <a:spLocks noChangeArrowheads="1"/>
          </p:cNvSpPr>
          <p:nvPr/>
        </p:nvSpPr>
        <p:spPr bwMode="auto">
          <a:xfrm>
            <a:off x="1723074" y="5726113"/>
            <a:ext cx="3486467" cy="523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txBody>
          <a:bodyPr wrap="none">
            <a:spAutoFit/>
          </a:bodyPr>
          <a:lstStyle/>
          <a:p>
            <a:pPr algn="ctr" eaLnBrk="0" hangingPunct="0"/>
            <a:r>
              <a:rPr lang="es-ES" altLang="en-US" sz="2800" b="1">
                <a:solidFill>
                  <a:srgbClr val="FFFF00"/>
                </a:solidFill>
                <a:sym typeface="Symbol" panose="05050102010706020507" pitchFamily="18" charset="2"/>
              </a:rPr>
              <a:t>descarga de efluentes</a:t>
            </a:r>
            <a:r>
              <a:rPr lang="es-ES" altLang="en-US" sz="2400" b="1">
                <a:solidFill>
                  <a:srgbClr val="FFFF00"/>
                </a:solidFill>
                <a:sym typeface="Symbol" panose="05050102010706020507" pitchFamily="18" charset="2"/>
              </a:rPr>
              <a:t> </a:t>
            </a:r>
          </a:p>
        </p:txBody>
      </p:sp>
      <p:sp>
        <p:nvSpPr>
          <p:cNvPr id="2062341" name="AutoShape 5" descr="20%">
            <a:extLst>
              <a:ext uri="{FF2B5EF4-FFF2-40B4-BE49-F238E27FC236}">
                <a16:creationId xmlns:a16="http://schemas.microsoft.com/office/drawing/2014/main" xmlns="" id="{F57AC962-C32B-46A8-92FC-128E4774085A}"/>
              </a:ext>
            </a:extLst>
          </p:cNvPr>
          <p:cNvSpPr>
            <a:spLocks noChangeArrowheads="1"/>
          </p:cNvSpPr>
          <p:nvPr/>
        </p:nvSpPr>
        <p:spPr bwMode="auto">
          <a:xfrm>
            <a:off x="1882775" y="168276"/>
            <a:ext cx="8153400" cy="2284413"/>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pattFill prst="pct20">
            <a:fgClr>
              <a:srgbClr val="BFFFDF"/>
            </a:fgClr>
            <a:bgClr>
              <a:schemeClr val="bg2"/>
            </a:bgClr>
          </a:pattFill>
          <a:ln w="9525" cap="sq">
            <a:pattFill prst="pct10">
              <a:fgClr>
                <a:srgbClr val="BFFFDF"/>
              </a:fgClr>
              <a:bgClr>
                <a:schemeClr val="bg2"/>
              </a:bgClr>
            </a:pattFill>
            <a:miter lim="800000"/>
            <a:headEnd/>
            <a:tailEnd/>
          </a:ln>
          <a:effectLst>
            <a:outerShdw dist="35921" dir="2700000" algn="ctr" rotWithShape="0">
              <a:schemeClr val="bg2"/>
            </a:outerShdw>
          </a:effectLst>
        </p:spPr>
        <p:txBody>
          <a:bodyPr wrap="none" anchor="ctr"/>
          <a:lstStyle/>
          <a:p>
            <a:pPr algn="ctr" eaLnBrk="0" hangingPunct="0">
              <a:lnSpc>
                <a:spcPct val="60000"/>
              </a:lnSpc>
            </a:pPr>
            <a:r>
              <a:rPr lang="es-ES" altLang="en-US" sz="2800" b="1">
                <a:solidFill>
                  <a:srgbClr val="FFFF00"/>
                </a:solidFill>
                <a:sym typeface="Symbol" panose="05050102010706020507" pitchFamily="18" charset="2"/>
              </a:rPr>
              <a:t>modelagem matemática do ambiente</a:t>
            </a:r>
          </a:p>
        </p:txBody>
      </p:sp>
      <p:pic>
        <p:nvPicPr>
          <p:cNvPr id="2429954" name="Picture 2">
            <a:extLst>
              <a:ext uri="{FF2B5EF4-FFF2-40B4-BE49-F238E27FC236}">
                <a16:creationId xmlns:a16="http://schemas.microsoft.com/office/drawing/2014/main" xmlns="" id="{4FD5C5E4-94D9-4B4B-B76B-BF85091783D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10400" y="2628900"/>
            <a:ext cx="3657600" cy="272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2343" name="Text Box 7">
            <a:extLst>
              <a:ext uri="{FF2B5EF4-FFF2-40B4-BE49-F238E27FC236}">
                <a16:creationId xmlns:a16="http://schemas.microsoft.com/office/drawing/2014/main" xmlns="" id="{00744E06-31E7-4797-BE95-E346A6CCBD96}"/>
              </a:ext>
            </a:extLst>
          </p:cNvPr>
          <p:cNvSpPr txBox="1">
            <a:spLocks noChangeArrowheads="1"/>
          </p:cNvSpPr>
          <p:nvPr/>
        </p:nvSpPr>
        <p:spPr bwMode="auto">
          <a:xfrm>
            <a:off x="7760452" y="5259388"/>
            <a:ext cx="2254335" cy="523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txBody>
          <a:bodyPr wrap="none">
            <a:spAutoFit/>
          </a:bodyPr>
          <a:lstStyle/>
          <a:p>
            <a:pPr algn="ctr" eaLnBrk="0" hangingPunct="0"/>
            <a:r>
              <a:rPr lang="es-ES" altLang="en-US" sz="2800" b="1">
                <a:solidFill>
                  <a:srgbClr val="FFFF00"/>
                </a:solidFill>
                <a:sym typeface="Symbol" panose="05050102010706020507" pitchFamily="18" charset="2"/>
              </a:rPr>
              <a:t>Dose coletiva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62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2062341"/>
                                        </p:tgtEl>
                                        <p:attrNameLst>
                                          <p:attrName>style.visibility</p:attrName>
                                        </p:attrNameLst>
                                      </p:cBhvr>
                                      <p:to>
                                        <p:strVal val="visible"/>
                                      </p:to>
                                    </p:set>
                                    <p:anim calcmode="lin" valueType="num">
                                      <p:cBhvr>
                                        <p:cTn id="11" dur="500" fill="hold"/>
                                        <p:tgtEl>
                                          <p:spTgt spid="2062341"/>
                                        </p:tgtEl>
                                        <p:attrNameLst>
                                          <p:attrName>ppt_x</p:attrName>
                                        </p:attrNameLst>
                                      </p:cBhvr>
                                      <p:tavLst>
                                        <p:tav tm="0">
                                          <p:val>
                                            <p:strVal val="#ppt_x-#ppt_w/2"/>
                                          </p:val>
                                        </p:tav>
                                        <p:tav tm="100000">
                                          <p:val>
                                            <p:strVal val="#ppt_x"/>
                                          </p:val>
                                        </p:tav>
                                      </p:tavLst>
                                    </p:anim>
                                    <p:anim calcmode="lin" valueType="num">
                                      <p:cBhvr>
                                        <p:cTn id="12" dur="500" fill="hold"/>
                                        <p:tgtEl>
                                          <p:spTgt spid="2062341"/>
                                        </p:tgtEl>
                                        <p:attrNameLst>
                                          <p:attrName>ppt_y</p:attrName>
                                        </p:attrNameLst>
                                      </p:cBhvr>
                                      <p:tavLst>
                                        <p:tav tm="0">
                                          <p:val>
                                            <p:strVal val="#ppt_y"/>
                                          </p:val>
                                        </p:tav>
                                        <p:tav tm="100000">
                                          <p:val>
                                            <p:strVal val="#ppt_y"/>
                                          </p:val>
                                        </p:tav>
                                      </p:tavLst>
                                    </p:anim>
                                    <p:anim calcmode="lin" valueType="num">
                                      <p:cBhvr>
                                        <p:cTn id="13" dur="500" fill="hold"/>
                                        <p:tgtEl>
                                          <p:spTgt spid="2062341"/>
                                        </p:tgtEl>
                                        <p:attrNameLst>
                                          <p:attrName>ppt_w</p:attrName>
                                        </p:attrNameLst>
                                      </p:cBhvr>
                                      <p:tavLst>
                                        <p:tav tm="0">
                                          <p:val>
                                            <p:fltVal val="0"/>
                                          </p:val>
                                        </p:tav>
                                        <p:tav tm="100000">
                                          <p:val>
                                            <p:strVal val="#ppt_w"/>
                                          </p:val>
                                        </p:tav>
                                      </p:tavLst>
                                    </p:anim>
                                    <p:anim calcmode="lin" valueType="num">
                                      <p:cBhvr>
                                        <p:cTn id="14" dur="500" fill="hold"/>
                                        <p:tgtEl>
                                          <p:spTgt spid="2062341"/>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299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62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340" grpId="0"/>
      <p:bldP spid="2062341" grpId="0" animBg="1"/>
      <p:bldP spid="20623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a:extLst>
              <a:ext uri="{FF2B5EF4-FFF2-40B4-BE49-F238E27FC236}">
                <a16:creationId xmlns:a16="http://schemas.microsoft.com/office/drawing/2014/main" xmlns="" id="{3470D70F-7F26-4B0A-B4AB-920C9D16945A}"/>
              </a:ext>
            </a:extLst>
          </p:cNvPr>
          <p:cNvSpPr>
            <a:spLocks noChangeArrowheads="1"/>
          </p:cNvSpPr>
          <p:nvPr/>
        </p:nvSpPr>
        <p:spPr bwMode="auto">
          <a:xfrm>
            <a:off x="1524000" y="-14288"/>
            <a:ext cx="9144000" cy="6872288"/>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endParaRPr lang="es-ES_tradnl" altLang="es-AR" sz="2400" b="0">
              <a:solidFill>
                <a:srgbClr val="000080"/>
              </a:solidFill>
              <a:sym typeface="Symbol" panose="05050102010706020507" pitchFamily="18" charset="2"/>
            </a:endParaRPr>
          </a:p>
        </p:txBody>
      </p:sp>
      <p:sp>
        <p:nvSpPr>
          <p:cNvPr id="2973699" name="Rectangle 3">
            <a:extLst>
              <a:ext uri="{FF2B5EF4-FFF2-40B4-BE49-F238E27FC236}">
                <a16:creationId xmlns:a16="http://schemas.microsoft.com/office/drawing/2014/main" xmlns="" id="{AFDC1D63-0E19-4349-AB07-362AE120CD3E}"/>
              </a:ext>
            </a:extLst>
          </p:cNvPr>
          <p:cNvSpPr>
            <a:spLocks noChangeArrowheads="1"/>
          </p:cNvSpPr>
          <p:nvPr/>
        </p:nvSpPr>
        <p:spPr bwMode="auto">
          <a:xfrm>
            <a:off x="7196138" y="207964"/>
            <a:ext cx="3471862" cy="4623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2075" tIns="46038" rIns="92075" bIns="46038">
            <a:spAutoFit/>
          </a:bodyPr>
          <a:lstStyle/>
          <a:p>
            <a:pPr eaLnBrk="0" hangingPunct="0">
              <a:defRPr/>
            </a:pPr>
            <a:r>
              <a:rPr lang="en-US" sz="2400" b="1">
                <a:solidFill>
                  <a:srgbClr val="FF0066"/>
                </a:solidFill>
                <a:cs typeface="Arial"/>
                <a:sym typeface="Symbol" pitchFamily="18" charset="2"/>
              </a:rPr>
              <a:t>Dosis anual en mSv</a:t>
            </a:r>
            <a:r>
              <a:rPr lang="en-US" sz="2400" b="1">
                <a:solidFill>
                  <a:srgbClr val="FF0066"/>
                </a:solidFill>
                <a:effectLst>
                  <a:outerShdw blurRad="38100" dist="38100" dir="2700000" algn="tl">
                    <a:srgbClr val="FFFFFF"/>
                  </a:outerShdw>
                </a:effectLst>
                <a:cs typeface="Arial"/>
                <a:sym typeface="Symbol" pitchFamily="18" charset="2"/>
              </a:rPr>
              <a:t> </a:t>
            </a:r>
          </a:p>
        </p:txBody>
      </p:sp>
      <p:sp>
        <p:nvSpPr>
          <p:cNvPr id="1763332" name="Rectangle 4">
            <a:extLst>
              <a:ext uri="{FF2B5EF4-FFF2-40B4-BE49-F238E27FC236}">
                <a16:creationId xmlns:a16="http://schemas.microsoft.com/office/drawing/2014/main" xmlns="" id="{07607086-3979-4FB8-BD56-BFD0B33DFBD4}"/>
              </a:ext>
            </a:extLst>
          </p:cNvPr>
          <p:cNvSpPr>
            <a:spLocks noChangeArrowheads="1"/>
          </p:cNvSpPr>
          <p:nvPr/>
        </p:nvSpPr>
        <p:spPr bwMode="auto">
          <a:xfrm>
            <a:off x="7699376" y="785814"/>
            <a:ext cx="2613025" cy="2657475"/>
          </a:xfrm>
          <a:prstGeom prst="rect">
            <a:avLst/>
          </a:prstGeom>
          <a:gradFill rotWithShape="0">
            <a:gsLst>
              <a:gs pos="0">
                <a:schemeClr val="accent1"/>
              </a:gs>
              <a:gs pos="100000">
                <a:srgbClr val="FFF200"/>
              </a:gs>
            </a:gsLst>
            <a:lin ang="5400000" scaled="1"/>
          </a:gradFill>
          <a:ln>
            <a:noFill/>
          </a:ln>
          <a:effectLst/>
          <a:extLs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endParaRPr lang="es-ES_tradnl" altLang="es-AR" sz="2400" b="0">
              <a:solidFill>
                <a:srgbClr val="FFFFFF"/>
              </a:solidFill>
              <a:sym typeface="Symbol" panose="05050102010706020507" pitchFamily="18" charset="2"/>
            </a:endParaRPr>
          </a:p>
        </p:txBody>
      </p:sp>
      <p:sp>
        <p:nvSpPr>
          <p:cNvPr id="1763333" name="Rectangle 5">
            <a:extLst>
              <a:ext uri="{FF2B5EF4-FFF2-40B4-BE49-F238E27FC236}">
                <a16:creationId xmlns:a16="http://schemas.microsoft.com/office/drawing/2014/main" xmlns="" id="{6620512C-34D5-4707-BC12-80E23998207C}"/>
              </a:ext>
            </a:extLst>
          </p:cNvPr>
          <p:cNvSpPr>
            <a:spLocks noChangeArrowheads="1"/>
          </p:cNvSpPr>
          <p:nvPr/>
        </p:nvSpPr>
        <p:spPr bwMode="auto">
          <a:xfrm>
            <a:off x="6842126" y="1041401"/>
            <a:ext cx="949325" cy="52143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nSpc>
                <a:spcPct val="80000"/>
              </a:lnSpc>
              <a:spcBef>
                <a:spcPct val="0"/>
              </a:spcBef>
              <a:buClrTx/>
              <a:buSzTx/>
              <a:buFontTx/>
              <a:buNone/>
            </a:pPr>
            <a:r>
              <a:rPr lang="en-US" altLang="es-AR" sz="2400">
                <a:solidFill>
                  <a:srgbClr val="000000"/>
                </a:solidFill>
                <a:sym typeface="Symbol" panose="05050102010706020507" pitchFamily="18" charset="2"/>
              </a:rPr>
              <a:t> </a:t>
            </a: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r>
              <a:rPr lang="en-US" altLang="es-AR" sz="2400">
                <a:solidFill>
                  <a:srgbClr val="000000"/>
                </a:solidFill>
                <a:sym typeface="Symbol" panose="05050102010706020507" pitchFamily="18" charset="2"/>
              </a:rPr>
              <a:t>~100  </a:t>
            </a: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r>
              <a:rPr lang="en-US" altLang="es-AR" sz="2400">
                <a:solidFill>
                  <a:srgbClr val="000000"/>
                </a:solidFill>
                <a:sym typeface="Symbol" panose="05050102010706020507" pitchFamily="18" charset="2"/>
              </a:rPr>
              <a:t> ~ 10     </a:t>
            </a: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r>
              <a:rPr lang="en-US" altLang="es-AR" sz="2400">
                <a:solidFill>
                  <a:srgbClr val="000000"/>
                </a:solidFill>
                <a:sym typeface="Symbol" panose="05050102010706020507" pitchFamily="18" charset="2"/>
              </a:rPr>
              <a:t>    </a:t>
            </a:r>
          </a:p>
          <a:p>
            <a:pPr>
              <a:lnSpc>
                <a:spcPct val="80000"/>
              </a:lnSpc>
              <a:spcBef>
                <a:spcPct val="0"/>
              </a:spcBef>
              <a:buClrTx/>
              <a:buSzTx/>
              <a:buFontTx/>
              <a:buNone/>
            </a:pPr>
            <a:endParaRPr lang="en-US" altLang="es-AR" sz="2000">
              <a:solidFill>
                <a:srgbClr val="000000"/>
              </a:solidFill>
              <a:sym typeface="Symbol" panose="05050102010706020507" pitchFamily="18" charset="2"/>
            </a:endParaRPr>
          </a:p>
          <a:p>
            <a:pPr>
              <a:lnSpc>
                <a:spcPct val="80000"/>
              </a:lnSpc>
              <a:spcBef>
                <a:spcPct val="0"/>
              </a:spcBef>
              <a:buClrTx/>
              <a:buSzTx/>
              <a:buFontTx/>
              <a:buNone/>
            </a:pPr>
            <a:endParaRPr lang="en-US" altLang="es-AR" sz="2000">
              <a:solidFill>
                <a:srgbClr val="000000"/>
              </a:solidFill>
              <a:sym typeface="Symbol" panose="05050102010706020507" pitchFamily="18" charset="2"/>
            </a:endParaRPr>
          </a:p>
          <a:p>
            <a:pPr>
              <a:lnSpc>
                <a:spcPct val="80000"/>
              </a:lnSpc>
              <a:spcBef>
                <a:spcPct val="0"/>
              </a:spcBef>
              <a:buClrTx/>
              <a:buSzTx/>
              <a:buFontTx/>
              <a:buNone/>
            </a:pPr>
            <a:r>
              <a:rPr lang="en-US" altLang="es-AR" sz="2000">
                <a:solidFill>
                  <a:srgbClr val="000000"/>
                </a:solidFill>
                <a:sym typeface="Symbol" panose="05050102010706020507" pitchFamily="18" charset="2"/>
              </a:rPr>
              <a:t> </a:t>
            </a:r>
            <a:r>
              <a:rPr lang="en-US" altLang="es-AR" sz="2400">
                <a:solidFill>
                  <a:srgbClr val="000000"/>
                </a:solidFill>
                <a:sym typeface="Symbol" panose="05050102010706020507" pitchFamily="18" charset="2"/>
              </a:rPr>
              <a:t>~ 2.4</a:t>
            </a:r>
          </a:p>
          <a:p>
            <a:pPr>
              <a:lnSpc>
                <a:spcPct val="80000"/>
              </a:lnSpc>
              <a:spcBef>
                <a:spcPct val="0"/>
              </a:spcBef>
              <a:buClrTx/>
              <a:buSzTx/>
              <a:buFontTx/>
              <a:buNone/>
            </a:pPr>
            <a:endParaRPr lang="en-US" altLang="es-AR" sz="2400">
              <a:solidFill>
                <a:srgbClr val="000000"/>
              </a:solidFill>
              <a:sym typeface="Symbol" panose="05050102010706020507" pitchFamily="18" charset="2"/>
            </a:endParaRPr>
          </a:p>
          <a:p>
            <a:pPr>
              <a:lnSpc>
                <a:spcPct val="80000"/>
              </a:lnSpc>
              <a:spcBef>
                <a:spcPct val="0"/>
              </a:spcBef>
              <a:buClrTx/>
              <a:buSzTx/>
              <a:buFontTx/>
              <a:buNone/>
            </a:pPr>
            <a:r>
              <a:rPr lang="en-US" altLang="es-AR" sz="2000">
                <a:solidFill>
                  <a:srgbClr val="000000"/>
                </a:solidFill>
                <a:sym typeface="Symbol" panose="05050102010706020507" pitchFamily="18" charset="2"/>
              </a:rPr>
              <a:t>    </a:t>
            </a:r>
          </a:p>
          <a:p>
            <a:pPr>
              <a:lnSpc>
                <a:spcPct val="80000"/>
              </a:lnSpc>
              <a:spcBef>
                <a:spcPct val="0"/>
              </a:spcBef>
              <a:buClrTx/>
              <a:buSzTx/>
              <a:buFontTx/>
              <a:buNone/>
            </a:pPr>
            <a:r>
              <a:rPr lang="en-US" altLang="es-AR" sz="2000">
                <a:solidFill>
                  <a:srgbClr val="000000"/>
                </a:solidFill>
                <a:sym typeface="Symbol" panose="05050102010706020507" pitchFamily="18" charset="2"/>
              </a:rPr>
              <a:t>      </a:t>
            </a:r>
            <a:endParaRPr lang="en-US" altLang="es-AR" sz="2400">
              <a:solidFill>
                <a:srgbClr val="000000"/>
              </a:solidFill>
              <a:sym typeface="Symbol" panose="05050102010706020507" pitchFamily="18" charset="2"/>
            </a:endParaRPr>
          </a:p>
          <a:p>
            <a:pPr>
              <a:lnSpc>
                <a:spcPct val="80000"/>
              </a:lnSpc>
              <a:spcBef>
                <a:spcPct val="0"/>
              </a:spcBef>
              <a:buClrTx/>
              <a:buSzTx/>
              <a:buFontTx/>
              <a:buNone/>
            </a:pPr>
            <a:r>
              <a:rPr lang="en-US" altLang="es-AR" sz="2400">
                <a:solidFill>
                  <a:srgbClr val="000000"/>
                </a:solidFill>
                <a:sym typeface="Symbol" panose="05050102010706020507" pitchFamily="18" charset="2"/>
              </a:rPr>
              <a:t>   ~ 1</a:t>
            </a:r>
          </a:p>
        </p:txBody>
      </p:sp>
      <p:sp>
        <p:nvSpPr>
          <p:cNvPr id="1763334" name="Text Box 6">
            <a:extLst>
              <a:ext uri="{FF2B5EF4-FFF2-40B4-BE49-F238E27FC236}">
                <a16:creationId xmlns:a16="http://schemas.microsoft.com/office/drawing/2014/main" xmlns="" id="{BB11DAAA-3F77-49AE-B411-0EB310D252F0}"/>
              </a:ext>
            </a:extLst>
          </p:cNvPr>
          <p:cNvSpPr txBox="1">
            <a:spLocks noChangeArrowheads="1"/>
          </p:cNvSpPr>
          <p:nvPr/>
        </p:nvSpPr>
        <p:spPr bwMode="auto">
          <a:xfrm>
            <a:off x="1581151" y="114301"/>
            <a:ext cx="5522913" cy="1501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a:lnSpc>
                <a:spcPct val="110000"/>
              </a:lnSpc>
              <a:spcBef>
                <a:spcPct val="0"/>
              </a:spcBef>
              <a:buClrTx/>
              <a:buSzTx/>
              <a:buFontTx/>
              <a:buNone/>
            </a:pPr>
            <a:r>
              <a:rPr lang="es-ES_tradnl" altLang="es-AR" sz="2800" u="sng">
                <a:solidFill>
                  <a:srgbClr val="000000"/>
                </a:solidFill>
                <a:cs typeface="Times New Roman" panose="02020603050405020304" pitchFamily="18" charset="0"/>
                <a:sym typeface="Symbol" panose="05050102010706020507" pitchFamily="18" charset="2"/>
              </a:rPr>
              <a:t>Perspectiva:</a:t>
            </a:r>
          </a:p>
          <a:p>
            <a:pPr algn="r">
              <a:lnSpc>
                <a:spcPct val="110000"/>
              </a:lnSpc>
              <a:spcBef>
                <a:spcPct val="0"/>
              </a:spcBef>
              <a:buClrTx/>
              <a:buSzTx/>
              <a:buFontTx/>
              <a:buNone/>
            </a:pPr>
            <a:r>
              <a:rPr lang="es-ES_tradnl" altLang="es-AR" sz="2800">
                <a:solidFill>
                  <a:srgbClr val="0000FF"/>
                </a:solidFill>
                <a:cs typeface="Times New Roman" panose="02020603050405020304" pitchFamily="18" charset="0"/>
                <a:sym typeface="Symbol" panose="05050102010706020507" pitchFamily="18" charset="2"/>
              </a:rPr>
              <a:t>Fondo natural de radiación</a:t>
            </a:r>
          </a:p>
          <a:p>
            <a:pPr algn="r">
              <a:lnSpc>
                <a:spcPct val="110000"/>
              </a:lnSpc>
              <a:spcBef>
                <a:spcPct val="0"/>
              </a:spcBef>
              <a:buClrTx/>
              <a:buSzTx/>
              <a:buFontTx/>
              <a:buNone/>
            </a:pPr>
            <a:r>
              <a:rPr lang="es-ES_tradnl" altLang="es-AR" sz="2800">
                <a:solidFill>
                  <a:srgbClr val="0000FF"/>
                </a:solidFill>
                <a:cs typeface="Times New Roman" panose="02020603050405020304" pitchFamily="18" charset="0"/>
                <a:sym typeface="Symbol" panose="05050102010706020507" pitchFamily="18" charset="2"/>
              </a:rPr>
              <a:t>en el mundo</a:t>
            </a:r>
          </a:p>
        </p:txBody>
      </p:sp>
      <p:sp>
        <p:nvSpPr>
          <p:cNvPr id="1763335" name="Rectangle 7">
            <a:extLst>
              <a:ext uri="{FF2B5EF4-FFF2-40B4-BE49-F238E27FC236}">
                <a16:creationId xmlns:a16="http://schemas.microsoft.com/office/drawing/2014/main" xmlns="" id="{B8DA1CF8-BBFB-4B9C-AC65-BB8AD7C541C9}"/>
              </a:ext>
            </a:extLst>
          </p:cNvPr>
          <p:cNvSpPr>
            <a:spLocks noChangeArrowheads="1"/>
          </p:cNvSpPr>
          <p:nvPr/>
        </p:nvSpPr>
        <p:spPr bwMode="auto">
          <a:xfrm>
            <a:off x="7694614" y="3424238"/>
            <a:ext cx="2613025" cy="2957512"/>
          </a:xfrm>
          <a:prstGeom prst="rect">
            <a:avLst/>
          </a:prstGeom>
          <a:gradFill rotWithShape="0">
            <a:gsLst>
              <a:gs pos="0">
                <a:srgbClr val="FFFF00"/>
              </a:gs>
              <a:gs pos="100000">
                <a:srgbClr val="00FF00"/>
              </a:gs>
            </a:gsLst>
            <a:lin ang="5400000" scaled="1"/>
          </a:gradFill>
          <a:ln>
            <a:noFill/>
          </a:ln>
          <a:effectLst/>
          <a:extLs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endParaRPr lang="es-ES_tradnl" altLang="es-AR" sz="2400" b="0">
              <a:solidFill>
                <a:srgbClr val="FFFFFF"/>
              </a:solidFill>
              <a:sym typeface="Symbol" panose="05050102010706020507" pitchFamily="18" charset="2"/>
            </a:endParaRPr>
          </a:p>
        </p:txBody>
      </p:sp>
      <p:sp>
        <p:nvSpPr>
          <p:cNvPr id="2973704" name="Rectangle 8">
            <a:extLst>
              <a:ext uri="{FF2B5EF4-FFF2-40B4-BE49-F238E27FC236}">
                <a16:creationId xmlns:a16="http://schemas.microsoft.com/office/drawing/2014/main" xmlns="" id="{670FF25A-BB46-4BCE-9AFE-4D996E131CF6}"/>
              </a:ext>
            </a:extLst>
          </p:cNvPr>
          <p:cNvSpPr>
            <a:spLocks noChangeArrowheads="1"/>
          </p:cNvSpPr>
          <p:nvPr/>
        </p:nvSpPr>
        <p:spPr bwMode="auto">
          <a:xfrm>
            <a:off x="7715251" y="3292475"/>
            <a:ext cx="2505075"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eaLnBrk="0" hangingPunct="0">
              <a:defRPr/>
            </a:pPr>
            <a:r>
              <a:rPr lang="es-ES_tradnl" sz="2000" b="1">
                <a:solidFill>
                  <a:srgbClr val="000000"/>
                </a:solidFill>
                <a:effectLst>
                  <a:outerShdw blurRad="38100" dist="38100" dir="2700000" algn="tl">
                    <a:srgbClr val="FFFFFF"/>
                  </a:outerShdw>
                </a:effectLst>
                <a:cs typeface="Arial"/>
                <a:sym typeface="Symbol" pitchFamily="18" charset="2"/>
              </a:rPr>
              <a:t>TÍPICAMENTE ALTA</a:t>
            </a:r>
          </a:p>
        </p:txBody>
      </p:sp>
      <p:sp>
        <p:nvSpPr>
          <p:cNvPr id="2973705" name="Rectangle 9">
            <a:extLst>
              <a:ext uri="{FF2B5EF4-FFF2-40B4-BE49-F238E27FC236}">
                <a16:creationId xmlns:a16="http://schemas.microsoft.com/office/drawing/2014/main" xmlns="" id="{311844BD-E73C-4004-8CE4-0E280DFECEE2}"/>
              </a:ext>
            </a:extLst>
          </p:cNvPr>
          <p:cNvSpPr>
            <a:spLocks noChangeArrowheads="1"/>
          </p:cNvSpPr>
          <p:nvPr/>
        </p:nvSpPr>
        <p:spPr bwMode="auto">
          <a:xfrm>
            <a:off x="7902576" y="4764088"/>
            <a:ext cx="2316163"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eaLnBrk="0" hangingPunct="0">
              <a:defRPr/>
            </a:pPr>
            <a:r>
              <a:rPr lang="es-ES_tradnl" sz="2000" b="1">
                <a:solidFill>
                  <a:srgbClr val="000000"/>
                </a:solidFill>
                <a:effectLst>
                  <a:outerShdw blurRad="38100" dist="38100" dir="2700000" algn="tl">
                    <a:srgbClr val="FFFFFF"/>
                  </a:outerShdw>
                </a:effectLst>
                <a:cs typeface="Arial"/>
                <a:sym typeface="Symbol" pitchFamily="18" charset="2"/>
              </a:rPr>
              <a:t>PROMEDIO </a:t>
            </a:r>
          </a:p>
        </p:txBody>
      </p:sp>
      <p:sp>
        <p:nvSpPr>
          <p:cNvPr id="2973706" name="Rectangle 10">
            <a:extLst>
              <a:ext uri="{FF2B5EF4-FFF2-40B4-BE49-F238E27FC236}">
                <a16:creationId xmlns:a16="http://schemas.microsoft.com/office/drawing/2014/main" xmlns="" id="{D448F9AB-BE8F-4646-87F3-782DDACBD31D}"/>
              </a:ext>
            </a:extLst>
          </p:cNvPr>
          <p:cNvSpPr>
            <a:spLocks noChangeArrowheads="1"/>
          </p:cNvSpPr>
          <p:nvPr/>
        </p:nvSpPr>
        <p:spPr bwMode="auto">
          <a:xfrm>
            <a:off x="7940676" y="5816600"/>
            <a:ext cx="2316163"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eaLnBrk="0" hangingPunct="0">
              <a:defRPr/>
            </a:pPr>
            <a:r>
              <a:rPr lang="es-ES_tradnl" sz="2000" b="1">
                <a:solidFill>
                  <a:srgbClr val="000000"/>
                </a:solidFill>
                <a:effectLst>
                  <a:outerShdw blurRad="38100" dist="38100" dir="2700000" algn="tl">
                    <a:srgbClr val="FFFFFF"/>
                  </a:outerShdw>
                </a:effectLst>
                <a:cs typeface="Arial"/>
                <a:sym typeface="Symbol" pitchFamily="18" charset="2"/>
              </a:rPr>
              <a:t>MÍNIMA </a:t>
            </a:r>
          </a:p>
        </p:txBody>
      </p:sp>
      <p:sp>
        <p:nvSpPr>
          <p:cNvPr id="2973707" name="Text Box 11">
            <a:extLst>
              <a:ext uri="{FF2B5EF4-FFF2-40B4-BE49-F238E27FC236}">
                <a16:creationId xmlns:a16="http://schemas.microsoft.com/office/drawing/2014/main" xmlns="" id="{7ED3B892-8050-4305-919D-C16BD9A9403B}"/>
              </a:ext>
            </a:extLst>
          </p:cNvPr>
          <p:cNvSpPr txBox="1">
            <a:spLocks noChangeArrowheads="1"/>
          </p:cNvSpPr>
          <p:nvPr/>
        </p:nvSpPr>
        <p:spPr bwMode="auto">
          <a:xfrm>
            <a:off x="8575676" y="1892300"/>
            <a:ext cx="69236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defRPr/>
            </a:pPr>
            <a:r>
              <a:rPr lang="es-ES_tradnl" sz="2000" b="1">
                <a:solidFill>
                  <a:srgbClr val="000000"/>
                </a:solidFill>
                <a:effectLst>
                  <a:outerShdw blurRad="38100" dist="38100" dir="2700000" algn="tl">
                    <a:srgbClr val="FFFFFF"/>
                  </a:outerShdw>
                </a:effectLst>
                <a:cs typeface="Arial"/>
                <a:sym typeface="Symbol" pitchFamily="18" charset="2"/>
              </a:rPr>
              <a:t>ALTA</a:t>
            </a:r>
            <a:endParaRPr lang="es-ES_tradnl" sz="2400">
              <a:solidFill>
                <a:srgbClr val="FFFFFF"/>
              </a:solidFill>
              <a:cs typeface="Arial"/>
              <a:sym typeface="Symbol" pitchFamily="18" charset="2"/>
            </a:endParaRPr>
          </a:p>
        </p:txBody>
      </p:sp>
      <p:sp>
        <p:nvSpPr>
          <p:cNvPr id="1763340" name="Text Box 12">
            <a:extLst>
              <a:ext uri="{FF2B5EF4-FFF2-40B4-BE49-F238E27FC236}">
                <a16:creationId xmlns:a16="http://schemas.microsoft.com/office/drawing/2014/main" xmlns="" id="{2E3144D3-765D-429D-9984-910B35061B3D}"/>
              </a:ext>
            </a:extLst>
          </p:cNvPr>
          <p:cNvSpPr txBox="1">
            <a:spLocks noChangeArrowheads="1"/>
          </p:cNvSpPr>
          <p:nvPr/>
        </p:nvSpPr>
        <p:spPr bwMode="auto">
          <a:xfrm>
            <a:off x="4810125" y="1562101"/>
            <a:ext cx="217963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r>
              <a:rPr lang="es-ES_tradnl" altLang="es-AR" sz="2000">
                <a:solidFill>
                  <a:srgbClr val="000000"/>
                </a:solidFill>
                <a:sym typeface="Symbol" panose="05050102010706020507" pitchFamily="18" charset="2"/>
              </a:rPr>
              <a:t>Pocas </a:t>
            </a:r>
          </a:p>
          <a:p>
            <a:pPr algn="ctr">
              <a:spcBef>
                <a:spcPct val="0"/>
              </a:spcBef>
              <a:buClrTx/>
              <a:buSzTx/>
              <a:buFontTx/>
              <a:buNone/>
            </a:pPr>
            <a:r>
              <a:rPr lang="es-ES_tradnl" altLang="es-AR" sz="2000">
                <a:solidFill>
                  <a:srgbClr val="000000"/>
                </a:solidFill>
                <a:sym typeface="Symbol" panose="05050102010706020507" pitchFamily="18" charset="2"/>
              </a:rPr>
              <a:t>poblaciones </a:t>
            </a:r>
          </a:p>
        </p:txBody>
      </p:sp>
      <p:sp>
        <p:nvSpPr>
          <p:cNvPr id="1763341" name="Text Box 13">
            <a:extLst>
              <a:ext uri="{FF2B5EF4-FFF2-40B4-BE49-F238E27FC236}">
                <a16:creationId xmlns:a16="http://schemas.microsoft.com/office/drawing/2014/main" xmlns="" id="{773E1F6C-BCAE-402D-9A50-3018FD973EE7}"/>
              </a:ext>
            </a:extLst>
          </p:cNvPr>
          <p:cNvSpPr txBox="1">
            <a:spLocks noChangeArrowheads="1"/>
          </p:cNvSpPr>
          <p:nvPr/>
        </p:nvSpPr>
        <p:spPr bwMode="auto">
          <a:xfrm>
            <a:off x="3495675" y="2998789"/>
            <a:ext cx="35829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a:spcBef>
                <a:spcPct val="0"/>
              </a:spcBef>
              <a:buClrTx/>
              <a:buSzTx/>
              <a:buFontTx/>
              <a:buNone/>
            </a:pPr>
            <a:r>
              <a:rPr lang="es-ES_tradnl" altLang="es-AR" sz="2000">
                <a:solidFill>
                  <a:srgbClr val="000000"/>
                </a:solidFill>
                <a:sym typeface="Symbol" panose="05050102010706020507" pitchFamily="18" charset="2"/>
              </a:rPr>
              <a:t>Gran cantidad de personas en muchas áreas  </a:t>
            </a:r>
          </a:p>
        </p:txBody>
      </p:sp>
      <p:sp>
        <p:nvSpPr>
          <p:cNvPr id="1763342" name="Text Box 14">
            <a:extLst>
              <a:ext uri="{FF2B5EF4-FFF2-40B4-BE49-F238E27FC236}">
                <a16:creationId xmlns:a16="http://schemas.microsoft.com/office/drawing/2014/main" xmlns="" id="{44043881-B323-4BB5-A407-BCDA55455C37}"/>
              </a:ext>
            </a:extLst>
          </p:cNvPr>
          <p:cNvSpPr txBox="1">
            <a:spLocks noChangeArrowheads="1"/>
          </p:cNvSpPr>
          <p:nvPr/>
        </p:nvSpPr>
        <p:spPr bwMode="auto">
          <a:xfrm>
            <a:off x="3638550" y="4379914"/>
            <a:ext cx="34432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a:spcBef>
                <a:spcPct val="0"/>
              </a:spcBef>
              <a:buClrTx/>
              <a:buSzTx/>
              <a:buFontTx/>
              <a:buNone/>
            </a:pPr>
            <a:r>
              <a:rPr lang="es-ES_tradnl" altLang="es-AR" sz="2000">
                <a:solidFill>
                  <a:srgbClr val="000000"/>
                </a:solidFill>
                <a:sym typeface="Symbol" panose="05050102010706020507" pitchFamily="18" charset="2"/>
              </a:rPr>
              <a:t>La mayoría de los  habitantes del mundo </a:t>
            </a:r>
          </a:p>
        </p:txBody>
      </p:sp>
      <p:sp>
        <p:nvSpPr>
          <p:cNvPr id="1763343" name="Text Box 15">
            <a:extLst>
              <a:ext uri="{FF2B5EF4-FFF2-40B4-BE49-F238E27FC236}">
                <a16:creationId xmlns:a16="http://schemas.microsoft.com/office/drawing/2014/main" xmlns="" id="{021C0CFC-F6FE-4B81-9952-91CDEF4BF182}"/>
              </a:ext>
            </a:extLst>
          </p:cNvPr>
          <p:cNvSpPr txBox="1">
            <a:spLocks noChangeArrowheads="1"/>
          </p:cNvSpPr>
          <p:nvPr/>
        </p:nvSpPr>
        <p:spPr bwMode="auto">
          <a:xfrm>
            <a:off x="4948239" y="5470526"/>
            <a:ext cx="2179637"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r>
              <a:rPr lang="es-ES_tradnl" altLang="es-AR" sz="2000">
                <a:solidFill>
                  <a:srgbClr val="000000"/>
                </a:solidFill>
                <a:sym typeface="Symbol" panose="05050102010706020507" pitchFamily="18" charset="2"/>
              </a:rPr>
              <a:t>Pocas </a:t>
            </a:r>
          </a:p>
          <a:p>
            <a:pPr algn="ctr">
              <a:spcBef>
                <a:spcPct val="0"/>
              </a:spcBef>
              <a:buClrTx/>
              <a:buSzTx/>
              <a:buFontTx/>
              <a:buNone/>
            </a:pPr>
            <a:r>
              <a:rPr lang="es-ES_tradnl" altLang="es-AR" sz="2000">
                <a:solidFill>
                  <a:srgbClr val="000000"/>
                </a:solidFill>
                <a:sym typeface="Symbol" panose="05050102010706020507" pitchFamily="18" charset="2"/>
              </a:rPr>
              <a:t>poblaciones </a:t>
            </a:r>
          </a:p>
        </p:txBody>
      </p:sp>
      <p:sp>
        <p:nvSpPr>
          <p:cNvPr id="1763344" name="AutoShape 15">
            <a:extLst>
              <a:ext uri="{FF2B5EF4-FFF2-40B4-BE49-F238E27FC236}">
                <a16:creationId xmlns:a16="http://schemas.microsoft.com/office/drawing/2014/main" xmlns="" id="{44E4CDDA-832D-4D70-AA14-3570EEA814F3}"/>
              </a:ext>
            </a:extLst>
          </p:cNvPr>
          <p:cNvSpPr>
            <a:spLocks noChangeArrowheads="1"/>
          </p:cNvSpPr>
          <p:nvPr/>
        </p:nvSpPr>
        <p:spPr bwMode="auto">
          <a:xfrm>
            <a:off x="1416051" y="2852738"/>
            <a:ext cx="3059113" cy="1008062"/>
          </a:xfrm>
          <a:prstGeom prst="upDownArrow">
            <a:avLst>
              <a:gd name="adj1" fmla="val 50000"/>
              <a:gd name="adj2" fmla="val 2000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s-ES" altLang="ja-JP" sz="2400">
                <a:solidFill>
                  <a:srgbClr val="FFFFFF"/>
                </a:solidFill>
                <a:sym typeface="Symbol" panose="05050102010706020507" pitchFamily="18" charset="2"/>
              </a:rPr>
              <a:t>Namie,</a:t>
            </a:r>
          </a:p>
          <a:p>
            <a:pPr algn="ctr" eaLnBrk="1" hangingPunct="1">
              <a:spcBef>
                <a:spcPct val="0"/>
              </a:spcBef>
              <a:buClrTx/>
              <a:buSzTx/>
              <a:buFontTx/>
              <a:buNone/>
            </a:pPr>
            <a:r>
              <a:rPr lang="es-ES" altLang="ja-JP" sz="2400">
                <a:solidFill>
                  <a:srgbClr val="FFFFFF"/>
                </a:solidFill>
                <a:sym typeface="Symbol" panose="05050102010706020507" pitchFamily="18" charset="2"/>
              </a:rPr>
              <a:t> Itate</a:t>
            </a:r>
          </a:p>
        </p:txBody>
      </p:sp>
      <p:sp>
        <p:nvSpPr>
          <p:cNvPr id="1763345" name="AutoShape 16">
            <a:extLst>
              <a:ext uri="{FF2B5EF4-FFF2-40B4-BE49-F238E27FC236}">
                <a16:creationId xmlns:a16="http://schemas.microsoft.com/office/drawing/2014/main" xmlns="" id="{A444102E-5DC5-4474-B034-C3D0812A25C8}"/>
              </a:ext>
            </a:extLst>
          </p:cNvPr>
          <p:cNvSpPr>
            <a:spLocks noChangeArrowheads="1"/>
          </p:cNvSpPr>
          <p:nvPr/>
        </p:nvSpPr>
        <p:spPr bwMode="auto">
          <a:xfrm>
            <a:off x="1416051" y="3860801"/>
            <a:ext cx="2987675" cy="2232025"/>
          </a:xfrm>
          <a:prstGeom prst="upDownArrow">
            <a:avLst>
              <a:gd name="adj1" fmla="val 50000"/>
              <a:gd name="adj2" fmla="val 20000"/>
            </a:avLst>
          </a:prstGeom>
          <a:solidFill>
            <a:schemeClr val="accent1"/>
          </a:solidFill>
          <a:ln w="9525">
            <a:solidFill>
              <a:schemeClr val="tx1"/>
            </a:solidFill>
            <a:miter lim="800000"/>
            <a:headEnd/>
            <a:tailEnd/>
          </a:ln>
        </p:spPr>
        <p:txBody>
          <a:bodyPr vert="eaVert" wrap="none" anchor="ct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s-ES" altLang="ja-JP" sz="2400">
                <a:solidFill>
                  <a:srgbClr val="FFFFFF"/>
                </a:solidFill>
                <a:sym typeface="Symbol" panose="05050102010706020507" pitchFamily="18" charset="2"/>
              </a:rPr>
              <a:t>Katsurao,</a:t>
            </a:r>
          </a:p>
          <a:p>
            <a:pPr algn="ctr" eaLnBrk="1" hangingPunct="1">
              <a:spcBef>
                <a:spcPct val="0"/>
              </a:spcBef>
              <a:buClrTx/>
              <a:buSzTx/>
              <a:buFontTx/>
              <a:buNone/>
            </a:pPr>
            <a:r>
              <a:rPr lang="es-ES" altLang="ja-JP" sz="2400">
                <a:solidFill>
                  <a:srgbClr val="FFFFFF"/>
                </a:solidFill>
                <a:sym typeface="Symbol" panose="05050102010706020507" pitchFamily="18" charset="2"/>
              </a:rPr>
              <a:t> Minami-Soma,</a:t>
            </a:r>
          </a:p>
          <a:p>
            <a:pPr algn="ctr" eaLnBrk="1" hangingPunct="1">
              <a:spcBef>
                <a:spcPct val="0"/>
              </a:spcBef>
              <a:buClrTx/>
              <a:buSzTx/>
              <a:buFontTx/>
              <a:buNone/>
            </a:pPr>
            <a:r>
              <a:rPr lang="es-ES" altLang="ja-JP" sz="2400">
                <a:solidFill>
                  <a:srgbClr val="FFFFFF"/>
                </a:solidFill>
                <a:sym typeface="Symbol" panose="05050102010706020507" pitchFamily="18" charset="2"/>
              </a:rPr>
              <a:t> Naraha,</a:t>
            </a:r>
          </a:p>
          <a:p>
            <a:pPr algn="ctr" eaLnBrk="1" hangingPunct="1">
              <a:spcBef>
                <a:spcPct val="0"/>
              </a:spcBef>
              <a:buClrTx/>
              <a:buSzTx/>
              <a:buFontTx/>
              <a:buNone/>
            </a:pPr>
            <a:r>
              <a:rPr lang="es-ES" altLang="ja-JP" sz="2400">
                <a:solidFill>
                  <a:srgbClr val="FFFFFF"/>
                </a:solidFill>
                <a:sym typeface="Symbol" panose="05050102010706020507" pitchFamily="18" charset="2"/>
              </a:rPr>
              <a:t>Iwaki</a:t>
            </a:r>
          </a:p>
        </p:txBody>
      </p:sp>
      <p:sp>
        <p:nvSpPr>
          <p:cNvPr id="1763346" name="Text Box 18">
            <a:extLst>
              <a:ext uri="{FF2B5EF4-FFF2-40B4-BE49-F238E27FC236}">
                <a16:creationId xmlns:a16="http://schemas.microsoft.com/office/drawing/2014/main" xmlns="" id="{B3F6D1AC-7480-4EBA-900B-D3C8466F4D15}"/>
              </a:ext>
            </a:extLst>
          </p:cNvPr>
          <p:cNvSpPr txBox="1">
            <a:spLocks noChangeArrowheads="1"/>
          </p:cNvSpPr>
          <p:nvPr/>
        </p:nvSpPr>
        <p:spPr bwMode="auto">
          <a:xfrm>
            <a:off x="1716433" y="1844676"/>
            <a:ext cx="2607572"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2800" b="1">
                <a:solidFill>
                  <a:schemeClr val="bg2"/>
                </a:solidFill>
              </a:rPr>
              <a:t>Estimación de la</a:t>
            </a:r>
          </a:p>
          <a:p>
            <a:pPr algn="ctr"/>
            <a:r>
              <a:rPr lang="en-US" altLang="en-US" sz="2800" b="1">
                <a:solidFill>
                  <a:schemeClr val="bg2"/>
                </a:solidFill>
              </a:rPr>
              <a:t>WHO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Text Box 3">
            <a:extLst>
              <a:ext uri="{FF2B5EF4-FFF2-40B4-BE49-F238E27FC236}">
                <a16:creationId xmlns:a16="http://schemas.microsoft.com/office/drawing/2014/main" xmlns="" id="{09A7E12A-B892-4CBA-9B97-E743FD6382FA}"/>
              </a:ext>
            </a:extLst>
          </p:cNvPr>
          <p:cNvSpPr txBox="1">
            <a:spLocks noChangeArrowheads="1"/>
          </p:cNvSpPr>
          <p:nvPr/>
        </p:nvSpPr>
        <p:spPr bwMode="auto">
          <a:xfrm>
            <a:off x="1524000" y="4579939"/>
            <a:ext cx="9144000" cy="2162175"/>
          </a:xfrm>
          <a:prstGeom prst="rect">
            <a:avLst/>
          </a:prstGeom>
          <a:solidFill>
            <a:schemeClr val="tx1"/>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spcBef>
                <a:spcPct val="20000"/>
              </a:spcBef>
              <a:buClr>
                <a:srgbClr val="FFFF00"/>
              </a:buClr>
              <a:buSzPct val="75000"/>
              <a:buFont typeface="Wingdings" panose="05000000000000000000" pitchFamily="2" charset="2"/>
              <a:buChar char="l"/>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FFF00"/>
              </a:buClr>
              <a:buSzPct val="80000"/>
              <a:buFont typeface="Wingdings" panose="05000000000000000000" pitchFamily="2" charset="2"/>
              <a:buChar char="n"/>
              <a:defRPr sz="2800" b="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FFF00"/>
              </a:buClr>
              <a:buSzPct val="100000"/>
              <a:buFont typeface="Wingdings" panose="05000000000000000000" pitchFamily="2" charset="2"/>
              <a:buChar char="ü"/>
              <a:defRPr sz="2400" b="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FFF00"/>
              </a:buClr>
              <a:buSzPct val="60000"/>
              <a:buFont typeface="Monotype Sorts" charset="2"/>
              <a:buChar char="u"/>
              <a:defRPr sz="2400" b="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FFFF00"/>
              </a:buClr>
              <a:buSzPct val="55000"/>
              <a:buFont typeface="Monotype Sorts" charset="2"/>
              <a:buChar char="è"/>
              <a:defRPr sz="2400" b="1">
                <a:solidFill>
                  <a:schemeClr val="tx1"/>
                </a:solidFill>
                <a:latin typeface="Arial" panose="020B0604020202020204" pitchFamily="34" charset="0"/>
                <a:cs typeface="Arial" panose="020B0604020202020204" pitchFamily="34" charset="0"/>
              </a:defRPr>
            </a:lvl9pPr>
          </a:lstStyle>
          <a:p>
            <a:pPr algn="ctr" eaLnBrk="1" hangingPunct="1">
              <a:lnSpc>
                <a:spcPct val="170000"/>
              </a:lnSpc>
              <a:spcBef>
                <a:spcPct val="0"/>
              </a:spcBef>
              <a:buClrTx/>
              <a:buSzTx/>
              <a:buFontTx/>
              <a:buNone/>
            </a:pPr>
            <a:endParaRPr lang="en-US" altLang="es-AR" sz="2000">
              <a:solidFill>
                <a:srgbClr val="000000"/>
              </a:solidFill>
              <a:ea typeface="STKaiti" panose="020B0503020204020204" pitchFamily="2" charset="-122"/>
              <a:cs typeface="Times New Roman" panose="02020603050405020304" pitchFamily="18" charset="0"/>
              <a:sym typeface="Symbol" panose="05050102010706020507" pitchFamily="18" charset="2"/>
            </a:endParaRPr>
          </a:p>
          <a:p>
            <a:pPr algn="ctr" eaLnBrk="1" hangingPunct="1">
              <a:lnSpc>
                <a:spcPct val="170000"/>
              </a:lnSpc>
              <a:spcBef>
                <a:spcPct val="0"/>
              </a:spcBef>
              <a:buClrTx/>
              <a:buSzTx/>
              <a:buFontTx/>
              <a:buNone/>
            </a:pPr>
            <a:r>
              <a:rPr lang="es-AR" altLang="es-AR" sz="2000">
                <a:solidFill>
                  <a:srgbClr val="000000"/>
                </a:solidFill>
                <a:ea typeface="STKaiti" panose="020B0503020204020204" pitchFamily="2" charset="-122"/>
                <a:cs typeface="Times New Roman" panose="02020603050405020304" pitchFamily="18" charset="0"/>
                <a:sym typeface="Symbol" panose="05050102010706020507" pitchFamily="18" charset="2"/>
              </a:rPr>
              <a:t>Comparación de las estimaciones dosis individuales modeladas (</a:t>
            </a:r>
            <a:r>
              <a:rPr lang="es-AR" altLang="es-AR" sz="2000">
                <a:solidFill>
                  <a:schemeClr val="bg1"/>
                </a:solidFill>
                <a:ea typeface="STKaiti" panose="020B0503020204020204" pitchFamily="2" charset="-122"/>
                <a:cs typeface="Times New Roman" panose="02020603050405020304" pitchFamily="18" charset="0"/>
                <a:sym typeface="Symbol" panose="05050102010706020507" pitchFamily="18" charset="2"/>
              </a:rPr>
              <a:t>línea azul) </a:t>
            </a:r>
            <a:r>
              <a:rPr lang="es-AR" altLang="es-AR" sz="2000">
                <a:solidFill>
                  <a:srgbClr val="000000"/>
                </a:solidFill>
                <a:ea typeface="STKaiti" panose="020B0503020204020204" pitchFamily="2" charset="-122"/>
                <a:cs typeface="Times New Roman" panose="02020603050405020304" pitchFamily="18" charset="0"/>
                <a:sym typeface="Symbol" panose="05050102010706020507" pitchFamily="18" charset="2"/>
              </a:rPr>
              <a:t>frente a las mediciones de monitoreo personales (</a:t>
            </a:r>
            <a:r>
              <a:rPr lang="es-AR" altLang="es-AR" sz="2000">
                <a:solidFill>
                  <a:srgbClr val="CC3300"/>
                </a:solidFill>
                <a:ea typeface="STKaiti" panose="020B0503020204020204" pitchFamily="2" charset="-122"/>
                <a:cs typeface="Times New Roman" panose="02020603050405020304" pitchFamily="18" charset="0"/>
                <a:sym typeface="Symbol" panose="05050102010706020507" pitchFamily="18" charset="2"/>
              </a:rPr>
              <a:t>barras naranja</a:t>
            </a:r>
            <a:r>
              <a:rPr lang="es-AR" altLang="es-AR" sz="2000">
                <a:solidFill>
                  <a:srgbClr val="000000"/>
                </a:solidFill>
                <a:ea typeface="STKaiti" panose="020B0503020204020204" pitchFamily="2" charset="-122"/>
                <a:cs typeface="Times New Roman" panose="02020603050405020304" pitchFamily="18" charset="0"/>
                <a:sym typeface="Symbol" panose="05050102010706020507" pitchFamily="18" charset="2"/>
              </a:rPr>
              <a:t>) en varios barrios de una  ciudad representativa.</a:t>
            </a:r>
            <a:endParaRPr lang="en-US" altLang="es-AR" sz="2000">
              <a:solidFill>
                <a:srgbClr val="000000"/>
              </a:solidFill>
              <a:ea typeface="STKaiti" panose="020B0503020204020204" pitchFamily="2" charset="-122"/>
              <a:cs typeface="Times New Roman" panose="02020603050405020304" pitchFamily="18" charset="0"/>
              <a:sym typeface="Symbol" panose="05050102010706020507" pitchFamily="18" charset="2"/>
            </a:endParaRPr>
          </a:p>
        </p:txBody>
      </p:sp>
      <p:pic>
        <p:nvPicPr>
          <p:cNvPr id="1772547" name="Picture 3">
            <a:extLst>
              <a:ext uri="{FF2B5EF4-FFF2-40B4-BE49-F238E27FC236}">
                <a16:creationId xmlns:a16="http://schemas.microsoft.com/office/drawing/2014/main" xmlns="" id="{9AD9BB2F-97C2-4460-8759-D4BDAF25070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
            <a:ext cx="9144000" cy="4868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6882" name="Picture 2">
            <a:extLst>
              <a:ext uri="{FF2B5EF4-FFF2-40B4-BE49-F238E27FC236}">
                <a16:creationId xmlns:a16="http://schemas.microsoft.com/office/drawing/2014/main" xmlns="" id="{B1E075A3-1232-4B2A-9B64-D2DC02FA12E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62" name="3 Marcador de fecha">
            <a:extLst>
              <a:ext uri="{FF2B5EF4-FFF2-40B4-BE49-F238E27FC236}">
                <a16:creationId xmlns:a16="http://schemas.microsoft.com/office/drawing/2014/main" xmlns="" id="{CAC3EC93-A4C4-4820-B13B-36DA758493DB}"/>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2963" name="Picture 3">
            <a:extLst>
              <a:ext uri="{FF2B5EF4-FFF2-40B4-BE49-F238E27FC236}">
                <a16:creationId xmlns:a16="http://schemas.microsoft.com/office/drawing/2014/main" xmlns="" id="{511675BC-C9BF-4F9C-84AB-B148E837E19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0"/>
            <a:ext cx="915352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986" name="2 Marcador de fecha">
            <a:extLst>
              <a:ext uri="{FF2B5EF4-FFF2-40B4-BE49-F238E27FC236}">
                <a16:creationId xmlns:a16="http://schemas.microsoft.com/office/drawing/2014/main" xmlns="" id="{4C19EA38-ED36-4E6D-817C-F260C5FEB338}"/>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3987" name="Picture 3">
            <a:extLst>
              <a:ext uri="{FF2B5EF4-FFF2-40B4-BE49-F238E27FC236}">
                <a16:creationId xmlns:a16="http://schemas.microsoft.com/office/drawing/2014/main" xmlns="" id="{D18FE577-CC2A-46A8-B99B-4EB3F5BFAFC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9525"/>
            <a:ext cx="9153526"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2 Marcador de fecha">
            <a:extLst>
              <a:ext uri="{FF2B5EF4-FFF2-40B4-BE49-F238E27FC236}">
                <a16:creationId xmlns:a16="http://schemas.microsoft.com/office/drawing/2014/main" xmlns="" id="{E995431C-B649-4EAB-AFE0-94263168137A}"/>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5011" name="Picture 3">
            <a:extLst>
              <a:ext uri="{FF2B5EF4-FFF2-40B4-BE49-F238E27FC236}">
                <a16:creationId xmlns:a16="http://schemas.microsoft.com/office/drawing/2014/main" xmlns="" id="{3352E394-4FFA-4466-91DE-3758DBB57DE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23814"/>
            <a:ext cx="9153526" cy="681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034" name="1 Marcador de fecha">
            <a:extLst>
              <a:ext uri="{FF2B5EF4-FFF2-40B4-BE49-F238E27FC236}">
                <a16:creationId xmlns:a16="http://schemas.microsoft.com/office/drawing/2014/main" xmlns="" id="{BDE3BA36-C82F-4FA7-BA0B-23BB6227DF0B}"/>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6035" name="Picture 3">
            <a:extLst>
              <a:ext uri="{FF2B5EF4-FFF2-40B4-BE49-F238E27FC236}">
                <a16:creationId xmlns:a16="http://schemas.microsoft.com/office/drawing/2014/main" xmlns="" id="{72914171-A9F9-4176-B99B-6D0690A7332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1625" y="152400"/>
            <a:ext cx="9048750" cy="655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058" name="1 Marcador de fecha">
            <a:extLst>
              <a:ext uri="{FF2B5EF4-FFF2-40B4-BE49-F238E27FC236}">
                <a16:creationId xmlns:a16="http://schemas.microsoft.com/office/drawing/2014/main" xmlns="" id="{4CC31E1A-E966-4487-962C-F9CA2236FCF6}"/>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7059" name="Picture 3">
            <a:extLst>
              <a:ext uri="{FF2B5EF4-FFF2-40B4-BE49-F238E27FC236}">
                <a16:creationId xmlns:a16="http://schemas.microsoft.com/office/drawing/2014/main" xmlns="" id="{77BC6609-84D2-4D09-8D7A-B92EF7D05E1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4764"/>
            <a:ext cx="9153526"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082" name="1 Marcador de fecha">
            <a:extLst>
              <a:ext uri="{FF2B5EF4-FFF2-40B4-BE49-F238E27FC236}">
                <a16:creationId xmlns:a16="http://schemas.microsoft.com/office/drawing/2014/main" xmlns="" id="{72027653-E9E3-41C6-AE32-E1B08CEA1CD7}"/>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8083" name="Picture 3">
            <a:extLst>
              <a:ext uri="{FF2B5EF4-FFF2-40B4-BE49-F238E27FC236}">
                <a16:creationId xmlns:a16="http://schemas.microsoft.com/office/drawing/2014/main" xmlns="" id="{C229B8C8-61F8-49CD-B895-322C9BC98F9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4764"/>
            <a:ext cx="9153526"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1 Marcador de fecha">
            <a:extLst>
              <a:ext uri="{FF2B5EF4-FFF2-40B4-BE49-F238E27FC236}">
                <a16:creationId xmlns:a16="http://schemas.microsoft.com/office/drawing/2014/main" xmlns="" id="{F28FB97D-B7E8-4123-BE2F-21CEEF5D1CFC}"/>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39107" name="Picture 3">
            <a:extLst>
              <a:ext uri="{FF2B5EF4-FFF2-40B4-BE49-F238E27FC236}">
                <a16:creationId xmlns:a16="http://schemas.microsoft.com/office/drawing/2014/main" xmlns="" id="{EBF0C274-139C-4720-8903-6E75D53F6F4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276225"/>
            <a:ext cx="9153526" cy="630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1010" name="Picture 2">
            <a:extLst>
              <a:ext uri="{FF2B5EF4-FFF2-40B4-BE49-F238E27FC236}">
                <a16:creationId xmlns:a16="http://schemas.microsoft.com/office/drawing/2014/main" xmlns="" id="{4634D77A-FE62-4D7F-B1C3-1A9A621E56F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667000" y="-1143000"/>
            <a:ext cx="6858000" cy="9144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130" name="2 Marcador de fecha">
            <a:extLst>
              <a:ext uri="{FF2B5EF4-FFF2-40B4-BE49-F238E27FC236}">
                <a16:creationId xmlns:a16="http://schemas.microsoft.com/office/drawing/2014/main" xmlns="" id="{F8268975-3292-4C64-8923-F4D517BFB24B}"/>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40131" name="Picture 3">
            <a:extLst>
              <a:ext uri="{FF2B5EF4-FFF2-40B4-BE49-F238E27FC236}">
                <a16:creationId xmlns:a16="http://schemas.microsoft.com/office/drawing/2014/main" xmlns="" id="{17142E7B-817A-4EA1-B04D-1062DBCF6AB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4764"/>
            <a:ext cx="9153526"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154" name="2 Marcador de fecha">
            <a:extLst>
              <a:ext uri="{FF2B5EF4-FFF2-40B4-BE49-F238E27FC236}">
                <a16:creationId xmlns:a16="http://schemas.microsoft.com/office/drawing/2014/main" xmlns="" id="{2609B1A4-00F3-4371-8212-D727141C1645}"/>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41155" name="Picture 3">
            <a:extLst>
              <a:ext uri="{FF2B5EF4-FFF2-40B4-BE49-F238E27FC236}">
                <a16:creationId xmlns:a16="http://schemas.microsoft.com/office/drawing/2014/main" xmlns="" id="{A066A37B-C5D1-4351-99F1-3825B6D95D1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14289"/>
            <a:ext cx="9153526"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178" name="2 Marcador de fecha">
            <a:extLst>
              <a:ext uri="{FF2B5EF4-FFF2-40B4-BE49-F238E27FC236}">
                <a16:creationId xmlns:a16="http://schemas.microsoft.com/office/drawing/2014/main" xmlns="" id="{66209487-6B6B-4EDE-97C9-55216631E9AE}"/>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42179" name="Picture 3">
            <a:extLst>
              <a:ext uri="{FF2B5EF4-FFF2-40B4-BE49-F238E27FC236}">
                <a16:creationId xmlns:a16="http://schemas.microsoft.com/office/drawing/2014/main" xmlns="" id="{E278A667-F6F7-40FE-ADB2-63811D385EC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9712" y="95250"/>
            <a:ext cx="9172576" cy="666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2 Marcador de fecha">
            <a:extLst>
              <a:ext uri="{FF2B5EF4-FFF2-40B4-BE49-F238E27FC236}">
                <a16:creationId xmlns:a16="http://schemas.microsoft.com/office/drawing/2014/main" xmlns="" id="{1DF93BE7-83D7-4776-B15E-4D7661C1FB2F}"/>
              </a:ext>
            </a:extLst>
          </p:cNvPr>
          <p:cNvSpPr txBox="1">
            <a:spLocks noGrp="1"/>
          </p:cNvSpPr>
          <p:nvPr/>
        </p:nvSpPr>
        <p:spPr bwMode="auto">
          <a:xfrm>
            <a:off x="1524000" y="6661150"/>
            <a:ext cx="25908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sz="800" b="1">
              <a:solidFill>
                <a:srgbClr val="FFFFFF"/>
              </a:solidFill>
            </a:endParaRPr>
          </a:p>
        </p:txBody>
      </p:sp>
      <p:pic>
        <p:nvPicPr>
          <p:cNvPr id="1843203" name="Picture 3">
            <a:extLst>
              <a:ext uri="{FF2B5EF4-FFF2-40B4-BE49-F238E27FC236}">
                <a16:creationId xmlns:a16="http://schemas.microsoft.com/office/drawing/2014/main" xmlns="" id="{26DB102E-A3AD-4149-AE56-8C5FD1C2D97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237" y="0"/>
            <a:ext cx="915352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normAutofit fontScale="90000"/>
          </a:bodyPr>
          <a:lstStyle/>
          <a:p>
            <a:r>
              <a:rPr lang="pt-BR" dirty="0"/>
              <a:t>Radiações, radiações ionizantes, atividade radioativa e dose de radiação – relacionamentos</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xmlns="" val="2444263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A5E04-32A0-46C5-A937-0F6FB4D07B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C4C9FD7-BC88-4907-A0FE-E960ECFCCBB6}"/>
              </a:ext>
            </a:extLst>
          </p:cNvPr>
          <p:cNvSpPr>
            <a:spLocks noGrp="1"/>
          </p:cNvSpPr>
          <p:nvPr>
            <p:ph idx="1"/>
          </p:nvPr>
        </p:nvSpPr>
        <p:spPr/>
        <p:txBody>
          <a:bodyPr/>
          <a:lstStyle/>
          <a:p>
            <a:r>
              <a:rPr lang="pt-BR" dirty="0"/>
              <a:t>1 </a:t>
            </a:r>
            <a:r>
              <a:rPr lang="pt-BR" dirty="0" err="1"/>
              <a:t>Bq</a:t>
            </a:r>
            <a:r>
              <a:rPr lang="pt-BR" dirty="0"/>
              <a:t> = 1 </a:t>
            </a:r>
            <a:r>
              <a:rPr lang="pt-BR" dirty="0" err="1"/>
              <a:t>dps</a:t>
            </a:r>
            <a:endParaRPr lang="pt-BR" dirty="0"/>
          </a:p>
          <a:p>
            <a:r>
              <a:rPr lang="pt-BR" dirty="0"/>
              <a:t>1 </a:t>
            </a:r>
            <a:r>
              <a:rPr lang="pt-BR" dirty="0" err="1"/>
              <a:t>Ci</a:t>
            </a:r>
            <a:r>
              <a:rPr lang="pt-BR" dirty="0"/>
              <a:t> = 3,7E+10 </a:t>
            </a:r>
            <a:r>
              <a:rPr lang="pt-BR" dirty="0" err="1"/>
              <a:t>Bq</a:t>
            </a:r>
            <a:endParaRPr lang="pt-BR" dirty="0"/>
          </a:p>
          <a:p>
            <a:r>
              <a:rPr lang="pt-BR" dirty="0"/>
              <a:t>1 </a:t>
            </a:r>
            <a:r>
              <a:rPr lang="pt-BR" dirty="0" err="1"/>
              <a:t>Sv</a:t>
            </a:r>
            <a:r>
              <a:rPr lang="pt-BR" dirty="0"/>
              <a:t> = 1 J/kg</a:t>
            </a:r>
          </a:p>
          <a:p>
            <a:r>
              <a:rPr lang="pt-BR" dirty="0"/>
              <a:t>Para Co-60 (incorporado) </a:t>
            </a:r>
            <a:r>
              <a:rPr lang="pt-BR" dirty="0">
                <a:sym typeface="Wingdings" panose="05000000000000000000" pitchFamily="2" charset="2"/>
              </a:rPr>
              <a:t> 1 </a:t>
            </a:r>
            <a:r>
              <a:rPr lang="pt-BR" dirty="0" err="1">
                <a:sym typeface="Wingdings" panose="05000000000000000000" pitchFamily="2" charset="2"/>
              </a:rPr>
              <a:t>Sv</a:t>
            </a:r>
            <a:r>
              <a:rPr lang="pt-BR" dirty="0">
                <a:sym typeface="Wingdings" panose="05000000000000000000" pitchFamily="2" charset="2"/>
              </a:rPr>
              <a:t> = 1,0E+09 </a:t>
            </a:r>
            <a:r>
              <a:rPr lang="pt-BR" dirty="0" err="1">
                <a:sym typeface="Wingdings" panose="05000000000000000000" pitchFamily="2" charset="2"/>
              </a:rPr>
              <a:t>Bq</a:t>
            </a:r>
            <a:endParaRPr lang="pt-BR" dirty="0">
              <a:sym typeface="Wingdings" panose="05000000000000000000" pitchFamily="2" charset="2"/>
            </a:endParaRPr>
          </a:p>
          <a:p>
            <a:r>
              <a:rPr lang="en-US" dirty="0"/>
              <a:t>1 mSv = 1,0E+06 </a:t>
            </a:r>
            <a:r>
              <a:rPr lang="en-US" dirty="0" err="1"/>
              <a:t>Bq</a:t>
            </a:r>
            <a:endParaRPr lang="en-US" dirty="0"/>
          </a:p>
          <a:p>
            <a:endParaRPr lang="en-US" dirty="0"/>
          </a:p>
        </p:txBody>
      </p:sp>
    </p:spTree>
    <p:extLst>
      <p:ext uri="{BB962C8B-B14F-4D97-AF65-F5344CB8AC3E}">
        <p14:creationId xmlns:p14="http://schemas.microsoft.com/office/powerpoint/2010/main" xmlns="" val="20851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lstStyle/>
          <a:p>
            <a:r>
              <a:rPr lang="pt-BR" dirty="0"/>
              <a:t>Gestão e controle de trabalhos radiológicos em uma usina nuclear</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xmlns="" val="1052013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Espaço Reservado para Conteúdo 3">
            <a:extLst>
              <a:ext uri="{FF2B5EF4-FFF2-40B4-BE49-F238E27FC236}">
                <a16:creationId xmlns:a16="http://schemas.microsoft.com/office/drawing/2014/main" xmlns="" id="{95F61048-9489-4D2B-ACDB-DB5A9DCB09E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350" y="322263"/>
            <a:ext cx="12185650" cy="6297612"/>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xmlns="" id="{9BA7F5EF-EB5D-470C-9979-691BB971599F}"/>
              </a:ext>
            </a:extLst>
          </p:cNvPr>
          <p:cNvSpPr>
            <a:spLocks noGrp="1" noChangeArrowheads="1"/>
          </p:cNvSpPr>
          <p:nvPr>
            <p:ph type="title"/>
          </p:nvPr>
        </p:nvSpPr>
        <p:spPr/>
        <p:txBody>
          <a:bodyPr/>
          <a:lstStyle/>
          <a:p>
            <a:r>
              <a:rPr lang="en-US" altLang="en-US" b="1"/>
              <a:t>IAEA Safety Standards related to Radiation Protection</a:t>
            </a:r>
            <a:endParaRPr lang="pt-BR" altLang="en-US"/>
          </a:p>
        </p:txBody>
      </p:sp>
      <p:pic>
        <p:nvPicPr>
          <p:cNvPr id="7171" name="Imagem 3">
            <a:extLst>
              <a:ext uri="{FF2B5EF4-FFF2-40B4-BE49-F238E27FC236}">
                <a16:creationId xmlns:a16="http://schemas.microsoft.com/office/drawing/2014/main" xmlns="" id="{CAB8ECD1-EBF2-4909-8219-4C62B5ED526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38513" y="1538288"/>
            <a:ext cx="3919537" cy="471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Imagem 4">
            <a:extLst>
              <a:ext uri="{FF2B5EF4-FFF2-40B4-BE49-F238E27FC236}">
                <a16:creationId xmlns:a16="http://schemas.microsoft.com/office/drawing/2014/main" xmlns="" id="{192AD661-6E0D-41D1-AF1C-407057023C9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58363" y="1254125"/>
            <a:ext cx="2165350"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Imagem 5">
            <a:extLst>
              <a:ext uri="{FF2B5EF4-FFF2-40B4-BE49-F238E27FC236}">
                <a16:creationId xmlns:a16="http://schemas.microsoft.com/office/drawing/2014/main" xmlns="" id="{A76F104B-239B-47EF-AD2B-41B882A005D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58363" y="4156075"/>
            <a:ext cx="2165350"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Imagem 6">
            <a:extLst>
              <a:ext uri="{FF2B5EF4-FFF2-40B4-BE49-F238E27FC236}">
                <a16:creationId xmlns:a16="http://schemas.microsoft.com/office/drawing/2014/main" xmlns="" id="{AC345902-9E72-4C36-9A4C-3ECB71A6D75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t="2357"/>
          <a:stretch>
            <a:fillRect/>
          </a:stretch>
        </p:blipFill>
        <p:spPr bwMode="auto">
          <a:xfrm>
            <a:off x="7426325" y="1239838"/>
            <a:ext cx="2165350" cy="27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Imagem 7">
            <a:extLst>
              <a:ext uri="{FF2B5EF4-FFF2-40B4-BE49-F238E27FC236}">
                <a16:creationId xmlns:a16="http://schemas.microsoft.com/office/drawing/2014/main" xmlns="" id="{E943A5C0-B30B-4BD3-99EA-3EF089A6D7D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t="4790"/>
          <a:stretch>
            <a:fillRect/>
          </a:stretch>
        </p:blipFill>
        <p:spPr bwMode="auto">
          <a:xfrm>
            <a:off x="7512050" y="4156075"/>
            <a:ext cx="2181225"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Imagem 8">
            <a:extLst>
              <a:ext uri="{FF2B5EF4-FFF2-40B4-BE49-F238E27FC236}">
                <a16:creationId xmlns:a16="http://schemas.microsoft.com/office/drawing/2014/main" xmlns="" id="{299F2285-A96F-4E71-B765-B17ADBFF13A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1671638"/>
            <a:ext cx="3263900"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xmlns="" id="{1736B645-796B-4EE2-A6C4-19B8FA1A63E1}"/>
              </a:ext>
            </a:extLst>
          </p:cNvPr>
          <p:cNvSpPr>
            <a:spLocks noGrp="1" noChangeArrowheads="1"/>
          </p:cNvSpPr>
          <p:nvPr>
            <p:ph type="title"/>
          </p:nvPr>
        </p:nvSpPr>
        <p:spPr/>
        <p:txBody>
          <a:bodyPr/>
          <a:lstStyle/>
          <a:p>
            <a:r>
              <a:rPr lang="en-US" altLang="en-US" b="1"/>
              <a:t>IAEA Safety Standards related to Radiation Protection</a:t>
            </a:r>
            <a:endParaRPr lang="pt-BR" altLang="en-US"/>
          </a:p>
        </p:txBody>
      </p:sp>
      <p:sp>
        <p:nvSpPr>
          <p:cNvPr id="3" name="Espaço Reservado para Conteúdo 2">
            <a:extLst>
              <a:ext uri="{FF2B5EF4-FFF2-40B4-BE49-F238E27FC236}">
                <a16:creationId xmlns:a16="http://schemas.microsoft.com/office/drawing/2014/main" xmlns="" id="{673081A1-DB36-422D-9A51-3278ACD0B093}"/>
              </a:ext>
            </a:extLst>
          </p:cNvPr>
          <p:cNvSpPr>
            <a:spLocks noGrp="1"/>
          </p:cNvSpPr>
          <p:nvPr>
            <p:ph idx="1"/>
          </p:nvPr>
        </p:nvSpPr>
        <p:spPr/>
        <p:txBody>
          <a:bodyPr rtlCol="0">
            <a:normAutofit fontScale="77500" lnSpcReduction="20000"/>
          </a:bodyPr>
          <a:lstStyle/>
          <a:p>
            <a:pPr fontAlgn="auto">
              <a:spcAft>
                <a:spcPts val="0"/>
              </a:spcAft>
              <a:defRPr/>
            </a:pPr>
            <a:r>
              <a:rPr lang="en-US" dirty="0"/>
              <a:t>IAEA Safety Standards Series No. SF-1, Fundamental Safety Principles, presents the fundamental safety objective and principles of protection and safety.</a:t>
            </a:r>
          </a:p>
          <a:p>
            <a:pPr fontAlgn="auto">
              <a:spcAft>
                <a:spcPts val="0"/>
              </a:spcAft>
              <a:defRPr/>
            </a:pPr>
            <a:r>
              <a:rPr lang="en-US" dirty="0"/>
              <a:t>General safety </a:t>
            </a:r>
            <a:r>
              <a:rPr lang="en-US" dirty="0" err="1"/>
              <a:t>equirements</a:t>
            </a:r>
            <a:r>
              <a:rPr lang="en-US" dirty="0"/>
              <a:t> to meet the fundamental safety objective and to apply the safety principles specified in SF-1, are in IAEA Safety Standards Series No. GSR Part 3, Radiation Protection and Safety of Radiation Sources: International Basic Safety Standards.</a:t>
            </a:r>
          </a:p>
          <a:p>
            <a:pPr fontAlgn="auto">
              <a:spcAft>
                <a:spcPts val="0"/>
              </a:spcAft>
              <a:defRPr/>
            </a:pPr>
            <a:r>
              <a:rPr lang="en-US" dirty="0"/>
              <a:t>Specific safety requirements related to nuclear power plants, both for design and commissioning, are in SSR-2.1 and SSR-2.2.</a:t>
            </a:r>
          </a:p>
          <a:p>
            <a:pPr fontAlgn="auto">
              <a:spcAft>
                <a:spcPts val="0"/>
              </a:spcAft>
              <a:defRPr/>
            </a:pPr>
            <a:r>
              <a:rPr lang="en-US" dirty="0"/>
              <a:t>Guidance on meeting the requirements of GSR Part 3 for occupational radiation protection is provided in GSG-7. </a:t>
            </a:r>
          </a:p>
          <a:p>
            <a:pPr fontAlgn="auto">
              <a:spcAft>
                <a:spcPts val="0"/>
              </a:spcAft>
              <a:defRPr/>
            </a:pPr>
            <a:r>
              <a:rPr lang="en-US" dirty="0"/>
              <a:t>Recommendations and guidance are intended for regulatory bodies.</a:t>
            </a:r>
          </a:p>
          <a:p>
            <a:pPr fontAlgn="auto">
              <a:spcAft>
                <a:spcPts val="0"/>
              </a:spcAft>
              <a:defRPr/>
            </a:pPr>
            <a:r>
              <a:rPr lang="en-US" dirty="0"/>
              <a:t>useful to: </a:t>
            </a:r>
          </a:p>
          <a:p>
            <a:pPr lvl="1" fontAlgn="auto">
              <a:spcAft>
                <a:spcPts val="0"/>
              </a:spcAft>
              <a:defRPr/>
            </a:pPr>
            <a:r>
              <a:rPr lang="en-US" dirty="0"/>
              <a:t>Employers, Licensees and registrants; </a:t>
            </a:r>
          </a:p>
          <a:p>
            <a:pPr lvl="1" fontAlgn="auto">
              <a:spcAft>
                <a:spcPts val="0"/>
              </a:spcAft>
              <a:defRPr/>
            </a:pPr>
            <a:r>
              <a:rPr lang="en-US" dirty="0"/>
              <a:t>Management bodies and their specialist advisers; </a:t>
            </a:r>
          </a:p>
          <a:p>
            <a:pPr lvl="1" fontAlgn="auto">
              <a:spcAft>
                <a:spcPts val="0"/>
              </a:spcAft>
              <a:defRPr/>
            </a:pPr>
            <a:r>
              <a:rPr lang="en-US" dirty="0"/>
              <a:t>Health and safety committees concerned with the radiation protection of workers.</a:t>
            </a:r>
          </a:p>
          <a:p>
            <a:pPr fontAlgn="auto">
              <a:spcAft>
                <a:spcPts val="0"/>
              </a:spcAft>
              <a:defRPr/>
            </a:pPr>
            <a:endParaRPr lang="pt-B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3058" name="Picture 2">
            <a:extLst>
              <a:ext uri="{FF2B5EF4-FFF2-40B4-BE49-F238E27FC236}">
                <a16:creationId xmlns:a16="http://schemas.microsoft.com/office/drawing/2014/main" xmlns="" id="{C3BAE51A-4A2D-4899-97E5-96EC365D29A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667000" y="-1143000"/>
            <a:ext cx="6858000" cy="9144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pic>
      <p:sp>
        <p:nvSpPr>
          <p:cNvPr id="71684" name="Oval 4">
            <a:extLst>
              <a:ext uri="{FF2B5EF4-FFF2-40B4-BE49-F238E27FC236}">
                <a16:creationId xmlns:a16="http://schemas.microsoft.com/office/drawing/2014/main" xmlns="" id="{0A8F5E6F-7D6B-412E-AA27-F0DBD2086806}"/>
              </a:ext>
            </a:extLst>
          </p:cNvPr>
          <p:cNvSpPr>
            <a:spLocks noChangeArrowheads="1"/>
          </p:cNvSpPr>
          <p:nvPr/>
        </p:nvSpPr>
        <p:spPr bwMode="auto">
          <a:xfrm>
            <a:off x="7608889" y="2565400"/>
            <a:ext cx="2808287" cy="2159000"/>
          </a:xfrm>
          <a:prstGeom prst="ellipse">
            <a:avLst/>
          </a:prstGeom>
          <a:noFill/>
          <a:ln w="762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GB" altLang="en-US" sz="2400">
              <a:latin typeface="Times New Roman" panose="02020603050405020304" pitchFamily="18" charset="0"/>
            </a:endParaRPr>
          </a:p>
        </p:txBody>
      </p:sp>
      <p:sp>
        <p:nvSpPr>
          <p:cNvPr id="71685" name="Oval 5">
            <a:extLst>
              <a:ext uri="{FF2B5EF4-FFF2-40B4-BE49-F238E27FC236}">
                <a16:creationId xmlns:a16="http://schemas.microsoft.com/office/drawing/2014/main" xmlns="" id="{CBC95434-A67D-464B-81BD-7A6CA3D40A08}"/>
              </a:ext>
            </a:extLst>
          </p:cNvPr>
          <p:cNvSpPr>
            <a:spLocks noChangeArrowheads="1"/>
          </p:cNvSpPr>
          <p:nvPr/>
        </p:nvSpPr>
        <p:spPr bwMode="auto">
          <a:xfrm>
            <a:off x="3863975" y="2276475"/>
            <a:ext cx="2736850" cy="2160588"/>
          </a:xfrm>
          <a:prstGeom prst="ellipse">
            <a:avLst/>
          </a:prstGeom>
          <a:noFill/>
          <a:ln w="762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GB" altLang="en-US" sz="2400">
              <a:latin typeface="Times New Roman" panose="02020603050405020304" pitchFamily="18" charset="0"/>
            </a:endParaRPr>
          </a:p>
        </p:txBody>
      </p:sp>
      <p:sp>
        <p:nvSpPr>
          <p:cNvPr id="71686" name="Oval 6">
            <a:extLst>
              <a:ext uri="{FF2B5EF4-FFF2-40B4-BE49-F238E27FC236}">
                <a16:creationId xmlns:a16="http://schemas.microsoft.com/office/drawing/2014/main" xmlns="" id="{99E2F174-ACBB-44AF-B1FC-5FCE68549B34}"/>
              </a:ext>
            </a:extLst>
          </p:cNvPr>
          <p:cNvSpPr>
            <a:spLocks noChangeArrowheads="1"/>
          </p:cNvSpPr>
          <p:nvPr/>
        </p:nvSpPr>
        <p:spPr bwMode="auto">
          <a:xfrm>
            <a:off x="2063750" y="4005264"/>
            <a:ext cx="2736850" cy="2160587"/>
          </a:xfrm>
          <a:prstGeom prst="ellipse">
            <a:avLst/>
          </a:prstGeom>
          <a:noFill/>
          <a:ln w="762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GB"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1000" fill="hold"/>
                                        <p:tgtEl>
                                          <p:spTgt spid="71684"/>
                                        </p:tgtEl>
                                        <p:attrNameLst>
                                          <p:attrName>ppt_w</p:attrName>
                                        </p:attrNameLst>
                                      </p:cBhvr>
                                      <p:tavLst>
                                        <p:tav tm="0">
                                          <p:val>
                                            <p:fltVal val="0"/>
                                          </p:val>
                                        </p:tav>
                                        <p:tav tm="100000">
                                          <p:val>
                                            <p:strVal val="#ppt_w"/>
                                          </p:val>
                                        </p:tav>
                                      </p:tavLst>
                                    </p:anim>
                                    <p:anim calcmode="lin" valueType="num">
                                      <p:cBhvr>
                                        <p:cTn id="8" dur="1000" fill="hold"/>
                                        <p:tgtEl>
                                          <p:spTgt spid="71684"/>
                                        </p:tgtEl>
                                        <p:attrNameLst>
                                          <p:attrName>ppt_h</p:attrName>
                                        </p:attrNameLst>
                                      </p:cBhvr>
                                      <p:tavLst>
                                        <p:tav tm="0">
                                          <p:val>
                                            <p:fltVal val="0"/>
                                          </p:val>
                                        </p:tav>
                                        <p:tav tm="100000">
                                          <p:val>
                                            <p:strVal val="#ppt_h"/>
                                          </p:val>
                                        </p:tav>
                                      </p:tavLst>
                                    </p:anim>
                                    <p:anim calcmode="lin" valueType="num">
                                      <p:cBhvr>
                                        <p:cTn id="9" dur="1000" fill="hold"/>
                                        <p:tgtEl>
                                          <p:spTgt spid="7168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4"/>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7168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1685"/>
                                        </p:tgtEl>
                                        <p:attrNameLst>
                                          <p:attrName>style.visibility</p:attrName>
                                        </p:attrNameLst>
                                      </p:cBhvr>
                                      <p:to>
                                        <p:strVal val="visible"/>
                                      </p:to>
                                    </p:set>
                                    <p:anim calcmode="lin" valueType="num">
                                      <p:cBhvr>
                                        <p:cTn id="15" dur="1000" fill="hold"/>
                                        <p:tgtEl>
                                          <p:spTgt spid="71685"/>
                                        </p:tgtEl>
                                        <p:attrNameLst>
                                          <p:attrName>ppt_w</p:attrName>
                                        </p:attrNameLst>
                                      </p:cBhvr>
                                      <p:tavLst>
                                        <p:tav tm="0">
                                          <p:val>
                                            <p:fltVal val="0"/>
                                          </p:val>
                                        </p:tav>
                                        <p:tav tm="100000">
                                          <p:val>
                                            <p:strVal val="#ppt_w"/>
                                          </p:val>
                                        </p:tav>
                                      </p:tavLst>
                                    </p:anim>
                                    <p:anim calcmode="lin" valueType="num">
                                      <p:cBhvr>
                                        <p:cTn id="16" dur="1000" fill="hold"/>
                                        <p:tgtEl>
                                          <p:spTgt spid="71685"/>
                                        </p:tgtEl>
                                        <p:attrNameLst>
                                          <p:attrName>ppt_h</p:attrName>
                                        </p:attrNameLst>
                                      </p:cBhvr>
                                      <p:tavLst>
                                        <p:tav tm="0">
                                          <p:val>
                                            <p:fltVal val="0"/>
                                          </p:val>
                                        </p:tav>
                                        <p:tav tm="100000">
                                          <p:val>
                                            <p:strVal val="#ppt_h"/>
                                          </p:val>
                                        </p:tav>
                                      </p:tavLst>
                                    </p:anim>
                                    <p:anim calcmode="lin" valueType="num">
                                      <p:cBhvr>
                                        <p:cTn id="17" dur="1000" fill="hold"/>
                                        <p:tgtEl>
                                          <p:spTgt spid="7168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1685"/>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7168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71686"/>
                                        </p:tgtEl>
                                        <p:attrNameLst>
                                          <p:attrName>style.visibility</p:attrName>
                                        </p:attrNameLst>
                                      </p:cBhvr>
                                      <p:to>
                                        <p:strVal val="visible"/>
                                      </p:to>
                                    </p:set>
                                    <p:anim calcmode="lin" valueType="num">
                                      <p:cBhvr>
                                        <p:cTn id="23" dur="1000" fill="hold"/>
                                        <p:tgtEl>
                                          <p:spTgt spid="71686"/>
                                        </p:tgtEl>
                                        <p:attrNameLst>
                                          <p:attrName>ppt_w</p:attrName>
                                        </p:attrNameLst>
                                      </p:cBhvr>
                                      <p:tavLst>
                                        <p:tav tm="0">
                                          <p:val>
                                            <p:fltVal val="0"/>
                                          </p:val>
                                        </p:tav>
                                        <p:tav tm="100000">
                                          <p:val>
                                            <p:strVal val="#ppt_w"/>
                                          </p:val>
                                        </p:tav>
                                      </p:tavLst>
                                    </p:anim>
                                    <p:anim calcmode="lin" valueType="num">
                                      <p:cBhvr>
                                        <p:cTn id="24" dur="1000" fill="hold"/>
                                        <p:tgtEl>
                                          <p:spTgt spid="71686"/>
                                        </p:tgtEl>
                                        <p:attrNameLst>
                                          <p:attrName>ppt_h</p:attrName>
                                        </p:attrNameLst>
                                      </p:cBhvr>
                                      <p:tavLst>
                                        <p:tav tm="0">
                                          <p:val>
                                            <p:fltVal val="0"/>
                                          </p:val>
                                        </p:tav>
                                        <p:tav tm="100000">
                                          <p:val>
                                            <p:strVal val="#ppt_h"/>
                                          </p:val>
                                        </p:tav>
                                      </p:tavLst>
                                    </p:anim>
                                    <p:anim calcmode="lin" valueType="num">
                                      <p:cBhvr>
                                        <p:cTn id="25" dur="1000" fill="hold"/>
                                        <p:tgtEl>
                                          <p:spTgt spid="7168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16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xmlns="" id="{8A31C0CA-1A20-48EC-B320-48E0383F9364}"/>
              </a:ext>
            </a:extLst>
          </p:cNvPr>
          <p:cNvSpPr>
            <a:spLocks noGrp="1" noChangeArrowheads="1"/>
          </p:cNvSpPr>
          <p:nvPr>
            <p:ph type="title"/>
          </p:nvPr>
        </p:nvSpPr>
        <p:spPr/>
        <p:txBody>
          <a:bodyPr/>
          <a:lstStyle/>
          <a:p>
            <a:r>
              <a:rPr lang="en-US" altLang="en-US" b="1"/>
              <a:t>Radiological safety objectives for a  Nuclear Power Plants (NPP) – SF-1</a:t>
            </a:r>
            <a:endParaRPr lang="pt-BR" altLang="en-US"/>
          </a:p>
        </p:txBody>
      </p:sp>
      <p:sp>
        <p:nvSpPr>
          <p:cNvPr id="3" name="Espaço Reservado para Conteúdo 2">
            <a:extLst>
              <a:ext uri="{FF2B5EF4-FFF2-40B4-BE49-F238E27FC236}">
                <a16:creationId xmlns:a16="http://schemas.microsoft.com/office/drawing/2014/main" xmlns="" id="{1FF46AFA-582C-4911-B141-0496A7B28C79}"/>
              </a:ext>
            </a:extLst>
          </p:cNvPr>
          <p:cNvSpPr>
            <a:spLocks noGrp="1"/>
          </p:cNvSpPr>
          <p:nvPr>
            <p:ph idx="1"/>
          </p:nvPr>
        </p:nvSpPr>
        <p:spPr/>
        <p:txBody>
          <a:bodyPr rtlCol="0">
            <a:normAutofit lnSpcReduction="10000"/>
          </a:bodyPr>
          <a:lstStyle/>
          <a:p>
            <a:pPr fontAlgn="auto">
              <a:spcAft>
                <a:spcPts val="0"/>
              </a:spcAft>
              <a:defRPr/>
            </a:pPr>
            <a:r>
              <a:rPr lang="en-US" b="1" dirty="0"/>
              <a:t>The fundamental safety objective is to </a:t>
            </a:r>
            <a:r>
              <a:rPr lang="en-US" sz="4400" b="1" dirty="0"/>
              <a:t>protect people </a:t>
            </a:r>
            <a:r>
              <a:rPr lang="en-US" b="1" dirty="0"/>
              <a:t>and the </a:t>
            </a:r>
            <a:r>
              <a:rPr lang="en-US" sz="4400" b="1" dirty="0"/>
              <a:t>environment</a:t>
            </a:r>
            <a:r>
              <a:rPr lang="en-US" b="1" dirty="0"/>
              <a:t> </a:t>
            </a:r>
            <a:r>
              <a:rPr lang="en-US" sz="4400" b="1" dirty="0"/>
              <a:t>from</a:t>
            </a:r>
            <a:r>
              <a:rPr lang="en-US" b="1" dirty="0"/>
              <a:t> harmful effects of</a:t>
            </a:r>
            <a:r>
              <a:rPr lang="en-US" sz="4400" b="1" dirty="0"/>
              <a:t> ionizing radiation</a:t>
            </a:r>
            <a:r>
              <a:rPr lang="en-US" b="1" dirty="0"/>
              <a:t>.</a:t>
            </a:r>
          </a:p>
          <a:p>
            <a:pPr lvl="1" fontAlgn="auto">
              <a:spcAft>
                <a:spcPts val="0"/>
              </a:spcAft>
              <a:defRPr/>
            </a:pPr>
            <a:r>
              <a:rPr lang="en-US" dirty="0"/>
              <a:t>To </a:t>
            </a:r>
            <a:r>
              <a:rPr lang="en-US" sz="3600" dirty="0"/>
              <a:t>control</a:t>
            </a:r>
            <a:r>
              <a:rPr lang="en-US" dirty="0"/>
              <a:t> </a:t>
            </a:r>
            <a:r>
              <a:rPr lang="en-US" sz="3600" dirty="0"/>
              <a:t>the radiation </a:t>
            </a:r>
            <a:r>
              <a:rPr lang="en-US" dirty="0"/>
              <a:t>exposure of people </a:t>
            </a:r>
            <a:r>
              <a:rPr lang="en-US" sz="3600" dirty="0"/>
              <a:t>and</a:t>
            </a:r>
            <a:r>
              <a:rPr lang="en-US" dirty="0"/>
              <a:t> the </a:t>
            </a:r>
            <a:r>
              <a:rPr lang="en-US" sz="3600" dirty="0"/>
              <a:t>release</a:t>
            </a:r>
            <a:r>
              <a:rPr lang="en-US" dirty="0"/>
              <a:t> </a:t>
            </a:r>
            <a:r>
              <a:rPr lang="en-US" sz="3600" dirty="0"/>
              <a:t>of</a:t>
            </a:r>
            <a:r>
              <a:rPr lang="en-US" dirty="0"/>
              <a:t> </a:t>
            </a:r>
            <a:r>
              <a:rPr lang="en-US" sz="3600" dirty="0"/>
              <a:t>radioactive</a:t>
            </a:r>
            <a:r>
              <a:rPr lang="en-US" dirty="0"/>
              <a:t> </a:t>
            </a:r>
            <a:r>
              <a:rPr lang="pt-BR" sz="3600" dirty="0"/>
              <a:t>material </a:t>
            </a:r>
            <a:r>
              <a:rPr lang="pt-BR" sz="3600" dirty="0" err="1"/>
              <a:t>to</a:t>
            </a:r>
            <a:r>
              <a:rPr lang="pt-BR" sz="3600" dirty="0"/>
              <a:t> </a:t>
            </a:r>
            <a:r>
              <a:rPr lang="pt-BR" sz="3600" dirty="0" err="1"/>
              <a:t>the</a:t>
            </a:r>
            <a:r>
              <a:rPr lang="pt-BR" sz="3600" dirty="0"/>
              <a:t> </a:t>
            </a:r>
            <a:r>
              <a:rPr lang="pt-BR" sz="3600" dirty="0" err="1"/>
              <a:t>environment</a:t>
            </a:r>
            <a:r>
              <a:rPr lang="pt-BR" dirty="0"/>
              <a:t>;</a:t>
            </a:r>
          </a:p>
          <a:p>
            <a:pPr lvl="1" fontAlgn="auto">
              <a:spcAft>
                <a:spcPts val="0"/>
              </a:spcAft>
              <a:defRPr/>
            </a:pPr>
            <a:r>
              <a:rPr lang="en-US" dirty="0"/>
              <a:t>To </a:t>
            </a:r>
            <a:r>
              <a:rPr lang="en-US" sz="3600" dirty="0"/>
              <a:t>restrict</a:t>
            </a:r>
            <a:r>
              <a:rPr lang="en-US" dirty="0"/>
              <a:t> </a:t>
            </a:r>
            <a:r>
              <a:rPr lang="en-US" sz="3600" dirty="0"/>
              <a:t>the likelihood of events </a:t>
            </a:r>
            <a:r>
              <a:rPr lang="en-US" dirty="0"/>
              <a:t>that might lead to a loss of control over a nuclear reactor core, nuclear chain reaction, radioactive source or any </a:t>
            </a:r>
            <a:r>
              <a:rPr lang="pt-BR" dirty="0" err="1"/>
              <a:t>other</a:t>
            </a:r>
            <a:r>
              <a:rPr lang="pt-BR" dirty="0"/>
              <a:t> </a:t>
            </a:r>
            <a:r>
              <a:rPr lang="pt-BR" dirty="0" err="1"/>
              <a:t>source</a:t>
            </a:r>
            <a:r>
              <a:rPr lang="pt-BR" dirty="0"/>
              <a:t> </a:t>
            </a:r>
            <a:r>
              <a:rPr lang="pt-BR" dirty="0" err="1"/>
              <a:t>of</a:t>
            </a:r>
            <a:r>
              <a:rPr lang="pt-BR" dirty="0"/>
              <a:t> </a:t>
            </a:r>
            <a:r>
              <a:rPr lang="pt-BR" dirty="0" err="1"/>
              <a:t>radiation</a:t>
            </a:r>
            <a:r>
              <a:rPr lang="pt-BR" dirty="0"/>
              <a:t>;</a:t>
            </a:r>
          </a:p>
          <a:p>
            <a:pPr lvl="1" fontAlgn="auto">
              <a:spcAft>
                <a:spcPts val="0"/>
              </a:spcAft>
              <a:defRPr/>
            </a:pPr>
            <a:r>
              <a:rPr lang="en-US" dirty="0"/>
              <a:t>To </a:t>
            </a:r>
            <a:r>
              <a:rPr lang="en-US" sz="3600" dirty="0"/>
              <a:t>mitigate</a:t>
            </a:r>
            <a:r>
              <a:rPr lang="en-US" dirty="0"/>
              <a:t> the </a:t>
            </a:r>
            <a:r>
              <a:rPr lang="en-US" sz="3600" dirty="0"/>
              <a:t>consequences</a:t>
            </a:r>
            <a:r>
              <a:rPr lang="en-US" dirty="0"/>
              <a:t> of such events if they were to occur.</a:t>
            </a:r>
            <a:endParaRPr lang="en-US" b="1" dirty="0"/>
          </a:p>
          <a:p>
            <a:pPr fontAlgn="auto">
              <a:spcAft>
                <a:spcPts val="0"/>
              </a:spcAft>
              <a:defRPr/>
            </a:pPr>
            <a:endParaRPr lang="pt-B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xmlns="" id="{255E287F-1E4C-4772-8CD8-52B5C987C157}"/>
              </a:ext>
            </a:extLst>
          </p:cNvPr>
          <p:cNvSpPr>
            <a:spLocks noGrp="1" noChangeArrowheads="1"/>
          </p:cNvSpPr>
          <p:nvPr>
            <p:ph type="title"/>
          </p:nvPr>
        </p:nvSpPr>
        <p:spPr/>
        <p:txBody>
          <a:bodyPr/>
          <a:lstStyle/>
          <a:p>
            <a:r>
              <a:rPr lang="en-US" altLang="en-US" b="1"/>
              <a:t>Radiological safety objectives for a  Nuclear Power Plants (NPP) – SF-1 </a:t>
            </a:r>
            <a:endParaRPr lang="pt-BR" altLang="en-US"/>
          </a:p>
        </p:txBody>
      </p:sp>
      <p:sp>
        <p:nvSpPr>
          <p:cNvPr id="11267" name="Espaço Reservado para Conteúdo 2">
            <a:extLst>
              <a:ext uri="{FF2B5EF4-FFF2-40B4-BE49-F238E27FC236}">
                <a16:creationId xmlns:a16="http://schemas.microsoft.com/office/drawing/2014/main" xmlns="" id="{4C75D523-C09C-41B9-9E67-09B0329853A4}"/>
              </a:ext>
            </a:extLst>
          </p:cNvPr>
          <p:cNvSpPr>
            <a:spLocks noGrp="1" noChangeArrowheads="1"/>
          </p:cNvSpPr>
          <p:nvPr>
            <p:ph idx="1"/>
          </p:nvPr>
        </p:nvSpPr>
        <p:spPr>
          <a:xfrm>
            <a:off x="838200" y="2190750"/>
            <a:ext cx="10515600" cy="3986213"/>
          </a:xfrm>
        </p:spPr>
        <p:txBody>
          <a:bodyPr/>
          <a:lstStyle/>
          <a:p>
            <a:r>
              <a:rPr lang="en-US" altLang="en-US"/>
              <a:t>The fundamental safety objective applies for all activities, and for all stages over the NPP lifetime, including planning, siting, design, manufacturing, construction, commissioning and operation, as well as decommissioning and closure. This includes the associated transport of radioactive material and management of radioactive waste.</a:t>
            </a:r>
            <a:endParaRPr lang="pt-BR"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xmlns="" id="{FCE7B381-0D0A-4B26-946D-4D129FCE036B}"/>
              </a:ext>
            </a:extLst>
          </p:cNvPr>
          <p:cNvSpPr>
            <a:spLocks noGrp="1" noChangeArrowheads="1"/>
          </p:cNvSpPr>
          <p:nvPr>
            <p:ph type="title"/>
          </p:nvPr>
        </p:nvSpPr>
        <p:spPr/>
        <p:txBody>
          <a:bodyPr/>
          <a:lstStyle/>
          <a:p>
            <a:r>
              <a:rPr lang="en-US" altLang="en-US" b="1"/>
              <a:t>Radiation Protection aspects at the design stage for NPP – SSR-2.1</a:t>
            </a:r>
            <a:endParaRPr lang="pt-BR" altLang="en-US"/>
          </a:p>
        </p:txBody>
      </p:sp>
      <p:sp>
        <p:nvSpPr>
          <p:cNvPr id="3" name="Espaço Reservado para Conteúdo 2">
            <a:extLst>
              <a:ext uri="{FF2B5EF4-FFF2-40B4-BE49-F238E27FC236}">
                <a16:creationId xmlns:a16="http://schemas.microsoft.com/office/drawing/2014/main" xmlns="" id="{5EAA66FA-B79F-4D24-9594-EDB231CFAD53}"/>
              </a:ext>
            </a:extLst>
          </p:cNvPr>
          <p:cNvSpPr>
            <a:spLocks noGrp="1"/>
          </p:cNvSpPr>
          <p:nvPr>
            <p:ph idx="1"/>
          </p:nvPr>
        </p:nvSpPr>
        <p:spPr/>
        <p:txBody>
          <a:bodyPr rtlCol="0">
            <a:normAutofit fontScale="92500" lnSpcReduction="20000"/>
          </a:bodyPr>
          <a:lstStyle/>
          <a:p>
            <a:pPr fontAlgn="auto">
              <a:spcAft>
                <a:spcPts val="0"/>
              </a:spcAft>
              <a:defRPr/>
            </a:pPr>
            <a:r>
              <a:rPr lang="en-US" dirty="0"/>
              <a:t>To </a:t>
            </a:r>
            <a:r>
              <a:rPr lang="en-US" sz="4400" b="1" dirty="0"/>
              <a:t>ensure</a:t>
            </a:r>
            <a:r>
              <a:rPr lang="en-US" dirty="0"/>
              <a:t> that for all operational states of a nuclear power plant and for any associated activities, </a:t>
            </a:r>
            <a:r>
              <a:rPr lang="en-US" sz="4400" b="1" dirty="0"/>
              <a:t>doses</a:t>
            </a:r>
            <a:r>
              <a:rPr lang="en-US" dirty="0"/>
              <a:t> from exposure to radiation within the installation or exposure due to any planned radioactive release from the installation </a:t>
            </a:r>
            <a:r>
              <a:rPr lang="en-US" sz="4400" b="1" dirty="0"/>
              <a:t>are kept below the dose limits and kept as low as reasonably achievable (ALARA). </a:t>
            </a:r>
            <a:r>
              <a:rPr lang="en-US" dirty="0"/>
              <a:t>In addition, it is required to implement measures for mitigating the radiological consequences of any accidents, were they to occur.</a:t>
            </a:r>
          </a:p>
          <a:p>
            <a:pPr fontAlgn="auto">
              <a:spcAft>
                <a:spcPts val="0"/>
              </a:spcAft>
              <a:defRPr/>
            </a:pPr>
            <a:r>
              <a:rPr lang="en-US" dirty="0"/>
              <a:t>A NPP is required to be designed to </a:t>
            </a:r>
            <a:r>
              <a:rPr lang="en-US" sz="4400" b="1" dirty="0"/>
              <a:t>keep all sources of radiation under strict technical and administrative control. </a:t>
            </a:r>
          </a:p>
          <a:p>
            <a:pPr fontAlgn="auto">
              <a:spcAft>
                <a:spcPts val="0"/>
              </a:spcAft>
              <a:defRPr/>
            </a:pPr>
            <a:endParaRPr lang="en-US" dirty="0"/>
          </a:p>
          <a:p>
            <a:pPr fontAlgn="auto">
              <a:spcAft>
                <a:spcPts val="0"/>
              </a:spcAft>
              <a:defRPr/>
            </a:pPr>
            <a:endParaRPr lang="pt-B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xmlns="" id="{43B78A17-1986-4FC5-8D0F-BD0CD53F3BCA}"/>
              </a:ext>
            </a:extLst>
          </p:cNvPr>
          <p:cNvSpPr>
            <a:spLocks noGrp="1" noChangeArrowheads="1"/>
          </p:cNvSpPr>
          <p:nvPr>
            <p:ph type="title"/>
          </p:nvPr>
        </p:nvSpPr>
        <p:spPr/>
        <p:txBody>
          <a:bodyPr/>
          <a:lstStyle/>
          <a:p>
            <a:r>
              <a:rPr lang="en-US" altLang="en-US" b="1"/>
              <a:t>Radiation Protection aspects at the design stage for NPP – SSR-2.1</a:t>
            </a:r>
            <a:endParaRPr lang="pt-BR" altLang="en-US"/>
          </a:p>
        </p:txBody>
      </p:sp>
      <p:sp>
        <p:nvSpPr>
          <p:cNvPr id="3" name="Espaço Reservado para Conteúdo 2">
            <a:extLst>
              <a:ext uri="{FF2B5EF4-FFF2-40B4-BE49-F238E27FC236}">
                <a16:creationId xmlns:a16="http://schemas.microsoft.com/office/drawing/2014/main" xmlns="" id="{5EAA66FA-B79F-4D24-9594-EDB231CFAD53}"/>
              </a:ext>
            </a:extLst>
          </p:cNvPr>
          <p:cNvSpPr>
            <a:spLocks noGrp="1"/>
          </p:cNvSpPr>
          <p:nvPr>
            <p:ph idx="1"/>
          </p:nvPr>
        </p:nvSpPr>
        <p:spPr>
          <a:xfrm>
            <a:off x="246063" y="1690688"/>
            <a:ext cx="11771312" cy="5167312"/>
          </a:xfrm>
        </p:spPr>
        <p:txBody>
          <a:bodyPr rtlCol="0">
            <a:normAutofit fontScale="85000" lnSpcReduction="20000"/>
          </a:bodyPr>
          <a:lstStyle/>
          <a:p>
            <a:pPr fontAlgn="auto">
              <a:spcAft>
                <a:spcPts val="0"/>
              </a:spcAft>
              <a:defRPr/>
            </a:pPr>
            <a:r>
              <a:rPr lang="en-US" dirty="0"/>
              <a:t>THE CONCEPT OF DEFENSE IN DEPTH - </a:t>
            </a:r>
            <a:r>
              <a:rPr lang="en-US" sz="4500" b="1" dirty="0"/>
              <a:t>to ensure all safety related activities are subject to independent layers of provisions.</a:t>
            </a:r>
          </a:p>
          <a:p>
            <a:pPr lvl="1" fontAlgn="auto">
              <a:spcAft>
                <a:spcPts val="0"/>
              </a:spcAft>
              <a:defRPr/>
            </a:pPr>
            <a:r>
              <a:rPr lang="en-US" sz="2900" dirty="0"/>
              <a:t>The purpose of </a:t>
            </a:r>
            <a:r>
              <a:rPr lang="en-US" sz="5100" b="1" dirty="0"/>
              <a:t>the first level </a:t>
            </a:r>
            <a:r>
              <a:rPr lang="en-US" sz="2900" dirty="0"/>
              <a:t>of defense is to </a:t>
            </a:r>
            <a:r>
              <a:rPr lang="en-US" sz="5100" b="1" dirty="0"/>
              <a:t>prevent deviations </a:t>
            </a:r>
            <a:r>
              <a:rPr lang="en-US" sz="6300" b="1" dirty="0"/>
              <a:t>from </a:t>
            </a:r>
            <a:r>
              <a:rPr lang="en-US" sz="5100" b="1" dirty="0"/>
              <a:t>normal operation and the failure </a:t>
            </a:r>
            <a:r>
              <a:rPr lang="en-US" sz="2900" dirty="0"/>
              <a:t>of items important to safety. </a:t>
            </a:r>
          </a:p>
          <a:p>
            <a:pPr lvl="1" fontAlgn="auto">
              <a:spcAft>
                <a:spcPts val="0"/>
              </a:spcAft>
              <a:defRPr/>
            </a:pPr>
            <a:r>
              <a:rPr lang="en-US" sz="2900" dirty="0"/>
              <a:t>The purpose of the </a:t>
            </a:r>
            <a:r>
              <a:rPr lang="en-US" sz="5100" b="1" dirty="0"/>
              <a:t>second level</a:t>
            </a:r>
            <a:r>
              <a:rPr lang="en-US" sz="2900" b="1" dirty="0"/>
              <a:t> </a:t>
            </a:r>
            <a:r>
              <a:rPr lang="en-US" sz="2900" dirty="0"/>
              <a:t>of defense is to </a:t>
            </a:r>
            <a:r>
              <a:rPr lang="en-US" sz="6200" b="1" dirty="0"/>
              <a:t>detect </a:t>
            </a:r>
            <a:r>
              <a:rPr lang="en-US" sz="5100" b="1" dirty="0"/>
              <a:t>and control deviations from normal operational states </a:t>
            </a:r>
            <a:r>
              <a:rPr lang="en-US" sz="2900" dirty="0"/>
              <a:t>in order to prevent anticipated operational occurrences at the plant from escalating to accident conditions.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a:extLst>
              <a:ext uri="{FF2B5EF4-FFF2-40B4-BE49-F238E27FC236}">
                <a16:creationId xmlns:a16="http://schemas.microsoft.com/office/drawing/2014/main" xmlns="" id="{2F820129-F77A-4BD1-A8F1-C1845F63F5A7}"/>
              </a:ext>
            </a:extLst>
          </p:cNvPr>
          <p:cNvSpPr>
            <a:spLocks noGrp="1" noChangeArrowheads="1"/>
          </p:cNvSpPr>
          <p:nvPr>
            <p:ph type="title"/>
          </p:nvPr>
        </p:nvSpPr>
        <p:spPr/>
        <p:txBody>
          <a:bodyPr/>
          <a:lstStyle/>
          <a:p>
            <a:r>
              <a:rPr lang="en-US" altLang="en-US" b="1"/>
              <a:t>Radiation Protection aspects at the design stage for NPP – SSR-2.1</a:t>
            </a:r>
            <a:endParaRPr lang="pt-BR" altLang="en-US"/>
          </a:p>
        </p:txBody>
      </p:sp>
      <p:sp>
        <p:nvSpPr>
          <p:cNvPr id="3" name="Espaço Reservado para Conteúdo 2">
            <a:extLst>
              <a:ext uri="{FF2B5EF4-FFF2-40B4-BE49-F238E27FC236}">
                <a16:creationId xmlns:a16="http://schemas.microsoft.com/office/drawing/2014/main" xmlns="" id="{5EAA66FA-B79F-4D24-9594-EDB231CFAD53}"/>
              </a:ext>
            </a:extLst>
          </p:cNvPr>
          <p:cNvSpPr>
            <a:spLocks noGrp="1"/>
          </p:cNvSpPr>
          <p:nvPr>
            <p:ph idx="1"/>
          </p:nvPr>
        </p:nvSpPr>
        <p:spPr>
          <a:xfrm>
            <a:off x="246063" y="1973263"/>
            <a:ext cx="11771312" cy="4884737"/>
          </a:xfrm>
        </p:spPr>
        <p:txBody>
          <a:bodyPr rtlCol="0">
            <a:normAutofit fontScale="70000" lnSpcReduction="20000"/>
          </a:bodyPr>
          <a:lstStyle/>
          <a:p>
            <a:pPr fontAlgn="auto">
              <a:spcAft>
                <a:spcPts val="0"/>
              </a:spcAft>
              <a:defRPr/>
            </a:pPr>
            <a:r>
              <a:rPr lang="en-US" dirty="0"/>
              <a:t>THE CONCEPT OF DEFENSE IN DEPTH - </a:t>
            </a:r>
            <a:r>
              <a:rPr lang="en-US" sz="4500" b="1" dirty="0"/>
              <a:t>to ensure all safety related activities are subject to independent layers of provisions.</a:t>
            </a:r>
          </a:p>
          <a:p>
            <a:pPr fontAlgn="auto">
              <a:spcAft>
                <a:spcPts val="0"/>
              </a:spcAft>
              <a:defRPr/>
            </a:pPr>
            <a:endParaRPr lang="en-US" sz="4500" b="1" dirty="0"/>
          </a:p>
          <a:p>
            <a:pPr lvl="1" fontAlgn="auto">
              <a:spcAft>
                <a:spcPts val="0"/>
              </a:spcAft>
              <a:defRPr/>
            </a:pPr>
            <a:r>
              <a:rPr lang="en-US" sz="2900" dirty="0"/>
              <a:t>For the </a:t>
            </a:r>
            <a:r>
              <a:rPr lang="en-US" sz="5100" b="1" dirty="0"/>
              <a:t>third level</a:t>
            </a:r>
            <a:r>
              <a:rPr lang="en-US" sz="2900" b="1" dirty="0"/>
              <a:t> </a:t>
            </a:r>
            <a:r>
              <a:rPr lang="en-US" sz="2900" dirty="0"/>
              <a:t>of defense, it is assumed that, although very unlikely, the escalation of certain anticipated operational occurrences or postulated initiating events might not be controlled at a preceding level and that </a:t>
            </a:r>
            <a:r>
              <a:rPr lang="en-US" sz="5100" b="1" dirty="0"/>
              <a:t>an </a:t>
            </a:r>
            <a:r>
              <a:rPr lang="pt-BR" sz="5100" b="1" dirty="0" err="1"/>
              <a:t>accident</a:t>
            </a:r>
            <a:r>
              <a:rPr lang="pt-BR" sz="5100" b="1" dirty="0"/>
              <a:t> </a:t>
            </a:r>
            <a:r>
              <a:rPr lang="pt-BR" sz="5100" b="1" dirty="0" err="1"/>
              <a:t>could</a:t>
            </a:r>
            <a:r>
              <a:rPr lang="pt-BR" sz="5100" b="1" dirty="0"/>
              <a:t> </a:t>
            </a:r>
            <a:r>
              <a:rPr lang="pt-BR" sz="5100" b="1" dirty="0" err="1"/>
              <a:t>develop</a:t>
            </a:r>
            <a:r>
              <a:rPr lang="pt-BR" sz="5100" b="1" dirty="0"/>
              <a:t>.</a:t>
            </a:r>
          </a:p>
          <a:p>
            <a:pPr lvl="1" fontAlgn="auto">
              <a:spcAft>
                <a:spcPts val="0"/>
              </a:spcAft>
              <a:defRPr/>
            </a:pPr>
            <a:endParaRPr lang="pt-BR" sz="5100" b="1" dirty="0"/>
          </a:p>
          <a:p>
            <a:pPr lvl="1" fontAlgn="auto">
              <a:spcAft>
                <a:spcPts val="0"/>
              </a:spcAft>
              <a:defRPr/>
            </a:pPr>
            <a:r>
              <a:rPr lang="en-US" sz="2900" dirty="0"/>
              <a:t>The purpose of the </a:t>
            </a:r>
            <a:r>
              <a:rPr lang="en-US" sz="5100" b="1" dirty="0"/>
              <a:t>fourth level </a:t>
            </a:r>
            <a:r>
              <a:rPr lang="en-US" sz="2900" dirty="0"/>
              <a:t>of defense is to </a:t>
            </a:r>
            <a:r>
              <a:rPr lang="en-US" sz="5100" b="1" dirty="0"/>
              <a:t>mitigate the </a:t>
            </a:r>
            <a:r>
              <a:rPr lang="en-US" sz="2900" b="1" dirty="0"/>
              <a:t>consequences </a:t>
            </a:r>
            <a:r>
              <a:rPr lang="en-US" sz="2900" dirty="0"/>
              <a:t>of accidents that result from failure of the third level of defense in depth.</a:t>
            </a:r>
          </a:p>
          <a:p>
            <a:pPr lvl="1" fontAlgn="auto">
              <a:spcAft>
                <a:spcPts val="0"/>
              </a:spcAft>
              <a:defRPr/>
            </a:pPr>
            <a:endParaRPr lang="en-US" sz="2900" dirty="0"/>
          </a:p>
          <a:p>
            <a:pPr lvl="1" fontAlgn="auto">
              <a:spcAft>
                <a:spcPts val="0"/>
              </a:spcAft>
              <a:defRPr/>
            </a:pPr>
            <a:r>
              <a:rPr lang="en-US" sz="2900" dirty="0"/>
              <a:t>The purpose of </a:t>
            </a:r>
            <a:r>
              <a:rPr lang="en-US" sz="5100" b="1" dirty="0"/>
              <a:t>the fifth</a:t>
            </a:r>
            <a:r>
              <a:rPr lang="en-US" dirty="0"/>
              <a:t> </a:t>
            </a:r>
            <a:r>
              <a:rPr lang="en-US" sz="2900" dirty="0"/>
              <a:t>and final </a:t>
            </a:r>
            <a:r>
              <a:rPr lang="en-US" sz="5100" b="1" dirty="0"/>
              <a:t>level </a:t>
            </a:r>
            <a:r>
              <a:rPr lang="en-US" sz="2900" dirty="0"/>
              <a:t>of defense is to </a:t>
            </a:r>
            <a:r>
              <a:rPr lang="en-US" sz="5100" b="1" dirty="0"/>
              <a:t>mitigate the radiological consequences of radioactive releases </a:t>
            </a:r>
            <a:r>
              <a:rPr lang="en-US" sz="2900" dirty="0"/>
              <a:t>that could potentially </a:t>
            </a:r>
            <a:r>
              <a:rPr lang="pt-BR" sz="2900" dirty="0" err="1"/>
              <a:t>result</a:t>
            </a:r>
            <a:r>
              <a:rPr lang="pt-BR" sz="2900" dirty="0"/>
              <a:t> from </a:t>
            </a:r>
            <a:r>
              <a:rPr lang="pt-BR" sz="2900" dirty="0" err="1"/>
              <a:t>accident</a:t>
            </a:r>
            <a:r>
              <a:rPr lang="pt-BR" sz="2900" dirty="0"/>
              <a:t> </a:t>
            </a:r>
            <a:r>
              <a:rPr lang="pt-BR" sz="2900" dirty="0" err="1"/>
              <a:t>conditions</a:t>
            </a:r>
            <a:r>
              <a:rPr lang="pt-BR" sz="2900" dirty="0"/>
              <a:t>.</a:t>
            </a:r>
            <a:endParaRPr lang="en-US" sz="29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a:extLst>
              <a:ext uri="{FF2B5EF4-FFF2-40B4-BE49-F238E27FC236}">
                <a16:creationId xmlns:a16="http://schemas.microsoft.com/office/drawing/2014/main" xmlns="" id="{BA726181-F664-4CA2-9756-EDB2A56B4073}"/>
              </a:ext>
            </a:extLst>
          </p:cNvPr>
          <p:cNvSpPr>
            <a:spLocks noGrp="1" noChangeArrowheads="1"/>
          </p:cNvSpPr>
          <p:nvPr>
            <p:ph type="title"/>
          </p:nvPr>
        </p:nvSpPr>
        <p:spPr/>
        <p:txBody>
          <a:bodyPr/>
          <a:lstStyle/>
          <a:p>
            <a:r>
              <a:rPr lang="en-US" altLang="en-US" b="1"/>
              <a:t>Radiation Protection aspects during the operation of a NPP – SSR-2.2 </a:t>
            </a:r>
            <a:endParaRPr lang="pt-BR" altLang="en-US"/>
          </a:p>
        </p:txBody>
      </p:sp>
      <p:sp>
        <p:nvSpPr>
          <p:cNvPr id="3" name="Espaço Reservado para Conteúdo 2">
            <a:extLst>
              <a:ext uri="{FF2B5EF4-FFF2-40B4-BE49-F238E27FC236}">
                <a16:creationId xmlns:a16="http://schemas.microsoft.com/office/drawing/2014/main" xmlns="" id="{F5DA5B0A-1F82-4157-A416-E5E14BB4F8EC}"/>
              </a:ext>
            </a:extLst>
          </p:cNvPr>
          <p:cNvSpPr>
            <a:spLocks noGrp="1"/>
          </p:cNvSpPr>
          <p:nvPr>
            <p:ph idx="1"/>
          </p:nvPr>
        </p:nvSpPr>
        <p:spPr/>
        <p:txBody>
          <a:bodyPr rtlCol="0">
            <a:normAutofit fontScale="85000" lnSpcReduction="10000"/>
          </a:bodyPr>
          <a:lstStyle/>
          <a:p>
            <a:pPr fontAlgn="auto">
              <a:spcAft>
                <a:spcPts val="0"/>
              </a:spcAft>
              <a:defRPr/>
            </a:pPr>
            <a:r>
              <a:rPr lang="pt-BR" b="1" dirty="0"/>
              <a:t>THE MANAGEMENT AND ORGANIZATIONAL STRUCTURE OF THE OPERATING ORGANIZATION</a:t>
            </a:r>
          </a:p>
          <a:p>
            <a:pPr lvl="1" fontAlgn="auto">
              <a:spcAft>
                <a:spcPts val="0"/>
              </a:spcAft>
              <a:defRPr/>
            </a:pPr>
            <a:r>
              <a:rPr lang="en-US" b="1" dirty="0"/>
              <a:t>Requirement 1: Responsibilities of the operating organization - The operating organization shall have the prime responsibility for safety in the operation of a nuclear power plant.</a:t>
            </a:r>
          </a:p>
          <a:p>
            <a:pPr lvl="1" fontAlgn="auto">
              <a:spcAft>
                <a:spcPts val="0"/>
              </a:spcAft>
              <a:defRPr/>
            </a:pPr>
            <a:r>
              <a:rPr lang="pt-BR" b="1" dirty="0" err="1"/>
              <a:t>Requirement</a:t>
            </a:r>
            <a:r>
              <a:rPr lang="pt-BR" b="1" dirty="0"/>
              <a:t> 2: Management system - </a:t>
            </a:r>
            <a:r>
              <a:rPr lang="en-US" b="1" dirty="0"/>
              <a:t>The operating organization shall establish, implement, assess and continually improve an integrated management system.</a:t>
            </a:r>
          </a:p>
          <a:p>
            <a:pPr lvl="1" fontAlgn="auto">
              <a:spcAft>
                <a:spcPts val="0"/>
              </a:spcAft>
              <a:defRPr/>
            </a:pPr>
            <a:r>
              <a:rPr lang="en-US" b="1" dirty="0"/>
              <a:t>Requirement 3: Structure and functions of the operating organization. Requirement 4: Staffing of the operating organization.</a:t>
            </a:r>
          </a:p>
          <a:p>
            <a:pPr lvl="1" fontAlgn="auto">
              <a:spcAft>
                <a:spcPts val="0"/>
              </a:spcAft>
              <a:defRPr/>
            </a:pPr>
            <a:r>
              <a:rPr lang="pt-BR" sz="3900" b="1" dirty="0" err="1"/>
              <a:t>Requirement</a:t>
            </a:r>
            <a:r>
              <a:rPr lang="pt-BR" sz="3900" b="1" dirty="0"/>
              <a:t> 5: </a:t>
            </a:r>
            <a:r>
              <a:rPr lang="pt-BR" sz="3900" b="1" dirty="0" err="1"/>
              <a:t>Safety</a:t>
            </a:r>
            <a:r>
              <a:rPr lang="pt-BR" sz="3900" b="1" dirty="0"/>
              <a:t> </a:t>
            </a:r>
            <a:r>
              <a:rPr lang="pt-BR" sz="3900" b="1" dirty="0" err="1"/>
              <a:t>policy</a:t>
            </a:r>
            <a:r>
              <a:rPr lang="pt-BR" sz="3900" b="1" dirty="0"/>
              <a:t> - </a:t>
            </a:r>
            <a:r>
              <a:rPr lang="en-US" sz="3900" b="1" dirty="0"/>
              <a:t>The operating organization shall establish and implement operational policies that give safety the highest priority.</a:t>
            </a:r>
          </a:p>
          <a:p>
            <a:pPr lvl="1" fontAlgn="auto">
              <a:spcAft>
                <a:spcPts val="0"/>
              </a:spcAft>
              <a:defRPr/>
            </a:pPr>
            <a:r>
              <a:rPr lang="en-US" b="1" dirty="0"/>
              <a:t>Requirement 6: Operational limits and conditions</a:t>
            </a:r>
            <a:endParaRPr lang="pt-B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a:extLst>
              <a:ext uri="{FF2B5EF4-FFF2-40B4-BE49-F238E27FC236}">
                <a16:creationId xmlns:a16="http://schemas.microsoft.com/office/drawing/2014/main" xmlns="" id="{A14305E5-D50E-4321-AF48-9BF0C5617361}"/>
              </a:ext>
            </a:extLst>
          </p:cNvPr>
          <p:cNvSpPr>
            <a:spLocks noGrp="1" noChangeArrowheads="1"/>
          </p:cNvSpPr>
          <p:nvPr>
            <p:ph type="title"/>
          </p:nvPr>
        </p:nvSpPr>
        <p:spPr/>
        <p:txBody>
          <a:bodyPr/>
          <a:lstStyle/>
          <a:p>
            <a:r>
              <a:rPr lang="en-US" altLang="en-US" b="1"/>
              <a:t>Radiation Protection aspects during the operation of a NPP – SSR-2.2 </a:t>
            </a:r>
            <a:endParaRPr lang="pt-BR" altLang="en-US"/>
          </a:p>
        </p:txBody>
      </p:sp>
      <p:sp>
        <p:nvSpPr>
          <p:cNvPr id="3" name="Espaço Reservado para Conteúdo 2">
            <a:extLst>
              <a:ext uri="{FF2B5EF4-FFF2-40B4-BE49-F238E27FC236}">
                <a16:creationId xmlns:a16="http://schemas.microsoft.com/office/drawing/2014/main" xmlns="" id="{F5DA5B0A-1F82-4157-A416-E5E14BB4F8EC}"/>
              </a:ext>
            </a:extLst>
          </p:cNvPr>
          <p:cNvSpPr>
            <a:spLocks noGrp="1"/>
          </p:cNvSpPr>
          <p:nvPr>
            <p:ph idx="1"/>
          </p:nvPr>
        </p:nvSpPr>
        <p:spPr/>
        <p:txBody>
          <a:bodyPr rtlCol="0">
            <a:normAutofit lnSpcReduction="10000"/>
          </a:bodyPr>
          <a:lstStyle/>
          <a:p>
            <a:pPr fontAlgn="auto">
              <a:spcAft>
                <a:spcPts val="0"/>
              </a:spcAft>
              <a:defRPr/>
            </a:pPr>
            <a:r>
              <a:rPr lang="pt-BR" b="1" dirty="0"/>
              <a:t>THE MANAGEMENT AND ORGANIZATIONAL STRUCTURE OF THE OPERATING ORGANIZATION</a:t>
            </a:r>
          </a:p>
          <a:p>
            <a:pPr lvl="1" fontAlgn="auto">
              <a:spcAft>
                <a:spcPts val="0"/>
              </a:spcAft>
              <a:defRPr/>
            </a:pPr>
            <a:r>
              <a:rPr lang="en-US" b="1" dirty="0"/>
              <a:t>Requirement 7: Qualification and training of personnel </a:t>
            </a:r>
          </a:p>
          <a:p>
            <a:pPr lvl="1" fontAlgn="auto">
              <a:spcAft>
                <a:spcPts val="0"/>
              </a:spcAft>
              <a:defRPr/>
            </a:pPr>
            <a:r>
              <a:rPr lang="en-US" sz="3300" b="1" dirty="0"/>
              <a:t>Requirement 8: Performance of safety related activities - The operating organization shall ensure that safety related activities are adequately analyzed and controlled to ensure that the risks associated with harmful effects of ionizing radiation are kept as low as reasonably </a:t>
            </a:r>
            <a:r>
              <a:rPr lang="pt-BR" sz="3300" b="1" dirty="0" err="1"/>
              <a:t>achievable</a:t>
            </a:r>
            <a:r>
              <a:rPr lang="pt-BR" sz="3300" b="1" dirty="0"/>
              <a:t>.</a:t>
            </a:r>
          </a:p>
          <a:p>
            <a:pPr lvl="1" fontAlgn="auto">
              <a:spcAft>
                <a:spcPts val="0"/>
              </a:spcAft>
              <a:defRPr/>
            </a:pPr>
            <a:r>
              <a:rPr lang="en-US" b="1" dirty="0"/>
              <a:t>Requirement 9: Monitoring and review of safety performance </a:t>
            </a:r>
          </a:p>
          <a:p>
            <a:pPr lvl="1" fontAlgn="auto">
              <a:spcAft>
                <a:spcPts val="0"/>
              </a:spcAft>
              <a:defRPr/>
            </a:pPr>
            <a:r>
              <a:rPr lang="en-US" b="1" dirty="0"/>
              <a:t>Requirement 10: Control of plant configuration -</a:t>
            </a:r>
            <a:endParaRPr lang="pt-BR"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a:extLst>
              <a:ext uri="{FF2B5EF4-FFF2-40B4-BE49-F238E27FC236}">
                <a16:creationId xmlns:a16="http://schemas.microsoft.com/office/drawing/2014/main" xmlns="" id="{B509BD61-1E19-4687-AFE5-362690FE2697}"/>
              </a:ext>
            </a:extLst>
          </p:cNvPr>
          <p:cNvSpPr>
            <a:spLocks noGrp="1" noChangeArrowheads="1"/>
          </p:cNvSpPr>
          <p:nvPr>
            <p:ph type="title"/>
          </p:nvPr>
        </p:nvSpPr>
        <p:spPr/>
        <p:txBody>
          <a:bodyPr/>
          <a:lstStyle/>
          <a:p>
            <a:r>
              <a:rPr lang="en-US" altLang="en-US" b="1"/>
              <a:t>Radiation Protection aspects during the operation of a NPP – SSR-2.2 </a:t>
            </a:r>
            <a:endParaRPr lang="pt-BR" altLang="en-US"/>
          </a:p>
        </p:txBody>
      </p:sp>
      <p:sp>
        <p:nvSpPr>
          <p:cNvPr id="3" name="Espaço Reservado para Conteúdo 2">
            <a:extLst>
              <a:ext uri="{FF2B5EF4-FFF2-40B4-BE49-F238E27FC236}">
                <a16:creationId xmlns:a16="http://schemas.microsoft.com/office/drawing/2014/main" xmlns="" id="{F5DA5B0A-1F82-4157-A416-E5E14BB4F8EC}"/>
              </a:ext>
            </a:extLst>
          </p:cNvPr>
          <p:cNvSpPr>
            <a:spLocks noGrp="1"/>
          </p:cNvSpPr>
          <p:nvPr>
            <p:ph idx="1"/>
          </p:nvPr>
        </p:nvSpPr>
        <p:spPr/>
        <p:txBody>
          <a:bodyPr rtlCol="0">
            <a:normAutofit fontScale="92500" lnSpcReduction="20000"/>
          </a:bodyPr>
          <a:lstStyle/>
          <a:p>
            <a:pPr fontAlgn="auto">
              <a:spcAft>
                <a:spcPts val="0"/>
              </a:spcAft>
              <a:defRPr/>
            </a:pPr>
            <a:r>
              <a:rPr lang="pt-BR" b="1" dirty="0"/>
              <a:t>THE MANAGEMENT AND ORGANIZATIONAL STRUCTURE OF THE OPERATING ORGANIZATION</a:t>
            </a:r>
          </a:p>
          <a:p>
            <a:pPr lvl="1" fontAlgn="auto">
              <a:spcAft>
                <a:spcPts val="0"/>
              </a:spcAft>
              <a:defRPr/>
            </a:pPr>
            <a:r>
              <a:rPr lang="en-US" b="1" dirty="0"/>
              <a:t>Requirement 11: Management of modifications </a:t>
            </a:r>
          </a:p>
          <a:p>
            <a:pPr lvl="1" fontAlgn="auto">
              <a:spcAft>
                <a:spcPts val="0"/>
              </a:spcAft>
              <a:defRPr/>
            </a:pPr>
            <a:r>
              <a:rPr lang="en-US" b="1" dirty="0"/>
              <a:t>Requirement 12: Periodic safety review </a:t>
            </a:r>
          </a:p>
          <a:p>
            <a:pPr lvl="1" fontAlgn="auto">
              <a:spcAft>
                <a:spcPts val="0"/>
              </a:spcAft>
              <a:defRPr/>
            </a:pPr>
            <a:r>
              <a:rPr lang="pt-BR" b="1" dirty="0" err="1"/>
              <a:t>Requirement</a:t>
            </a:r>
            <a:r>
              <a:rPr lang="pt-BR" b="1" dirty="0"/>
              <a:t> 13: </a:t>
            </a:r>
            <a:r>
              <a:rPr lang="pt-BR" b="1" dirty="0" err="1"/>
              <a:t>Equipment</a:t>
            </a:r>
            <a:r>
              <a:rPr lang="pt-BR" b="1" dirty="0"/>
              <a:t> </a:t>
            </a:r>
            <a:r>
              <a:rPr lang="pt-BR" b="1" dirty="0" err="1"/>
              <a:t>qualification</a:t>
            </a:r>
            <a:r>
              <a:rPr lang="pt-BR" b="1" dirty="0"/>
              <a:t> </a:t>
            </a:r>
          </a:p>
          <a:p>
            <a:pPr lvl="1" fontAlgn="auto">
              <a:spcAft>
                <a:spcPts val="0"/>
              </a:spcAft>
              <a:defRPr/>
            </a:pPr>
            <a:r>
              <a:rPr lang="pt-BR" b="1" dirty="0" err="1"/>
              <a:t>Requirement</a:t>
            </a:r>
            <a:r>
              <a:rPr lang="pt-BR" b="1" dirty="0"/>
              <a:t> 14: </a:t>
            </a:r>
            <a:r>
              <a:rPr lang="en-US" b="1" dirty="0"/>
              <a:t>Ageing</a:t>
            </a:r>
            <a:r>
              <a:rPr lang="pt-BR" b="1" dirty="0"/>
              <a:t> management </a:t>
            </a:r>
          </a:p>
          <a:p>
            <a:pPr lvl="1" fontAlgn="auto">
              <a:spcAft>
                <a:spcPts val="0"/>
              </a:spcAft>
              <a:defRPr/>
            </a:pPr>
            <a:r>
              <a:rPr lang="en-US" b="1" dirty="0"/>
              <a:t>Requirement 15: Records and reports</a:t>
            </a:r>
          </a:p>
          <a:p>
            <a:pPr lvl="1" fontAlgn="auto">
              <a:spcAft>
                <a:spcPts val="0"/>
              </a:spcAft>
              <a:defRPr/>
            </a:pPr>
            <a:r>
              <a:rPr lang="en-US" b="1" dirty="0"/>
              <a:t>Requirement 16: Program for long term operation </a:t>
            </a:r>
          </a:p>
          <a:p>
            <a:pPr lvl="1" fontAlgn="auto">
              <a:spcAft>
                <a:spcPts val="0"/>
              </a:spcAft>
              <a:defRPr/>
            </a:pPr>
            <a:endParaRPr lang="en-US" b="1" dirty="0"/>
          </a:p>
          <a:p>
            <a:pPr fontAlgn="auto">
              <a:spcAft>
                <a:spcPts val="0"/>
              </a:spcAft>
              <a:defRPr/>
            </a:pPr>
            <a:r>
              <a:rPr lang="pt-BR" b="1" dirty="0"/>
              <a:t>OPERATIONAL SAFETY PROGRAMMES</a:t>
            </a:r>
          </a:p>
          <a:p>
            <a:pPr lvl="1" fontAlgn="auto">
              <a:spcAft>
                <a:spcPts val="0"/>
              </a:spcAft>
              <a:defRPr/>
            </a:pPr>
            <a:r>
              <a:rPr lang="en-US" b="1" dirty="0"/>
              <a:t>Requirement 17: Consideration of objectives of nuclear security in safety </a:t>
            </a:r>
            <a:r>
              <a:rPr lang="pt-BR" b="1" dirty="0" err="1"/>
              <a:t>programmes</a:t>
            </a:r>
            <a:r>
              <a:rPr lang="pt-BR" b="1" dirty="0"/>
              <a:t> </a:t>
            </a:r>
          </a:p>
          <a:p>
            <a:pPr lvl="1" fontAlgn="auto">
              <a:spcAft>
                <a:spcPts val="0"/>
              </a:spcAft>
              <a:defRPr/>
            </a:pPr>
            <a:r>
              <a:rPr lang="pt-BR" b="1" dirty="0" err="1"/>
              <a:t>Requirement</a:t>
            </a:r>
            <a:r>
              <a:rPr lang="pt-BR" b="1" dirty="0"/>
              <a:t> 18: </a:t>
            </a:r>
            <a:r>
              <a:rPr lang="pt-BR" b="1" dirty="0" err="1"/>
              <a:t>Emergency</a:t>
            </a:r>
            <a:r>
              <a:rPr lang="pt-BR" b="1" dirty="0"/>
              <a:t> </a:t>
            </a:r>
            <a:r>
              <a:rPr lang="pt-BR" b="1" dirty="0" err="1"/>
              <a:t>preparedness</a:t>
            </a:r>
            <a:r>
              <a:rPr lang="pt-BR" b="1" dirty="0"/>
              <a:t> </a:t>
            </a:r>
          </a:p>
          <a:p>
            <a:pPr lvl="1" fontAlgn="auto">
              <a:spcAft>
                <a:spcPts val="0"/>
              </a:spcAft>
              <a:defRPr/>
            </a:pPr>
            <a:r>
              <a:rPr lang="fr-FR" b="1" dirty="0"/>
              <a:t>Requirement 19: Accident management programme</a:t>
            </a:r>
          </a:p>
          <a:p>
            <a:pPr lvl="1" fontAlgn="auto">
              <a:spcAft>
                <a:spcPts val="0"/>
              </a:spcAft>
              <a:defRPr/>
            </a:pPr>
            <a:endParaRPr lang="pt-B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a:extLst>
              <a:ext uri="{FF2B5EF4-FFF2-40B4-BE49-F238E27FC236}">
                <a16:creationId xmlns:a16="http://schemas.microsoft.com/office/drawing/2014/main" xmlns="" id="{CAE94233-BAEA-4FAB-A12E-26F5A584E643}"/>
              </a:ext>
            </a:extLst>
          </p:cNvPr>
          <p:cNvSpPr>
            <a:spLocks noGrp="1" noChangeArrowheads="1"/>
          </p:cNvSpPr>
          <p:nvPr>
            <p:ph type="title"/>
          </p:nvPr>
        </p:nvSpPr>
        <p:spPr>
          <a:xfrm>
            <a:off x="392113" y="365125"/>
            <a:ext cx="10961687" cy="1325563"/>
          </a:xfrm>
        </p:spPr>
        <p:txBody>
          <a:bodyPr/>
          <a:lstStyle/>
          <a:p>
            <a:r>
              <a:rPr lang="en-US" altLang="en-US" b="1"/>
              <a:t>Radiation Protection aspects during the operation of a NPP – SSR-2.2 </a:t>
            </a:r>
            <a:endParaRPr lang="pt-BR" altLang="en-US"/>
          </a:p>
        </p:txBody>
      </p:sp>
      <p:sp>
        <p:nvSpPr>
          <p:cNvPr id="3" name="Espaço Reservado para Conteúdo 2">
            <a:extLst>
              <a:ext uri="{FF2B5EF4-FFF2-40B4-BE49-F238E27FC236}">
                <a16:creationId xmlns:a16="http://schemas.microsoft.com/office/drawing/2014/main" xmlns="" id="{F5DA5B0A-1F82-4157-A416-E5E14BB4F8EC}"/>
              </a:ext>
            </a:extLst>
          </p:cNvPr>
          <p:cNvSpPr>
            <a:spLocks noGrp="1"/>
          </p:cNvSpPr>
          <p:nvPr>
            <p:ph idx="1"/>
          </p:nvPr>
        </p:nvSpPr>
        <p:spPr>
          <a:xfrm>
            <a:off x="392113" y="1825625"/>
            <a:ext cx="11596687" cy="5032375"/>
          </a:xfrm>
        </p:spPr>
        <p:txBody>
          <a:bodyPr rtlCol="0">
            <a:normAutofit fontScale="92500" lnSpcReduction="20000"/>
          </a:bodyPr>
          <a:lstStyle/>
          <a:p>
            <a:pPr marL="0" indent="0" fontAlgn="auto">
              <a:spcAft>
                <a:spcPts val="0"/>
              </a:spcAft>
              <a:buFont typeface="Arial" panose="020B0604020202020204" pitchFamily="34" charset="0"/>
              <a:buNone/>
              <a:defRPr/>
            </a:pPr>
            <a:r>
              <a:rPr lang="pt-BR" b="1" dirty="0"/>
              <a:t>OPERATIONAL SAFETY PROGRAMMES</a:t>
            </a:r>
          </a:p>
          <a:p>
            <a:pPr fontAlgn="auto">
              <a:spcAft>
                <a:spcPts val="0"/>
              </a:spcAft>
              <a:defRPr/>
            </a:pPr>
            <a:r>
              <a:rPr lang="pt-BR" b="1" dirty="0" err="1"/>
              <a:t>Requirement</a:t>
            </a:r>
            <a:r>
              <a:rPr lang="pt-BR" b="1" dirty="0"/>
              <a:t> 20: </a:t>
            </a:r>
            <a:r>
              <a:rPr lang="pt-BR" b="1" dirty="0" err="1"/>
              <a:t>Radiation</a:t>
            </a:r>
            <a:r>
              <a:rPr lang="pt-BR" b="1" dirty="0"/>
              <a:t> </a:t>
            </a:r>
            <a:r>
              <a:rPr lang="pt-BR" b="1" dirty="0" err="1"/>
              <a:t>protection</a:t>
            </a:r>
            <a:r>
              <a:rPr lang="pt-BR" b="1" dirty="0"/>
              <a:t>  - </a:t>
            </a:r>
            <a:r>
              <a:rPr lang="en-US" b="1" dirty="0"/>
              <a:t>The operating organization shall establish and implement a radiation </a:t>
            </a:r>
            <a:r>
              <a:rPr lang="pt-BR" b="1" dirty="0" err="1"/>
              <a:t>protection</a:t>
            </a:r>
            <a:r>
              <a:rPr lang="pt-BR" b="1" dirty="0"/>
              <a:t> </a:t>
            </a:r>
            <a:r>
              <a:rPr lang="pt-BR" b="1" dirty="0" err="1"/>
              <a:t>programme</a:t>
            </a:r>
            <a:r>
              <a:rPr lang="pt-BR" b="1" dirty="0"/>
              <a:t>.</a:t>
            </a:r>
          </a:p>
          <a:p>
            <a:pPr lvl="1" fontAlgn="auto">
              <a:spcAft>
                <a:spcPts val="0"/>
              </a:spcAft>
              <a:defRPr/>
            </a:pPr>
            <a:r>
              <a:rPr lang="en-US" dirty="0"/>
              <a:t>5.10. …shall ensure…</a:t>
            </a:r>
            <a:r>
              <a:rPr lang="en-US" sz="3000" b="1" dirty="0"/>
              <a:t>compliance</a:t>
            </a:r>
            <a:r>
              <a:rPr lang="en-US" dirty="0"/>
              <a:t> with GSR Part 3 …shall verify, by … surveillance, inspections and audits … the … </a:t>
            </a:r>
            <a:r>
              <a:rPr lang="en-US" dirty="0" err="1"/>
              <a:t>programme</a:t>
            </a:r>
            <a:r>
              <a:rPr lang="en-US" dirty="0"/>
              <a:t> is … correctly implemented and … objectives are being met. The radiation protection </a:t>
            </a:r>
            <a:r>
              <a:rPr lang="en-US" dirty="0" err="1"/>
              <a:t>programme</a:t>
            </a:r>
            <a:r>
              <a:rPr lang="en-US" dirty="0"/>
              <a:t> shall be reviewed on a regular basis and updated if </a:t>
            </a:r>
            <a:r>
              <a:rPr lang="pt-BR" dirty="0" err="1"/>
              <a:t>necessary</a:t>
            </a:r>
            <a:r>
              <a:rPr lang="pt-BR" dirty="0"/>
              <a:t>.</a:t>
            </a:r>
          </a:p>
          <a:p>
            <a:pPr lvl="1" fontAlgn="auto">
              <a:spcAft>
                <a:spcPts val="0"/>
              </a:spcAft>
              <a:defRPr/>
            </a:pPr>
            <a:r>
              <a:rPr lang="en-US" dirty="0"/>
              <a:t>5.11. …shall ensure … for all operational states, </a:t>
            </a:r>
            <a:r>
              <a:rPr lang="en-US" sz="3000" b="1" dirty="0"/>
              <a:t>doses </a:t>
            </a:r>
            <a:r>
              <a:rPr lang="en-US" dirty="0"/>
              <a:t>… in the plant or … due to any planned releases of radioactive material from the plant are kept below authorized limits and are </a:t>
            </a:r>
            <a:r>
              <a:rPr lang="en-US" sz="3000" b="1" dirty="0"/>
              <a:t>as low as  reasonably achievable</a:t>
            </a:r>
            <a:r>
              <a:rPr lang="en-US" dirty="0"/>
              <a:t>.</a:t>
            </a:r>
          </a:p>
          <a:p>
            <a:pPr lvl="1" fontAlgn="auto">
              <a:spcAft>
                <a:spcPts val="0"/>
              </a:spcAft>
              <a:defRPr/>
            </a:pPr>
            <a:r>
              <a:rPr lang="en-US" dirty="0"/>
              <a:t>5.12. …shall have </a:t>
            </a:r>
            <a:r>
              <a:rPr lang="en-US" sz="3000" b="1" dirty="0"/>
              <a:t>sufficient independence and resources </a:t>
            </a:r>
            <a:r>
              <a:rPr lang="en-US" dirty="0"/>
              <a:t>to be able to enforce and to advise on radiation protection regulations, standards and procedures, and on safe working </a:t>
            </a:r>
            <a:r>
              <a:rPr lang="pt-BR" dirty="0" err="1"/>
              <a:t>practices</a:t>
            </a:r>
            <a:r>
              <a:rPr lang="pt-BR" dirty="0"/>
              <a:t>.</a:t>
            </a:r>
          </a:p>
          <a:p>
            <a:pPr lvl="1" fontAlgn="auto">
              <a:spcAft>
                <a:spcPts val="0"/>
              </a:spcAft>
              <a:defRPr/>
            </a:pPr>
            <a:r>
              <a:rPr lang="en-US" dirty="0"/>
              <a:t>5.13. All plant personnel shall understand and acknowledge their individual responsibility …for controlling exposures that are specified in the radiation protection </a:t>
            </a:r>
            <a:r>
              <a:rPr lang="en-US" dirty="0" err="1"/>
              <a:t>programme</a:t>
            </a:r>
            <a:r>
              <a:rPr lang="en-US" dirty="0"/>
              <a:t>. …emphasis shall be given to the </a:t>
            </a:r>
            <a:r>
              <a:rPr lang="en-US" sz="3000" b="1" dirty="0"/>
              <a:t>training </a:t>
            </a:r>
            <a:r>
              <a:rPr lang="en-US" dirty="0"/>
              <a:t>of all site personnel … of radiological hazards and … necessary protective measures.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a:extLst>
              <a:ext uri="{FF2B5EF4-FFF2-40B4-BE49-F238E27FC236}">
                <a16:creationId xmlns:a16="http://schemas.microsoft.com/office/drawing/2014/main" xmlns="" id="{1707AD20-6FD8-419F-971A-BF56940C31D4}"/>
              </a:ext>
            </a:extLst>
          </p:cNvPr>
          <p:cNvSpPr>
            <a:spLocks noGrp="1" noChangeArrowheads="1"/>
          </p:cNvSpPr>
          <p:nvPr>
            <p:ph type="title"/>
          </p:nvPr>
        </p:nvSpPr>
        <p:spPr/>
        <p:txBody>
          <a:bodyPr/>
          <a:lstStyle/>
          <a:p>
            <a:r>
              <a:rPr lang="en-US" altLang="en-US" b="1"/>
              <a:t>Radiation Protection aspects during the operation of a NPP – SSR-2.2 </a:t>
            </a:r>
            <a:endParaRPr lang="pt-BR" altLang="en-US"/>
          </a:p>
        </p:txBody>
      </p:sp>
      <p:sp>
        <p:nvSpPr>
          <p:cNvPr id="3" name="Espaço Reservado para Conteúdo 2">
            <a:extLst>
              <a:ext uri="{FF2B5EF4-FFF2-40B4-BE49-F238E27FC236}">
                <a16:creationId xmlns:a16="http://schemas.microsoft.com/office/drawing/2014/main" xmlns="" id="{F5DA5B0A-1F82-4157-A416-E5E14BB4F8EC}"/>
              </a:ext>
            </a:extLst>
          </p:cNvPr>
          <p:cNvSpPr>
            <a:spLocks noGrp="1"/>
          </p:cNvSpPr>
          <p:nvPr>
            <p:ph idx="1"/>
          </p:nvPr>
        </p:nvSpPr>
        <p:spPr>
          <a:xfrm>
            <a:off x="838200" y="1825625"/>
            <a:ext cx="11150600" cy="5032375"/>
          </a:xfrm>
        </p:spPr>
        <p:txBody>
          <a:bodyPr rtlCol="0">
            <a:normAutofit fontScale="92500" lnSpcReduction="10000"/>
          </a:bodyPr>
          <a:lstStyle/>
          <a:p>
            <a:pPr marL="0" indent="0" fontAlgn="auto">
              <a:spcAft>
                <a:spcPts val="0"/>
              </a:spcAft>
              <a:buFont typeface="Arial" panose="020B0604020202020204" pitchFamily="34" charset="0"/>
              <a:buNone/>
              <a:defRPr/>
            </a:pPr>
            <a:r>
              <a:rPr lang="pt-BR" b="1" dirty="0"/>
              <a:t>OPERATIONAL SAFETY PROGRAMMES</a:t>
            </a:r>
          </a:p>
          <a:p>
            <a:pPr fontAlgn="auto">
              <a:spcAft>
                <a:spcPts val="0"/>
              </a:spcAft>
              <a:defRPr/>
            </a:pPr>
            <a:r>
              <a:rPr lang="pt-BR" b="1" dirty="0" err="1"/>
              <a:t>Requirement</a:t>
            </a:r>
            <a:r>
              <a:rPr lang="pt-BR" b="1" dirty="0"/>
              <a:t> 20: </a:t>
            </a:r>
            <a:r>
              <a:rPr lang="pt-BR" b="1" dirty="0" err="1"/>
              <a:t>Radiation</a:t>
            </a:r>
            <a:r>
              <a:rPr lang="pt-BR" b="1" dirty="0"/>
              <a:t> </a:t>
            </a:r>
            <a:r>
              <a:rPr lang="pt-BR" b="1" dirty="0" err="1"/>
              <a:t>protection</a:t>
            </a:r>
            <a:r>
              <a:rPr lang="pt-BR" b="1" dirty="0"/>
              <a:t>  - </a:t>
            </a:r>
            <a:r>
              <a:rPr lang="en-US" b="1" dirty="0"/>
              <a:t>The operating organization shall establish and implement a radiation </a:t>
            </a:r>
            <a:r>
              <a:rPr lang="pt-BR" b="1" dirty="0" err="1"/>
              <a:t>protection</a:t>
            </a:r>
            <a:r>
              <a:rPr lang="pt-BR" b="1" dirty="0"/>
              <a:t> </a:t>
            </a:r>
            <a:r>
              <a:rPr lang="pt-BR" b="1" dirty="0" err="1"/>
              <a:t>program</a:t>
            </a:r>
            <a:r>
              <a:rPr lang="pt-BR" b="1" dirty="0"/>
              <a:t>.</a:t>
            </a:r>
          </a:p>
          <a:p>
            <a:pPr lvl="1" fontAlgn="auto">
              <a:spcAft>
                <a:spcPts val="0"/>
              </a:spcAft>
              <a:defRPr/>
            </a:pPr>
            <a:r>
              <a:rPr lang="en-US" dirty="0"/>
              <a:t>5.14. All site personnel, including contractors…shall have their </a:t>
            </a:r>
            <a:r>
              <a:rPr lang="en-US" sz="3000" b="1" dirty="0"/>
              <a:t>occupational exposures assessed </a:t>
            </a:r>
            <a:r>
              <a:rPr lang="en-US" dirty="0"/>
              <a:t>... </a:t>
            </a:r>
            <a:r>
              <a:rPr lang="en-US" sz="3000" b="1" dirty="0"/>
              <a:t>Dose records </a:t>
            </a:r>
            <a:r>
              <a:rPr lang="en-US" dirty="0"/>
              <a:t>shall be kept and … available to personnel on demand and to the regulatory body.</a:t>
            </a:r>
          </a:p>
          <a:p>
            <a:pPr lvl="1" fontAlgn="auto">
              <a:spcAft>
                <a:spcPts val="0"/>
              </a:spcAft>
              <a:defRPr/>
            </a:pPr>
            <a:r>
              <a:rPr lang="en-US" dirty="0"/>
              <a:t>5.15. …shall include the</a:t>
            </a:r>
            <a:r>
              <a:rPr lang="en-US" sz="3000" b="1" dirty="0"/>
              <a:t> health surveillance </a:t>
            </a:r>
            <a:r>
              <a:rPr lang="en-US" dirty="0"/>
              <a:t>… for ascertaining their physical fitness and for giving advice in cases of accidental overexposure. This health surveillance shall consist of a preliminary medical examination </a:t>
            </a:r>
            <a:r>
              <a:rPr lang="pt-BR" dirty="0" err="1"/>
              <a:t>followed</a:t>
            </a:r>
            <a:r>
              <a:rPr lang="pt-BR" dirty="0"/>
              <a:t> </a:t>
            </a:r>
            <a:r>
              <a:rPr lang="pt-BR" dirty="0" err="1"/>
              <a:t>by</a:t>
            </a:r>
            <a:r>
              <a:rPr lang="pt-BR" dirty="0"/>
              <a:t> </a:t>
            </a:r>
            <a:r>
              <a:rPr lang="pt-BR" dirty="0" err="1"/>
              <a:t>periodic</a:t>
            </a:r>
            <a:r>
              <a:rPr lang="pt-BR" dirty="0"/>
              <a:t> checkups.</a:t>
            </a:r>
          </a:p>
          <a:p>
            <a:pPr lvl="1" fontAlgn="auto">
              <a:spcAft>
                <a:spcPts val="0"/>
              </a:spcAft>
              <a:defRPr/>
            </a:pPr>
            <a:r>
              <a:rPr lang="en-US" dirty="0"/>
              <a:t>5.16. …shall </a:t>
            </a:r>
            <a:r>
              <a:rPr lang="en-US" sz="3000" b="1" dirty="0"/>
              <a:t>ensure control over radiation dose rates </a:t>
            </a:r>
            <a:r>
              <a:rPr lang="en-US" dirty="0"/>
              <a:t>for exposures due to activities in areas where there is radiation arising from or passing through structures, systems and components, such as in inspection, maintenance and fuel handling. It also addresses plant chemistry activities as well as exposures due to radioactivity of substances in the fuel coolant (liquid or gas) and associated fluids. The program shall make arrangements to </a:t>
            </a:r>
            <a:r>
              <a:rPr lang="en-US" sz="3000" b="1" dirty="0"/>
              <a:t>maintain</a:t>
            </a:r>
            <a:r>
              <a:rPr lang="en-US" dirty="0"/>
              <a:t> these </a:t>
            </a:r>
            <a:r>
              <a:rPr lang="en-US" sz="3000" b="1" dirty="0"/>
              <a:t>doses as low as reasonably achievable.</a:t>
            </a:r>
            <a:endParaRPr lang="pt-B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6130" name="Picture 2">
            <a:extLst>
              <a:ext uri="{FF2B5EF4-FFF2-40B4-BE49-F238E27FC236}">
                <a16:creationId xmlns:a16="http://schemas.microsoft.com/office/drawing/2014/main" xmlns="" id="{0D4B6589-0D20-4755-8C4A-4DD78FF8121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667000" y="-1143000"/>
            <a:ext cx="6858000" cy="9144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pic>
      <p:sp>
        <p:nvSpPr>
          <p:cNvPr id="2096131" name="Rectangle 3">
            <a:extLst>
              <a:ext uri="{FF2B5EF4-FFF2-40B4-BE49-F238E27FC236}">
                <a16:creationId xmlns:a16="http://schemas.microsoft.com/office/drawing/2014/main" xmlns="" id="{D831B4D7-4DFE-43AB-9070-4CADFF5C48BD}"/>
              </a:ext>
            </a:extLst>
          </p:cNvPr>
          <p:cNvSpPr>
            <a:spLocks noChangeArrowheads="1"/>
          </p:cNvSpPr>
          <p:nvPr/>
        </p:nvSpPr>
        <p:spPr bwMode="auto">
          <a:xfrm>
            <a:off x="4583114" y="692151"/>
            <a:ext cx="504825" cy="4752975"/>
          </a:xfrm>
          <a:prstGeom prst="rect">
            <a:avLst/>
          </a:prstGeom>
          <a:gradFill rotWithShape="1">
            <a:gsLst>
              <a:gs pos="0">
                <a:srgbClr val="245A36"/>
              </a:gs>
              <a:gs pos="50000">
                <a:schemeClr val="accent1"/>
              </a:gs>
              <a:gs pos="100000">
                <a:srgbClr val="245A36"/>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 name="AutoShape 5">
            <a:extLst>
              <a:ext uri="{FF2B5EF4-FFF2-40B4-BE49-F238E27FC236}">
                <a16:creationId xmlns:a16="http://schemas.microsoft.com/office/drawing/2014/main" xmlns="" id="{FD50AAFD-9CB3-4565-BC36-C49A70733DDF}"/>
              </a:ext>
            </a:extLst>
          </p:cNvPr>
          <p:cNvSpPr>
            <a:spLocks noChangeArrowheads="1"/>
          </p:cNvSpPr>
          <p:nvPr/>
        </p:nvSpPr>
        <p:spPr bwMode="auto">
          <a:xfrm rot="10800000">
            <a:off x="1752601" y="5410200"/>
            <a:ext cx="2974975" cy="1447800"/>
          </a:xfrm>
          <a:custGeom>
            <a:avLst/>
            <a:gdLst>
              <a:gd name="T0" fmla="*/ 445362012 w 21600"/>
              <a:gd name="T1" fmla="*/ 0 h 21600"/>
              <a:gd name="T2" fmla="*/ 0 w 21600"/>
              <a:gd name="T3" fmla="*/ 48521408 h 21600"/>
              <a:gd name="T4" fmla="*/ 445362012 w 21600"/>
              <a:gd name="T5" fmla="*/ 97042817 h 21600"/>
              <a:gd name="T6" fmla="*/ 593816017 w 21600"/>
              <a:gd name="T7" fmla="*/ 48521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33"/>
          </a:solidFill>
          <a:ln w="9525">
            <a:solidFill>
              <a:srgbClr val="FFFF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s-AR" sz="2800" b="1">
                <a:solidFill>
                  <a:srgbClr val="FFFF00"/>
                </a:solidFill>
                <a:sym typeface="Symbol" panose="05050102010706020507" pitchFamily="18" charset="2"/>
              </a:rPr>
              <a:t>Conjecturas </a:t>
            </a:r>
          </a:p>
          <a:p>
            <a:pPr algn="ctr"/>
            <a:r>
              <a:rPr lang="en-US" altLang="es-AR" sz="2800" b="1">
                <a:solidFill>
                  <a:srgbClr val="FFFF00"/>
                </a:solidFill>
                <a:sym typeface="Symbol" panose="05050102010706020507" pitchFamily="18" charset="2"/>
              </a:rPr>
              <a:t>subjetivas</a:t>
            </a:r>
          </a:p>
        </p:txBody>
      </p:sp>
      <p:sp>
        <p:nvSpPr>
          <p:cNvPr id="5" name="AutoShape 4">
            <a:extLst>
              <a:ext uri="{FF2B5EF4-FFF2-40B4-BE49-F238E27FC236}">
                <a16:creationId xmlns:a16="http://schemas.microsoft.com/office/drawing/2014/main" xmlns="" id="{2BDCF4B4-871D-4A1E-AC1E-4C91F644C755}"/>
              </a:ext>
            </a:extLst>
          </p:cNvPr>
          <p:cNvSpPr>
            <a:spLocks noChangeArrowheads="1"/>
          </p:cNvSpPr>
          <p:nvPr/>
        </p:nvSpPr>
        <p:spPr bwMode="auto">
          <a:xfrm>
            <a:off x="4583114" y="5410200"/>
            <a:ext cx="6084887" cy="1447800"/>
          </a:xfrm>
          <a:custGeom>
            <a:avLst/>
            <a:gdLst>
              <a:gd name="T0" fmla="*/ 987901250 w 21600"/>
              <a:gd name="T1" fmla="*/ 0 h 21600"/>
              <a:gd name="T2" fmla="*/ 0 w 21600"/>
              <a:gd name="T3" fmla="*/ 48521408 h 21600"/>
              <a:gd name="T4" fmla="*/ 987901250 w 21600"/>
              <a:gd name="T5" fmla="*/ 97042817 h 21600"/>
              <a:gd name="T6" fmla="*/ 1317201667 w 21600"/>
              <a:gd name="T7" fmla="*/ 48521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33"/>
          </a:solidFill>
          <a:ln w="9525">
            <a:solidFill>
              <a:srgbClr val="FFFF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s-AR" sz="2800" b="1">
                <a:solidFill>
                  <a:srgbClr val="FFFF00"/>
                </a:solidFill>
                <a:sym typeface="Symbol" panose="05050102010706020507" pitchFamily="18" charset="2"/>
              </a:rPr>
              <a:t>Fatos objetivos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096131"/>
                                        </p:tgtEl>
                                        <p:attrNameLst>
                                          <p:attrName>style.visibility</p:attrName>
                                        </p:attrNameLst>
                                      </p:cBhvr>
                                      <p:to>
                                        <p:strVal val="visible"/>
                                      </p:to>
                                    </p:set>
                                    <p:animEffect transition="in" filter="blinds(vertical)">
                                      <p:cBhvr>
                                        <p:cTn id="7" dur="3000"/>
                                        <p:tgtEl>
                                          <p:spTgt spid="2096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ppt_w/2"/>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a:extLst>
              <a:ext uri="{FF2B5EF4-FFF2-40B4-BE49-F238E27FC236}">
                <a16:creationId xmlns:a16="http://schemas.microsoft.com/office/drawing/2014/main" xmlns="" id="{0A21E3B7-8C15-432D-A910-E0E726B1A7E3}"/>
              </a:ext>
            </a:extLst>
          </p:cNvPr>
          <p:cNvSpPr>
            <a:spLocks noGrp="1" noChangeArrowheads="1"/>
          </p:cNvSpPr>
          <p:nvPr>
            <p:ph type="title"/>
          </p:nvPr>
        </p:nvSpPr>
        <p:spPr/>
        <p:txBody>
          <a:bodyPr/>
          <a:lstStyle/>
          <a:p>
            <a:r>
              <a:rPr lang="en-US" altLang="en-US" b="1"/>
              <a:t>Radiation Protection aspects during the operation of a NPP – SSR-2.2 </a:t>
            </a:r>
            <a:endParaRPr lang="pt-BR" altLang="en-US"/>
          </a:p>
        </p:txBody>
      </p:sp>
      <p:sp>
        <p:nvSpPr>
          <p:cNvPr id="3" name="Espaço Reservado para Conteúdo 2">
            <a:extLst>
              <a:ext uri="{FF2B5EF4-FFF2-40B4-BE49-F238E27FC236}">
                <a16:creationId xmlns:a16="http://schemas.microsoft.com/office/drawing/2014/main" xmlns="" id="{F5DA5B0A-1F82-4157-A416-E5E14BB4F8EC}"/>
              </a:ext>
            </a:extLst>
          </p:cNvPr>
          <p:cNvSpPr>
            <a:spLocks noGrp="1"/>
          </p:cNvSpPr>
          <p:nvPr>
            <p:ph idx="1"/>
          </p:nvPr>
        </p:nvSpPr>
        <p:spPr>
          <a:xfrm>
            <a:off x="838200" y="1825625"/>
            <a:ext cx="10515600" cy="5032375"/>
          </a:xfrm>
        </p:spPr>
        <p:txBody>
          <a:bodyPr rtlCol="0">
            <a:normAutofit fontScale="70000" lnSpcReduction="20000"/>
          </a:bodyPr>
          <a:lstStyle/>
          <a:p>
            <a:pPr fontAlgn="auto">
              <a:spcAft>
                <a:spcPts val="0"/>
              </a:spcAft>
              <a:defRPr/>
            </a:pPr>
            <a:r>
              <a:rPr lang="en-US" b="1" dirty="0"/>
              <a:t>Requirement 21: Management of radioactive waste - The operating organization shall establish and implement a </a:t>
            </a:r>
            <a:r>
              <a:rPr lang="en-US" b="1" dirty="0" err="1"/>
              <a:t>programme</a:t>
            </a:r>
            <a:r>
              <a:rPr lang="en-US" b="1" dirty="0"/>
              <a:t> for the management of radioactive waste.</a:t>
            </a:r>
          </a:p>
          <a:p>
            <a:pPr lvl="1" fontAlgn="auto">
              <a:spcAft>
                <a:spcPts val="0"/>
              </a:spcAft>
              <a:defRPr/>
            </a:pPr>
            <a:r>
              <a:rPr lang="en-US" dirty="0"/>
              <a:t>5.17. …ensure that the generation of radioactive waste is kept to the minimum practicable in terms of </a:t>
            </a:r>
            <a:r>
              <a:rPr lang="pt-BR" dirty="0" err="1"/>
              <a:t>both</a:t>
            </a:r>
            <a:r>
              <a:rPr lang="pt-BR" dirty="0"/>
              <a:t> </a:t>
            </a:r>
            <a:r>
              <a:rPr lang="pt-BR" dirty="0" err="1"/>
              <a:t>activity</a:t>
            </a:r>
            <a:r>
              <a:rPr lang="pt-BR" dirty="0"/>
              <a:t> </a:t>
            </a:r>
            <a:r>
              <a:rPr lang="pt-BR" dirty="0" err="1"/>
              <a:t>and</a:t>
            </a:r>
            <a:r>
              <a:rPr lang="pt-BR" dirty="0"/>
              <a:t> volume. </a:t>
            </a:r>
          </a:p>
          <a:p>
            <a:pPr lvl="1" fontAlgn="auto">
              <a:spcAft>
                <a:spcPts val="0"/>
              </a:spcAft>
              <a:defRPr/>
            </a:pPr>
            <a:r>
              <a:rPr lang="en-US" dirty="0"/>
              <a:t>5.18. …shall establish and implement a </a:t>
            </a:r>
            <a:r>
              <a:rPr lang="en-US" sz="2900" b="1" dirty="0" err="1"/>
              <a:t>programme</a:t>
            </a:r>
            <a:r>
              <a:rPr lang="en-US" sz="2900" b="1" dirty="0"/>
              <a:t> for the management of radioactive waste</a:t>
            </a:r>
            <a:r>
              <a:rPr lang="en-US" dirty="0"/>
              <a:t>…include the </a:t>
            </a:r>
            <a:r>
              <a:rPr lang="en-US" sz="2900" b="1" dirty="0"/>
              <a:t>pretreatment, characterization, classification, treatment, conditioning, transport, storage and disposal </a:t>
            </a:r>
            <a:r>
              <a:rPr lang="en-US" dirty="0"/>
              <a:t>of radioactive waste, as well as regular </a:t>
            </a:r>
            <a:r>
              <a:rPr lang="en-US" sz="2900" b="1" dirty="0"/>
              <a:t>updating of the inventory </a:t>
            </a:r>
            <a:r>
              <a:rPr lang="en-US" dirty="0"/>
              <a:t>of radioactive waste…</a:t>
            </a:r>
            <a:r>
              <a:rPr lang="en-US" sz="2900" b="1" dirty="0"/>
              <a:t>Records</a:t>
            </a:r>
            <a:r>
              <a:rPr lang="en-US" dirty="0"/>
              <a:t> shall be maintained for waste generation and waste classification, as well as for the storage, treatment and disposal of waste.</a:t>
            </a:r>
          </a:p>
          <a:p>
            <a:pPr lvl="1" fontAlgn="auto">
              <a:spcAft>
                <a:spcPts val="0"/>
              </a:spcAft>
              <a:defRPr/>
            </a:pPr>
            <a:r>
              <a:rPr lang="en-US" dirty="0"/>
              <a:t>5.19. …</a:t>
            </a:r>
            <a:r>
              <a:rPr lang="en-US" sz="2900" b="1" dirty="0"/>
              <a:t>establish and implement procedures </a:t>
            </a:r>
            <a:r>
              <a:rPr lang="en-US" dirty="0"/>
              <a:t>consistent with international standards, national regulations and </a:t>
            </a:r>
            <a:r>
              <a:rPr lang="en-US" dirty="0" err="1"/>
              <a:t>licence</a:t>
            </a:r>
            <a:r>
              <a:rPr lang="en-US" dirty="0"/>
              <a:t> conditions for the monitoring and control of discharges of radioactive effluents. These procedures shall be made available to the regulatory body if required. The volume and activity of radioactive discharges to the environment shall be reported periodically to the regulatory body.</a:t>
            </a:r>
          </a:p>
          <a:p>
            <a:pPr lvl="1" fontAlgn="auto">
              <a:spcAft>
                <a:spcPts val="0"/>
              </a:spcAft>
              <a:defRPr/>
            </a:pPr>
            <a:r>
              <a:rPr lang="en-US" dirty="0"/>
              <a:t>5.20. …shall ensure that a </a:t>
            </a:r>
            <a:r>
              <a:rPr lang="en-US" sz="2900" b="1" dirty="0" err="1"/>
              <a:t>programme</a:t>
            </a:r>
            <a:r>
              <a:rPr lang="en-US" dirty="0"/>
              <a:t> is established and implemented </a:t>
            </a:r>
            <a:r>
              <a:rPr lang="en-US" sz="2900" b="1" dirty="0"/>
              <a:t>for monitoring the environment </a:t>
            </a:r>
            <a:r>
              <a:rPr lang="en-US" dirty="0"/>
              <a:t>in the vicinity of the plant site, to assess radiological consequences of any radioactive releases to the environment. Results from this monitoring shall be made available to the public, and in particular to the public living in the vicinity of the plant site.</a:t>
            </a:r>
          </a:p>
          <a:p>
            <a:pPr fontAlgn="auto">
              <a:spcAft>
                <a:spcPts val="0"/>
              </a:spcAft>
              <a:defRPr/>
            </a:pPr>
            <a:r>
              <a:rPr lang="pt-BR" b="1" dirty="0" err="1"/>
              <a:t>Requirement</a:t>
            </a:r>
            <a:r>
              <a:rPr lang="pt-BR" b="1" dirty="0"/>
              <a:t> 22: </a:t>
            </a:r>
            <a:r>
              <a:rPr lang="pt-BR" b="1" dirty="0" err="1"/>
              <a:t>Fire</a:t>
            </a:r>
            <a:r>
              <a:rPr lang="pt-BR" b="1" dirty="0"/>
              <a:t> </a:t>
            </a:r>
            <a:r>
              <a:rPr lang="pt-BR" b="1" dirty="0" err="1"/>
              <a:t>safety</a:t>
            </a:r>
            <a:endParaRPr lang="pt-BR" b="1" dirty="0"/>
          </a:p>
          <a:p>
            <a:pPr fontAlgn="auto">
              <a:spcAft>
                <a:spcPts val="0"/>
              </a:spcAft>
              <a:defRPr/>
            </a:pPr>
            <a:r>
              <a:rPr lang="pt-BR" b="1" dirty="0" err="1"/>
              <a:t>Requirement</a:t>
            </a:r>
            <a:r>
              <a:rPr lang="pt-BR" b="1" dirty="0"/>
              <a:t> 23: Non-</a:t>
            </a:r>
            <a:r>
              <a:rPr lang="pt-BR" b="1" dirty="0" err="1"/>
              <a:t>radiation</a:t>
            </a:r>
            <a:r>
              <a:rPr lang="pt-BR" b="1" dirty="0"/>
              <a:t>-</a:t>
            </a:r>
            <a:r>
              <a:rPr lang="pt-BR" b="1" dirty="0" err="1"/>
              <a:t>related</a:t>
            </a:r>
            <a:r>
              <a:rPr lang="pt-BR" b="1" dirty="0"/>
              <a:t> </a:t>
            </a:r>
            <a:r>
              <a:rPr lang="pt-BR" b="1" dirty="0" err="1"/>
              <a:t>safety</a:t>
            </a:r>
            <a:r>
              <a:rPr lang="pt-BR" b="1" dirty="0"/>
              <a:t> –</a:t>
            </a:r>
          </a:p>
          <a:p>
            <a:pPr fontAlgn="auto">
              <a:spcAft>
                <a:spcPts val="0"/>
              </a:spcAft>
              <a:defRPr/>
            </a:pPr>
            <a:r>
              <a:rPr lang="en-US" b="1" dirty="0"/>
              <a:t>Requirement 24: Feedback of operating experience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a:extLst>
              <a:ext uri="{FF2B5EF4-FFF2-40B4-BE49-F238E27FC236}">
                <a16:creationId xmlns:a16="http://schemas.microsoft.com/office/drawing/2014/main" xmlns="" id="{8E627C5E-58C3-4E60-956D-35ABF32FB257}"/>
              </a:ext>
            </a:extLst>
          </p:cNvPr>
          <p:cNvSpPr>
            <a:spLocks noGrp="1" noChangeArrowheads="1"/>
          </p:cNvSpPr>
          <p:nvPr>
            <p:ph type="title"/>
          </p:nvPr>
        </p:nvSpPr>
        <p:spPr/>
        <p:txBody>
          <a:bodyPr/>
          <a:lstStyle/>
          <a:p>
            <a:r>
              <a:rPr lang="en-US" altLang="en-US" b="1"/>
              <a:t>Radiation Protection Program in a NPP </a:t>
            </a:r>
            <a:endParaRPr lang="pt-BR" altLang="en-US"/>
          </a:p>
        </p:txBody>
      </p:sp>
      <p:sp>
        <p:nvSpPr>
          <p:cNvPr id="3" name="Espaço Reservado para Conteúdo 2">
            <a:extLst>
              <a:ext uri="{FF2B5EF4-FFF2-40B4-BE49-F238E27FC236}">
                <a16:creationId xmlns:a16="http://schemas.microsoft.com/office/drawing/2014/main" xmlns="" id="{1387487B-11F6-4FD0-8D4E-92ECA676714B}"/>
              </a:ext>
            </a:extLst>
          </p:cNvPr>
          <p:cNvSpPr>
            <a:spLocks noGrp="1"/>
          </p:cNvSpPr>
          <p:nvPr>
            <p:ph idx="1"/>
          </p:nvPr>
        </p:nvSpPr>
        <p:spPr/>
        <p:txBody>
          <a:bodyPr rtlCol="0">
            <a:normAutofit fontScale="77500" lnSpcReduction="20000"/>
          </a:bodyPr>
          <a:lstStyle/>
          <a:p>
            <a:pPr fontAlgn="auto">
              <a:spcAft>
                <a:spcPts val="0"/>
              </a:spcAft>
              <a:defRPr/>
            </a:pPr>
            <a:r>
              <a:rPr lang="pt-BR" dirty="0" err="1"/>
              <a:t>Specific</a:t>
            </a:r>
            <a:r>
              <a:rPr lang="pt-BR" dirty="0"/>
              <a:t> </a:t>
            </a:r>
            <a:r>
              <a:rPr lang="pt-BR" dirty="0" err="1"/>
              <a:t>Objectives</a:t>
            </a:r>
            <a:r>
              <a:rPr lang="pt-BR" dirty="0"/>
              <a:t>:</a:t>
            </a:r>
          </a:p>
          <a:p>
            <a:pPr lvl="1" fontAlgn="auto">
              <a:spcAft>
                <a:spcPts val="0"/>
              </a:spcAft>
              <a:defRPr/>
            </a:pPr>
            <a:r>
              <a:rPr lang="pt-BR" dirty="0" err="1"/>
              <a:t>To</a:t>
            </a:r>
            <a:r>
              <a:rPr lang="pt-BR" dirty="0"/>
              <a:t> </a:t>
            </a:r>
            <a:r>
              <a:rPr lang="pt-BR" sz="3000" b="1" dirty="0" err="1"/>
              <a:t>control</a:t>
            </a:r>
            <a:r>
              <a:rPr lang="pt-BR" sz="3000" b="1" dirty="0"/>
              <a:t> </a:t>
            </a:r>
            <a:r>
              <a:rPr lang="pt-BR" sz="3000" b="1" dirty="0" err="1"/>
              <a:t>access</a:t>
            </a:r>
            <a:r>
              <a:rPr lang="pt-BR" sz="3000" b="1" dirty="0"/>
              <a:t> &amp; </a:t>
            </a:r>
            <a:r>
              <a:rPr lang="pt-BR" sz="3000" b="1" dirty="0" err="1"/>
              <a:t>work</a:t>
            </a:r>
            <a:r>
              <a:rPr lang="pt-BR" sz="3000" b="1" dirty="0"/>
              <a:t> </a:t>
            </a:r>
            <a:r>
              <a:rPr lang="pt-BR" dirty="0"/>
              <a:t>in </a:t>
            </a:r>
            <a:r>
              <a:rPr lang="pt-BR" dirty="0" err="1"/>
              <a:t>contaminated</a:t>
            </a:r>
            <a:r>
              <a:rPr lang="pt-BR" dirty="0"/>
              <a:t> </a:t>
            </a:r>
            <a:r>
              <a:rPr lang="pt-BR" dirty="0" err="1"/>
              <a:t>areas</a:t>
            </a:r>
            <a:r>
              <a:rPr lang="pt-BR" dirty="0"/>
              <a:t> </a:t>
            </a:r>
            <a:r>
              <a:rPr lang="pt-BR" dirty="0" err="1"/>
              <a:t>and</a:t>
            </a:r>
            <a:r>
              <a:rPr lang="pt-BR" dirty="0"/>
              <a:t> </a:t>
            </a:r>
            <a:r>
              <a:rPr lang="pt-BR" dirty="0" err="1"/>
              <a:t>radiation</a:t>
            </a:r>
            <a:r>
              <a:rPr lang="pt-BR" dirty="0"/>
              <a:t> </a:t>
            </a:r>
            <a:r>
              <a:rPr lang="pt-BR" dirty="0" err="1"/>
              <a:t>areas</a:t>
            </a:r>
            <a:r>
              <a:rPr lang="pt-BR" dirty="0"/>
              <a:t>;</a:t>
            </a:r>
          </a:p>
          <a:p>
            <a:pPr lvl="1" fontAlgn="auto">
              <a:spcAft>
                <a:spcPts val="0"/>
              </a:spcAft>
              <a:defRPr/>
            </a:pPr>
            <a:r>
              <a:rPr lang="pt-BR" dirty="0" err="1"/>
              <a:t>To</a:t>
            </a:r>
            <a:r>
              <a:rPr lang="pt-BR" dirty="0"/>
              <a:t> </a:t>
            </a:r>
            <a:r>
              <a:rPr lang="pt-BR" sz="3000" b="1" dirty="0" err="1"/>
              <a:t>control</a:t>
            </a:r>
            <a:r>
              <a:rPr lang="pt-BR" sz="3000" b="1" dirty="0"/>
              <a:t> direct </a:t>
            </a:r>
            <a:r>
              <a:rPr lang="pt-BR" sz="3000" b="1" dirty="0" err="1"/>
              <a:t>and</a:t>
            </a:r>
            <a:r>
              <a:rPr lang="pt-BR" sz="3000" b="1" dirty="0"/>
              <a:t> </a:t>
            </a:r>
            <a:r>
              <a:rPr lang="pt-BR" sz="3000" b="1" dirty="0" err="1"/>
              <a:t>indirect</a:t>
            </a:r>
            <a:r>
              <a:rPr lang="pt-BR" sz="3000" b="1" dirty="0"/>
              <a:t> </a:t>
            </a:r>
            <a:r>
              <a:rPr lang="pt-BR" sz="3000" b="1" dirty="0" err="1"/>
              <a:t>exposure</a:t>
            </a:r>
            <a:r>
              <a:rPr lang="pt-BR" dirty="0"/>
              <a:t> </a:t>
            </a:r>
            <a:r>
              <a:rPr lang="pt-BR" dirty="0" err="1"/>
              <a:t>of</a:t>
            </a:r>
            <a:r>
              <a:rPr lang="pt-BR" dirty="0"/>
              <a:t> </a:t>
            </a:r>
            <a:r>
              <a:rPr lang="pt-BR" dirty="0" err="1"/>
              <a:t>radiation</a:t>
            </a:r>
            <a:r>
              <a:rPr lang="pt-BR" dirty="0"/>
              <a:t> </a:t>
            </a:r>
            <a:r>
              <a:rPr lang="pt-BR" dirty="0" err="1"/>
              <a:t>worker</a:t>
            </a:r>
            <a:r>
              <a:rPr lang="pt-BR" dirty="0"/>
              <a:t> </a:t>
            </a:r>
            <a:r>
              <a:rPr lang="pt-BR" dirty="0" err="1"/>
              <a:t>to</a:t>
            </a:r>
            <a:r>
              <a:rPr lang="pt-BR" dirty="0"/>
              <a:t> </a:t>
            </a:r>
            <a:r>
              <a:rPr lang="pt-BR" dirty="0" err="1"/>
              <a:t>ionizing</a:t>
            </a:r>
            <a:r>
              <a:rPr lang="pt-BR" dirty="0"/>
              <a:t> </a:t>
            </a:r>
            <a:r>
              <a:rPr lang="pt-BR" dirty="0" err="1"/>
              <a:t>radiation</a:t>
            </a:r>
            <a:r>
              <a:rPr lang="pt-BR" dirty="0"/>
              <a:t>;</a:t>
            </a:r>
          </a:p>
          <a:p>
            <a:pPr lvl="1" fontAlgn="auto">
              <a:spcAft>
                <a:spcPts val="0"/>
              </a:spcAft>
              <a:defRPr/>
            </a:pPr>
            <a:r>
              <a:rPr lang="pt-BR" dirty="0" err="1"/>
              <a:t>To</a:t>
            </a:r>
            <a:r>
              <a:rPr lang="pt-BR" dirty="0"/>
              <a:t> </a:t>
            </a:r>
            <a:r>
              <a:rPr lang="pt-BR" dirty="0" err="1"/>
              <a:t>control</a:t>
            </a:r>
            <a:r>
              <a:rPr lang="pt-BR" dirty="0"/>
              <a:t> </a:t>
            </a:r>
            <a:r>
              <a:rPr lang="pt-BR" dirty="0" err="1"/>
              <a:t>the</a:t>
            </a:r>
            <a:r>
              <a:rPr lang="pt-BR" dirty="0"/>
              <a:t> </a:t>
            </a:r>
            <a:r>
              <a:rPr lang="pt-BR" dirty="0" err="1"/>
              <a:t>exposure</a:t>
            </a:r>
            <a:r>
              <a:rPr lang="pt-BR" dirty="0"/>
              <a:t> </a:t>
            </a:r>
            <a:r>
              <a:rPr lang="pt-BR" dirty="0" err="1"/>
              <a:t>of</a:t>
            </a:r>
            <a:r>
              <a:rPr lang="pt-BR" dirty="0"/>
              <a:t> </a:t>
            </a:r>
            <a:r>
              <a:rPr lang="pt-BR" dirty="0" err="1"/>
              <a:t>radiation</a:t>
            </a:r>
            <a:r>
              <a:rPr lang="pt-BR" dirty="0"/>
              <a:t> </a:t>
            </a:r>
            <a:r>
              <a:rPr lang="pt-BR" dirty="0" err="1"/>
              <a:t>worker</a:t>
            </a:r>
            <a:r>
              <a:rPr lang="pt-BR" dirty="0"/>
              <a:t> </a:t>
            </a:r>
            <a:r>
              <a:rPr lang="pt-BR" dirty="0" err="1"/>
              <a:t>to</a:t>
            </a:r>
            <a:r>
              <a:rPr lang="pt-BR" dirty="0"/>
              <a:t> </a:t>
            </a:r>
            <a:r>
              <a:rPr lang="pt-BR" sz="3100" b="1" dirty="0" err="1"/>
              <a:t>airborne</a:t>
            </a:r>
            <a:r>
              <a:rPr lang="pt-BR" sz="3100" b="1" dirty="0"/>
              <a:t> </a:t>
            </a:r>
            <a:r>
              <a:rPr lang="pt-BR" sz="3100" b="1" dirty="0" err="1"/>
              <a:t>radioactivity</a:t>
            </a:r>
            <a:r>
              <a:rPr lang="pt-BR" dirty="0"/>
              <a:t>;</a:t>
            </a:r>
          </a:p>
          <a:p>
            <a:pPr lvl="1" fontAlgn="auto">
              <a:spcAft>
                <a:spcPts val="0"/>
              </a:spcAft>
              <a:defRPr/>
            </a:pPr>
            <a:r>
              <a:rPr lang="pt-BR" dirty="0" err="1"/>
              <a:t>To</a:t>
            </a:r>
            <a:r>
              <a:rPr lang="pt-BR" dirty="0"/>
              <a:t> </a:t>
            </a:r>
            <a:r>
              <a:rPr lang="pt-BR" dirty="0" err="1"/>
              <a:t>control</a:t>
            </a:r>
            <a:r>
              <a:rPr lang="pt-BR" dirty="0"/>
              <a:t> </a:t>
            </a:r>
            <a:r>
              <a:rPr lang="pt-BR" dirty="0" err="1"/>
              <a:t>infrequent</a:t>
            </a:r>
            <a:r>
              <a:rPr lang="pt-BR" dirty="0"/>
              <a:t> </a:t>
            </a:r>
            <a:r>
              <a:rPr lang="pt-BR" dirty="0" err="1"/>
              <a:t>and</a:t>
            </a:r>
            <a:r>
              <a:rPr lang="pt-BR" dirty="0"/>
              <a:t> </a:t>
            </a:r>
            <a:r>
              <a:rPr lang="pt-BR" dirty="0" err="1"/>
              <a:t>cumulative</a:t>
            </a:r>
            <a:r>
              <a:rPr lang="pt-BR" dirty="0"/>
              <a:t> </a:t>
            </a:r>
            <a:r>
              <a:rPr lang="pt-BR" dirty="0" err="1"/>
              <a:t>personal</a:t>
            </a:r>
            <a:r>
              <a:rPr lang="pt-BR" dirty="0"/>
              <a:t> </a:t>
            </a:r>
            <a:r>
              <a:rPr lang="pt-BR" dirty="0" err="1"/>
              <a:t>exposure</a:t>
            </a:r>
            <a:r>
              <a:rPr lang="pt-BR" dirty="0"/>
              <a:t> </a:t>
            </a:r>
            <a:r>
              <a:rPr lang="pt-BR" dirty="0" err="1"/>
              <a:t>to</a:t>
            </a:r>
            <a:r>
              <a:rPr lang="pt-BR" dirty="0"/>
              <a:t> </a:t>
            </a:r>
            <a:r>
              <a:rPr lang="pt-BR" dirty="0" err="1"/>
              <a:t>radiation</a:t>
            </a:r>
            <a:r>
              <a:rPr lang="pt-BR" dirty="0"/>
              <a:t>, </a:t>
            </a:r>
            <a:r>
              <a:rPr lang="pt-BR" dirty="0" err="1"/>
              <a:t>taking</a:t>
            </a:r>
            <a:r>
              <a:rPr lang="pt-BR" dirty="0"/>
              <a:t> </a:t>
            </a:r>
            <a:r>
              <a:rPr lang="pt-BR" dirty="0" err="1"/>
              <a:t>into</a:t>
            </a:r>
            <a:r>
              <a:rPr lang="pt-BR" dirty="0"/>
              <a:t> </a:t>
            </a:r>
            <a:r>
              <a:rPr lang="pt-BR" dirty="0" err="1"/>
              <a:t>account</a:t>
            </a:r>
            <a:r>
              <a:rPr lang="pt-BR" dirty="0"/>
              <a:t> </a:t>
            </a:r>
            <a:r>
              <a:rPr lang="pt-BR" sz="3100" b="1" dirty="0" err="1"/>
              <a:t>personal</a:t>
            </a:r>
            <a:r>
              <a:rPr lang="pt-BR" sz="3100" b="1" dirty="0"/>
              <a:t> </a:t>
            </a:r>
            <a:r>
              <a:rPr lang="pt-BR" sz="3100" b="1" dirty="0" err="1"/>
              <a:t>exposure</a:t>
            </a:r>
            <a:r>
              <a:rPr lang="pt-BR" sz="3100" b="1" dirty="0"/>
              <a:t> </a:t>
            </a:r>
            <a:r>
              <a:rPr lang="pt-BR" sz="3100" b="1" dirty="0" err="1"/>
              <a:t>history</a:t>
            </a:r>
            <a:r>
              <a:rPr lang="pt-BR" dirty="0"/>
              <a:t>;</a:t>
            </a:r>
          </a:p>
          <a:p>
            <a:pPr lvl="1" fontAlgn="auto">
              <a:spcAft>
                <a:spcPts val="0"/>
              </a:spcAft>
              <a:defRPr/>
            </a:pPr>
            <a:r>
              <a:rPr lang="pt-BR" dirty="0" err="1"/>
              <a:t>To</a:t>
            </a:r>
            <a:r>
              <a:rPr lang="pt-BR" dirty="0"/>
              <a:t> </a:t>
            </a:r>
            <a:r>
              <a:rPr lang="pt-BR" dirty="0" err="1"/>
              <a:t>conduct</a:t>
            </a:r>
            <a:r>
              <a:rPr lang="pt-BR" dirty="0"/>
              <a:t> </a:t>
            </a:r>
            <a:r>
              <a:rPr lang="pt-BR" sz="3100" b="1" dirty="0" err="1"/>
              <a:t>radiological</a:t>
            </a:r>
            <a:r>
              <a:rPr lang="pt-BR" sz="3100" b="1" dirty="0"/>
              <a:t> </a:t>
            </a:r>
            <a:r>
              <a:rPr lang="pt-BR" sz="3100" b="1" dirty="0" err="1"/>
              <a:t>monitoring</a:t>
            </a:r>
            <a:r>
              <a:rPr lang="pt-BR" sz="3100" b="1" dirty="0"/>
              <a:t> </a:t>
            </a:r>
            <a:r>
              <a:rPr lang="pt-BR" dirty="0" err="1"/>
              <a:t>of</a:t>
            </a:r>
            <a:r>
              <a:rPr lang="pt-BR" dirty="0"/>
              <a:t> nuclear </a:t>
            </a:r>
            <a:r>
              <a:rPr lang="pt-BR" dirty="0" err="1"/>
              <a:t>plant</a:t>
            </a:r>
            <a:r>
              <a:rPr lang="pt-BR" dirty="0"/>
              <a:t> </a:t>
            </a:r>
            <a:r>
              <a:rPr lang="pt-BR" dirty="0" err="1"/>
              <a:t>areas</a:t>
            </a:r>
            <a:r>
              <a:rPr lang="pt-BR" dirty="0"/>
              <a:t> </a:t>
            </a:r>
            <a:r>
              <a:rPr lang="pt-BR" dirty="0" err="1"/>
              <a:t>to</a:t>
            </a:r>
            <a:r>
              <a:rPr lang="pt-BR" dirty="0"/>
              <a:t> determine </a:t>
            </a:r>
            <a:r>
              <a:rPr lang="pt-BR" dirty="0" err="1"/>
              <a:t>current</a:t>
            </a:r>
            <a:r>
              <a:rPr lang="pt-BR" dirty="0"/>
              <a:t> </a:t>
            </a:r>
            <a:r>
              <a:rPr lang="pt-BR" dirty="0" err="1"/>
              <a:t>levels</a:t>
            </a:r>
            <a:r>
              <a:rPr lang="pt-BR" dirty="0"/>
              <a:t> </a:t>
            </a:r>
            <a:r>
              <a:rPr lang="pt-BR" dirty="0" err="1"/>
              <a:t>of</a:t>
            </a:r>
            <a:r>
              <a:rPr lang="pt-BR" dirty="0"/>
              <a:t> </a:t>
            </a:r>
            <a:r>
              <a:rPr lang="pt-BR" dirty="0" err="1"/>
              <a:t>radiation</a:t>
            </a:r>
            <a:r>
              <a:rPr lang="pt-BR" dirty="0"/>
              <a:t> </a:t>
            </a:r>
            <a:r>
              <a:rPr lang="pt-BR" dirty="0" err="1"/>
              <a:t>and</a:t>
            </a:r>
            <a:r>
              <a:rPr lang="pt-BR" dirty="0"/>
              <a:t> </a:t>
            </a:r>
            <a:r>
              <a:rPr lang="pt-BR" dirty="0" err="1"/>
              <a:t>contamination</a:t>
            </a:r>
            <a:r>
              <a:rPr lang="pt-BR" dirty="0"/>
              <a:t> </a:t>
            </a:r>
            <a:r>
              <a:rPr lang="pt-BR" dirty="0" err="1"/>
              <a:t>and</a:t>
            </a:r>
            <a:r>
              <a:rPr lang="pt-BR" dirty="0"/>
              <a:t> </a:t>
            </a:r>
            <a:r>
              <a:rPr lang="pt-BR" dirty="0" err="1"/>
              <a:t>trends</a:t>
            </a:r>
            <a:r>
              <a:rPr lang="pt-BR" dirty="0"/>
              <a:t> </a:t>
            </a:r>
            <a:r>
              <a:rPr lang="pt-BR" dirty="0" err="1"/>
              <a:t>at</a:t>
            </a:r>
            <a:r>
              <a:rPr lang="pt-BR" dirty="0"/>
              <a:t> </a:t>
            </a:r>
            <a:r>
              <a:rPr lang="pt-BR" dirty="0" err="1"/>
              <a:t>such</a:t>
            </a:r>
            <a:r>
              <a:rPr lang="pt-BR" dirty="0"/>
              <a:t> </a:t>
            </a:r>
            <a:r>
              <a:rPr lang="pt-BR" dirty="0" err="1"/>
              <a:t>levels</a:t>
            </a:r>
            <a:r>
              <a:rPr lang="pt-BR" dirty="0"/>
              <a:t>;</a:t>
            </a:r>
          </a:p>
          <a:p>
            <a:pPr lvl="1" fontAlgn="auto">
              <a:spcAft>
                <a:spcPts val="0"/>
              </a:spcAft>
              <a:defRPr/>
            </a:pPr>
            <a:r>
              <a:rPr lang="en-US" dirty="0"/>
              <a:t>To apply methodologies to achieve the goals of </a:t>
            </a:r>
            <a:r>
              <a:rPr lang="en-US" sz="3100" b="1" dirty="0"/>
              <a:t>ALARA</a:t>
            </a:r>
            <a:r>
              <a:rPr lang="en-US" dirty="0"/>
              <a:t> </a:t>
            </a:r>
            <a:r>
              <a:rPr lang="en-US" sz="3100" b="1" dirty="0"/>
              <a:t>planning</a:t>
            </a:r>
            <a:r>
              <a:rPr lang="en-US" dirty="0"/>
              <a:t>; </a:t>
            </a:r>
            <a:endParaRPr lang="pt-BR" dirty="0"/>
          </a:p>
          <a:p>
            <a:pPr lvl="1" fontAlgn="auto">
              <a:spcAft>
                <a:spcPts val="0"/>
              </a:spcAft>
              <a:defRPr/>
            </a:pPr>
            <a:r>
              <a:rPr lang="en-US" dirty="0"/>
              <a:t>To keep control over the </a:t>
            </a:r>
            <a:r>
              <a:rPr lang="en-US" sz="3100" b="1" dirty="0"/>
              <a:t>movement</a:t>
            </a:r>
            <a:r>
              <a:rPr lang="en-US" dirty="0"/>
              <a:t> and </a:t>
            </a:r>
            <a:r>
              <a:rPr lang="en-US" sz="3100" b="1" dirty="0"/>
              <a:t>storage of radioactive and contaminated </a:t>
            </a:r>
            <a:r>
              <a:rPr lang="en-US" dirty="0"/>
              <a:t>materials, </a:t>
            </a:r>
            <a:endParaRPr lang="pt-BR" dirty="0"/>
          </a:p>
          <a:p>
            <a:pPr lvl="1" fontAlgn="auto">
              <a:spcAft>
                <a:spcPts val="0"/>
              </a:spcAft>
              <a:defRPr/>
            </a:pPr>
            <a:r>
              <a:rPr lang="en-US" dirty="0"/>
              <a:t>To provide</a:t>
            </a:r>
            <a:r>
              <a:rPr lang="en-US" sz="3100" b="1" dirty="0"/>
              <a:t> training </a:t>
            </a:r>
            <a:r>
              <a:rPr lang="en-US" dirty="0"/>
              <a:t>for the radiation worker in radiation protection; </a:t>
            </a:r>
            <a:endParaRPr lang="pt-BR" dirty="0"/>
          </a:p>
          <a:p>
            <a:pPr lvl="1" fontAlgn="auto">
              <a:spcAft>
                <a:spcPts val="0"/>
              </a:spcAft>
              <a:defRPr/>
            </a:pPr>
            <a:r>
              <a:rPr lang="en-US" dirty="0"/>
              <a:t>To carry out, at the appropriate frequency, maintenance, tests, inspections and training necessary so that the objectives can be reached, and the radiological safety is maintained in all operating conditions of the Control Unit.</a:t>
            </a:r>
            <a:endParaRPr lang="pt-BR" dirty="0"/>
          </a:p>
          <a:p>
            <a:pPr fontAlgn="auto">
              <a:spcAft>
                <a:spcPts val="0"/>
              </a:spcAft>
              <a:defRPr/>
            </a:pPr>
            <a:endParaRPr lang="pt-B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a:extLst>
              <a:ext uri="{FF2B5EF4-FFF2-40B4-BE49-F238E27FC236}">
                <a16:creationId xmlns:a16="http://schemas.microsoft.com/office/drawing/2014/main" xmlns="" id="{5FE39A09-50D3-4B96-83D3-7BF4AEB4D891}"/>
              </a:ext>
            </a:extLst>
          </p:cNvPr>
          <p:cNvSpPr>
            <a:spLocks noGrp="1" noChangeArrowheads="1"/>
          </p:cNvSpPr>
          <p:nvPr>
            <p:ph type="title"/>
          </p:nvPr>
        </p:nvSpPr>
        <p:spPr/>
        <p:txBody>
          <a:bodyPr/>
          <a:lstStyle/>
          <a:p>
            <a:r>
              <a:rPr lang="en-US" altLang="en-US" b="1"/>
              <a:t>Radiation Protection Program in a NPP </a:t>
            </a:r>
            <a:endParaRPr lang="pt-BR" altLang="en-US"/>
          </a:p>
        </p:txBody>
      </p:sp>
      <p:sp>
        <p:nvSpPr>
          <p:cNvPr id="3" name="Espaço Reservado para Conteúdo 2">
            <a:extLst>
              <a:ext uri="{FF2B5EF4-FFF2-40B4-BE49-F238E27FC236}">
                <a16:creationId xmlns:a16="http://schemas.microsoft.com/office/drawing/2014/main" xmlns="" id="{1387487B-11F6-4FD0-8D4E-92ECA676714B}"/>
              </a:ext>
            </a:extLst>
          </p:cNvPr>
          <p:cNvSpPr>
            <a:spLocks noGrp="1"/>
          </p:cNvSpPr>
          <p:nvPr>
            <p:ph idx="1"/>
          </p:nvPr>
        </p:nvSpPr>
        <p:spPr/>
        <p:txBody>
          <a:bodyPr rtlCol="0">
            <a:normAutofit lnSpcReduction="10000"/>
          </a:bodyPr>
          <a:lstStyle/>
          <a:p>
            <a:pPr fontAlgn="auto">
              <a:spcAft>
                <a:spcPts val="0"/>
              </a:spcAft>
              <a:defRPr/>
            </a:pPr>
            <a:r>
              <a:rPr lang="pt-BR" b="1" dirty="0" err="1"/>
              <a:t>Generic</a:t>
            </a:r>
            <a:r>
              <a:rPr lang="pt-BR" b="1" dirty="0"/>
              <a:t> </a:t>
            </a:r>
            <a:r>
              <a:rPr lang="pt-BR" b="1" dirty="0" err="1"/>
              <a:t>Description</a:t>
            </a:r>
            <a:r>
              <a:rPr lang="pt-BR" b="1" dirty="0"/>
              <a:t> </a:t>
            </a:r>
            <a:r>
              <a:rPr lang="pt-BR" b="1" dirty="0" err="1"/>
              <a:t>of</a:t>
            </a:r>
            <a:r>
              <a:rPr lang="pt-BR" b="1" dirty="0"/>
              <a:t> a NPP</a:t>
            </a:r>
            <a:r>
              <a:rPr lang="pt-BR" dirty="0"/>
              <a:t>:</a:t>
            </a:r>
          </a:p>
          <a:p>
            <a:pPr marL="0" indent="0" fontAlgn="auto">
              <a:spcAft>
                <a:spcPts val="0"/>
              </a:spcAft>
              <a:buFont typeface="Arial" panose="020B0604020202020204" pitchFamily="34" charset="0"/>
              <a:buNone/>
              <a:defRPr/>
            </a:pPr>
            <a:endParaRPr lang="pt-BR" dirty="0"/>
          </a:p>
          <a:p>
            <a:pPr lvl="1" fontAlgn="auto">
              <a:spcAft>
                <a:spcPts val="0"/>
              </a:spcAft>
              <a:defRPr/>
            </a:pPr>
            <a:r>
              <a:rPr lang="en-US" sz="3200" b="1" dirty="0"/>
              <a:t>Reactor Building with Containment</a:t>
            </a:r>
            <a:r>
              <a:rPr lang="en-US" dirty="0"/>
              <a:t>; </a:t>
            </a:r>
            <a:endParaRPr lang="pt-BR" dirty="0"/>
          </a:p>
          <a:p>
            <a:pPr lvl="1" fontAlgn="auto">
              <a:spcAft>
                <a:spcPts val="0"/>
              </a:spcAft>
              <a:defRPr/>
            </a:pPr>
            <a:r>
              <a:rPr lang="en-US" sz="3200" b="1" dirty="0"/>
              <a:t>Auxiliary Buildings</a:t>
            </a:r>
            <a:r>
              <a:rPr lang="en-US" dirty="0"/>
              <a:t>, containing Emergency Cooling Equipment, Volumetric Control Tanks, Filters and Resins Systems, Waste Processing Systems, Hot Workshop, Chemistry Laboratory (Radiochemistry), Test Source Storage, Radiological Control Point </a:t>
            </a:r>
            <a:r>
              <a:rPr lang="en-US" dirty="0" err="1"/>
              <a:t>etc</a:t>
            </a:r>
            <a:r>
              <a:rPr lang="en-US" dirty="0"/>
              <a:t>; </a:t>
            </a:r>
            <a:endParaRPr lang="pt-BR" dirty="0"/>
          </a:p>
          <a:p>
            <a:pPr lvl="1" fontAlgn="auto">
              <a:spcAft>
                <a:spcPts val="0"/>
              </a:spcAft>
              <a:defRPr/>
            </a:pPr>
            <a:r>
              <a:rPr lang="en-US" sz="3200" b="1" dirty="0"/>
              <a:t>Control Building </a:t>
            </a:r>
            <a:r>
              <a:rPr lang="en-US" dirty="0"/>
              <a:t>(Control Room); </a:t>
            </a:r>
            <a:endParaRPr lang="pt-BR" dirty="0"/>
          </a:p>
          <a:p>
            <a:pPr lvl="1" fontAlgn="auto">
              <a:spcAft>
                <a:spcPts val="0"/>
              </a:spcAft>
              <a:defRPr/>
            </a:pPr>
            <a:r>
              <a:rPr lang="en-US" sz="3200" b="1" dirty="0"/>
              <a:t>Turbine and electric generator</a:t>
            </a:r>
            <a:r>
              <a:rPr lang="en-US" dirty="0"/>
              <a:t> </a:t>
            </a:r>
            <a:r>
              <a:rPr lang="en-US" sz="3200" b="1" dirty="0"/>
              <a:t>building</a:t>
            </a:r>
            <a:r>
              <a:rPr lang="en-US" dirty="0"/>
              <a:t>; </a:t>
            </a:r>
            <a:endParaRPr lang="pt-BR" dirty="0"/>
          </a:p>
          <a:p>
            <a:pPr lvl="1" fontAlgn="auto">
              <a:spcAft>
                <a:spcPts val="0"/>
              </a:spcAft>
              <a:defRPr/>
            </a:pPr>
            <a:r>
              <a:rPr lang="en-US" sz="3200" b="1" dirty="0"/>
              <a:t>Buildings of Diesel Generators.</a:t>
            </a:r>
            <a:endParaRPr lang="pt-BR" sz="3200" b="1" dirty="0"/>
          </a:p>
          <a:p>
            <a:pPr lvl="1" fontAlgn="auto">
              <a:spcAft>
                <a:spcPts val="0"/>
              </a:spcAft>
              <a:defRPr/>
            </a:pPr>
            <a:endParaRPr lang="pt-B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a:extLst>
              <a:ext uri="{FF2B5EF4-FFF2-40B4-BE49-F238E27FC236}">
                <a16:creationId xmlns:a16="http://schemas.microsoft.com/office/drawing/2014/main" xmlns="" id="{15B19B36-EBAF-42F0-B87B-30C024856FCE}"/>
              </a:ext>
            </a:extLst>
          </p:cNvPr>
          <p:cNvSpPr>
            <a:spLocks noGrp="1" noChangeArrowheads="1"/>
          </p:cNvSpPr>
          <p:nvPr>
            <p:ph type="title"/>
          </p:nvPr>
        </p:nvSpPr>
        <p:spPr/>
        <p:txBody>
          <a:bodyPr/>
          <a:lstStyle/>
          <a:p>
            <a:r>
              <a:rPr lang="en-US" altLang="en-US" b="1"/>
              <a:t>Radiation Protection Program in a NPP </a:t>
            </a:r>
            <a:endParaRPr lang="pt-BR" altLang="en-US"/>
          </a:p>
        </p:txBody>
      </p:sp>
      <p:sp>
        <p:nvSpPr>
          <p:cNvPr id="3" name="Espaço Reservado para Conteúdo 2">
            <a:extLst>
              <a:ext uri="{FF2B5EF4-FFF2-40B4-BE49-F238E27FC236}">
                <a16:creationId xmlns:a16="http://schemas.microsoft.com/office/drawing/2014/main" xmlns="" id="{1387487B-11F6-4FD0-8D4E-92ECA676714B}"/>
              </a:ext>
            </a:extLst>
          </p:cNvPr>
          <p:cNvSpPr>
            <a:spLocks noGrp="1"/>
          </p:cNvSpPr>
          <p:nvPr>
            <p:ph idx="1"/>
          </p:nvPr>
        </p:nvSpPr>
        <p:spPr>
          <a:xfrm>
            <a:off x="838200" y="1690688"/>
            <a:ext cx="10515600" cy="5167312"/>
          </a:xfrm>
        </p:spPr>
        <p:txBody>
          <a:bodyPr rtlCol="0">
            <a:normAutofit fontScale="85000" lnSpcReduction="20000"/>
          </a:bodyPr>
          <a:lstStyle/>
          <a:p>
            <a:pPr fontAlgn="auto">
              <a:spcAft>
                <a:spcPts val="0"/>
              </a:spcAft>
              <a:defRPr/>
            </a:pPr>
            <a:r>
              <a:rPr lang="pt-BR" sz="3400" b="1" dirty="0" err="1"/>
              <a:t>Radiation</a:t>
            </a:r>
            <a:r>
              <a:rPr lang="pt-BR" sz="3400" b="1" dirty="0"/>
              <a:t> </a:t>
            </a:r>
            <a:r>
              <a:rPr lang="pt-BR" sz="3400" b="1" dirty="0" err="1"/>
              <a:t>Sources</a:t>
            </a:r>
            <a:r>
              <a:rPr lang="pt-BR" sz="3400" b="1" dirty="0"/>
              <a:t> in a NPP</a:t>
            </a:r>
            <a:r>
              <a:rPr lang="pt-BR" dirty="0"/>
              <a:t>:</a:t>
            </a:r>
          </a:p>
          <a:p>
            <a:pPr lvl="1" fontAlgn="auto">
              <a:spcAft>
                <a:spcPts val="0"/>
              </a:spcAft>
              <a:defRPr/>
            </a:pPr>
            <a:r>
              <a:rPr lang="en-US" sz="3100" b="1" dirty="0"/>
              <a:t>Fission Products </a:t>
            </a:r>
            <a:r>
              <a:rPr lang="en-US" dirty="0"/>
              <a:t>- Ex. Cesium-137, I-131, noble gases etc. They are generated in the fuel and, in case of failures, can be carried through the reactor coolant to the treatment systems and auxiliary systems.</a:t>
            </a:r>
          </a:p>
          <a:p>
            <a:pPr lvl="1" fontAlgn="auto">
              <a:spcAft>
                <a:spcPts val="0"/>
              </a:spcAft>
              <a:defRPr/>
            </a:pPr>
            <a:r>
              <a:rPr lang="en-US" sz="3100" b="1" dirty="0"/>
              <a:t>Activated Corrosion Products </a:t>
            </a:r>
            <a:r>
              <a:rPr lang="en-US" dirty="0"/>
              <a:t>- Resulting from corrosion processes on the inner surfaces of the Primary System, are carried throughout the Reactor Cooling System. During the stay they are suspended in the reactor coolant, they can be activated through the neutron fluence, becoming radioactive.</a:t>
            </a:r>
          </a:p>
          <a:p>
            <a:pPr lvl="1" fontAlgn="auto">
              <a:spcAft>
                <a:spcPts val="0"/>
              </a:spcAft>
              <a:defRPr/>
            </a:pPr>
            <a:r>
              <a:rPr lang="en-US" sz="3100" b="1" dirty="0"/>
              <a:t>Activation Products </a:t>
            </a:r>
            <a:r>
              <a:rPr lang="en-US" dirty="0"/>
              <a:t>- The most important for the risk is the nitrogen-16 isotope, which originates from the activation of oxygen. This isotope is used as a reference for design calculations of primary system shields due to its high energy range (6 to 8 MeV). It is also used to alarm any type of accident that involves leaking from the primary system to the secondary system. Other short-time activation products can be formed: N-17, O-19, N-13, F-18 and Na-24, from reactions with the reactor coolant and its impurities.</a:t>
            </a:r>
          </a:p>
          <a:p>
            <a:pPr lvl="1" fontAlgn="auto">
              <a:spcAft>
                <a:spcPts val="0"/>
              </a:spcAft>
              <a:defRPr/>
            </a:pPr>
            <a:r>
              <a:rPr lang="en-US" sz="3100" b="1" dirty="0"/>
              <a:t>Tritium</a:t>
            </a:r>
            <a:r>
              <a:rPr lang="en-US" dirty="0"/>
              <a:t> - The three main processes of tritium formation in reactor coolant are:</a:t>
            </a:r>
          </a:p>
          <a:p>
            <a:pPr lvl="2" fontAlgn="auto">
              <a:spcAft>
                <a:spcPts val="0"/>
              </a:spcAft>
              <a:defRPr/>
            </a:pPr>
            <a:r>
              <a:rPr lang="en-US" dirty="0"/>
              <a:t>Diffusion of tritium produced by ternary fission through the coating of the fuel;</a:t>
            </a:r>
          </a:p>
          <a:p>
            <a:pPr lvl="2" fontAlgn="auto">
              <a:spcAft>
                <a:spcPts val="0"/>
              </a:spcAft>
              <a:defRPr/>
            </a:pPr>
            <a:r>
              <a:rPr lang="en-US" dirty="0"/>
              <a:t>Neutron capture reactions by Boron and Lithium in the Coolant of the Reactor;</a:t>
            </a:r>
          </a:p>
          <a:p>
            <a:pPr lvl="2" fontAlgn="auto">
              <a:spcAft>
                <a:spcPts val="0"/>
              </a:spcAft>
              <a:defRPr/>
            </a:pPr>
            <a:r>
              <a:rPr lang="en-US" dirty="0"/>
              <a:t>Activation of Deuterium in Reactor Coolant.</a:t>
            </a:r>
            <a:endParaRPr lang="pt-B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a:extLst>
              <a:ext uri="{FF2B5EF4-FFF2-40B4-BE49-F238E27FC236}">
                <a16:creationId xmlns:a16="http://schemas.microsoft.com/office/drawing/2014/main" xmlns="" id="{0517D42B-6E24-47EA-978F-915E54A563EC}"/>
              </a:ext>
            </a:extLst>
          </p:cNvPr>
          <p:cNvSpPr>
            <a:spLocks noGrp="1" noChangeArrowheads="1"/>
          </p:cNvSpPr>
          <p:nvPr>
            <p:ph type="title"/>
          </p:nvPr>
        </p:nvSpPr>
        <p:spPr/>
        <p:txBody>
          <a:bodyPr/>
          <a:lstStyle/>
          <a:p>
            <a:r>
              <a:rPr lang="en-US" altLang="en-US" b="1"/>
              <a:t>Radiation Protection Program in a NPP </a:t>
            </a:r>
            <a:endParaRPr lang="pt-BR" altLang="en-US"/>
          </a:p>
        </p:txBody>
      </p:sp>
      <p:sp>
        <p:nvSpPr>
          <p:cNvPr id="3" name="Espaço Reservado para Conteúdo 2">
            <a:extLst>
              <a:ext uri="{FF2B5EF4-FFF2-40B4-BE49-F238E27FC236}">
                <a16:creationId xmlns:a16="http://schemas.microsoft.com/office/drawing/2014/main" xmlns="" id="{1387487B-11F6-4FD0-8D4E-92ECA676714B}"/>
              </a:ext>
            </a:extLst>
          </p:cNvPr>
          <p:cNvSpPr>
            <a:spLocks noGrp="1"/>
          </p:cNvSpPr>
          <p:nvPr>
            <p:ph idx="1"/>
          </p:nvPr>
        </p:nvSpPr>
        <p:spPr>
          <a:xfrm>
            <a:off x="377825" y="1535113"/>
            <a:ext cx="11625263" cy="5170487"/>
          </a:xfrm>
        </p:spPr>
        <p:txBody>
          <a:bodyPr rtlCol="0">
            <a:normAutofit fontScale="92500" lnSpcReduction="10000"/>
          </a:bodyPr>
          <a:lstStyle/>
          <a:p>
            <a:pPr lvl="1" fontAlgn="auto">
              <a:spcAft>
                <a:spcPts val="0"/>
              </a:spcAft>
              <a:defRPr/>
            </a:pPr>
            <a:r>
              <a:rPr lang="en-US" sz="3200" b="1" dirty="0"/>
              <a:t>Safety &amp; Control Systems</a:t>
            </a:r>
          </a:p>
          <a:p>
            <a:pPr lvl="2" fontAlgn="auto">
              <a:spcAft>
                <a:spcPts val="0"/>
              </a:spcAft>
              <a:defRPr/>
            </a:pPr>
            <a:r>
              <a:rPr lang="en-US" dirty="0"/>
              <a:t>The safety philosophy of a nuclear power plant takes into account the special risks arising from the presence of nuclear radiation, the generation and accumulation of fission and activation products. Safety features are designed in such a way that a required degree of occupational radiation protection is ensured at all times and that inadmissible amounts of radioactivity are not released to the environment during the authorized operation or during and after postulated accidents.</a:t>
            </a:r>
          </a:p>
          <a:p>
            <a:pPr lvl="2" fontAlgn="auto">
              <a:spcAft>
                <a:spcPts val="0"/>
              </a:spcAft>
              <a:defRPr/>
            </a:pPr>
            <a:r>
              <a:rPr lang="en-US" dirty="0"/>
              <a:t>In particular, it must be ensured that in all operational or accident conditions at the nuclear plant, the following safety objectives will be achieved:</a:t>
            </a:r>
          </a:p>
          <a:p>
            <a:pPr lvl="3" fontAlgn="auto">
              <a:spcAft>
                <a:spcPts val="0"/>
              </a:spcAft>
              <a:defRPr/>
            </a:pPr>
            <a:r>
              <a:rPr lang="en-US" sz="2400" b="1" dirty="0"/>
              <a:t>Safe shutdown of the reactor </a:t>
            </a:r>
            <a:r>
              <a:rPr lang="en-US" dirty="0"/>
              <a:t>and long period of subcriticality;</a:t>
            </a:r>
          </a:p>
          <a:p>
            <a:pPr lvl="3" fontAlgn="auto">
              <a:spcAft>
                <a:spcPts val="0"/>
              </a:spcAft>
              <a:defRPr/>
            </a:pPr>
            <a:r>
              <a:rPr lang="en-US" dirty="0"/>
              <a:t>Long period of </a:t>
            </a:r>
            <a:r>
              <a:rPr lang="en-US" sz="2400" b="1" dirty="0"/>
              <a:t>residual heat removal</a:t>
            </a:r>
            <a:r>
              <a:rPr lang="en-US" dirty="0"/>
              <a:t>;</a:t>
            </a:r>
          </a:p>
          <a:p>
            <a:pPr lvl="3" fontAlgn="auto">
              <a:spcAft>
                <a:spcPts val="0"/>
              </a:spcAft>
              <a:defRPr/>
            </a:pPr>
            <a:r>
              <a:rPr lang="en-US" sz="2400" b="1" dirty="0"/>
              <a:t>Confinement of radioactivity.</a:t>
            </a:r>
          </a:p>
          <a:p>
            <a:pPr lvl="1" fontAlgn="auto">
              <a:spcAft>
                <a:spcPts val="0"/>
              </a:spcAft>
              <a:defRPr/>
            </a:pPr>
            <a:r>
              <a:rPr lang="en-US" sz="3200" b="1" dirty="0"/>
              <a:t>PASSIVE BARRIERS</a:t>
            </a:r>
          </a:p>
          <a:p>
            <a:pPr lvl="2" fontAlgn="auto">
              <a:spcAft>
                <a:spcPts val="0"/>
              </a:spcAft>
              <a:defRPr/>
            </a:pPr>
            <a:r>
              <a:rPr lang="en-US" dirty="0"/>
              <a:t>Concept of </a:t>
            </a:r>
            <a:r>
              <a:rPr lang="en-US" sz="2600" b="1" dirty="0"/>
              <a:t>Defense in Depth</a:t>
            </a:r>
            <a:r>
              <a:rPr lang="en-US" dirty="0"/>
              <a:t>:</a:t>
            </a:r>
          </a:p>
          <a:p>
            <a:pPr lvl="3" fontAlgn="auto">
              <a:spcAft>
                <a:spcPts val="0"/>
              </a:spcAft>
              <a:defRPr/>
            </a:pPr>
            <a:r>
              <a:rPr lang="en-US" dirty="0"/>
              <a:t>Fuel pellets;</a:t>
            </a:r>
          </a:p>
          <a:p>
            <a:pPr lvl="3" fontAlgn="auto">
              <a:spcAft>
                <a:spcPts val="0"/>
              </a:spcAft>
              <a:defRPr/>
            </a:pPr>
            <a:r>
              <a:rPr lang="en-US" dirty="0"/>
              <a:t>Fuel Tube;</a:t>
            </a:r>
          </a:p>
          <a:p>
            <a:pPr lvl="3" fontAlgn="auto">
              <a:spcAft>
                <a:spcPts val="0"/>
              </a:spcAft>
              <a:defRPr/>
            </a:pPr>
            <a:r>
              <a:rPr lang="en-US" dirty="0"/>
              <a:t>Cooling system of the reactor;</a:t>
            </a:r>
          </a:p>
          <a:p>
            <a:pPr lvl="3" fontAlgn="auto">
              <a:spcAft>
                <a:spcPts val="0"/>
              </a:spcAft>
              <a:defRPr/>
            </a:pPr>
            <a:r>
              <a:rPr lang="en-US" dirty="0"/>
              <a:t>Containment.</a:t>
            </a:r>
          </a:p>
          <a:p>
            <a:pPr lvl="1" fontAlgn="auto">
              <a:spcAft>
                <a:spcPts val="0"/>
              </a:spcAft>
              <a:defRPr/>
            </a:pPr>
            <a:endParaRPr lang="en-US" sz="3000" b="1" dirty="0"/>
          </a:p>
          <a:p>
            <a:pPr lvl="1" fontAlgn="auto">
              <a:spcAft>
                <a:spcPts val="0"/>
              </a:spcAft>
              <a:defRPr/>
            </a:pPr>
            <a:endParaRPr lang="pt-B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a:extLst>
              <a:ext uri="{FF2B5EF4-FFF2-40B4-BE49-F238E27FC236}">
                <a16:creationId xmlns:a16="http://schemas.microsoft.com/office/drawing/2014/main" xmlns="" id="{717B6C80-90A6-4AF9-9C50-C32203BB5CF9}"/>
              </a:ext>
            </a:extLst>
          </p:cNvPr>
          <p:cNvSpPr>
            <a:spLocks noGrp="1" noChangeArrowheads="1"/>
          </p:cNvSpPr>
          <p:nvPr>
            <p:ph type="title"/>
          </p:nvPr>
        </p:nvSpPr>
        <p:spPr/>
        <p:txBody>
          <a:bodyPr/>
          <a:lstStyle/>
          <a:p>
            <a:r>
              <a:rPr lang="en-US" altLang="en-US" b="1"/>
              <a:t>Radiation Protection Program in a NPP </a:t>
            </a:r>
            <a:endParaRPr lang="pt-BR" altLang="en-US"/>
          </a:p>
        </p:txBody>
      </p:sp>
      <p:sp>
        <p:nvSpPr>
          <p:cNvPr id="3" name="Espaço Reservado para Conteúdo 2">
            <a:extLst>
              <a:ext uri="{FF2B5EF4-FFF2-40B4-BE49-F238E27FC236}">
                <a16:creationId xmlns:a16="http://schemas.microsoft.com/office/drawing/2014/main" xmlns="" id="{1387487B-11F6-4FD0-8D4E-92ECA676714B}"/>
              </a:ext>
            </a:extLst>
          </p:cNvPr>
          <p:cNvSpPr>
            <a:spLocks noGrp="1"/>
          </p:cNvSpPr>
          <p:nvPr>
            <p:ph idx="1"/>
          </p:nvPr>
        </p:nvSpPr>
        <p:spPr>
          <a:xfrm>
            <a:off x="838200" y="1690688"/>
            <a:ext cx="10515600" cy="4972050"/>
          </a:xfrm>
        </p:spPr>
        <p:txBody>
          <a:bodyPr rtlCol="0">
            <a:normAutofit fontScale="92500" lnSpcReduction="10000"/>
          </a:bodyPr>
          <a:lstStyle/>
          <a:p>
            <a:pPr lvl="1" fontAlgn="auto">
              <a:spcAft>
                <a:spcPts val="0"/>
              </a:spcAft>
              <a:defRPr/>
            </a:pPr>
            <a:r>
              <a:rPr lang="en-US" sz="2600" b="1" dirty="0"/>
              <a:t>Optimization System</a:t>
            </a:r>
          </a:p>
          <a:p>
            <a:pPr lvl="2" fontAlgn="auto">
              <a:spcAft>
                <a:spcPts val="0"/>
              </a:spcAft>
              <a:defRPr/>
            </a:pPr>
            <a:r>
              <a:rPr lang="en-US" dirty="0"/>
              <a:t>Aims to perform the radiological control </a:t>
            </a:r>
            <a:r>
              <a:rPr lang="en-US" sz="2600" b="1" dirty="0"/>
              <a:t>minimizing the doses</a:t>
            </a:r>
            <a:r>
              <a:rPr lang="en-US" dirty="0"/>
              <a:t>, through procedures to control the work.</a:t>
            </a:r>
          </a:p>
          <a:p>
            <a:pPr lvl="2" fontAlgn="auto">
              <a:spcAft>
                <a:spcPts val="0"/>
              </a:spcAft>
              <a:defRPr/>
            </a:pPr>
            <a:r>
              <a:rPr lang="en-US" dirty="0"/>
              <a:t>Dose minimization is </a:t>
            </a:r>
            <a:r>
              <a:rPr lang="en-US" sz="2600" b="1" dirty="0"/>
              <a:t>based on the LNT approach.</a:t>
            </a:r>
          </a:p>
          <a:p>
            <a:pPr lvl="2" fontAlgn="auto">
              <a:spcAft>
                <a:spcPts val="0"/>
              </a:spcAft>
              <a:defRPr/>
            </a:pPr>
            <a:r>
              <a:rPr lang="en-US" dirty="0"/>
              <a:t>The established dose control is performed through </a:t>
            </a:r>
            <a:r>
              <a:rPr lang="en-US" sz="2600" b="1" dirty="0"/>
              <a:t>personal monitoring</a:t>
            </a:r>
            <a:r>
              <a:rPr lang="en-US" dirty="0"/>
              <a:t>, establishing </a:t>
            </a:r>
            <a:r>
              <a:rPr lang="en-US" sz="2600" b="1" dirty="0"/>
              <a:t>dose constraints</a:t>
            </a:r>
            <a:r>
              <a:rPr lang="en-US" dirty="0"/>
              <a:t>, identifying and controlling the sources of radiation and</a:t>
            </a:r>
            <a:r>
              <a:rPr lang="en-US" sz="2600" b="1" dirty="0"/>
              <a:t> tracking the doses received</a:t>
            </a:r>
            <a:r>
              <a:rPr lang="en-US" dirty="0"/>
              <a:t>. In addition, dose control is performed through </a:t>
            </a:r>
            <a:r>
              <a:rPr lang="en-US" sz="2600" b="1" dirty="0"/>
              <a:t>work planning </a:t>
            </a:r>
            <a:r>
              <a:rPr lang="en-US" dirty="0"/>
              <a:t>and management to </a:t>
            </a:r>
            <a:r>
              <a:rPr lang="en-US" sz="2600" b="1" dirty="0"/>
              <a:t>reduce unnecessary doses</a:t>
            </a:r>
            <a:r>
              <a:rPr lang="en-US" dirty="0"/>
              <a:t>, such as </a:t>
            </a:r>
            <a:r>
              <a:rPr lang="en-US" sz="2600" b="1" dirty="0"/>
              <a:t>reduced working time </a:t>
            </a:r>
            <a:r>
              <a:rPr lang="en-US" dirty="0"/>
              <a:t>and appropriate use of other radiation protection measures.</a:t>
            </a:r>
          </a:p>
          <a:p>
            <a:pPr lvl="2" fontAlgn="auto">
              <a:spcAft>
                <a:spcPts val="0"/>
              </a:spcAft>
              <a:defRPr/>
            </a:pPr>
            <a:r>
              <a:rPr lang="en-US" dirty="0"/>
              <a:t>The </a:t>
            </a:r>
            <a:r>
              <a:rPr lang="en-US" sz="2600" b="1" dirty="0"/>
              <a:t>operational limits of dose </a:t>
            </a:r>
            <a:r>
              <a:rPr lang="en-US" dirty="0"/>
              <a:t>are intended to prevent any radiation worker receiving dose that may threaten the official limits in force in the country.</a:t>
            </a:r>
          </a:p>
          <a:p>
            <a:pPr lvl="2" fontAlgn="auto">
              <a:spcAft>
                <a:spcPts val="0"/>
              </a:spcAft>
              <a:defRPr/>
            </a:pPr>
            <a:r>
              <a:rPr lang="en-US" dirty="0"/>
              <a:t>Dose constraints and administrative controls are tools to ensure that individual doses are fairly distributed among the individuals responsible for performing similar services and that collective doses are minimized.</a:t>
            </a:r>
          </a:p>
          <a:p>
            <a:pPr lvl="2" fontAlgn="auto">
              <a:spcAft>
                <a:spcPts val="0"/>
              </a:spcAft>
              <a:defRPr/>
            </a:pPr>
            <a:r>
              <a:rPr lang="en-US" sz="2400" b="1" dirty="0"/>
              <a:t>Radiometric surveys</a:t>
            </a:r>
            <a:r>
              <a:rPr lang="en-US" dirty="0"/>
              <a:t>, aimed to identify sources of radiation and contamination in the facilities, are performed providing the basis for actions to protect the worker against radiation and radioactive contamination.</a:t>
            </a:r>
            <a:endParaRPr lang="pt-B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a:extLst>
              <a:ext uri="{FF2B5EF4-FFF2-40B4-BE49-F238E27FC236}">
                <a16:creationId xmlns:a16="http://schemas.microsoft.com/office/drawing/2014/main" xmlns="" id="{E6BC3DB7-1B33-468E-A5EE-6DF501A6E09C}"/>
              </a:ext>
            </a:extLst>
          </p:cNvPr>
          <p:cNvSpPr>
            <a:spLocks noGrp="1" noChangeArrowheads="1"/>
          </p:cNvSpPr>
          <p:nvPr>
            <p:ph type="title"/>
          </p:nvPr>
        </p:nvSpPr>
        <p:spPr/>
        <p:txBody>
          <a:bodyPr/>
          <a:lstStyle/>
          <a:p>
            <a:r>
              <a:rPr lang="en-US" altLang="en-US" b="1"/>
              <a:t>Radiation Protection Program in a NPP </a:t>
            </a:r>
            <a:endParaRPr lang="pt-BR" altLang="en-US"/>
          </a:p>
        </p:txBody>
      </p:sp>
      <p:sp>
        <p:nvSpPr>
          <p:cNvPr id="3" name="Espaço Reservado para Conteúdo 2">
            <a:extLst>
              <a:ext uri="{FF2B5EF4-FFF2-40B4-BE49-F238E27FC236}">
                <a16:creationId xmlns:a16="http://schemas.microsoft.com/office/drawing/2014/main" xmlns="" id="{1387487B-11F6-4FD0-8D4E-92ECA676714B}"/>
              </a:ext>
            </a:extLst>
          </p:cNvPr>
          <p:cNvSpPr>
            <a:spLocks noGrp="1"/>
          </p:cNvSpPr>
          <p:nvPr>
            <p:ph idx="1"/>
          </p:nvPr>
        </p:nvSpPr>
        <p:spPr>
          <a:xfrm>
            <a:off x="838200" y="1690688"/>
            <a:ext cx="10515600" cy="5167312"/>
          </a:xfrm>
        </p:spPr>
        <p:txBody>
          <a:bodyPr rtlCol="0">
            <a:normAutofit fontScale="92500" lnSpcReduction="10000"/>
          </a:bodyPr>
          <a:lstStyle/>
          <a:p>
            <a:pPr lvl="1" fontAlgn="auto">
              <a:spcAft>
                <a:spcPts val="0"/>
              </a:spcAft>
              <a:defRPr/>
            </a:pPr>
            <a:r>
              <a:rPr lang="en-US" sz="2600" b="1" dirty="0"/>
              <a:t>Optimization System</a:t>
            </a:r>
          </a:p>
          <a:p>
            <a:pPr lvl="2" fontAlgn="auto">
              <a:spcAft>
                <a:spcPts val="0"/>
              </a:spcAft>
              <a:defRPr/>
            </a:pPr>
            <a:r>
              <a:rPr lang="en-US" sz="2800" b="1" dirty="0"/>
              <a:t>Separation of areas according to the level of risk</a:t>
            </a:r>
            <a:r>
              <a:rPr lang="en-US" dirty="0"/>
              <a:t>. The risk classifications are defined according to the values ​​found during the monitoring of the areas. </a:t>
            </a:r>
          </a:p>
          <a:p>
            <a:pPr lvl="2" fontAlgn="auto">
              <a:spcAft>
                <a:spcPts val="0"/>
              </a:spcAft>
              <a:defRPr/>
            </a:pPr>
            <a:r>
              <a:rPr lang="en-US" dirty="0"/>
              <a:t>Depending on the classification, </a:t>
            </a:r>
            <a:r>
              <a:rPr lang="en-US" sz="2600" b="1" dirty="0"/>
              <a:t>access</a:t>
            </a:r>
            <a:r>
              <a:rPr lang="en-US" dirty="0"/>
              <a:t> to the compartments within the Controlled Areas is subject to </a:t>
            </a:r>
            <a:r>
              <a:rPr lang="en-US" sz="2600" b="1" dirty="0"/>
              <a:t>restrictions</a:t>
            </a:r>
            <a:r>
              <a:rPr lang="en-US" dirty="0"/>
              <a:t>, additional controls or even to be blocked, preventing unnecessary exposures. </a:t>
            </a:r>
          </a:p>
          <a:p>
            <a:pPr lvl="2" fontAlgn="auto">
              <a:spcAft>
                <a:spcPts val="0"/>
              </a:spcAft>
              <a:defRPr/>
            </a:pPr>
            <a:r>
              <a:rPr lang="en-US" sz="2600" b="1" dirty="0"/>
              <a:t>Eating, drinking, chewing and smoking are prohibited </a:t>
            </a:r>
            <a:r>
              <a:rPr lang="en-US" dirty="0"/>
              <a:t>within the Controlled Areas to minimize the risk of internal contamination from ingestion of radioactive materials. </a:t>
            </a:r>
          </a:p>
          <a:p>
            <a:pPr lvl="2" fontAlgn="auto">
              <a:spcAft>
                <a:spcPts val="0"/>
              </a:spcAft>
              <a:defRPr/>
            </a:pPr>
            <a:r>
              <a:rPr lang="en-US" sz="2600" b="1" dirty="0"/>
              <a:t>Work control </a:t>
            </a:r>
            <a:r>
              <a:rPr lang="en-US" dirty="0"/>
              <a:t>is achieved by establishing radiological responsibilities and standards using first-line supervisors and Radiological Protection personnel to monitor the performance of work in the Controlled Areas of the Central, providing worker through radiological work permits instructions protection measures to be used during specific work. </a:t>
            </a:r>
          </a:p>
          <a:p>
            <a:pPr lvl="2" fontAlgn="auto">
              <a:spcAft>
                <a:spcPts val="0"/>
              </a:spcAft>
              <a:defRPr/>
            </a:pPr>
            <a:r>
              <a:rPr lang="en-US" dirty="0"/>
              <a:t>Challenging </a:t>
            </a:r>
            <a:r>
              <a:rPr lang="en-US" sz="2600" b="1" dirty="0"/>
              <a:t>annual goals </a:t>
            </a:r>
            <a:r>
              <a:rPr lang="en-US" dirty="0"/>
              <a:t>lower than those established in the project are used in order to actively involve all of the plant´s organizational units in dose reduction actions. </a:t>
            </a:r>
          </a:p>
          <a:p>
            <a:pPr lvl="2" fontAlgn="auto">
              <a:spcAft>
                <a:spcPts val="0"/>
              </a:spcAft>
              <a:defRPr/>
            </a:pPr>
            <a:r>
              <a:rPr lang="en-US" dirty="0"/>
              <a:t>As a limiting optimization condition, a </a:t>
            </a:r>
            <a:r>
              <a:rPr lang="en-US" sz="2600" b="1" dirty="0"/>
              <a:t>dose restriction </a:t>
            </a:r>
            <a:r>
              <a:rPr lang="en-US" dirty="0"/>
              <a:t>is established </a:t>
            </a:r>
            <a:r>
              <a:rPr lang="en-US" sz="2600" b="1" dirty="0"/>
              <a:t>for</a:t>
            </a:r>
            <a:r>
              <a:rPr lang="en-US" dirty="0"/>
              <a:t> the individual from the most exposed </a:t>
            </a:r>
            <a:r>
              <a:rPr lang="en-US" sz="2600" b="1" dirty="0"/>
              <a:t>public</a:t>
            </a:r>
            <a:r>
              <a:rPr lang="en-US" dirty="0"/>
              <a:t>, as a function of the effluent releases from each Central plant.</a:t>
            </a:r>
            <a:endParaRPr lang="en-US" sz="22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xmlns="" id="{3D084625-E715-4327-9D9D-21529CF36A7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3475" y="0"/>
            <a:ext cx="4945063"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4">
            <a:extLst>
              <a:ext uri="{FF2B5EF4-FFF2-40B4-BE49-F238E27FC236}">
                <a16:creationId xmlns:a16="http://schemas.microsoft.com/office/drawing/2014/main" xmlns="" id="{7D29B67B-9689-4637-9A9C-FE1124D6CDF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40500" y="0"/>
            <a:ext cx="4864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rganograma 246">
            <a:extLst>
              <a:ext uri="{FF2B5EF4-FFF2-40B4-BE49-F238E27FC236}">
                <a16:creationId xmlns:a16="http://schemas.microsoft.com/office/drawing/2014/main" xmlns="" id="{9D9A3A5F-D3B2-402A-9101-57FE6EAFAD17}"/>
              </a:ext>
            </a:extLst>
          </p:cNvPr>
          <p:cNvGraphicFramePr/>
          <p:nvPr/>
        </p:nvGraphicFramePr>
        <p:xfrm>
          <a:off x="473026" y="2417736"/>
          <a:ext cx="11245948" cy="4440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771" name="Agrupar 23">
            <a:extLst>
              <a:ext uri="{FF2B5EF4-FFF2-40B4-BE49-F238E27FC236}">
                <a16:creationId xmlns:a16="http://schemas.microsoft.com/office/drawing/2014/main" xmlns="" id="{A30ABD08-B0CD-4CA5-885D-34E969B74D80}"/>
              </a:ext>
            </a:extLst>
          </p:cNvPr>
          <p:cNvGrpSpPr>
            <a:grpSpLocks/>
          </p:cNvGrpSpPr>
          <p:nvPr/>
        </p:nvGrpSpPr>
        <p:grpSpPr bwMode="auto">
          <a:xfrm>
            <a:off x="473075" y="2333625"/>
            <a:ext cx="11245850" cy="2560638"/>
            <a:chOff x="532032" y="1862524"/>
            <a:chExt cx="10515600" cy="2560320"/>
          </a:xfrm>
        </p:grpSpPr>
        <p:cxnSp>
          <p:nvCxnSpPr>
            <p:cNvPr id="7" name="Conector de Seta Reta 6">
              <a:extLst>
                <a:ext uri="{FF2B5EF4-FFF2-40B4-BE49-F238E27FC236}">
                  <a16:creationId xmlns:a16="http://schemas.microsoft.com/office/drawing/2014/main" xmlns="" id="{9C4201B9-EA6C-40A1-8629-E6213C4D8013}"/>
                </a:ext>
              </a:extLst>
            </p:cNvPr>
            <p:cNvCxnSpPr>
              <a:cxnSpLocks/>
            </p:cNvCxnSpPr>
            <p:nvPr/>
          </p:nvCxnSpPr>
          <p:spPr>
            <a:xfrm>
              <a:off x="3027335" y="3859351"/>
              <a:ext cx="132409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8">
              <a:extLst>
                <a:ext uri="{FF2B5EF4-FFF2-40B4-BE49-F238E27FC236}">
                  <a16:creationId xmlns:a16="http://schemas.microsoft.com/office/drawing/2014/main" xmlns="" id="{3CD552AA-BE3C-48D6-9593-0C6D693640E7}"/>
                </a:ext>
              </a:extLst>
            </p:cNvPr>
            <p:cNvCxnSpPr>
              <a:cxnSpLocks/>
            </p:cNvCxnSpPr>
            <p:nvPr/>
          </p:nvCxnSpPr>
          <p:spPr>
            <a:xfrm>
              <a:off x="5956087" y="3859351"/>
              <a:ext cx="11162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do 12">
              <a:extLst>
                <a:ext uri="{FF2B5EF4-FFF2-40B4-BE49-F238E27FC236}">
                  <a16:creationId xmlns:a16="http://schemas.microsoft.com/office/drawing/2014/main" xmlns="" id="{85595635-8DDA-4FA8-AAAF-41CB88E46A14}"/>
                </a:ext>
              </a:extLst>
            </p:cNvPr>
            <p:cNvCxnSpPr>
              <a:cxnSpLocks/>
            </p:cNvCxnSpPr>
            <p:nvPr/>
          </p:nvCxnSpPr>
          <p:spPr>
            <a:xfrm>
              <a:off x="1703236" y="3143478"/>
              <a:ext cx="2648197" cy="612699"/>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do 19">
              <a:extLst>
                <a:ext uri="{FF2B5EF4-FFF2-40B4-BE49-F238E27FC236}">
                  <a16:creationId xmlns:a16="http://schemas.microsoft.com/office/drawing/2014/main" xmlns="" id="{91A30FD8-EBBD-4320-B418-6A1CC3CF5353}"/>
                </a:ext>
              </a:extLst>
            </p:cNvPr>
            <p:cNvCxnSpPr>
              <a:cxnSpLocks/>
            </p:cNvCxnSpPr>
            <p:nvPr/>
          </p:nvCxnSpPr>
          <p:spPr>
            <a:xfrm rot="10800000" flipV="1">
              <a:off x="5956087" y="3165700"/>
              <a:ext cx="2153887" cy="590477"/>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tângulo 20">
              <a:extLst>
                <a:ext uri="{FF2B5EF4-FFF2-40B4-BE49-F238E27FC236}">
                  <a16:creationId xmlns:a16="http://schemas.microsoft.com/office/drawing/2014/main" xmlns="" id="{A42B1C70-CCF2-4457-A538-F07FFC520C4E}"/>
                </a:ext>
              </a:extLst>
            </p:cNvPr>
            <p:cNvSpPr/>
            <p:nvPr/>
          </p:nvSpPr>
          <p:spPr>
            <a:xfrm>
              <a:off x="532032" y="1862524"/>
              <a:ext cx="10515600" cy="2560320"/>
            </a:xfrm>
            <a:prstGeom prst="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772" name="CaixaDeTexto 21">
            <a:extLst>
              <a:ext uri="{FF2B5EF4-FFF2-40B4-BE49-F238E27FC236}">
                <a16:creationId xmlns:a16="http://schemas.microsoft.com/office/drawing/2014/main" xmlns="" id="{1ABF6F0D-27CD-4BDD-BBAB-AE349D13BEDC}"/>
              </a:ext>
            </a:extLst>
          </p:cNvPr>
          <p:cNvSpPr txBox="1">
            <a:spLocks noChangeArrowheads="1"/>
          </p:cNvSpPr>
          <p:nvPr/>
        </p:nvSpPr>
        <p:spPr bwMode="auto">
          <a:xfrm flipH="1">
            <a:off x="9556750" y="2149475"/>
            <a:ext cx="34099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ALARA COMMITTEE</a:t>
            </a:r>
          </a:p>
        </p:txBody>
      </p:sp>
      <p:sp>
        <p:nvSpPr>
          <p:cNvPr id="32773" name="Título 1">
            <a:extLst>
              <a:ext uri="{FF2B5EF4-FFF2-40B4-BE49-F238E27FC236}">
                <a16:creationId xmlns:a16="http://schemas.microsoft.com/office/drawing/2014/main" xmlns="" id="{C910A9C6-4330-4C82-B537-F419B9FF491E}"/>
              </a:ext>
            </a:extLst>
          </p:cNvPr>
          <p:cNvSpPr>
            <a:spLocks noGrp="1" noChangeArrowheads="1"/>
          </p:cNvSpPr>
          <p:nvPr>
            <p:ph type="title"/>
          </p:nvPr>
        </p:nvSpPr>
        <p:spPr/>
        <p:txBody>
          <a:bodyPr/>
          <a:lstStyle/>
          <a:p>
            <a:r>
              <a:rPr lang="en-US" altLang="en-US" b="1"/>
              <a:t>Structure and key elements of RP program</a:t>
            </a:r>
            <a:endParaRPr lang="pt-BR"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a:extLst>
              <a:ext uri="{FF2B5EF4-FFF2-40B4-BE49-F238E27FC236}">
                <a16:creationId xmlns:a16="http://schemas.microsoft.com/office/drawing/2014/main" xmlns="" id="{6200CAD3-5CA0-4E2F-A5F3-BFE9CC583C40}"/>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4865688"/>
          </a:xfrm>
        </p:spPr>
        <p:txBody>
          <a:bodyPr rtlCol="0">
            <a:normAutofit fontScale="92500" lnSpcReduction="20000"/>
          </a:bodyPr>
          <a:lstStyle/>
          <a:p>
            <a:pPr fontAlgn="auto">
              <a:spcAft>
                <a:spcPts val="0"/>
              </a:spcAft>
              <a:defRPr/>
            </a:pPr>
            <a:r>
              <a:rPr lang="en-US" sz="3500" b="1" dirty="0"/>
              <a:t>Work Control</a:t>
            </a:r>
          </a:p>
          <a:p>
            <a:pPr lvl="1" fontAlgn="auto">
              <a:spcAft>
                <a:spcPts val="0"/>
              </a:spcAft>
              <a:defRPr/>
            </a:pPr>
            <a:r>
              <a:rPr lang="en-US" sz="3200" b="1" dirty="0"/>
              <a:t>Monitoring</a:t>
            </a:r>
            <a:r>
              <a:rPr lang="en-US" dirty="0"/>
              <a:t> of radiological work and </a:t>
            </a:r>
            <a:r>
              <a:rPr lang="en-US" sz="3200" b="1" dirty="0"/>
              <a:t>implementation</a:t>
            </a:r>
            <a:r>
              <a:rPr lang="en-US" dirty="0"/>
              <a:t> </a:t>
            </a:r>
            <a:r>
              <a:rPr lang="en-US" sz="3200" b="1" dirty="0"/>
              <a:t>of</a:t>
            </a:r>
            <a:r>
              <a:rPr lang="en-US" dirty="0"/>
              <a:t> work planning </a:t>
            </a:r>
            <a:r>
              <a:rPr lang="en-US" sz="3000" b="1" dirty="0"/>
              <a:t>requirements</a:t>
            </a:r>
            <a:r>
              <a:rPr lang="en-US" dirty="0"/>
              <a:t>;</a:t>
            </a:r>
          </a:p>
          <a:p>
            <a:pPr lvl="1" fontAlgn="auto">
              <a:spcAft>
                <a:spcPts val="0"/>
              </a:spcAft>
              <a:defRPr/>
            </a:pPr>
            <a:r>
              <a:rPr lang="en-US" dirty="0"/>
              <a:t>Installation of </a:t>
            </a:r>
            <a:r>
              <a:rPr lang="en-US" sz="3000" b="1" dirty="0"/>
              <a:t>temporary</a:t>
            </a:r>
            <a:r>
              <a:rPr lang="en-US" dirty="0"/>
              <a:t> </a:t>
            </a:r>
            <a:r>
              <a:rPr lang="en-US" sz="3000" b="1" dirty="0"/>
              <a:t>shield</a:t>
            </a:r>
            <a:r>
              <a:rPr lang="en-US" dirty="0"/>
              <a:t>;</a:t>
            </a:r>
          </a:p>
          <a:p>
            <a:pPr lvl="1" fontAlgn="auto">
              <a:spcAft>
                <a:spcPts val="0"/>
              </a:spcAft>
              <a:defRPr/>
            </a:pPr>
            <a:r>
              <a:rPr lang="en-US" dirty="0"/>
              <a:t>Systematic </a:t>
            </a:r>
            <a:r>
              <a:rPr lang="en-US" sz="3000" b="1" dirty="0"/>
              <a:t>control of </a:t>
            </a:r>
            <a:r>
              <a:rPr lang="en-US" dirty="0"/>
              <a:t>radiation </a:t>
            </a:r>
            <a:r>
              <a:rPr lang="en-US" sz="3000" b="1" dirty="0"/>
              <a:t>doses</a:t>
            </a:r>
            <a:r>
              <a:rPr lang="en-US" dirty="0"/>
              <a:t> of radiation worker;</a:t>
            </a:r>
          </a:p>
          <a:p>
            <a:pPr lvl="1" fontAlgn="auto">
              <a:spcAft>
                <a:spcPts val="0"/>
              </a:spcAft>
              <a:defRPr/>
            </a:pPr>
            <a:r>
              <a:rPr lang="en-US" sz="3000" b="1" dirty="0"/>
              <a:t>Monitoring</a:t>
            </a:r>
            <a:r>
              <a:rPr lang="en-US" dirty="0"/>
              <a:t> of all releases of </a:t>
            </a:r>
            <a:r>
              <a:rPr lang="en-US" sz="3000" b="1" dirty="0"/>
              <a:t>effluents</a:t>
            </a:r>
            <a:r>
              <a:rPr lang="en-US" dirty="0"/>
              <a:t> from the plant;</a:t>
            </a:r>
          </a:p>
          <a:p>
            <a:pPr lvl="1" fontAlgn="auto">
              <a:spcAft>
                <a:spcPts val="0"/>
              </a:spcAft>
              <a:defRPr/>
            </a:pPr>
            <a:r>
              <a:rPr lang="en-US" sz="3000" b="1" dirty="0"/>
              <a:t>Implementation of respiratory protection </a:t>
            </a:r>
            <a:r>
              <a:rPr lang="en-US" dirty="0"/>
              <a:t>of radiation worker against radioactive airborne materials;</a:t>
            </a:r>
          </a:p>
          <a:p>
            <a:pPr lvl="1" fontAlgn="auto">
              <a:spcAft>
                <a:spcPts val="0"/>
              </a:spcAft>
              <a:defRPr/>
            </a:pPr>
            <a:r>
              <a:rPr lang="en-US" sz="3000" b="1" dirty="0"/>
              <a:t>Decontamination</a:t>
            </a:r>
            <a:r>
              <a:rPr lang="en-US" dirty="0"/>
              <a:t> of people and coordination / orientation of the decontamination of materials and surfaces of the plant;</a:t>
            </a:r>
          </a:p>
          <a:p>
            <a:pPr lvl="1" fontAlgn="auto">
              <a:spcAft>
                <a:spcPts val="0"/>
              </a:spcAft>
              <a:defRPr/>
            </a:pPr>
            <a:r>
              <a:rPr lang="en-US" sz="3000" b="1" dirty="0"/>
              <a:t>Release of materials </a:t>
            </a:r>
            <a:r>
              <a:rPr lang="en-US" dirty="0"/>
              <a:t>from the Controlled Areas to areas free of radiological control;</a:t>
            </a:r>
          </a:p>
          <a:p>
            <a:pPr lvl="1" fontAlgn="auto">
              <a:spcAft>
                <a:spcPts val="0"/>
              </a:spcAft>
              <a:defRPr/>
            </a:pPr>
            <a:r>
              <a:rPr lang="en-US" dirty="0"/>
              <a:t>Routine and special </a:t>
            </a:r>
            <a:r>
              <a:rPr lang="en-US" sz="3000" b="1" dirty="0"/>
              <a:t>radiological mapping </a:t>
            </a:r>
            <a:r>
              <a:rPr lang="en-US" dirty="0"/>
              <a:t>with respect to radiation levels, surface contamination and air contamination in work environments.</a:t>
            </a:r>
            <a:endParaRPr lang="pt-B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3298" name="Picture 2">
            <a:extLst>
              <a:ext uri="{FF2B5EF4-FFF2-40B4-BE49-F238E27FC236}">
                <a16:creationId xmlns:a16="http://schemas.microsoft.com/office/drawing/2014/main" xmlns="" id="{8582BDA2-F6D9-418E-BEFE-6AA0E0BBFC8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667000" y="-1143000"/>
            <a:ext cx="6858000" cy="9144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sq">
                <a:solidFill>
                  <a:srgbClr val="FFFF00"/>
                </a:solidFill>
                <a:miter lim="800000"/>
                <a:headEnd/>
                <a:tailEnd/>
              </a14:hiddenLine>
            </a:ext>
          </a:extLst>
        </p:spPr>
      </p:pic>
      <p:sp>
        <p:nvSpPr>
          <p:cNvPr id="2103299" name="Rectangle 3">
            <a:extLst>
              <a:ext uri="{FF2B5EF4-FFF2-40B4-BE49-F238E27FC236}">
                <a16:creationId xmlns:a16="http://schemas.microsoft.com/office/drawing/2014/main" xmlns="" id="{C89E24E1-A21E-434C-A1C0-71D09DD6E09E}"/>
              </a:ext>
            </a:extLst>
          </p:cNvPr>
          <p:cNvSpPr>
            <a:spLocks noChangeArrowheads="1"/>
          </p:cNvSpPr>
          <p:nvPr/>
        </p:nvSpPr>
        <p:spPr bwMode="auto">
          <a:xfrm>
            <a:off x="4583114" y="692151"/>
            <a:ext cx="504825" cy="4752975"/>
          </a:xfrm>
          <a:prstGeom prst="rect">
            <a:avLst/>
          </a:prstGeom>
          <a:gradFill rotWithShape="1">
            <a:gsLst>
              <a:gs pos="0">
                <a:srgbClr val="245A36"/>
              </a:gs>
              <a:gs pos="50000">
                <a:schemeClr val="accent1"/>
              </a:gs>
              <a:gs pos="100000">
                <a:srgbClr val="245A36"/>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 name="AutoShape 5">
            <a:extLst>
              <a:ext uri="{FF2B5EF4-FFF2-40B4-BE49-F238E27FC236}">
                <a16:creationId xmlns:a16="http://schemas.microsoft.com/office/drawing/2014/main" xmlns="" id="{FD50AAFD-9CB3-4565-BC36-C49A70733DDF}"/>
              </a:ext>
            </a:extLst>
          </p:cNvPr>
          <p:cNvSpPr>
            <a:spLocks noChangeArrowheads="1"/>
          </p:cNvSpPr>
          <p:nvPr/>
        </p:nvSpPr>
        <p:spPr bwMode="auto">
          <a:xfrm rot="10800000">
            <a:off x="1752601" y="5410200"/>
            <a:ext cx="2974975" cy="1447800"/>
          </a:xfrm>
          <a:custGeom>
            <a:avLst/>
            <a:gdLst>
              <a:gd name="T0" fmla="*/ 445362012 w 21600"/>
              <a:gd name="T1" fmla="*/ 0 h 21600"/>
              <a:gd name="T2" fmla="*/ 0 w 21600"/>
              <a:gd name="T3" fmla="*/ 48521408 h 21600"/>
              <a:gd name="T4" fmla="*/ 445362012 w 21600"/>
              <a:gd name="T5" fmla="*/ 97042817 h 21600"/>
              <a:gd name="T6" fmla="*/ 593816017 w 21600"/>
              <a:gd name="T7" fmla="*/ 48521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33"/>
          </a:solidFill>
          <a:ln w="9525">
            <a:solidFill>
              <a:srgbClr val="FFFF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s-AR" sz="2800" b="1">
                <a:solidFill>
                  <a:srgbClr val="FFFF00"/>
                </a:solidFill>
                <a:sym typeface="Symbol" panose="05050102010706020507" pitchFamily="18" charset="2"/>
              </a:rPr>
              <a:t>Conjecturas </a:t>
            </a:r>
          </a:p>
          <a:p>
            <a:pPr algn="ctr"/>
            <a:r>
              <a:rPr lang="en-US" altLang="es-AR" sz="2800" b="1">
                <a:solidFill>
                  <a:srgbClr val="FFFF00"/>
                </a:solidFill>
                <a:sym typeface="Symbol" panose="05050102010706020507" pitchFamily="18" charset="2"/>
              </a:rPr>
              <a:t>subjetivas</a:t>
            </a:r>
          </a:p>
        </p:txBody>
      </p:sp>
      <p:sp>
        <p:nvSpPr>
          <p:cNvPr id="5" name="AutoShape 4">
            <a:extLst>
              <a:ext uri="{FF2B5EF4-FFF2-40B4-BE49-F238E27FC236}">
                <a16:creationId xmlns:a16="http://schemas.microsoft.com/office/drawing/2014/main" xmlns="" id="{2BDCF4B4-871D-4A1E-AC1E-4C91F644C755}"/>
              </a:ext>
            </a:extLst>
          </p:cNvPr>
          <p:cNvSpPr>
            <a:spLocks noChangeArrowheads="1"/>
          </p:cNvSpPr>
          <p:nvPr/>
        </p:nvSpPr>
        <p:spPr bwMode="auto">
          <a:xfrm>
            <a:off x="4583114" y="5410200"/>
            <a:ext cx="6084887" cy="1447800"/>
          </a:xfrm>
          <a:custGeom>
            <a:avLst/>
            <a:gdLst>
              <a:gd name="T0" fmla="*/ 987901250 w 21600"/>
              <a:gd name="T1" fmla="*/ 0 h 21600"/>
              <a:gd name="T2" fmla="*/ 0 w 21600"/>
              <a:gd name="T3" fmla="*/ 48521408 h 21600"/>
              <a:gd name="T4" fmla="*/ 987901250 w 21600"/>
              <a:gd name="T5" fmla="*/ 97042817 h 21600"/>
              <a:gd name="T6" fmla="*/ 1317201667 w 21600"/>
              <a:gd name="T7" fmla="*/ 48521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33"/>
          </a:solidFill>
          <a:ln w="9525">
            <a:solidFill>
              <a:srgbClr val="FFFF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s-AR" sz="2800" b="1">
                <a:solidFill>
                  <a:srgbClr val="FFFF00"/>
                </a:solidFill>
                <a:sym typeface="Symbol" panose="05050102010706020507" pitchFamily="18" charset="2"/>
              </a:rPr>
              <a:t>Fatos objetivos</a:t>
            </a:r>
          </a:p>
        </p:txBody>
      </p:sp>
      <p:sp>
        <p:nvSpPr>
          <p:cNvPr id="2103302" name="Rectangle 6">
            <a:extLst>
              <a:ext uri="{FF2B5EF4-FFF2-40B4-BE49-F238E27FC236}">
                <a16:creationId xmlns:a16="http://schemas.microsoft.com/office/drawing/2014/main" xmlns="" id="{98FFC330-312A-452F-8D75-73786ECF36CE}"/>
              </a:ext>
            </a:extLst>
          </p:cNvPr>
          <p:cNvSpPr>
            <a:spLocks noChangeArrowheads="1"/>
          </p:cNvSpPr>
          <p:nvPr/>
        </p:nvSpPr>
        <p:spPr bwMode="auto">
          <a:xfrm>
            <a:off x="7391401" y="692151"/>
            <a:ext cx="504825" cy="4752975"/>
          </a:xfrm>
          <a:prstGeom prst="rect">
            <a:avLst/>
          </a:prstGeom>
          <a:gradFill rotWithShape="1">
            <a:gsLst>
              <a:gs pos="0">
                <a:srgbClr val="245A36"/>
              </a:gs>
              <a:gs pos="50000">
                <a:schemeClr val="accent1"/>
              </a:gs>
              <a:gs pos="100000">
                <a:srgbClr val="245A36"/>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03303" name="AutoShape 7">
            <a:extLst>
              <a:ext uri="{FF2B5EF4-FFF2-40B4-BE49-F238E27FC236}">
                <a16:creationId xmlns:a16="http://schemas.microsoft.com/office/drawing/2014/main" xmlns="" id="{F9968A7E-2FBB-45C6-A0D3-E67DC48BB392}"/>
              </a:ext>
            </a:extLst>
          </p:cNvPr>
          <p:cNvSpPr>
            <a:spLocks noChangeArrowheads="1"/>
          </p:cNvSpPr>
          <p:nvPr/>
        </p:nvSpPr>
        <p:spPr bwMode="auto">
          <a:xfrm>
            <a:off x="5016500" y="981076"/>
            <a:ext cx="2374900" cy="2303463"/>
          </a:xfrm>
          <a:prstGeom prst="leftRightArrow">
            <a:avLst>
              <a:gd name="adj1" fmla="val 50000"/>
              <a:gd name="adj2" fmla="val 206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GB" altLang="en-US" sz="2800" b="1">
                <a:solidFill>
                  <a:srgbClr val="FFFF00"/>
                </a:solidFill>
              </a:rPr>
              <a:t>Atribuição </a:t>
            </a:r>
          </a:p>
          <a:p>
            <a:pPr algn="ctr"/>
            <a:r>
              <a:rPr lang="en-GB" altLang="en-US" sz="2800" b="1">
                <a:solidFill>
                  <a:srgbClr val="FFFF00"/>
                </a:solidFill>
              </a:rPr>
              <a:t>coletiva</a:t>
            </a:r>
          </a:p>
          <a:p>
            <a:pPr algn="ctr"/>
            <a:r>
              <a:rPr lang="en-GB" altLang="en-US" sz="2000" b="1">
                <a:solidFill>
                  <a:srgbClr val="FFFF00"/>
                </a:solidFill>
              </a:rPr>
              <a:t>(epidemiológica)</a:t>
            </a:r>
          </a:p>
        </p:txBody>
      </p:sp>
      <p:sp>
        <p:nvSpPr>
          <p:cNvPr id="2103304" name="AutoShape 8">
            <a:extLst>
              <a:ext uri="{FF2B5EF4-FFF2-40B4-BE49-F238E27FC236}">
                <a16:creationId xmlns:a16="http://schemas.microsoft.com/office/drawing/2014/main" xmlns="" id="{C07AB5F6-2FB5-446A-AD40-737BF9912975}"/>
              </a:ext>
            </a:extLst>
          </p:cNvPr>
          <p:cNvSpPr>
            <a:spLocks noChangeArrowheads="1"/>
          </p:cNvSpPr>
          <p:nvPr/>
        </p:nvSpPr>
        <p:spPr bwMode="auto">
          <a:xfrm>
            <a:off x="7967664" y="981076"/>
            <a:ext cx="2700337" cy="2303463"/>
          </a:xfrm>
          <a:prstGeom prst="rightArrow">
            <a:avLst>
              <a:gd name="adj1" fmla="val 50000"/>
              <a:gd name="adj2" fmla="val 293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GB" altLang="en-US" sz="2800" b="1">
                <a:solidFill>
                  <a:srgbClr val="FFFF00"/>
                </a:solidFill>
              </a:rPr>
              <a:t>Atribuição </a:t>
            </a:r>
          </a:p>
          <a:p>
            <a:pPr algn="ctr"/>
            <a:r>
              <a:rPr lang="en-GB" altLang="en-US" sz="2800" b="1">
                <a:solidFill>
                  <a:srgbClr val="FFFF00"/>
                </a:solidFill>
              </a:rPr>
              <a:t>individual</a:t>
            </a:r>
          </a:p>
          <a:p>
            <a:pPr algn="ctr"/>
            <a:r>
              <a:rPr lang="en-GB" altLang="en-US" b="1">
                <a:solidFill>
                  <a:srgbClr val="FFFF00"/>
                </a:solidFill>
              </a:rPr>
              <a:t>(diagnóstico)</a:t>
            </a:r>
          </a:p>
        </p:txBody>
      </p:sp>
      <p:sp>
        <p:nvSpPr>
          <p:cNvPr id="2103305" name="AutoShape 9">
            <a:extLst>
              <a:ext uri="{FF2B5EF4-FFF2-40B4-BE49-F238E27FC236}">
                <a16:creationId xmlns:a16="http://schemas.microsoft.com/office/drawing/2014/main" xmlns="" id="{E738182B-D4F3-4048-A61C-8A171B6965C9}"/>
              </a:ext>
            </a:extLst>
          </p:cNvPr>
          <p:cNvSpPr>
            <a:spLocks noChangeArrowheads="1"/>
          </p:cNvSpPr>
          <p:nvPr/>
        </p:nvSpPr>
        <p:spPr bwMode="auto">
          <a:xfrm>
            <a:off x="2711451" y="908050"/>
            <a:ext cx="1871663" cy="2376488"/>
          </a:xfrm>
          <a:prstGeom prst="lef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GB" altLang="en-US" sz="2800" b="1">
                <a:solidFill>
                  <a:srgbClr val="FFFF00"/>
                </a:solidFill>
              </a:rPr>
              <a:t>Inferência</a:t>
            </a:r>
          </a:p>
          <a:p>
            <a:pPr algn="ctr"/>
            <a:r>
              <a:rPr lang="en-GB" altLang="en-US" sz="2000" b="1">
                <a:solidFill>
                  <a:srgbClr val="FFFF00"/>
                </a:solidFill>
              </a:rPr>
              <a:t>(opinião)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103302"/>
                                        </p:tgtEl>
                                        <p:attrNameLst>
                                          <p:attrName>style.visibility</p:attrName>
                                        </p:attrNameLst>
                                      </p:cBhvr>
                                      <p:to>
                                        <p:strVal val="visible"/>
                                      </p:to>
                                    </p:set>
                                    <p:animEffect transition="in" filter="blinds(vertical)">
                                      <p:cBhvr>
                                        <p:cTn id="7" dur="3000"/>
                                        <p:tgtEl>
                                          <p:spTgt spid="21033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2103304"/>
                                        </p:tgtEl>
                                        <p:attrNameLst>
                                          <p:attrName>style.visibility</p:attrName>
                                        </p:attrNameLst>
                                      </p:cBhvr>
                                      <p:to>
                                        <p:strVal val="visible"/>
                                      </p:to>
                                    </p:set>
                                    <p:anim calcmode="lin" valueType="num">
                                      <p:cBhvr>
                                        <p:cTn id="12" dur="2000" fill="hold"/>
                                        <p:tgtEl>
                                          <p:spTgt spid="2103304"/>
                                        </p:tgtEl>
                                        <p:attrNameLst>
                                          <p:attrName>ppt_x</p:attrName>
                                        </p:attrNameLst>
                                      </p:cBhvr>
                                      <p:tavLst>
                                        <p:tav tm="0">
                                          <p:val>
                                            <p:strVal val="#ppt_x-#ppt_w/2"/>
                                          </p:val>
                                        </p:tav>
                                        <p:tav tm="100000">
                                          <p:val>
                                            <p:strVal val="#ppt_x"/>
                                          </p:val>
                                        </p:tav>
                                      </p:tavLst>
                                    </p:anim>
                                    <p:anim calcmode="lin" valueType="num">
                                      <p:cBhvr>
                                        <p:cTn id="13" dur="2000" fill="hold"/>
                                        <p:tgtEl>
                                          <p:spTgt spid="2103304"/>
                                        </p:tgtEl>
                                        <p:attrNameLst>
                                          <p:attrName>ppt_y</p:attrName>
                                        </p:attrNameLst>
                                      </p:cBhvr>
                                      <p:tavLst>
                                        <p:tav tm="0">
                                          <p:val>
                                            <p:strVal val="#ppt_y"/>
                                          </p:val>
                                        </p:tav>
                                        <p:tav tm="100000">
                                          <p:val>
                                            <p:strVal val="#ppt_y"/>
                                          </p:val>
                                        </p:tav>
                                      </p:tavLst>
                                    </p:anim>
                                    <p:anim calcmode="lin" valueType="num">
                                      <p:cBhvr>
                                        <p:cTn id="14" dur="2000" fill="hold"/>
                                        <p:tgtEl>
                                          <p:spTgt spid="2103304"/>
                                        </p:tgtEl>
                                        <p:attrNameLst>
                                          <p:attrName>ppt_w</p:attrName>
                                        </p:attrNameLst>
                                      </p:cBhvr>
                                      <p:tavLst>
                                        <p:tav tm="0">
                                          <p:val>
                                            <p:fltVal val="0"/>
                                          </p:val>
                                        </p:tav>
                                        <p:tav tm="100000">
                                          <p:val>
                                            <p:strVal val="#ppt_w"/>
                                          </p:val>
                                        </p:tav>
                                      </p:tavLst>
                                    </p:anim>
                                    <p:anim calcmode="lin" valueType="num">
                                      <p:cBhvr>
                                        <p:cTn id="15" dur="2000" fill="hold"/>
                                        <p:tgtEl>
                                          <p:spTgt spid="2103304"/>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2103303"/>
                                        </p:tgtEl>
                                        <p:attrNameLst>
                                          <p:attrName>style.visibility</p:attrName>
                                        </p:attrNameLst>
                                      </p:cBhvr>
                                      <p:to>
                                        <p:strVal val="visible"/>
                                      </p:to>
                                    </p:set>
                                    <p:anim calcmode="lin" valueType="num">
                                      <p:cBhvr>
                                        <p:cTn id="20" dur="2000" fill="hold"/>
                                        <p:tgtEl>
                                          <p:spTgt spid="2103303"/>
                                        </p:tgtEl>
                                        <p:attrNameLst>
                                          <p:attrName>ppt_w</p:attrName>
                                        </p:attrNameLst>
                                      </p:cBhvr>
                                      <p:tavLst>
                                        <p:tav tm="0">
                                          <p:val>
                                            <p:fltVal val="0"/>
                                          </p:val>
                                        </p:tav>
                                        <p:tav tm="100000">
                                          <p:val>
                                            <p:strVal val="#ppt_w"/>
                                          </p:val>
                                        </p:tav>
                                      </p:tavLst>
                                    </p:anim>
                                    <p:anim calcmode="lin" valueType="num">
                                      <p:cBhvr>
                                        <p:cTn id="21" dur="2000" fill="hold"/>
                                        <p:tgtEl>
                                          <p:spTgt spid="2103303"/>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grpId="0" nodeType="clickEffect">
                                  <p:stCondLst>
                                    <p:cond delay="0"/>
                                  </p:stCondLst>
                                  <p:childTnLst>
                                    <p:set>
                                      <p:cBhvr>
                                        <p:cTn id="25" dur="1" fill="hold">
                                          <p:stCondLst>
                                            <p:cond delay="0"/>
                                          </p:stCondLst>
                                        </p:cTn>
                                        <p:tgtEl>
                                          <p:spTgt spid="2103305"/>
                                        </p:tgtEl>
                                        <p:attrNameLst>
                                          <p:attrName>style.visibility</p:attrName>
                                        </p:attrNameLst>
                                      </p:cBhvr>
                                      <p:to>
                                        <p:strVal val="visible"/>
                                      </p:to>
                                    </p:set>
                                    <p:anim calcmode="lin" valueType="num">
                                      <p:cBhvr>
                                        <p:cTn id="26" dur="2000" fill="hold"/>
                                        <p:tgtEl>
                                          <p:spTgt spid="2103305"/>
                                        </p:tgtEl>
                                        <p:attrNameLst>
                                          <p:attrName>ppt_x</p:attrName>
                                        </p:attrNameLst>
                                      </p:cBhvr>
                                      <p:tavLst>
                                        <p:tav tm="0">
                                          <p:val>
                                            <p:strVal val="#ppt_x+#ppt_w/2"/>
                                          </p:val>
                                        </p:tav>
                                        <p:tav tm="100000">
                                          <p:val>
                                            <p:strVal val="#ppt_x"/>
                                          </p:val>
                                        </p:tav>
                                      </p:tavLst>
                                    </p:anim>
                                    <p:anim calcmode="lin" valueType="num">
                                      <p:cBhvr>
                                        <p:cTn id="27" dur="2000" fill="hold"/>
                                        <p:tgtEl>
                                          <p:spTgt spid="2103305"/>
                                        </p:tgtEl>
                                        <p:attrNameLst>
                                          <p:attrName>ppt_y</p:attrName>
                                        </p:attrNameLst>
                                      </p:cBhvr>
                                      <p:tavLst>
                                        <p:tav tm="0">
                                          <p:val>
                                            <p:strVal val="#ppt_y"/>
                                          </p:val>
                                        </p:tav>
                                        <p:tav tm="100000">
                                          <p:val>
                                            <p:strVal val="#ppt_y"/>
                                          </p:val>
                                        </p:tav>
                                      </p:tavLst>
                                    </p:anim>
                                    <p:anim calcmode="lin" valueType="num">
                                      <p:cBhvr>
                                        <p:cTn id="28" dur="2000" fill="hold"/>
                                        <p:tgtEl>
                                          <p:spTgt spid="2103305"/>
                                        </p:tgtEl>
                                        <p:attrNameLst>
                                          <p:attrName>ppt_w</p:attrName>
                                        </p:attrNameLst>
                                      </p:cBhvr>
                                      <p:tavLst>
                                        <p:tav tm="0">
                                          <p:val>
                                            <p:fltVal val="0"/>
                                          </p:val>
                                        </p:tav>
                                        <p:tav tm="100000">
                                          <p:val>
                                            <p:strVal val="#ppt_w"/>
                                          </p:val>
                                        </p:tav>
                                      </p:tavLst>
                                    </p:anim>
                                    <p:anim calcmode="lin" valueType="num">
                                      <p:cBhvr>
                                        <p:cTn id="29" dur="2000" fill="hold"/>
                                        <p:tgtEl>
                                          <p:spTgt spid="21033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303" grpId="0" animBg="1"/>
      <p:bldP spid="2103304" grpId="0" animBg="1"/>
      <p:bldP spid="210330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a:extLst>
              <a:ext uri="{FF2B5EF4-FFF2-40B4-BE49-F238E27FC236}">
                <a16:creationId xmlns:a16="http://schemas.microsoft.com/office/drawing/2014/main" xmlns="" id="{7C6A1F3B-4FC1-4E5C-AE79-A7921809EDCF}"/>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4865688"/>
          </a:xfrm>
        </p:spPr>
        <p:txBody>
          <a:bodyPr rtlCol="0">
            <a:normAutofit lnSpcReduction="10000"/>
          </a:bodyPr>
          <a:lstStyle/>
          <a:p>
            <a:pPr fontAlgn="auto">
              <a:spcAft>
                <a:spcPts val="0"/>
              </a:spcAft>
              <a:defRPr/>
            </a:pPr>
            <a:r>
              <a:rPr lang="pt-BR" b="1" dirty="0" err="1"/>
              <a:t>Radiation</a:t>
            </a:r>
            <a:r>
              <a:rPr lang="pt-BR" b="1" dirty="0"/>
              <a:t> Instrumentation </a:t>
            </a:r>
            <a:r>
              <a:rPr lang="pt-BR" b="1" dirty="0" err="1"/>
              <a:t>Calibration</a:t>
            </a:r>
            <a:endParaRPr lang="pt-BR" dirty="0"/>
          </a:p>
          <a:p>
            <a:pPr lvl="1" fontAlgn="auto">
              <a:spcAft>
                <a:spcPts val="0"/>
              </a:spcAft>
              <a:defRPr/>
            </a:pPr>
            <a:r>
              <a:rPr lang="en-US" sz="3200" b="1" dirty="0"/>
              <a:t>Calibration</a:t>
            </a:r>
            <a:r>
              <a:rPr lang="en-US" dirty="0"/>
              <a:t>, controls, records and maintenance of all the instrumentation used by the Radiological Protection Service;</a:t>
            </a:r>
          </a:p>
          <a:p>
            <a:pPr lvl="1" fontAlgn="auto">
              <a:spcAft>
                <a:spcPts val="0"/>
              </a:spcAft>
              <a:defRPr/>
            </a:pPr>
            <a:r>
              <a:rPr lang="en-US" dirty="0"/>
              <a:t>Control, records and </a:t>
            </a:r>
            <a:r>
              <a:rPr lang="en-US" sz="3200" b="1" dirty="0"/>
              <a:t>inventory of radioactive sources </a:t>
            </a:r>
            <a:r>
              <a:rPr lang="en-US" dirty="0"/>
              <a:t>owned by the Nuclear Power Plant.</a:t>
            </a:r>
          </a:p>
          <a:p>
            <a:pPr lvl="1" fontAlgn="auto">
              <a:spcAft>
                <a:spcPts val="0"/>
              </a:spcAft>
              <a:defRPr/>
            </a:pPr>
            <a:endParaRPr lang="en-US" dirty="0"/>
          </a:p>
          <a:p>
            <a:pPr fontAlgn="auto">
              <a:spcAft>
                <a:spcPts val="0"/>
              </a:spcAft>
              <a:defRPr/>
            </a:pPr>
            <a:r>
              <a:rPr lang="en-US" b="1" dirty="0"/>
              <a:t>Dosimetry</a:t>
            </a:r>
          </a:p>
          <a:p>
            <a:pPr lvl="1" fontAlgn="auto">
              <a:spcAft>
                <a:spcPts val="0"/>
              </a:spcAft>
              <a:defRPr/>
            </a:pPr>
            <a:r>
              <a:rPr lang="en-US" sz="3200" b="1" dirty="0"/>
              <a:t>Evaluation and control </a:t>
            </a:r>
            <a:r>
              <a:rPr lang="en-US" dirty="0"/>
              <a:t>of personal external and / or internal </a:t>
            </a:r>
            <a:r>
              <a:rPr lang="en-US" sz="3200" b="1" dirty="0"/>
              <a:t>doses</a:t>
            </a:r>
            <a:r>
              <a:rPr lang="en-US" dirty="0"/>
              <a:t>; </a:t>
            </a:r>
          </a:p>
          <a:p>
            <a:pPr lvl="1" fontAlgn="auto">
              <a:spcAft>
                <a:spcPts val="0"/>
              </a:spcAft>
              <a:defRPr/>
            </a:pPr>
            <a:r>
              <a:rPr lang="en-US" sz="3200" b="1" dirty="0"/>
              <a:t>Control</a:t>
            </a:r>
            <a:r>
              <a:rPr lang="en-US" dirty="0"/>
              <a:t> of the distribution of personal and area </a:t>
            </a:r>
            <a:r>
              <a:rPr lang="en-US" sz="3200" b="1" dirty="0"/>
              <a:t>dosimeters</a:t>
            </a:r>
            <a:r>
              <a:rPr lang="en-US" dirty="0"/>
              <a:t>; </a:t>
            </a:r>
          </a:p>
          <a:p>
            <a:pPr lvl="1" fontAlgn="auto">
              <a:spcAft>
                <a:spcPts val="0"/>
              </a:spcAft>
              <a:defRPr/>
            </a:pPr>
            <a:r>
              <a:rPr lang="en-US" dirty="0"/>
              <a:t>Control of </a:t>
            </a:r>
            <a:r>
              <a:rPr lang="en-US" sz="3200" b="1" dirty="0"/>
              <a:t>dose</a:t>
            </a:r>
            <a:r>
              <a:rPr lang="en-US" dirty="0"/>
              <a:t> and contamination </a:t>
            </a:r>
            <a:r>
              <a:rPr lang="en-US" sz="3200" b="1" dirty="0"/>
              <a:t>records</a:t>
            </a:r>
            <a:r>
              <a:rPr lang="en-US" dirty="0"/>
              <a:t> of all occupational workers of the Nuclear Power Plant.</a:t>
            </a:r>
            <a:endParaRPr lang="pt-B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a:extLst>
              <a:ext uri="{FF2B5EF4-FFF2-40B4-BE49-F238E27FC236}">
                <a16:creationId xmlns:a16="http://schemas.microsoft.com/office/drawing/2014/main" xmlns="" id="{FFDCEE3F-AB6D-4A7C-ACC9-FB869519B496}"/>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4865688"/>
          </a:xfrm>
        </p:spPr>
        <p:txBody>
          <a:bodyPr rtlCol="0">
            <a:normAutofit fontScale="92500" lnSpcReduction="10000"/>
          </a:bodyPr>
          <a:lstStyle/>
          <a:p>
            <a:pPr fontAlgn="auto">
              <a:spcAft>
                <a:spcPts val="0"/>
              </a:spcAft>
              <a:defRPr/>
            </a:pPr>
            <a:r>
              <a:rPr lang="en-US" b="1" dirty="0"/>
              <a:t>Radwaste &amp; Transportation</a:t>
            </a:r>
          </a:p>
          <a:p>
            <a:pPr lvl="1" fontAlgn="auto">
              <a:spcAft>
                <a:spcPts val="0"/>
              </a:spcAft>
              <a:defRPr/>
            </a:pPr>
            <a:r>
              <a:rPr lang="en-US" sz="3200" b="1" dirty="0"/>
              <a:t>Accounting, control and registration of solid wastes and effluents </a:t>
            </a:r>
            <a:r>
              <a:rPr lang="en-US" dirty="0"/>
              <a:t>by the treatment processes from de plant;</a:t>
            </a:r>
          </a:p>
          <a:p>
            <a:pPr lvl="1" fontAlgn="auto">
              <a:spcAft>
                <a:spcPts val="0"/>
              </a:spcAft>
              <a:defRPr/>
            </a:pPr>
            <a:r>
              <a:rPr lang="en-US" sz="3200" b="1" dirty="0"/>
              <a:t>Calculation</a:t>
            </a:r>
            <a:r>
              <a:rPr lang="en-US" dirty="0"/>
              <a:t> of the effective </a:t>
            </a:r>
            <a:r>
              <a:rPr lang="en-US" sz="3200" b="1" dirty="0"/>
              <a:t>dose</a:t>
            </a:r>
            <a:r>
              <a:rPr lang="en-US" dirty="0"/>
              <a:t> in the critical group;</a:t>
            </a:r>
          </a:p>
          <a:p>
            <a:pPr lvl="1" fontAlgn="auto">
              <a:spcAft>
                <a:spcPts val="0"/>
              </a:spcAft>
              <a:defRPr/>
            </a:pPr>
            <a:r>
              <a:rPr lang="en-US" sz="3200" b="1" dirty="0"/>
              <a:t>Management of </a:t>
            </a:r>
            <a:r>
              <a:rPr lang="en-US" dirty="0"/>
              <a:t>initial </a:t>
            </a:r>
            <a:r>
              <a:rPr lang="en-US" sz="3200" b="1" dirty="0"/>
              <a:t>storage</a:t>
            </a:r>
            <a:r>
              <a:rPr lang="en-US" dirty="0"/>
              <a:t> of radwaste;</a:t>
            </a:r>
          </a:p>
          <a:p>
            <a:pPr lvl="1" fontAlgn="auto">
              <a:spcAft>
                <a:spcPts val="0"/>
              </a:spcAft>
              <a:defRPr/>
            </a:pPr>
            <a:r>
              <a:rPr lang="en-US" sz="3200" b="1" dirty="0"/>
              <a:t>Transport of radioactive materials </a:t>
            </a:r>
            <a:r>
              <a:rPr lang="en-US" dirty="0"/>
              <a:t>in areas outside the plant areas.</a:t>
            </a:r>
          </a:p>
          <a:p>
            <a:pPr lvl="1" fontAlgn="auto">
              <a:spcAft>
                <a:spcPts val="0"/>
              </a:spcAft>
              <a:defRPr/>
            </a:pPr>
            <a:endParaRPr lang="en-US" dirty="0"/>
          </a:p>
          <a:p>
            <a:pPr fontAlgn="auto">
              <a:spcAft>
                <a:spcPts val="0"/>
              </a:spcAft>
              <a:defRPr/>
            </a:pPr>
            <a:r>
              <a:rPr lang="en-US" sz="3000" b="1" dirty="0"/>
              <a:t>Training</a:t>
            </a:r>
            <a:endParaRPr lang="en-US" b="1" dirty="0"/>
          </a:p>
          <a:p>
            <a:pPr lvl="1" fontAlgn="auto">
              <a:spcAft>
                <a:spcPts val="0"/>
              </a:spcAft>
              <a:defRPr/>
            </a:pPr>
            <a:r>
              <a:rPr lang="en-US" dirty="0"/>
              <a:t>Technical and administrative </a:t>
            </a:r>
            <a:r>
              <a:rPr lang="en-US" sz="3200" b="1" dirty="0"/>
              <a:t>coordination of the Training Program </a:t>
            </a:r>
            <a:r>
              <a:rPr lang="en-US" dirty="0"/>
              <a:t>for Qualification and Retraining of the technical staff of Radiological Protection Organization;</a:t>
            </a:r>
          </a:p>
          <a:p>
            <a:pPr lvl="1" fontAlgn="auto">
              <a:spcAft>
                <a:spcPts val="0"/>
              </a:spcAft>
              <a:defRPr/>
            </a:pPr>
            <a:r>
              <a:rPr lang="en-US" dirty="0"/>
              <a:t>Provide </a:t>
            </a:r>
            <a:r>
              <a:rPr lang="en-US" sz="3000" b="1" dirty="0"/>
              <a:t>training</a:t>
            </a:r>
            <a:r>
              <a:rPr lang="en-US" dirty="0"/>
              <a:t> and retraining to </a:t>
            </a:r>
            <a:r>
              <a:rPr lang="en-US" sz="3000" b="1" dirty="0"/>
              <a:t>employees</a:t>
            </a:r>
            <a:r>
              <a:rPr lang="en-US" dirty="0"/>
              <a:t> in general.</a:t>
            </a:r>
            <a:endParaRPr lang="pt-B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a:extLst>
              <a:ext uri="{FF2B5EF4-FFF2-40B4-BE49-F238E27FC236}">
                <a16:creationId xmlns:a16="http://schemas.microsoft.com/office/drawing/2014/main" xmlns="" id="{5CD31A4A-4F1B-4493-BE6E-62B882D347C6}"/>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7891" name="Espaço Reservado para Conteúdo 2">
            <a:extLst>
              <a:ext uri="{FF2B5EF4-FFF2-40B4-BE49-F238E27FC236}">
                <a16:creationId xmlns:a16="http://schemas.microsoft.com/office/drawing/2014/main" xmlns="" id="{DE34B2BA-FEA2-4833-A28A-5DC2AC9E846A}"/>
              </a:ext>
            </a:extLst>
          </p:cNvPr>
          <p:cNvSpPr>
            <a:spLocks noGrp="1" noChangeArrowheads="1"/>
          </p:cNvSpPr>
          <p:nvPr>
            <p:ph idx="1"/>
          </p:nvPr>
        </p:nvSpPr>
        <p:spPr>
          <a:xfrm>
            <a:off x="838200" y="1825625"/>
            <a:ext cx="10515600" cy="4865688"/>
          </a:xfrm>
        </p:spPr>
        <p:txBody>
          <a:bodyPr/>
          <a:lstStyle/>
          <a:p>
            <a:r>
              <a:rPr lang="pt-BR" altLang="en-US" sz="3600" b="1"/>
              <a:t>ALARA Planning</a:t>
            </a:r>
          </a:p>
          <a:p>
            <a:pPr lvl="1"/>
            <a:r>
              <a:rPr lang="en-US" altLang="en-US"/>
              <a:t>Prepare, control and record </a:t>
            </a:r>
            <a:r>
              <a:rPr lang="en-US" altLang="en-US" sz="3200" b="1"/>
              <a:t>ALARA planning</a:t>
            </a:r>
            <a:r>
              <a:rPr lang="en-US" altLang="en-US"/>
              <a:t>;</a:t>
            </a:r>
          </a:p>
          <a:p>
            <a:pPr lvl="1"/>
            <a:r>
              <a:rPr lang="en-US" altLang="en-US"/>
              <a:t>Keep minutes of plant´s </a:t>
            </a:r>
            <a:r>
              <a:rPr lang="en-US" altLang="en-US" sz="3200" b="1"/>
              <a:t>ALARA meeting</a:t>
            </a:r>
            <a:r>
              <a:rPr lang="en-US" altLang="en-US"/>
              <a:t>;</a:t>
            </a:r>
          </a:p>
          <a:p>
            <a:pPr lvl="1"/>
            <a:r>
              <a:rPr lang="en-US" altLang="en-US"/>
              <a:t>Maintain </a:t>
            </a:r>
            <a:r>
              <a:rPr lang="en-US" altLang="en-US" sz="3200" b="1"/>
              <a:t>inventory of temporary shields </a:t>
            </a:r>
            <a:r>
              <a:rPr lang="en-US" altLang="en-US"/>
              <a:t>and control their effectiveness;</a:t>
            </a:r>
          </a:p>
          <a:p>
            <a:pPr lvl="1"/>
            <a:r>
              <a:rPr lang="en-US" altLang="en-US"/>
              <a:t>Analyze and propose </a:t>
            </a:r>
            <a:r>
              <a:rPr lang="en-US" altLang="en-US" sz="3200" b="1"/>
              <a:t>ALARA recommendations </a:t>
            </a:r>
            <a:r>
              <a:rPr lang="en-US" altLang="en-US"/>
              <a:t>for optimization of individual and collective doses of the facilities.</a:t>
            </a:r>
            <a:endParaRPr lang="pt-BR"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a:extLst>
              <a:ext uri="{FF2B5EF4-FFF2-40B4-BE49-F238E27FC236}">
                <a16:creationId xmlns:a16="http://schemas.microsoft.com/office/drawing/2014/main" xmlns="" id="{D1BA6066-9637-425C-B1D5-9D61D1813338}"/>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4865688"/>
          </a:xfrm>
        </p:spPr>
        <p:txBody>
          <a:bodyPr rtlCol="0">
            <a:normAutofit lnSpcReduction="10000"/>
          </a:bodyPr>
          <a:lstStyle/>
          <a:p>
            <a:pPr fontAlgn="auto">
              <a:spcAft>
                <a:spcPts val="0"/>
              </a:spcAft>
              <a:defRPr/>
            </a:pPr>
            <a:r>
              <a:rPr lang="pt-BR" sz="3600" b="1" dirty="0" err="1"/>
              <a:t>Respiratory</a:t>
            </a:r>
            <a:r>
              <a:rPr lang="pt-BR" sz="3600" b="1" dirty="0"/>
              <a:t> </a:t>
            </a:r>
            <a:r>
              <a:rPr lang="pt-BR" sz="3600" b="1" dirty="0" err="1"/>
              <a:t>Protection</a:t>
            </a:r>
            <a:endParaRPr lang="pt-BR" sz="3600" b="1" dirty="0"/>
          </a:p>
          <a:p>
            <a:pPr lvl="1" fontAlgn="auto">
              <a:spcAft>
                <a:spcPts val="0"/>
              </a:spcAft>
              <a:defRPr/>
            </a:pPr>
            <a:r>
              <a:rPr lang="en-US" dirty="0"/>
              <a:t>Maintain and control the </a:t>
            </a:r>
            <a:r>
              <a:rPr lang="en-US" sz="3200" b="1" dirty="0"/>
              <a:t>respiratory protection equipment </a:t>
            </a:r>
            <a:r>
              <a:rPr lang="en-US" dirty="0"/>
              <a:t>of the Radiological Protection Service;</a:t>
            </a:r>
          </a:p>
          <a:p>
            <a:pPr lvl="1" fontAlgn="auto">
              <a:spcAft>
                <a:spcPts val="0"/>
              </a:spcAft>
              <a:defRPr/>
            </a:pPr>
            <a:r>
              <a:rPr lang="en-US" dirty="0"/>
              <a:t>Conduct </a:t>
            </a:r>
            <a:r>
              <a:rPr lang="en-US" sz="3200" b="1" dirty="0"/>
              <a:t>qualitative and quantitative assessments </a:t>
            </a:r>
            <a:r>
              <a:rPr lang="en-US" dirty="0"/>
              <a:t>of the worker adaptation regarding the use of </a:t>
            </a:r>
            <a:r>
              <a:rPr lang="en-US" sz="3200" b="1" dirty="0"/>
              <a:t>masks</a:t>
            </a:r>
            <a:r>
              <a:rPr lang="en-US" dirty="0"/>
              <a:t>;</a:t>
            </a:r>
          </a:p>
          <a:p>
            <a:pPr lvl="1" fontAlgn="auto">
              <a:spcAft>
                <a:spcPts val="0"/>
              </a:spcAft>
              <a:defRPr/>
            </a:pPr>
            <a:r>
              <a:rPr lang="en-US" sz="3200" b="1" dirty="0"/>
              <a:t>Keep</a:t>
            </a:r>
            <a:r>
              <a:rPr lang="en-US" dirty="0"/>
              <a:t> self-contained breathing apparatus </a:t>
            </a:r>
            <a:r>
              <a:rPr lang="en-US" sz="3200" b="1" dirty="0"/>
              <a:t>(SCBA) operable</a:t>
            </a:r>
            <a:r>
              <a:rPr lang="en-US" dirty="0"/>
              <a:t>. </a:t>
            </a:r>
          </a:p>
          <a:p>
            <a:pPr fontAlgn="auto">
              <a:spcAft>
                <a:spcPts val="0"/>
              </a:spcAft>
              <a:defRPr/>
            </a:pPr>
            <a:endParaRPr lang="en-US" dirty="0"/>
          </a:p>
          <a:p>
            <a:pPr fontAlgn="auto">
              <a:spcAft>
                <a:spcPts val="0"/>
              </a:spcAft>
              <a:defRPr/>
            </a:pPr>
            <a:r>
              <a:rPr lang="en-US" sz="3600" b="1" dirty="0"/>
              <a:t>Emergency Preparedness and Response</a:t>
            </a:r>
          </a:p>
          <a:p>
            <a:pPr lvl="1" fontAlgn="auto">
              <a:spcAft>
                <a:spcPts val="0"/>
              </a:spcAft>
              <a:defRPr/>
            </a:pPr>
            <a:r>
              <a:rPr lang="en-US" dirty="0"/>
              <a:t>Maintain inventory, inspect regularly, and ensure the perfect state of Local </a:t>
            </a:r>
            <a:r>
              <a:rPr lang="en-US" sz="3200" b="1" dirty="0"/>
              <a:t>Emergency Plan emergency kits</a:t>
            </a:r>
            <a:r>
              <a:rPr lang="en-US" dirty="0"/>
              <a:t>;</a:t>
            </a:r>
          </a:p>
          <a:p>
            <a:pPr lvl="1" fontAlgn="auto">
              <a:spcAft>
                <a:spcPts val="0"/>
              </a:spcAft>
              <a:defRPr/>
            </a:pPr>
            <a:r>
              <a:rPr lang="en-US" sz="3200" b="1" dirty="0"/>
              <a:t>Integrate the EPR Team</a:t>
            </a:r>
            <a:r>
              <a:rPr lang="en-US" dirty="0"/>
              <a:t>.</a:t>
            </a:r>
          </a:p>
          <a:p>
            <a:pPr fontAlgn="auto">
              <a:spcAft>
                <a:spcPts val="0"/>
              </a:spcAft>
              <a:defRPr/>
            </a:pPr>
            <a:endParaRPr lang="pt-B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1">
            <a:extLst>
              <a:ext uri="{FF2B5EF4-FFF2-40B4-BE49-F238E27FC236}">
                <a16:creationId xmlns:a16="http://schemas.microsoft.com/office/drawing/2014/main" xmlns="" id="{EA8CFCDC-21D9-48C5-BE15-A0CBACC04DA3}"/>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9939" name="Espaço Reservado para Conteúdo 2">
            <a:extLst>
              <a:ext uri="{FF2B5EF4-FFF2-40B4-BE49-F238E27FC236}">
                <a16:creationId xmlns:a16="http://schemas.microsoft.com/office/drawing/2014/main" xmlns="" id="{2FF68096-C338-4E6D-9B69-E22E8219DA7D}"/>
              </a:ext>
            </a:extLst>
          </p:cNvPr>
          <p:cNvSpPr>
            <a:spLocks noGrp="1" noChangeArrowheads="1"/>
          </p:cNvSpPr>
          <p:nvPr>
            <p:ph idx="1"/>
          </p:nvPr>
        </p:nvSpPr>
        <p:spPr>
          <a:xfrm>
            <a:off x="838200" y="1825625"/>
            <a:ext cx="10515600" cy="4865688"/>
          </a:xfrm>
        </p:spPr>
        <p:txBody>
          <a:bodyPr/>
          <a:lstStyle/>
          <a:p>
            <a:r>
              <a:rPr lang="pt-BR" altLang="en-US" sz="3600" b="1"/>
              <a:t>Environmental Monitoring</a:t>
            </a:r>
          </a:p>
          <a:p>
            <a:pPr lvl="1"/>
            <a:r>
              <a:rPr lang="en-US" altLang="en-US"/>
              <a:t>To carry out </a:t>
            </a:r>
            <a:r>
              <a:rPr lang="en-US" altLang="en-US" sz="3200" b="1"/>
              <a:t>environmental monitoring programs</a:t>
            </a:r>
            <a:r>
              <a:rPr lang="en-US" altLang="en-US"/>
              <a:t>, monitoring the evolution of physical, biological, chemical and radiological parameters in order to verify the influence of the plants, including the initial storage of radioactive waste, for the environment and the potential environmental impacts produced.</a:t>
            </a:r>
            <a:endParaRPr lang="pt-BR"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a:extLst>
              <a:ext uri="{FF2B5EF4-FFF2-40B4-BE49-F238E27FC236}">
                <a16:creationId xmlns:a16="http://schemas.microsoft.com/office/drawing/2014/main" xmlns="" id="{00FF92D2-4A5C-4DC0-BDD4-86D92D09A55F}"/>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40963" name="Espaço Reservado para Conteúdo 2">
            <a:extLst>
              <a:ext uri="{FF2B5EF4-FFF2-40B4-BE49-F238E27FC236}">
                <a16:creationId xmlns:a16="http://schemas.microsoft.com/office/drawing/2014/main" xmlns="" id="{AB512F3C-E426-44C1-A4F3-1FB10924E1BA}"/>
              </a:ext>
            </a:extLst>
          </p:cNvPr>
          <p:cNvSpPr>
            <a:spLocks noGrp="1" noChangeArrowheads="1"/>
          </p:cNvSpPr>
          <p:nvPr>
            <p:ph idx="1"/>
          </p:nvPr>
        </p:nvSpPr>
        <p:spPr>
          <a:xfrm>
            <a:off x="838200" y="1825625"/>
            <a:ext cx="10515600" cy="4865688"/>
          </a:xfrm>
        </p:spPr>
        <p:txBody>
          <a:bodyPr/>
          <a:lstStyle/>
          <a:p>
            <a:r>
              <a:rPr lang="pt-BR" altLang="en-US" sz="3600" b="1"/>
              <a:t>Radiological Control Point</a:t>
            </a:r>
          </a:p>
          <a:p>
            <a:pPr lvl="1"/>
            <a:r>
              <a:rPr lang="en-US" altLang="en-US"/>
              <a:t>Carry out </a:t>
            </a:r>
            <a:r>
              <a:rPr lang="en-US" altLang="en-US" sz="3200" b="1"/>
              <a:t>radiological controls for entry and exit </a:t>
            </a:r>
            <a:r>
              <a:rPr lang="en-US" altLang="en-US"/>
              <a:t>of personnel and materials from the Controlled Areas;</a:t>
            </a:r>
          </a:p>
          <a:p>
            <a:pPr lvl="1"/>
            <a:r>
              <a:rPr lang="en-US" altLang="en-US"/>
              <a:t>Preparation, monitoring, control and temporary filing of documents and records generated, such as: </a:t>
            </a:r>
          </a:p>
          <a:p>
            <a:pPr lvl="2"/>
            <a:r>
              <a:rPr lang="en-US" altLang="en-US" sz="2800" b="1"/>
              <a:t>Radiation work permit; </a:t>
            </a:r>
          </a:p>
          <a:p>
            <a:pPr lvl="2"/>
            <a:r>
              <a:rPr lang="en-US" altLang="en-US" sz="2800" b="1"/>
              <a:t>survey records;</a:t>
            </a:r>
          </a:p>
          <a:p>
            <a:pPr lvl="2"/>
            <a:r>
              <a:rPr lang="en-US" altLang="en-US" sz="2800" b="1"/>
              <a:t>Keeping data from process and activity monitors and records of tasks performed among other administrative controls.</a:t>
            </a:r>
            <a:endParaRPr lang="pt-BR" altLang="en-US" sz="2800" b="1"/>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Espaço Reservado para Conteúdo 3">
            <a:extLst>
              <a:ext uri="{FF2B5EF4-FFF2-40B4-BE49-F238E27FC236}">
                <a16:creationId xmlns:a16="http://schemas.microsoft.com/office/drawing/2014/main" xmlns="" id="{6F569D41-DF0A-48D8-AC90-FFD1BCD5B0B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7588" y="103188"/>
            <a:ext cx="9005887" cy="6754812"/>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a:extLst>
              <a:ext uri="{FF2B5EF4-FFF2-40B4-BE49-F238E27FC236}">
                <a16:creationId xmlns:a16="http://schemas.microsoft.com/office/drawing/2014/main" xmlns="" id="{625F6298-C433-4F39-A499-DD55C1B71BA4}"/>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43011" name="Espaço Reservado para Conteúdo 2">
            <a:extLst>
              <a:ext uri="{FF2B5EF4-FFF2-40B4-BE49-F238E27FC236}">
                <a16:creationId xmlns:a16="http://schemas.microsoft.com/office/drawing/2014/main" xmlns="" id="{44664ADF-2B88-4E7F-AFE4-459DC0579EB6}"/>
              </a:ext>
            </a:extLst>
          </p:cNvPr>
          <p:cNvSpPr>
            <a:spLocks noGrp="1" noChangeArrowheads="1"/>
          </p:cNvSpPr>
          <p:nvPr>
            <p:ph idx="1"/>
          </p:nvPr>
        </p:nvSpPr>
        <p:spPr>
          <a:xfrm>
            <a:off x="838200" y="1825625"/>
            <a:ext cx="10515600" cy="4865688"/>
          </a:xfrm>
        </p:spPr>
        <p:txBody>
          <a:bodyPr/>
          <a:lstStyle/>
          <a:p>
            <a:r>
              <a:rPr lang="en-US" altLang="en-US" b="1"/>
              <a:t>Changing Clothes Area</a:t>
            </a:r>
          </a:p>
          <a:p>
            <a:endParaRPr lang="en-US" altLang="en-US" b="1"/>
          </a:p>
          <a:p>
            <a:pPr lvl="1"/>
            <a:r>
              <a:rPr lang="en-US" altLang="en-US"/>
              <a:t>Area close to the Control Point of each NPP, facilitating the verification and possible correction of the appropriate use of the special clothing by the Radiation Protection Service team. At these locations, special clean clothing (cloth overalls, cotton gloves, rubber gloves, cloth cap and cloth slippers) used by the worker in areas subject to contamination in the Controlled Area is stored and made available for use.</a:t>
            </a:r>
            <a:endParaRPr lang="pt-BR" altLang="en-US"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Espaço Reservado para Conteúdo 3">
            <a:extLst>
              <a:ext uri="{FF2B5EF4-FFF2-40B4-BE49-F238E27FC236}">
                <a16:creationId xmlns:a16="http://schemas.microsoft.com/office/drawing/2014/main" xmlns="" id="{57715A22-C1E0-4872-BC81-153F2C03C62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7588" y="0"/>
            <a:ext cx="9144000" cy="6858000"/>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a:extLst>
              <a:ext uri="{FF2B5EF4-FFF2-40B4-BE49-F238E27FC236}">
                <a16:creationId xmlns:a16="http://schemas.microsoft.com/office/drawing/2014/main" xmlns="" id="{36B51522-F0A4-4838-87F7-55A099CE8E00}"/>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3065463"/>
          </a:xfrm>
        </p:spPr>
        <p:txBody>
          <a:bodyPr rtlCol="0">
            <a:normAutofit lnSpcReduction="10000"/>
          </a:bodyPr>
          <a:lstStyle/>
          <a:p>
            <a:pPr fontAlgn="auto">
              <a:spcAft>
                <a:spcPts val="0"/>
              </a:spcAft>
              <a:defRPr/>
            </a:pPr>
            <a:r>
              <a:rPr lang="en-US" b="1" dirty="0"/>
              <a:t>Personal Contamination Control</a:t>
            </a:r>
          </a:p>
          <a:p>
            <a:pPr fontAlgn="auto">
              <a:spcAft>
                <a:spcPts val="0"/>
              </a:spcAft>
              <a:defRPr/>
            </a:pPr>
            <a:endParaRPr lang="en-US" b="1" dirty="0"/>
          </a:p>
          <a:p>
            <a:pPr lvl="1" fontAlgn="auto">
              <a:spcAft>
                <a:spcPts val="0"/>
              </a:spcAft>
              <a:defRPr/>
            </a:pPr>
            <a:r>
              <a:rPr lang="en-US" b="1" dirty="0"/>
              <a:t>Area for the detection and assessment of possible external radioactive contamination in each worker at the exit of the Controlled Area.</a:t>
            </a:r>
          </a:p>
          <a:p>
            <a:pPr lvl="1" fontAlgn="auto">
              <a:spcAft>
                <a:spcPts val="0"/>
              </a:spcAft>
              <a:defRPr/>
            </a:pPr>
            <a:r>
              <a:rPr lang="en-US" b="1" dirty="0"/>
              <a:t>In this area, the worker is monitored through portal contamination monitors, with the capability of locating the contamination in each monitored individual, as well as automatically blocking the exit of the same in the event of an alarm.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674" name="Rectangle 2">
            <a:extLst>
              <a:ext uri="{FF2B5EF4-FFF2-40B4-BE49-F238E27FC236}">
                <a16:creationId xmlns:a16="http://schemas.microsoft.com/office/drawing/2014/main" xmlns="" id="{51F34919-1EA9-4AFE-96BF-D54C0540BF66}"/>
              </a:ext>
            </a:extLst>
          </p:cNvPr>
          <p:cNvSpPr>
            <a:spLocks noGrp="1" noChangeArrowheads="1"/>
          </p:cNvSpPr>
          <p:nvPr>
            <p:ph type="title" idx="4294967295"/>
          </p:nvPr>
        </p:nvSpPr>
        <p:spPr>
          <a:xfrm>
            <a:off x="0" y="365125"/>
            <a:ext cx="10515600" cy="1325563"/>
          </a:xfrm>
        </p:spPr>
        <p:txBody>
          <a:bodyPr/>
          <a:lstStyle/>
          <a:p>
            <a:r>
              <a:rPr lang="pt-BR" altLang="es-AR"/>
              <a:t>Carvão é dominante</a:t>
            </a:r>
            <a:endParaRPr lang="es-ES" altLang="es-AR"/>
          </a:p>
        </p:txBody>
      </p:sp>
      <p:sp>
        <p:nvSpPr>
          <p:cNvPr id="2076675" name="Rectangle 3">
            <a:extLst>
              <a:ext uri="{FF2B5EF4-FFF2-40B4-BE49-F238E27FC236}">
                <a16:creationId xmlns:a16="http://schemas.microsoft.com/office/drawing/2014/main" xmlns="" id="{D96CE6A1-F429-4B6E-AC16-C32E1ED0CF35}"/>
              </a:ext>
            </a:extLst>
          </p:cNvPr>
          <p:cNvSpPr>
            <a:spLocks noGrp="1" noChangeArrowheads="1"/>
          </p:cNvSpPr>
          <p:nvPr>
            <p:ph type="body" idx="4294967295"/>
          </p:nvPr>
        </p:nvSpPr>
        <p:spPr>
          <a:xfrm>
            <a:off x="0" y="1654175"/>
            <a:ext cx="9144000" cy="5203825"/>
          </a:xfrm>
          <a:effectLst>
            <a:outerShdw dist="35921" dir="2700000" algn="ctr" rotWithShape="0">
              <a:schemeClr val="bg2"/>
            </a:outerShdw>
          </a:effectLst>
        </p:spPr>
        <p:txBody>
          <a:bodyPr/>
          <a:lstStyle/>
          <a:p>
            <a:r>
              <a:rPr lang="pt-BR" altLang="es-AR"/>
              <a:t>A maior parte da radiação incorridos pela humanidade devido à geração de eletricidade vem da combustão do carvão.</a:t>
            </a:r>
          </a:p>
          <a:p>
            <a:r>
              <a:rPr lang="pt-BR" altLang="es-AR"/>
              <a:t>  </a:t>
            </a:r>
            <a:r>
              <a:rPr lang="pt-BR" altLang="es-AR">
                <a:solidFill>
                  <a:srgbClr val="FFFF00"/>
                </a:solidFill>
              </a:rPr>
              <a:t>O ciclo do carbono (mineração, combustão e cinzas) contribui com mais de 50% da exposição</a:t>
            </a:r>
            <a:r>
              <a:rPr lang="pt-BR" altLang="es-AR"/>
              <a:t> global à radiação causada pela produção mundial de eletricidade.</a:t>
            </a:r>
            <a:endParaRPr lang="es-ES" altLang="es-AR"/>
          </a:p>
          <a:p>
            <a:pPr algn="ctr">
              <a:buFont typeface="Wingdings" panose="05000000000000000000" pitchFamily="2" charset="2"/>
              <a:buNone/>
            </a:pPr>
            <a:endParaRPr lang="es-ES" altLang="es-AR"/>
          </a:p>
          <a:p>
            <a:pPr algn="ctr">
              <a:buFont typeface="Wingdings" panose="05000000000000000000" pitchFamily="2" charset="2"/>
              <a:buNone/>
            </a:pPr>
            <a:r>
              <a:rPr lang="pt-BR" altLang="es-AR" sz="2400"/>
              <a:t>(A estimativa assumiu centrais a carvão modernas, caso contrário, o saldo teria sido ainda mais desfavorável)</a:t>
            </a:r>
            <a:endParaRPr lang="es-ES" altLang="es-AR"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76675">
                                            <p:txEl>
                                              <p:pRg st="0" end="0"/>
                                            </p:txEl>
                                          </p:spTgt>
                                        </p:tgtEl>
                                        <p:attrNameLst>
                                          <p:attrName>style.visibility</p:attrName>
                                        </p:attrNameLst>
                                      </p:cBhvr>
                                      <p:to>
                                        <p:strVal val="visible"/>
                                      </p:to>
                                    </p:set>
                                    <p:animEffect transition="in" filter="wipe(left)">
                                      <p:cBhvr>
                                        <p:cTn id="7" dur="500"/>
                                        <p:tgtEl>
                                          <p:spTgt spid="2076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76675">
                                            <p:txEl>
                                              <p:pRg st="1" end="1"/>
                                            </p:txEl>
                                          </p:spTgt>
                                        </p:tgtEl>
                                        <p:attrNameLst>
                                          <p:attrName>style.visibility</p:attrName>
                                        </p:attrNameLst>
                                      </p:cBhvr>
                                      <p:to>
                                        <p:strVal val="visible"/>
                                      </p:to>
                                    </p:set>
                                    <p:animEffect transition="in" filter="wipe(left)">
                                      <p:cBhvr>
                                        <p:cTn id="12" dur="500"/>
                                        <p:tgtEl>
                                          <p:spTgt spid="2076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76675">
                                            <p:txEl>
                                              <p:pRg st="3" end="3"/>
                                            </p:txEl>
                                          </p:spTgt>
                                        </p:tgtEl>
                                        <p:attrNameLst>
                                          <p:attrName>style.visibility</p:attrName>
                                        </p:attrNameLst>
                                      </p:cBhvr>
                                      <p:to>
                                        <p:strVal val="visible"/>
                                      </p:to>
                                    </p:set>
                                    <p:animEffect transition="in" filter="wipe(left)">
                                      <p:cBhvr>
                                        <p:cTn id="17" dur="500"/>
                                        <p:tgtEl>
                                          <p:spTgt spid="2076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667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Espaço Reservado para Conteúdo 3">
            <a:extLst>
              <a:ext uri="{FF2B5EF4-FFF2-40B4-BE49-F238E27FC236}">
                <a16:creationId xmlns:a16="http://schemas.microsoft.com/office/drawing/2014/main" xmlns="" id="{0E1210F6-94EE-418E-ABB0-0FDBF9CAB48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495425" y="0"/>
            <a:ext cx="9144000" cy="68580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1">
            <a:extLst>
              <a:ext uri="{FF2B5EF4-FFF2-40B4-BE49-F238E27FC236}">
                <a16:creationId xmlns:a16="http://schemas.microsoft.com/office/drawing/2014/main" xmlns="" id="{5C7AF300-06B8-4054-8724-CDEDE4EE728F}"/>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47107" name="Espaço Reservado para Conteúdo 2">
            <a:extLst>
              <a:ext uri="{FF2B5EF4-FFF2-40B4-BE49-F238E27FC236}">
                <a16:creationId xmlns:a16="http://schemas.microsoft.com/office/drawing/2014/main" xmlns="" id="{1971C253-730B-482C-BCB6-7BB1194C9723}"/>
              </a:ext>
            </a:extLst>
          </p:cNvPr>
          <p:cNvSpPr>
            <a:spLocks noGrp="1" noChangeArrowheads="1"/>
          </p:cNvSpPr>
          <p:nvPr>
            <p:ph idx="1"/>
          </p:nvPr>
        </p:nvSpPr>
        <p:spPr>
          <a:xfrm>
            <a:off x="838200" y="1825625"/>
            <a:ext cx="10515600" cy="3065463"/>
          </a:xfrm>
        </p:spPr>
        <p:txBody>
          <a:bodyPr/>
          <a:lstStyle/>
          <a:p>
            <a:r>
              <a:rPr lang="en-US" altLang="en-US" b="1"/>
              <a:t>Personal Decontamination Area</a:t>
            </a:r>
          </a:p>
          <a:p>
            <a:pPr lvl="1"/>
            <a:r>
              <a:rPr lang="en-US" altLang="en-US"/>
              <a:t>Area prepared for external </a:t>
            </a:r>
            <a:r>
              <a:rPr lang="en-US" altLang="en-US" sz="3200" b="1"/>
              <a:t>decontamination</a:t>
            </a:r>
            <a:r>
              <a:rPr lang="en-US" altLang="en-US"/>
              <a:t> of the radiation worker. In these places are available for use, shower boxes and utensils for whole person baths, sinks and tables, as well as decontamination kits for personal needs. This place is located inside the Controlled Area of ​​the plants, near the Control Point.</a:t>
            </a:r>
            <a:endParaRPr lang="en-US" altLang="en-US" b="1"/>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Espaço Reservado para Conteúdo 3">
            <a:extLst>
              <a:ext uri="{FF2B5EF4-FFF2-40B4-BE49-F238E27FC236}">
                <a16:creationId xmlns:a16="http://schemas.microsoft.com/office/drawing/2014/main" xmlns="" id="{584302E2-E30F-40D2-A065-43074712E35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308100" y="0"/>
            <a:ext cx="9144000" cy="685800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ítulo 1">
            <a:extLst>
              <a:ext uri="{FF2B5EF4-FFF2-40B4-BE49-F238E27FC236}">
                <a16:creationId xmlns:a16="http://schemas.microsoft.com/office/drawing/2014/main" xmlns="" id="{64926786-AE8F-4FB5-A15F-15554122445B}"/>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3065463"/>
          </a:xfrm>
        </p:spPr>
        <p:txBody>
          <a:bodyPr rtlCol="0">
            <a:normAutofit fontScale="92500" lnSpcReduction="10000"/>
          </a:bodyPr>
          <a:lstStyle/>
          <a:p>
            <a:pPr fontAlgn="auto">
              <a:spcAft>
                <a:spcPts val="0"/>
              </a:spcAft>
              <a:defRPr/>
            </a:pPr>
            <a:r>
              <a:rPr lang="en-US" b="1" dirty="0"/>
              <a:t>Decontamination Facility / Laundry</a:t>
            </a:r>
          </a:p>
          <a:p>
            <a:pPr lvl="1" fontAlgn="auto">
              <a:spcAft>
                <a:spcPts val="0"/>
              </a:spcAft>
              <a:defRPr/>
            </a:pPr>
            <a:endParaRPr lang="en-US" dirty="0"/>
          </a:p>
          <a:p>
            <a:pPr lvl="1" fontAlgn="auto">
              <a:spcAft>
                <a:spcPts val="0"/>
              </a:spcAft>
              <a:defRPr/>
            </a:pPr>
            <a:r>
              <a:rPr lang="en-US" sz="3200" b="1" dirty="0"/>
              <a:t>Decontamination</a:t>
            </a:r>
            <a:r>
              <a:rPr lang="en-US" dirty="0"/>
              <a:t> </a:t>
            </a:r>
            <a:r>
              <a:rPr lang="en-US" sz="3200" b="1" dirty="0"/>
              <a:t>of parts, tools and equipment;</a:t>
            </a:r>
          </a:p>
          <a:p>
            <a:pPr lvl="1" fontAlgn="auto">
              <a:spcAft>
                <a:spcPts val="0"/>
              </a:spcAft>
              <a:defRPr/>
            </a:pPr>
            <a:r>
              <a:rPr lang="en-US" sz="3000" b="1" dirty="0"/>
              <a:t>Decontamination of special clothing </a:t>
            </a:r>
            <a:r>
              <a:rPr lang="en-US" dirty="0"/>
              <a:t>used by the worker, </a:t>
            </a:r>
          </a:p>
          <a:p>
            <a:pPr lvl="1" fontAlgn="auto">
              <a:spcAft>
                <a:spcPts val="0"/>
              </a:spcAft>
              <a:defRPr/>
            </a:pPr>
            <a:r>
              <a:rPr lang="en-US" dirty="0"/>
              <a:t>Hygiene and possible decontamination of masks / respiratory protection equipment.</a:t>
            </a:r>
          </a:p>
          <a:p>
            <a:pPr lvl="1" fontAlgn="auto">
              <a:spcAft>
                <a:spcPts val="0"/>
              </a:spcAft>
              <a:defRPr/>
            </a:pPr>
            <a:r>
              <a:rPr lang="en-US" dirty="0"/>
              <a:t>Located inside the Controlled Area of ​​the plant, in places of easy access to allow the handling and movement of the pieces and equipment according to the places of use or application.</a:t>
            </a:r>
            <a:endParaRPr lang="en-US"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Espaço Reservado para Conteúdo 3">
            <a:extLst>
              <a:ext uri="{FF2B5EF4-FFF2-40B4-BE49-F238E27FC236}">
                <a16:creationId xmlns:a16="http://schemas.microsoft.com/office/drawing/2014/main" xmlns="" id="{68B3F2BE-143C-4ACE-A7FC-7844850668B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7588" y="0"/>
            <a:ext cx="9144000" cy="68580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a:extLst>
              <a:ext uri="{FF2B5EF4-FFF2-40B4-BE49-F238E27FC236}">
                <a16:creationId xmlns:a16="http://schemas.microsoft.com/office/drawing/2014/main" xmlns="" id="{5E01F7AA-BD9D-48D4-A5F7-9EF1336AF720}"/>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51203" name="Espaço Reservado para Conteúdo 2">
            <a:extLst>
              <a:ext uri="{FF2B5EF4-FFF2-40B4-BE49-F238E27FC236}">
                <a16:creationId xmlns:a16="http://schemas.microsoft.com/office/drawing/2014/main" xmlns="" id="{C1AC83A5-95E9-45D7-893E-8EC7CF4A6767}"/>
              </a:ext>
            </a:extLst>
          </p:cNvPr>
          <p:cNvSpPr>
            <a:spLocks noGrp="1" noChangeArrowheads="1"/>
          </p:cNvSpPr>
          <p:nvPr>
            <p:ph idx="1"/>
          </p:nvPr>
        </p:nvSpPr>
        <p:spPr>
          <a:xfrm>
            <a:off x="838200" y="1825625"/>
            <a:ext cx="10515600" cy="3065463"/>
          </a:xfrm>
        </p:spPr>
        <p:txBody>
          <a:bodyPr/>
          <a:lstStyle/>
          <a:p>
            <a:r>
              <a:rPr lang="en-US" altLang="en-US" b="1"/>
              <a:t>Counting Room</a:t>
            </a:r>
          </a:p>
          <a:p>
            <a:pPr lvl="1"/>
            <a:endParaRPr lang="en-US" altLang="en-US"/>
          </a:p>
          <a:p>
            <a:pPr lvl="1"/>
            <a:r>
              <a:rPr lang="en-US" altLang="en-US" sz="3200"/>
              <a:t>Areas for routine evaluations involving the program of surface monitoring and </a:t>
            </a:r>
            <a:r>
              <a:rPr lang="en-US" altLang="en-US" sz="4000" b="1"/>
              <a:t>analysis of samples </a:t>
            </a:r>
            <a:r>
              <a:rPr lang="en-US" altLang="en-US" sz="3200"/>
              <a:t>with the possibility of containing radioactive substances.</a:t>
            </a:r>
            <a:endParaRPr lang="pt-BR" altLang="en-US" sz="32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ítulo 1">
            <a:extLst>
              <a:ext uri="{FF2B5EF4-FFF2-40B4-BE49-F238E27FC236}">
                <a16:creationId xmlns:a16="http://schemas.microsoft.com/office/drawing/2014/main" xmlns="" id="{90C9194E-3C6C-4283-860C-43E6B664EFFC}"/>
              </a:ext>
            </a:extLst>
          </p:cNvPr>
          <p:cNvSpPr>
            <a:spLocks noGrp="1" noChangeArrowheads="1"/>
          </p:cNvSpPr>
          <p:nvPr>
            <p:ph type="title"/>
          </p:nvPr>
        </p:nvSpPr>
        <p:spPr/>
        <p:txBody>
          <a:bodyPr/>
          <a:lstStyle/>
          <a:p>
            <a:r>
              <a:rPr lang="en-US" altLang="en-US" b="1"/>
              <a:t>Structure and key elements of RP program</a:t>
            </a:r>
            <a:endParaRPr lang="pt-BR" altLang="en-US"/>
          </a:p>
        </p:txBody>
      </p:sp>
      <p:sp>
        <p:nvSpPr>
          <p:cNvPr id="3" name="Espaço Reservado para Conteúdo 2">
            <a:extLst>
              <a:ext uri="{FF2B5EF4-FFF2-40B4-BE49-F238E27FC236}">
                <a16:creationId xmlns:a16="http://schemas.microsoft.com/office/drawing/2014/main" xmlns="" id="{11C3C9D2-E7CD-4657-ACD9-59E50C7433F1}"/>
              </a:ext>
            </a:extLst>
          </p:cNvPr>
          <p:cNvSpPr>
            <a:spLocks noGrp="1"/>
          </p:cNvSpPr>
          <p:nvPr>
            <p:ph idx="1"/>
          </p:nvPr>
        </p:nvSpPr>
        <p:spPr>
          <a:xfrm>
            <a:off x="838200" y="1825625"/>
            <a:ext cx="10515600" cy="4865688"/>
          </a:xfrm>
        </p:spPr>
        <p:txBody>
          <a:bodyPr rtlCol="0">
            <a:normAutofit lnSpcReduction="10000"/>
          </a:bodyPr>
          <a:lstStyle/>
          <a:p>
            <a:pPr fontAlgn="auto">
              <a:spcAft>
                <a:spcPts val="0"/>
              </a:spcAft>
              <a:defRPr/>
            </a:pPr>
            <a:r>
              <a:rPr lang="pt-BR" sz="3600" b="1" dirty="0" err="1"/>
              <a:t>Required</a:t>
            </a:r>
            <a:r>
              <a:rPr lang="pt-BR" sz="3600" b="1" dirty="0"/>
              <a:t> </a:t>
            </a:r>
            <a:r>
              <a:rPr lang="pt-BR" sz="3600" b="1" dirty="0" err="1"/>
              <a:t>Equipment</a:t>
            </a:r>
            <a:endParaRPr lang="pt-BR" sz="3600" b="1" dirty="0"/>
          </a:p>
          <a:p>
            <a:pPr lvl="1" fontAlgn="auto">
              <a:spcAft>
                <a:spcPts val="0"/>
              </a:spcAft>
              <a:defRPr/>
            </a:pPr>
            <a:r>
              <a:rPr lang="pt-BR" dirty="0" err="1"/>
              <a:t>Portable</a:t>
            </a:r>
            <a:r>
              <a:rPr lang="pt-BR" dirty="0"/>
              <a:t> </a:t>
            </a:r>
            <a:r>
              <a:rPr lang="pt-BR" sz="3200" b="1" dirty="0" err="1"/>
              <a:t>radiation</a:t>
            </a:r>
            <a:r>
              <a:rPr lang="pt-BR" sz="3200" b="1" dirty="0"/>
              <a:t> </a:t>
            </a:r>
            <a:r>
              <a:rPr lang="pt-BR" sz="3200" b="1" dirty="0" err="1"/>
              <a:t>monitors</a:t>
            </a:r>
            <a:r>
              <a:rPr lang="pt-BR" sz="3200" b="1" dirty="0"/>
              <a:t> </a:t>
            </a:r>
            <a:r>
              <a:rPr lang="pt-BR" dirty="0"/>
              <a:t>for </a:t>
            </a:r>
            <a:r>
              <a:rPr lang="pt-BR" dirty="0" err="1"/>
              <a:t>different</a:t>
            </a:r>
            <a:r>
              <a:rPr lang="pt-BR" dirty="0"/>
              <a:t> </a:t>
            </a:r>
            <a:r>
              <a:rPr lang="pt-BR" dirty="0" err="1"/>
              <a:t>types</a:t>
            </a:r>
            <a:r>
              <a:rPr lang="pt-BR" dirty="0"/>
              <a:t> </a:t>
            </a:r>
            <a:r>
              <a:rPr lang="pt-BR" dirty="0" err="1"/>
              <a:t>of</a:t>
            </a:r>
            <a:r>
              <a:rPr lang="pt-BR" dirty="0"/>
              <a:t> </a:t>
            </a:r>
            <a:r>
              <a:rPr lang="pt-BR" dirty="0" err="1"/>
              <a:t>radiation</a:t>
            </a:r>
            <a:r>
              <a:rPr lang="pt-BR" dirty="0"/>
              <a:t> (alpha, beta, </a:t>
            </a:r>
            <a:r>
              <a:rPr lang="pt-BR" dirty="0" err="1"/>
              <a:t>gamma</a:t>
            </a:r>
            <a:r>
              <a:rPr lang="pt-BR" dirty="0"/>
              <a:t> </a:t>
            </a:r>
            <a:r>
              <a:rPr lang="pt-BR" dirty="0" err="1"/>
              <a:t>and</a:t>
            </a:r>
            <a:r>
              <a:rPr lang="pt-BR" dirty="0"/>
              <a:t> </a:t>
            </a:r>
            <a:r>
              <a:rPr lang="pt-BR" dirty="0" err="1"/>
              <a:t>neutrons</a:t>
            </a:r>
            <a:r>
              <a:rPr lang="pt-BR" dirty="0"/>
              <a:t>);</a:t>
            </a:r>
          </a:p>
          <a:p>
            <a:pPr lvl="1" fontAlgn="auto">
              <a:spcAft>
                <a:spcPts val="0"/>
              </a:spcAft>
              <a:defRPr/>
            </a:pPr>
            <a:r>
              <a:rPr lang="pt-BR" dirty="0" err="1"/>
              <a:t>Portable</a:t>
            </a:r>
            <a:r>
              <a:rPr lang="pt-BR" dirty="0"/>
              <a:t> </a:t>
            </a:r>
            <a:r>
              <a:rPr lang="pt-BR" sz="3200" b="1" dirty="0" err="1"/>
              <a:t>contamination</a:t>
            </a:r>
            <a:r>
              <a:rPr lang="pt-BR" sz="3200" b="1" dirty="0"/>
              <a:t> </a:t>
            </a:r>
            <a:r>
              <a:rPr lang="pt-BR" sz="3200" b="1" dirty="0" err="1"/>
              <a:t>monitors</a:t>
            </a:r>
            <a:r>
              <a:rPr lang="pt-BR" dirty="0"/>
              <a:t>;</a:t>
            </a:r>
          </a:p>
          <a:p>
            <a:pPr lvl="1" fontAlgn="auto">
              <a:spcAft>
                <a:spcPts val="0"/>
              </a:spcAft>
              <a:defRPr/>
            </a:pPr>
            <a:r>
              <a:rPr lang="pt-BR" dirty="0"/>
              <a:t>Alpha, beta </a:t>
            </a:r>
            <a:r>
              <a:rPr lang="pt-BR" dirty="0" err="1"/>
              <a:t>and</a:t>
            </a:r>
            <a:r>
              <a:rPr lang="pt-BR" dirty="0"/>
              <a:t> </a:t>
            </a:r>
            <a:r>
              <a:rPr lang="pt-BR" dirty="0" err="1"/>
              <a:t>gamma</a:t>
            </a:r>
            <a:r>
              <a:rPr lang="pt-BR" dirty="0"/>
              <a:t> </a:t>
            </a:r>
            <a:r>
              <a:rPr lang="pt-BR" sz="3100" b="1" dirty="0" err="1"/>
              <a:t>counting</a:t>
            </a:r>
            <a:r>
              <a:rPr lang="pt-BR" sz="3100" b="1" dirty="0"/>
              <a:t> systems</a:t>
            </a:r>
            <a:r>
              <a:rPr lang="pt-BR" dirty="0"/>
              <a:t>;</a:t>
            </a:r>
          </a:p>
          <a:p>
            <a:pPr lvl="1" fontAlgn="auto">
              <a:spcAft>
                <a:spcPts val="0"/>
              </a:spcAft>
              <a:defRPr/>
            </a:pPr>
            <a:r>
              <a:rPr lang="pt-BR" sz="3100" b="1" dirty="0" err="1"/>
              <a:t>Spectrometric</a:t>
            </a:r>
            <a:r>
              <a:rPr lang="pt-BR" dirty="0"/>
              <a:t> </a:t>
            </a:r>
            <a:r>
              <a:rPr lang="pt-BR" dirty="0" err="1"/>
              <a:t>analysis</a:t>
            </a:r>
            <a:r>
              <a:rPr lang="pt-BR" dirty="0"/>
              <a:t> </a:t>
            </a:r>
            <a:r>
              <a:rPr lang="pt-BR" sz="3100" b="1" dirty="0"/>
              <a:t>system</a:t>
            </a:r>
            <a:r>
              <a:rPr lang="pt-BR" dirty="0"/>
              <a:t> </a:t>
            </a:r>
            <a:r>
              <a:rPr lang="pt-BR" dirty="0" err="1"/>
              <a:t>of</a:t>
            </a:r>
            <a:r>
              <a:rPr lang="pt-BR" dirty="0"/>
              <a:t> samples;</a:t>
            </a:r>
          </a:p>
          <a:p>
            <a:pPr lvl="1" fontAlgn="auto">
              <a:spcAft>
                <a:spcPts val="0"/>
              </a:spcAft>
              <a:defRPr/>
            </a:pPr>
            <a:r>
              <a:rPr lang="pt-BR" dirty="0" err="1"/>
              <a:t>Fixed</a:t>
            </a:r>
            <a:r>
              <a:rPr lang="pt-BR" dirty="0"/>
              <a:t> </a:t>
            </a:r>
            <a:r>
              <a:rPr lang="pt-BR" sz="3100" b="1" dirty="0" err="1"/>
              <a:t>monitors</a:t>
            </a:r>
            <a:r>
              <a:rPr lang="pt-BR" dirty="0"/>
              <a:t> for </a:t>
            </a:r>
            <a:r>
              <a:rPr lang="pt-BR" dirty="0" err="1"/>
              <a:t>personal</a:t>
            </a:r>
            <a:r>
              <a:rPr lang="pt-BR" dirty="0"/>
              <a:t> </a:t>
            </a:r>
            <a:r>
              <a:rPr lang="pt-BR" dirty="0" err="1"/>
              <a:t>and</a:t>
            </a:r>
            <a:r>
              <a:rPr lang="pt-BR" dirty="0"/>
              <a:t> </a:t>
            </a:r>
            <a:r>
              <a:rPr lang="pt-BR" dirty="0" err="1"/>
              <a:t>object</a:t>
            </a:r>
            <a:r>
              <a:rPr lang="pt-BR" dirty="0"/>
              <a:t> </a:t>
            </a:r>
            <a:r>
              <a:rPr lang="pt-BR" sz="3100" b="1" dirty="0" err="1"/>
              <a:t>contamination</a:t>
            </a:r>
            <a:r>
              <a:rPr lang="pt-BR" dirty="0"/>
              <a:t>;</a:t>
            </a:r>
          </a:p>
          <a:p>
            <a:pPr lvl="1" fontAlgn="auto">
              <a:spcAft>
                <a:spcPts val="0"/>
              </a:spcAft>
              <a:defRPr/>
            </a:pPr>
            <a:r>
              <a:rPr lang="pt-BR" sz="3100" b="1" dirty="0" err="1"/>
              <a:t>Respiratory</a:t>
            </a:r>
            <a:r>
              <a:rPr lang="pt-BR" sz="3100" b="1" dirty="0"/>
              <a:t> </a:t>
            </a:r>
            <a:r>
              <a:rPr lang="pt-BR" sz="3100" b="1" dirty="0" err="1"/>
              <a:t>protective</a:t>
            </a:r>
            <a:r>
              <a:rPr lang="pt-BR" sz="3100" b="1" dirty="0"/>
              <a:t> </a:t>
            </a:r>
            <a:r>
              <a:rPr lang="pt-BR" dirty="0" err="1"/>
              <a:t>equipment</a:t>
            </a:r>
            <a:r>
              <a:rPr lang="pt-BR" dirty="0"/>
              <a:t>;</a:t>
            </a:r>
          </a:p>
          <a:p>
            <a:pPr lvl="1" fontAlgn="auto">
              <a:spcAft>
                <a:spcPts val="0"/>
              </a:spcAft>
              <a:defRPr/>
            </a:pPr>
            <a:r>
              <a:rPr lang="pt-BR" dirty="0"/>
              <a:t>Personal </a:t>
            </a:r>
            <a:r>
              <a:rPr lang="pt-BR" sz="3100" b="1" dirty="0" err="1"/>
              <a:t>protective</a:t>
            </a:r>
            <a:r>
              <a:rPr lang="pt-BR" dirty="0"/>
              <a:t> </a:t>
            </a:r>
            <a:r>
              <a:rPr lang="pt-BR" sz="3100" b="1" dirty="0"/>
              <a:t>(</a:t>
            </a:r>
            <a:r>
              <a:rPr lang="pt-BR" sz="3100" b="1" dirty="0" err="1"/>
              <a:t>clothes</a:t>
            </a:r>
            <a:r>
              <a:rPr lang="pt-BR" sz="3100" b="1" dirty="0"/>
              <a:t>) </a:t>
            </a:r>
            <a:r>
              <a:rPr lang="pt-BR" dirty="0" err="1"/>
              <a:t>equipment</a:t>
            </a:r>
            <a:r>
              <a:rPr lang="pt-BR" dirty="0"/>
              <a:t> </a:t>
            </a:r>
            <a:r>
              <a:rPr lang="pt-BR" dirty="0" err="1"/>
              <a:t>against</a:t>
            </a:r>
            <a:r>
              <a:rPr lang="pt-BR" dirty="0"/>
              <a:t> </a:t>
            </a:r>
            <a:r>
              <a:rPr lang="pt-BR" dirty="0" err="1"/>
              <a:t>radioactive</a:t>
            </a:r>
            <a:r>
              <a:rPr lang="pt-BR" dirty="0"/>
              <a:t> </a:t>
            </a:r>
            <a:r>
              <a:rPr lang="pt-BR" dirty="0" err="1"/>
              <a:t>contamination</a:t>
            </a:r>
            <a:r>
              <a:rPr lang="pt-BR" dirty="0"/>
              <a:t>;</a:t>
            </a:r>
          </a:p>
          <a:p>
            <a:pPr lvl="1" fontAlgn="auto">
              <a:spcAft>
                <a:spcPts val="0"/>
              </a:spcAft>
              <a:defRPr/>
            </a:pPr>
            <a:r>
              <a:rPr lang="pt-BR" sz="3100" b="1" dirty="0" err="1"/>
              <a:t>Area</a:t>
            </a:r>
            <a:r>
              <a:rPr lang="pt-BR" sz="3100" b="1" dirty="0"/>
              <a:t> </a:t>
            </a:r>
            <a:r>
              <a:rPr lang="pt-BR" sz="3100" b="1" dirty="0" err="1"/>
              <a:t>dosimetry</a:t>
            </a:r>
            <a:r>
              <a:rPr lang="pt-BR" sz="3100" b="1" dirty="0"/>
              <a:t> </a:t>
            </a:r>
            <a:r>
              <a:rPr lang="pt-BR" dirty="0" err="1"/>
              <a:t>using</a:t>
            </a:r>
            <a:r>
              <a:rPr lang="pt-BR" dirty="0"/>
              <a:t> </a:t>
            </a:r>
            <a:r>
              <a:rPr lang="pt-BR" dirty="0" err="1"/>
              <a:t>thermoluminescent</a:t>
            </a:r>
            <a:r>
              <a:rPr lang="pt-BR" dirty="0"/>
              <a:t> </a:t>
            </a:r>
            <a:r>
              <a:rPr lang="pt-BR" dirty="0" err="1"/>
              <a:t>or</a:t>
            </a:r>
            <a:r>
              <a:rPr lang="pt-BR" dirty="0"/>
              <a:t> </a:t>
            </a:r>
            <a:r>
              <a:rPr lang="pt-BR" dirty="0" err="1"/>
              <a:t>equivalent</a:t>
            </a:r>
            <a:r>
              <a:rPr lang="pt-BR" dirty="0"/>
              <a:t> </a:t>
            </a:r>
            <a:r>
              <a:rPr lang="pt-BR" dirty="0" err="1"/>
              <a:t>dosimeters</a:t>
            </a:r>
            <a:r>
              <a:rPr lang="pt-BR" dirty="0"/>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Espaço Reservado para Conteúdo 3">
            <a:extLst>
              <a:ext uri="{FF2B5EF4-FFF2-40B4-BE49-F238E27FC236}">
                <a16:creationId xmlns:a16="http://schemas.microsoft.com/office/drawing/2014/main" xmlns="" id="{17CAE1B3-61BE-4EF2-9ABA-229EF8E17B0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87588" y="0"/>
            <a:ext cx="9144000" cy="6858000"/>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a:extLst>
              <a:ext uri="{FF2B5EF4-FFF2-40B4-BE49-F238E27FC236}">
                <a16:creationId xmlns:a16="http://schemas.microsoft.com/office/drawing/2014/main" xmlns="" id="{34142FF2-DFF9-4529-83AC-87DD827E4038}"/>
              </a:ext>
            </a:extLst>
          </p:cNvPr>
          <p:cNvSpPr>
            <a:spLocks noGrp="1" noChangeArrowheads="1"/>
          </p:cNvSpPr>
          <p:nvPr>
            <p:ph type="title"/>
          </p:nvPr>
        </p:nvSpPr>
        <p:spPr/>
        <p:txBody>
          <a:bodyPr/>
          <a:lstStyle/>
          <a:p>
            <a:r>
              <a:rPr lang="en-US" altLang="en-US" b="1"/>
              <a:t>Conclusions</a:t>
            </a:r>
            <a:endParaRPr lang="pt-BR" altLang="en-US"/>
          </a:p>
        </p:txBody>
      </p:sp>
      <p:sp>
        <p:nvSpPr>
          <p:cNvPr id="3" name="Espaço Reservado para Conteúdo 2">
            <a:extLst>
              <a:ext uri="{FF2B5EF4-FFF2-40B4-BE49-F238E27FC236}">
                <a16:creationId xmlns:a16="http://schemas.microsoft.com/office/drawing/2014/main" xmlns="" id="{585FF670-763F-441F-BB50-E45BBD3689CF}"/>
              </a:ext>
            </a:extLst>
          </p:cNvPr>
          <p:cNvSpPr>
            <a:spLocks noGrp="1"/>
          </p:cNvSpPr>
          <p:nvPr>
            <p:ph idx="1"/>
          </p:nvPr>
        </p:nvSpPr>
        <p:spPr/>
        <p:txBody>
          <a:bodyPr rtlCol="0">
            <a:normAutofit lnSpcReduction="10000"/>
          </a:bodyPr>
          <a:lstStyle/>
          <a:p>
            <a:pPr fontAlgn="auto">
              <a:spcAft>
                <a:spcPts val="0"/>
              </a:spcAft>
              <a:defRPr/>
            </a:pPr>
            <a:r>
              <a:rPr lang="en-US" dirty="0"/>
              <a:t>The radiation protection Program is a fundamental organization for  any Nuclear Power Plant organization. </a:t>
            </a:r>
          </a:p>
          <a:p>
            <a:pPr fontAlgn="auto">
              <a:spcAft>
                <a:spcPts val="0"/>
              </a:spcAft>
              <a:defRPr/>
            </a:pPr>
            <a:r>
              <a:rPr lang="en-US" dirty="0"/>
              <a:t>Independence from operating organizations is crucial.</a:t>
            </a:r>
          </a:p>
          <a:p>
            <a:pPr fontAlgn="auto">
              <a:spcAft>
                <a:spcPts val="0"/>
              </a:spcAft>
              <a:defRPr/>
            </a:pPr>
            <a:r>
              <a:rPr lang="en-US" dirty="0"/>
              <a:t>Qualified staff, sufficient resources, adequate facilities and comprehensive program and procedures aligned both with international standards and national regulations, all them enable RP organization to fulfill its mission.</a:t>
            </a:r>
          </a:p>
          <a:p>
            <a:pPr fontAlgn="auto">
              <a:spcAft>
                <a:spcPts val="0"/>
              </a:spcAft>
              <a:defRPr/>
            </a:pPr>
            <a:r>
              <a:rPr lang="en-US" dirty="0"/>
              <a:t>  Use of operating experience, safety reviews, use of </a:t>
            </a:r>
            <a:r>
              <a:rPr lang="en-US" dirty="0" err="1"/>
              <a:t>kpi´s</a:t>
            </a:r>
            <a:r>
              <a:rPr lang="en-US" dirty="0"/>
              <a:t>, challenging goals, strong safety culture, use of error prevention tools and effective defenses management  can set the RP organization in a position of excellence.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47504F-7972-4F51-B3F8-BFBA44CB2291}"/>
              </a:ext>
            </a:extLst>
          </p:cNvPr>
          <p:cNvSpPr>
            <a:spLocks noGrp="1"/>
          </p:cNvSpPr>
          <p:nvPr>
            <p:ph type="title"/>
          </p:nvPr>
        </p:nvSpPr>
        <p:spPr/>
        <p:txBody>
          <a:bodyPr/>
          <a:lstStyle/>
          <a:p>
            <a:r>
              <a:rPr lang="pt-BR" dirty="0"/>
              <a:t>Gerenciamento de Defesas + Redução de Erros </a:t>
            </a:r>
            <a:r>
              <a:rPr lang="pt-BR" dirty="0">
                <a:sym typeface="Wingdings" panose="05000000000000000000" pitchFamily="2" charset="2"/>
              </a:rPr>
              <a:t></a:t>
            </a:r>
            <a:r>
              <a:rPr lang="pt-BR" dirty="0"/>
              <a:t> Zero acidentes</a:t>
            </a:r>
            <a:endParaRPr lang="en-US" dirty="0"/>
          </a:p>
        </p:txBody>
      </p:sp>
      <p:sp>
        <p:nvSpPr>
          <p:cNvPr id="3" name="Content Placeholder 2">
            <a:extLst>
              <a:ext uri="{FF2B5EF4-FFF2-40B4-BE49-F238E27FC236}">
                <a16:creationId xmlns:a16="http://schemas.microsoft.com/office/drawing/2014/main" xmlns="" id="{600E40AE-2618-4508-A5EE-A843EBDC8AE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xmlns="" val="38156715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62</TotalTime>
  <Words>9188</Words>
  <Application>Microsoft Office PowerPoint</Application>
  <PresentationFormat>Personalizar</PresentationFormat>
  <Paragraphs>1201</Paragraphs>
  <Slides>147</Slides>
  <Notes>69</Notes>
  <HiddenSlides>0</HiddenSlides>
  <MMClips>0</MMClips>
  <ScaleCrop>false</ScaleCrop>
  <HeadingPairs>
    <vt:vector size="6" baseType="variant">
      <vt:variant>
        <vt:lpstr>Tema</vt:lpstr>
      </vt:variant>
      <vt:variant>
        <vt:i4>3</vt:i4>
      </vt:variant>
      <vt:variant>
        <vt:lpstr>Servidores OLE incorporados</vt:lpstr>
      </vt:variant>
      <vt:variant>
        <vt:i4>1</vt:i4>
      </vt:variant>
      <vt:variant>
        <vt:lpstr>Títulos de slides</vt:lpstr>
      </vt:variant>
      <vt:variant>
        <vt:i4>147</vt:i4>
      </vt:variant>
    </vt:vector>
  </HeadingPairs>
  <TitlesOfParts>
    <vt:vector size="151" baseType="lpstr">
      <vt:lpstr>Ion</vt:lpstr>
      <vt:lpstr>Tema do Office</vt:lpstr>
      <vt:lpstr>1_Tema do Office</vt:lpstr>
      <vt:lpstr>CorelDRAW</vt:lpstr>
      <vt:lpstr>"Segurança e Proteção Radiológica em Centrais Nucleares"     </vt:lpstr>
      <vt:lpstr>Riscos e percepção de riscos relativos a uma central nuclear</vt:lpstr>
      <vt:lpstr>Slide 3</vt:lpstr>
      <vt:lpstr>Slide 4</vt:lpstr>
      <vt:lpstr>Slide 5</vt:lpstr>
      <vt:lpstr>Slide 6</vt:lpstr>
      <vt:lpstr>Slide 7</vt:lpstr>
      <vt:lpstr>Slide 8</vt:lpstr>
      <vt:lpstr>Carvão é dominante</vt:lpstr>
      <vt:lpstr>A contribuição do ciclo nuclear é menor do que o carvão</vt:lpstr>
      <vt:lpstr>Slide 11</vt:lpstr>
      <vt:lpstr>Slide 12</vt:lpstr>
      <vt:lpstr>Slide 13</vt:lpstr>
      <vt:lpstr>Slide 14</vt:lpstr>
      <vt:lpstr>Slide 15</vt:lpstr>
      <vt:lpstr>Slide 16</vt:lpstr>
      <vt:lpstr>Slide 17</vt:lpstr>
      <vt:lpstr>Slide 18</vt:lpstr>
      <vt:lpstr>Slide 19</vt:lpstr>
      <vt:lpstr>DOSE DOS RESIDENTES</vt:lpstr>
      <vt:lpstr>Slide 21</vt:lpstr>
      <vt:lpstr>Dosagem na tireoide</vt:lpstr>
      <vt:lpstr>Slide 23</vt:lpstr>
      <vt:lpstr>Slide 24</vt:lpstr>
      <vt:lpstr>Slide 25</vt:lpstr>
      <vt:lpstr>Slide 26</vt:lpstr>
      <vt:lpstr>Slide 27</vt:lpstr>
      <vt:lpstr>Slide 28</vt:lpstr>
      <vt:lpstr>Slide 29</vt:lpstr>
      <vt:lpstr>Slide 30</vt:lpstr>
      <vt:lpstr>Slide 31</vt:lpstr>
      <vt:lpstr>Slide 32</vt:lpstr>
      <vt:lpstr>Apesar de todo esse cenário incrível, ninguém recebeu uma dose letal de radiação!</vt:lpstr>
      <vt:lpstr>"Consequências radiológicas"</vt:lpstr>
      <vt:lpstr>Slide 35</vt:lpstr>
      <vt:lpstr>Slide 36</vt:lpstr>
      <vt:lpstr>Uma questão relevante:  A justificativa de medidas de proteção disruptiva</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Radiações, radiações ionizantes, atividade radioativa e dose de radiação – relacionamentos</vt:lpstr>
      <vt:lpstr>Slide 55</vt:lpstr>
      <vt:lpstr>Gestão e controle de trabalhos radiológicos em uma usina nuclear</vt:lpstr>
      <vt:lpstr>Slide 57</vt:lpstr>
      <vt:lpstr>IAEA Safety Standards related to Radiation Protection</vt:lpstr>
      <vt:lpstr>IAEA Safety Standards related to Radiation Protection</vt:lpstr>
      <vt:lpstr>Radiological safety objectives for a  Nuclear Power Plants (NPP) – SF-1</vt:lpstr>
      <vt:lpstr>Radiological safety objectives for a  Nuclear Power Plants (NPP) – SF-1 </vt:lpstr>
      <vt:lpstr>Radiation Protection aspects at the design stage for NPP – SSR-2.1</vt:lpstr>
      <vt:lpstr>Radiation Protection aspects at the design stage for NPP – SSR-2.1</vt:lpstr>
      <vt:lpstr>Radiation Protection aspects at the design stage for NPP – SSR-2.1</vt:lpstr>
      <vt:lpstr>Radiation Protection aspects during the operation of a NPP – SSR-2.2 </vt:lpstr>
      <vt:lpstr>Radiation Protection aspects during the operation of a NPP – SSR-2.2 </vt:lpstr>
      <vt:lpstr>Radiation Protection aspects during the operation of a NPP – SSR-2.2 </vt:lpstr>
      <vt:lpstr>Radiation Protection aspects during the operation of a NPP – SSR-2.2 </vt:lpstr>
      <vt:lpstr>Radiation Protection aspects during the operation of a NPP – SSR-2.2 </vt:lpstr>
      <vt:lpstr>Radiation Protection aspects during the operation of a NPP – SSR-2.2 </vt:lpstr>
      <vt:lpstr>Radiation Protection Program in a NPP </vt:lpstr>
      <vt:lpstr>Radiation Protection Program in a NPP </vt:lpstr>
      <vt:lpstr>Radiation Protection Program in a NPP </vt:lpstr>
      <vt:lpstr>Radiation Protection Program in a NPP </vt:lpstr>
      <vt:lpstr>Radiation Protection Program in a NPP </vt:lpstr>
      <vt:lpstr>Radiation Protection Program in a NPP </vt:lpstr>
      <vt:lpstr>Slide 77</vt:lpstr>
      <vt:lpstr>Structure and key elements of RP program</vt:lpstr>
      <vt:lpstr>Structure and key elements of RP program</vt:lpstr>
      <vt:lpstr>Structure and key elements of RP program</vt:lpstr>
      <vt:lpstr>Structure and key elements of RP program</vt:lpstr>
      <vt:lpstr>Structure and key elements of RP program</vt:lpstr>
      <vt:lpstr>Structure and key elements of RP program</vt:lpstr>
      <vt:lpstr>Structure and key elements of RP program</vt:lpstr>
      <vt:lpstr>Structure and key elements of RP program</vt:lpstr>
      <vt:lpstr>Slide 86</vt:lpstr>
      <vt:lpstr>Structure and key elements of RP program</vt:lpstr>
      <vt:lpstr>Slide 88</vt:lpstr>
      <vt:lpstr>Structure and key elements of RP program</vt:lpstr>
      <vt:lpstr>Slide 90</vt:lpstr>
      <vt:lpstr>Structure and key elements of RP program</vt:lpstr>
      <vt:lpstr>Slide 92</vt:lpstr>
      <vt:lpstr>Structure and key elements of RP program</vt:lpstr>
      <vt:lpstr>Slide 94</vt:lpstr>
      <vt:lpstr>Structure and key elements of RP program</vt:lpstr>
      <vt:lpstr>Structure and key elements of RP program</vt:lpstr>
      <vt:lpstr>Slide 97</vt:lpstr>
      <vt:lpstr>Conclusions</vt:lpstr>
      <vt:lpstr>Gerenciamento de Defesas + Redução de Erros  Zero acidentes</vt:lpstr>
      <vt:lpstr>Ferramentas de Redução de Erros</vt:lpstr>
      <vt:lpstr>Papel do líder na proteção radiológica dos trabalhadores</vt:lpstr>
      <vt:lpstr>Fundamentos de Desempenho Humano &amp; Ferramentas Para Redução de Erros </vt:lpstr>
      <vt:lpstr>OBJETIVO </vt:lpstr>
      <vt:lpstr>Por quê  Desempenho Humano?</vt:lpstr>
      <vt:lpstr>Porquê  Desempenho Humano?</vt:lpstr>
      <vt:lpstr>O que você Gerencia?</vt:lpstr>
      <vt:lpstr>ESTRATÉGIA EM DUAS PONTAS</vt:lpstr>
      <vt:lpstr>Slide 108</vt:lpstr>
      <vt:lpstr>Slide 109</vt:lpstr>
      <vt:lpstr>EXECUÇÃO DE TRABALHO   EVITANDO ERROS ATIVOS NO TRABALHO, RE</vt:lpstr>
      <vt:lpstr>DEFESA EM PROFUNDIDADE,  ELIMINANDO CONDIÇÕES LATENTES, GD</vt:lpstr>
      <vt:lpstr>PRINCÍPIOS   DA GERÊNCIA DO DESEMPENHO HUMANO</vt:lpstr>
      <vt:lpstr>ARMADILHAS DA NATUREZA HUMANA</vt:lpstr>
      <vt:lpstr>ERROS ATIVOS E LATENTES</vt:lpstr>
      <vt:lpstr>Slide 115</vt:lpstr>
      <vt:lpstr>PRECURSORES DO ERRO</vt:lpstr>
      <vt:lpstr>PRECURSORES DO ERRO    lista reduzida</vt:lpstr>
      <vt:lpstr>MODOS DE DESEMPENHO</vt:lpstr>
      <vt:lpstr>ERROS DE DEPENDÊNCIA</vt:lpstr>
      <vt:lpstr>Erros de Equipe </vt:lpstr>
      <vt:lpstr>MANEIRAS DE UMA AÇÃO GERAR ERRO</vt:lpstr>
      <vt:lpstr>CONTROLE POSITIVO</vt:lpstr>
      <vt:lpstr>ALGUMAS PRÁTICAS DE RISCO:</vt:lpstr>
      <vt:lpstr>ETAPAS CRÍTICAS</vt:lpstr>
      <vt:lpstr>FERRAMENTAS DE DESEMPENHO HUMANO PARA TRABALHADORES</vt:lpstr>
      <vt:lpstr>Defesas – Funções</vt:lpstr>
      <vt:lpstr>Slide 127</vt:lpstr>
      <vt:lpstr>Pirâmide da  Severidade </vt:lpstr>
      <vt:lpstr>Defesas Danificadas - ▲Severidade</vt:lpstr>
      <vt:lpstr>Slide 130</vt:lpstr>
      <vt:lpstr>Modelo de Desempenho</vt:lpstr>
      <vt:lpstr>Contexto para o Desempenho</vt:lpstr>
      <vt:lpstr>Determinando as “Causas &amp; Contribuidores” (LOWs)</vt:lpstr>
      <vt:lpstr>Análise de Desempenho</vt:lpstr>
      <vt:lpstr>Slide 135</vt:lpstr>
      <vt:lpstr>Localizando Deficiências Latentes</vt:lpstr>
      <vt:lpstr>Um líder é…</vt:lpstr>
      <vt:lpstr>Cultura de Segurança …</vt:lpstr>
      <vt:lpstr>Slide 139</vt:lpstr>
      <vt:lpstr>Slide 140</vt:lpstr>
      <vt:lpstr>Slide 141</vt:lpstr>
      <vt:lpstr>Reforço</vt:lpstr>
      <vt:lpstr>Coaching</vt:lpstr>
      <vt:lpstr>Atitudes Inseguras</vt:lpstr>
      <vt:lpstr>Slide 145</vt:lpstr>
      <vt:lpstr>Muito Obrigado!</vt:lpstr>
      <vt:lpstr>Dúvidas: tudo aquilo que se quer perguntar mas não se sabe a quem!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"Segurança e Proteção Radiológica em Centrais Nucleares"</dc:title>
  <dc:creator>Marcos Do Amaral</dc:creator>
  <cp:lastModifiedBy>DESIBAS</cp:lastModifiedBy>
  <cp:revision>5</cp:revision>
  <dcterms:created xsi:type="dcterms:W3CDTF">2019-06-10T19:56:01Z</dcterms:created>
  <dcterms:modified xsi:type="dcterms:W3CDTF">2019-06-27T13:52:29Z</dcterms:modified>
</cp:coreProperties>
</file>